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42"/>
  </p:notesMasterIdLst>
  <p:handoutMasterIdLst>
    <p:handoutMasterId r:id="rId43"/>
  </p:handoutMasterIdLst>
  <p:sldIdLst>
    <p:sldId id="256" r:id="rId2"/>
    <p:sldId id="262" r:id="rId3"/>
    <p:sldId id="371" r:id="rId4"/>
    <p:sldId id="347" r:id="rId5"/>
    <p:sldId id="373" r:id="rId6"/>
    <p:sldId id="339" r:id="rId7"/>
    <p:sldId id="348" r:id="rId8"/>
    <p:sldId id="374" r:id="rId9"/>
    <p:sldId id="375" r:id="rId10"/>
    <p:sldId id="379" r:id="rId11"/>
    <p:sldId id="376" r:id="rId12"/>
    <p:sldId id="378" r:id="rId13"/>
    <p:sldId id="380" r:id="rId14"/>
    <p:sldId id="372" r:id="rId15"/>
    <p:sldId id="351" r:id="rId16"/>
    <p:sldId id="381" r:id="rId17"/>
    <p:sldId id="352" r:id="rId18"/>
    <p:sldId id="342" r:id="rId19"/>
    <p:sldId id="358" r:id="rId20"/>
    <p:sldId id="382" r:id="rId21"/>
    <p:sldId id="259" r:id="rId22"/>
    <p:sldId id="353" r:id="rId23"/>
    <p:sldId id="354" r:id="rId24"/>
    <p:sldId id="355" r:id="rId25"/>
    <p:sldId id="383" r:id="rId26"/>
    <p:sldId id="384" r:id="rId27"/>
    <p:sldId id="357" r:id="rId28"/>
    <p:sldId id="385" r:id="rId29"/>
    <p:sldId id="359" r:id="rId30"/>
    <p:sldId id="345" r:id="rId31"/>
    <p:sldId id="386" r:id="rId32"/>
    <p:sldId id="387" r:id="rId33"/>
    <p:sldId id="388" r:id="rId34"/>
    <p:sldId id="356" r:id="rId35"/>
    <p:sldId id="389" r:id="rId36"/>
    <p:sldId id="390" r:id="rId37"/>
    <p:sldId id="392" r:id="rId38"/>
    <p:sldId id="394" r:id="rId39"/>
    <p:sldId id="396" r:id="rId40"/>
    <p:sldId id="397" r:id="rId41"/>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98989"/>
    <a:srgbClr val="3333FF"/>
    <a:srgbClr val="3366FF"/>
    <a:srgbClr val="6699FF"/>
    <a:srgbClr val="376092"/>
    <a:srgbClr val="F5F395"/>
    <a:srgbClr val="F1EE64"/>
    <a:srgbClr val="0000FF"/>
    <a:srgbClr val="FFD02A"/>
    <a:srgbClr val="3674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8799B23B-EC83-4686-B30A-512413B5E67A}" styleName="浅色样式 3 - 强调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25" autoAdjust="0"/>
    <p:restoredTop sz="96005" autoAdjust="0"/>
  </p:normalViewPr>
  <p:slideViewPr>
    <p:cSldViewPr>
      <p:cViewPr varScale="1">
        <p:scale>
          <a:sx n="137" d="100"/>
          <a:sy n="137" d="100"/>
        </p:scale>
        <p:origin x="426" y="78"/>
      </p:cViewPr>
      <p:guideLst>
        <p:guide orient="horz" pos="1620"/>
        <p:guide pos="2880"/>
      </p:guideLst>
    </p:cSldViewPr>
  </p:slideViewPr>
  <p:notesTextViewPr>
    <p:cViewPr>
      <p:scale>
        <a:sx n="1" d="1"/>
        <a:sy n="1" d="1"/>
      </p:scale>
      <p:origin x="0" y="0"/>
    </p:cViewPr>
  </p:notesTextViewPr>
  <p:notesViewPr>
    <p:cSldViewPr>
      <p:cViewPr varScale="1">
        <p:scale>
          <a:sx n="83" d="100"/>
          <a:sy n="83" d="100"/>
        </p:scale>
        <p:origin x="-3864"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DA3EB5D-BFE0-40B2-AA9F-DA06A7A969A3}" type="doc">
      <dgm:prSet loTypeId="urn:microsoft.com/office/officeart/2005/8/layout/hList1" loCatId="list" qsTypeId="urn:microsoft.com/office/officeart/2005/8/quickstyle/simple1" qsCatId="simple" csTypeId="urn:microsoft.com/office/officeart/2005/8/colors/colorful1" csCatId="colorful" phldr="1"/>
      <dgm:spPr/>
      <dgm:t>
        <a:bodyPr/>
        <a:lstStyle/>
        <a:p>
          <a:endParaRPr lang="zh-CN" altLang="en-US"/>
        </a:p>
      </dgm:t>
    </dgm:pt>
    <dgm:pt modelId="{F0D88759-1314-4A58-942E-749F264A2ADF}">
      <dgm:prSet phldrT="[文本]"/>
      <dgm:spPr/>
      <dgm:t>
        <a:bodyPr/>
        <a:lstStyle/>
        <a:p>
          <a:r>
            <a:rPr lang="en-US" altLang="zh-CN" dirty="0" smtClean="0"/>
            <a:t>User-agent</a:t>
          </a:r>
          <a:endParaRPr lang="zh-CN" altLang="en-US" dirty="0"/>
        </a:p>
      </dgm:t>
    </dgm:pt>
    <dgm:pt modelId="{8AA8B5DD-0666-4E60-8101-9D8388A5EEDF}" type="parTrans" cxnId="{D550D5EC-C5BA-4369-B659-7697C4076130}">
      <dgm:prSet/>
      <dgm:spPr/>
      <dgm:t>
        <a:bodyPr/>
        <a:lstStyle/>
        <a:p>
          <a:endParaRPr lang="zh-CN" altLang="en-US"/>
        </a:p>
      </dgm:t>
    </dgm:pt>
    <dgm:pt modelId="{473C4D2A-B52B-4F56-A330-C325B753F783}" type="sibTrans" cxnId="{D550D5EC-C5BA-4369-B659-7697C4076130}">
      <dgm:prSet/>
      <dgm:spPr/>
      <dgm:t>
        <a:bodyPr/>
        <a:lstStyle/>
        <a:p>
          <a:endParaRPr lang="zh-CN" altLang="en-US"/>
        </a:p>
      </dgm:t>
    </dgm:pt>
    <dgm:pt modelId="{EE57BC02-1B9E-4714-8062-16C5191AE6E7}">
      <dgm:prSet phldrT="[文本]"/>
      <dgm:spPr/>
      <dgm:t>
        <a:bodyPr/>
        <a:lstStyle/>
        <a:p>
          <a:r>
            <a:rPr lang="en-US" altLang="zh-CN" dirty="0" smtClean="0"/>
            <a:t>Disallow</a:t>
          </a:r>
          <a:endParaRPr lang="zh-CN" altLang="en-US" dirty="0"/>
        </a:p>
      </dgm:t>
    </dgm:pt>
    <dgm:pt modelId="{7BD0F1E4-6B08-4894-89F6-99C09B8676D3}" type="parTrans" cxnId="{E8851AEB-2EDC-4C42-93C8-9B1106808019}">
      <dgm:prSet/>
      <dgm:spPr/>
      <dgm:t>
        <a:bodyPr/>
        <a:lstStyle/>
        <a:p>
          <a:endParaRPr lang="zh-CN" altLang="en-US"/>
        </a:p>
      </dgm:t>
    </dgm:pt>
    <dgm:pt modelId="{A910F808-7BA9-4E7E-9807-E3A746B942C5}" type="sibTrans" cxnId="{E8851AEB-2EDC-4C42-93C8-9B1106808019}">
      <dgm:prSet/>
      <dgm:spPr/>
      <dgm:t>
        <a:bodyPr/>
        <a:lstStyle/>
        <a:p>
          <a:endParaRPr lang="zh-CN" altLang="en-US"/>
        </a:p>
      </dgm:t>
    </dgm:pt>
    <dgm:pt modelId="{A0EABEAB-0764-489A-A787-56AE3531DBCC}">
      <dgm:prSet phldrT="[文本]"/>
      <dgm:spPr/>
      <dgm:t>
        <a:bodyPr/>
        <a:lstStyle/>
        <a:p>
          <a:r>
            <a:rPr lang="zh-CN" dirty="0" smtClean="0"/>
            <a:t>禁止抓取的目录</a:t>
          </a:r>
          <a:endParaRPr lang="zh-CN" altLang="en-US" dirty="0"/>
        </a:p>
      </dgm:t>
    </dgm:pt>
    <dgm:pt modelId="{8070A3A9-F041-405C-A8A3-2003E6098EAD}" type="parTrans" cxnId="{9375E31C-961D-4951-8647-76620574E382}">
      <dgm:prSet/>
      <dgm:spPr/>
      <dgm:t>
        <a:bodyPr/>
        <a:lstStyle/>
        <a:p>
          <a:endParaRPr lang="zh-CN" altLang="en-US"/>
        </a:p>
      </dgm:t>
    </dgm:pt>
    <dgm:pt modelId="{9732AC03-78E1-46D6-B4D3-77D9BA2FE4E8}" type="sibTrans" cxnId="{9375E31C-961D-4951-8647-76620574E382}">
      <dgm:prSet/>
      <dgm:spPr/>
      <dgm:t>
        <a:bodyPr/>
        <a:lstStyle/>
        <a:p>
          <a:endParaRPr lang="zh-CN" altLang="en-US"/>
        </a:p>
      </dgm:t>
    </dgm:pt>
    <dgm:pt modelId="{C908226A-CA7A-4A5D-AB92-89DF815186E2}">
      <dgm:prSet phldrT="[文本]"/>
      <dgm:spPr/>
      <dgm:t>
        <a:bodyPr/>
        <a:lstStyle/>
        <a:p>
          <a:r>
            <a:rPr lang="en-US" altLang="zh-CN" dirty="0" smtClean="0"/>
            <a:t>Allow</a:t>
          </a:r>
          <a:endParaRPr lang="zh-CN" altLang="en-US" dirty="0"/>
        </a:p>
      </dgm:t>
    </dgm:pt>
    <dgm:pt modelId="{FC55AFCC-CF0F-40F5-B77F-EB0A757E671F}" type="parTrans" cxnId="{66924FD4-9116-4BA4-BC33-E4010E1DA344}">
      <dgm:prSet/>
      <dgm:spPr/>
      <dgm:t>
        <a:bodyPr/>
        <a:lstStyle/>
        <a:p>
          <a:endParaRPr lang="zh-CN" altLang="en-US"/>
        </a:p>
      </dgm:t>
    </dgm:pt>
    <dgm:pt modelId="{6531F334-836D-47CB-9C63-D6B95C55EA2F}" type="sibTrans" cxnId="{66924FD4-9116-4BA4-BC33-E4010E1DA344}">
      <dgm:prSet/>
      <dgm:spPr/>
      <dgm:t>
        <a:bodyPr/>
        <a:lstStyle/>
        <a:p>
          <a:endParaRPr lang="zh-CN" altLang="en-US"/>
        </a:p>
      </dgm:t>
    </dgm:pt>
    <dgm:pt modelId="{C229CDAE-2A6A-4453-96E4-2C02AE922ED3}">
      <dgm:prSet phldrT="[文本]"/>
      <dgm:spPr/>
      <dgm:t>
        <a:bodyPr/>
        <a:lstStyle/>
        <a:p>
          <a:r>
            <a:rPr lang="zh-CN" dirty="0" smtClean="0"/>
            <a:t>允许抓取的目录</a:t>
          </a:r>
          <a:endParaRPr lang="zh-CN" altLang="en-US" dirty="0"/>
        </a:p>
      </dgm:t>
    </dgm:pt>
    <dgm:pt modelId="{A172EEEA-29AB-48D8-97A0-D747DC5C00ED}" type="parTrans" cxnId="{B53D4422-D24E-43F0-AEB1-2ABAC89E2A13}">
      <dgm:prSet/>
      <dgm:spPr/>
      <dgm:t>
        <a:bodyPr/>
        <a:lstStyle/>
        <a:p>
          <a:endParaRPr lang="zh-CN" altLang="en-US"/>
        </a:p>
      </dgm:t>
    </dgm:pt>
    <dgm:pt modelId="{8D6A38C8-8C21-4BB2-8CBD-EA828BAF30F7}" type="sibTrans" cxnId="{B53D4422-D24E-43F0-AEB1-2ABAC89E2A13}">
      <dgm:prSet/>
      <dgm:spPr/>
      <dgm:t>
        <a:bodyPr/>
        <a:lstStyle/>
        <a:p>
          <a:endParaRPr lang="zh-CN" altLang="en-US"/>
        </a:p>
      </dgm:t>
    </dgm:pt>
    <dgm:pt modelId="{E494FE67-44B9-4012-A52C-9F27B19736F1}">
      <dgm:prSet phldrT="[文本]"/>
      <dgm:spPr/>
      <dgm:t>
        <a:bodyPr/>
        <a:lstStyle/>
        <a:p>
          <a:r>
            <a:rPr lang="zh-CN" smtClean="0"/>
            <a:t>表示搜索引擎</a:t>
          </a:r>
          <a:endParaRPr lang="zh-CN" altLang="en-US" dirty="0"/>
        </a:p>
      </dgm:t>
    </dgm:pt>
    <dgm:pt modelId="{2C8CDC36-DA7E-4618-8857-C2E07B2AA570}" type="parTrans" cxnId="{3FC324EB-12B7-4B21-ABBD-1F70D75A2B9E}">
      <dgm:prSet/>
      <dgm:spPr/>
      <dgm:t>
        <a:bodyPr/>
        <a:lstStyle/>
        <a:p>
          <a:endParaRPr lang="zh-CN" altLang="en-US"/>
        </a:p>
      </dgm:t>
    </dgm:pt>
    <dgm:pt modelId="{7688987E-E6BE-47DF-85FE-C7F08C67CA62}" type="sibTrans" cxnId="{3FC324EB-12B7-4B21-ABBD-1F70D75A2B9E}">
      <dgm:prSet/>
      <dgm:spPr/>
      <dgm:t>
        <a:bodyPr/>
        <a:lstStyle/>
        <a:p>
          <a:endParaRPr lang="zh-CN" altLang="en-US"/>
        </a:p>
      </dgm:t>
    </dgm:pt>
    <dgm:pt modelId="{A853B6E6-7C5D-4EAC-8D15-83FAD8BA87AD}" type="pres">
      <dgm:prSet presAssocID="{DDA3EB5D-BFE0-40B2-AA9F-DA06A7A969A3}" presName="Name0" presStyleCnt="0">
        <dgm:presLayoutVars>
          <dgm:dir/>
          <dgm:animLvl val="lvl"/>
          <dgm:resizeHandles val="exact"/>
        </dgm:presLayoutVars>
      </dgm:prSet>
      <dgm:spPr/>
      <dgm:t>
        <a:bodyPr/>
        <a:lstStyle/>
        <a:p>
          <a:endParaRPr lang="zh-CN" altLang="en-US"/>
        </a:p>
      </dgm:t>
    </dgm:pt>
    <dgm:pt modelId="{C20BFA92-2B60-47E6-88BB-5BC5792EE2F2}" type="pres">
      <dgm:prSet presAssocID="{F0D88759-1314-4A58-942E-749F264A2ADF}" presName="composite" presStyleCnt="0"/>
      <dgm:spPr/>
    </dgm:pt>
    <dgm:pt modelId="{582583BE-1B9C-49FE-95E8-25422FE25103}" type="pres">
      <dgm:prSet presAssocID="{F0D88759-1314-4A58-942E-749F264A2ADF}" presName="parTx" presStyleLbl="alignNode1" presStyleIdx="0" presStyleCnt="3">
        <dgm:presLayoutVars>
          <dgm:chMax val="0"/>
          <dgm:chPref val="0"/>
          <dgm:bulletEnabled val="1"/>
        </dgm:presLayoutVars>
      </dgm:prSet>
      <dgm:spPr/>
      <dgm:t>
        <a:bodyPr/>
        <a:lstStyle/>
        <a:p>
          <a:endParaRPr lang="zh-CN" altLang="en-US"/>
        </a:p>
      </dgm:t>
    </dgm:pt>
    <dgm:pt modelId="{2CF9705F-22A3-412D-80DE-0A03C807B96F}" type="pres">
      <dgm:prSet presAssocID="{F0D88759-1314-4A58-942E-749F264A2ADF}" presName="desTx" presStyleLbl="alignAccFollowNode1" presStyleIdx="0" presStyleCnt="3">
        <dgm:presLayoutVars>
          <dgm:bulletEnabled val="1"/>
        </dgm:presLayoutVars>
      </dgm:prSet>
      <dgm:spPr/>
      <dgm:t>
        <a:bodyPr/>
        <a:lstStyle/>
        <a:p>
          <a:endParaRPr lang="zh-CN" altLang="en-US"/>
        </a:p>
      </dgm:t>
    </dgm:pt>
    <dgm:pt modelId="{E9EFEC13-E32D-4A6A-89BB-B05047BC99EF}" type="pres">
      <dgm:prSet presAssocID="{473C4D2A-B52B-4F56-A330-C325B753F783}" presName="space" presStyleCnt="0"/>
      <dgm:spPr/>
    </dgm:pt>
    <dgm:pt modelId="{6E4C3679-9E46-4196-8BFD-2311418FBE63}" type="pres">
      <dgm:prSet presAssocID="{EE57BC02-1B9E-4714-8062-16C5191AE6E7}" presName="composite" presStyleCnt="0"/>
      <dgm:spPr/>
    </dgm:pt>
    <dgm:pt modelId="{7C000A98-E0C6-46B7-9D06-239E364CBA40}" type="pres">
      <dgm:prSet presAssocID="{EE57BC02-1B9E-4714-8062-16C5191AE6E7}" presName="parTx" presStyleLbl="alignNode1" presStyleIdx="1" presStyleCnt="3">
        <dgm:presLayoutVars>
          <dgm:chMax val="0"/>
          <dgm:chPref val="0"/>
          <dgm:bulletEnabled val="1"/>
        </dgm:presLayoutVars>
      </dgm:prSet>
      <dgm:spPr/>
      <dgm:t>
        <a:bodyPr/>
        <a:lstStyle/>
        <a:p>
          <a:endParaRPr lang="zh-CN" altLang="en-US"/>
        </a:p>
      </dgm:t>
    </dgm:pt>
    <dgm:pt modelId="{F7E208BB-4C0F-4CE5-AD87-AB3777E1596E}" type="pres">
      <dgm:prSet presAssocID="{EE57BC02-1B9E-4714-8062-16C5191AE6E7}" presName="desTx" presStyleLbl="alignAccFollowNode1" presStyleIdx="1" presStyleCnt="3">
        <dgm:presLayoutVars>
          <dgm:bulletEnabled val="1"/>
        </dgm:presLayoutVars>
      </dgm:prSet>
      <dgm:spPr/>
      <dgm:t>
        <a:bodyPr/>
        <a:lstStyle/>
        <a:p>
          <a:endParaRPr lang="zh-CN" altLang="en-US"/>
        </a:p>
      </dgm:t>
    </dgm:pt>
    <dgm:pt modelId="{E96BDE7E-9AD9-470F-A56F-93BF80C01087}" type="pres">
      <dgm:prSet presAssocID="{A910F808-7BA9-4E7E-9807-E3A746B942C5}" presName="space" presStyleCnt="0"/>
      <dgm:spPr/>
    </dgm:pt>
    <dgm:pt modelId="{54583E2C-4D65-43AA-AA80-149592BDD992}" type="pres">
      <dgm:prSet presAssocID="{C908226A-CA7A-4A5D-AB92-89DF815186E2}" presName="composite" presStyleCnt="0"/>
      <dgm:spPr/>
    </dgm:pt>
    <dgm:pt modelId="{6C5C3760-B36D-412B-AA88-041E53017CFF}" type="pres">
      <dgm:prSet presAssocID="{C908226A-CA7A-4A5D-AB92-89DF815186E2}" presName="parTx" presStyleLbl="alignNode1" presStyleIdx="2" presStyleCnt="3">
        <dgm:presLayoutVars>
          <dgm:chMax val="0"/>
          <dgm:chPref val="0"/>
          <dgm:bulletEnabled val="1"/>
        </dgm:presLayoutVars>
      </dgm:prSet>
      <dgm:spPr/>
      <dgm:t>
        <a:bodyPr/>
        <a:lstStyle/>
        <a:p>
          <a:endParaRPr lang="zh-CN" altLang="en-US"/>
        </a:p>
      </dgm:t>
    </dgm:pt>
    <dgm:pt modelId="{D38D3EB2-5F0D-417B-A365-FA78DE745AE5}" type="pres">
      <dgm:prSet presAssocID="{C908226A-CA7A-4A5D-AB92-89DF815186E2}" presName="desTx" presStyleLbl="alignAccFollowNode1" presStyleIdx="2" presStyleCnt="3">
        <dgm:presLayoutVars>
          <dgm:bulletEnabled val="1"/>
        </dgm:presLayoutVars>
      </dgm:prSet>
      <dgm:spPr/>
      <dgm:t>
        <a:bodyPr/>
        <a:lstStyle/>
        <a:p>
          <a:endParaRPr lang="zh-CN" altLang="en-US"/>
        </a:p>
      </dgm:t>
    </dgm:pt>
  </dgm:ptLst>
  <dgm:cxnLst>
    <dgm:cxn modelId="{92B3A9B1-691E-4DE3-9AC1-5784F0490B1C}" type="presOf" srcId="{C229CDAE-2A6A-4453-96E4-2C02AE922ED3}" destId="{D38D3EB2-5F0D-417B-A365-FA78DE745AE5}" srcOrd="0" destOrd="0" presId="urn:microsoft.com/office/officeart/2005/8/layout/hList1"/>
    <dgm:cxn modelId="{E67A8F4D-4391-4991-8500-303F3E851E5D}" type="presOf" srcId="{EE57BC02-1B9E-4714-8062-16C5191AE6E7}" destId="{7C000A98-E0C6-46B7-9D06-239E364CBA40}" srcOrd="0" destOrd="0" presId="urn:microsoft.com/office/officeart/2005/8/layout/hList1"/>
    <dgm:cxn modelId="{E8851AEB-2EDC-4C42-93C8-9B1106808019}" srcId="{DDA3EB5D-BFE0-40B2-AA9F-DA06A7A969A3}" destId="{EE57BC02-1B9E-4714-8062-16C5191AE6E7}" srcOrd="1" destOrd="0" parTransId="{7BD0F1E4-6B08-4894-89F6-99C09B8676D3}" sibTransId="{A910F808-7BA9-4E7E-9807-E3A746B942C5}"/>
    <dgm:cxn modelId="{23A8557C-A825-4213-B5B0-8C948A9C61D5}" type="presOf" srcId="{A0EABEAB-0764-489A-A787-56AE3531DBCC}" destId="{F7E208BB-4C0F-4CE5-AD87-AB3777E1596E}" srcOrd="0" destOrd="0" presId="urn:microsoft.com/office/officeart/2005/8/layout/hList1"/>
    <dgm:cxn modelId="{F5A6570F-2755-43FA-931C-01B8DDD9CE21}" type="presOf" srcId="{DDA3EB5D-BFE0-40B2-AA9F-DA06A7A969A3}" destId="{A853B6E6-7C5D-4EAC-8D15-83FAD8BA87AD}" srcOrd="0" destOrd="0" presId="urn:microsoft.com/office/officeart/2005/8/layout/hList1"/>
    <dgm:cxn modelId="{5738F2F2-01CB-4573-A31A-E7ABACB455B0}" type="presOf" srcId="{C908226A-CA7A-4A5D-AB92-89DF815186E2}" destId="{6C5C3760-B36D-412B-AA88-041E53017CFF}" srcOrd="0" destOrd="0" presId="urn:microsoft.com/office/officeart/2005/8/layout/hList1"/>
    <dgm:cxn modelId="{D28FD90B-6BA7-4ABB-9939-DE2265C8BF82}" type="presOf" srcId="{E494FE67-44B9-4012-A52C-9F27B19736F1}" destId="{2CF9705F-22A3-412D-80DE-0A03C807B96F}" srcOrd="0" destOrd="0" presId="urn:microsoft.com/office/officeart/2005/8/layout/hList1"/>
    <dgm:cxn modelId="{B53D4422-D24E-43F0-AEB1-2ABAC89E2A13}" srcId="{C908226A-CA7A-4A5D-AB92-89DF815186E2}" destId="{C229CDAE-2A6A-4453-96E4-2C02AE922ED3}" srcOrd="0" destOrd="0" parTransId="{A172EEEA-29AB-48D8-97A0-D747DC5C00ED}" sibTransId="{8D6A38C8-8C21-4BB2-8CBD-EA828BAF30F7}"/>
    <dgm:cxn modelId="{66924FD4-9116-4BA4-BC33-E4010E1DA344}" srcId="{DDA3EB5D-BFE0-40B2-AA9F-DA06A7A969A3}" destId="{C908226A-CA7A-4A5D-AB92-89DF815186E2}" srcOrd="2" destOrd="0" parTransId="{FC55AFCC-CF0F-40F5-B77F-EB0A757E671F}" sibTransId="{6531F334-836D-47CB-9C63-D6B95C55EA2F}"/>
    <dgm:cxn modelId="{D550D5EC-C5BA-4369-B659-7697C4076130}" srcId="{DDA3EB5D-BFE0-40B2-AA9F-DA06A7A969A3}" destId="{F0D88759-1314-4A58-942E-749F264A2ADF}" srcOrd="0" destOrd="0" parTransId="{8AA8B5DD-0666-4E60-8101-9D8388A5EEDF}" sibTransId="{473C4D2A-B52B-4F56-A330-C325B753F783}"/>
    <dgm:cxn modelId="{3FC324EB-12B7-4B21-ABBD-1F70D75A2B9E}" srcId="{F0D88759-1314-4A58-942E-749F264A2ADF}" destId="{E494FE67-44B9-4012-A52C-9F27B19736F1}" srcOrd="0" destOrd="0" parTransId="{2C8CDC36-DA7E-4618-8857-C2E07B2AA570}" sibTransId="{7688987E-E6BE-47DF-85FE-C7F08C67CA62}"/>
    <dgm:cxn modelId="{9375E31C-961D-4951-8647-76620574E382}" srcId="{EE57BC02-1B9E-4714-8062-16C5191AE6E7}" destId="{A0EABEAB-0764-489A-A787-56AE3531DBCC}" srcOrd="0" destOrd="0" parTransId="{8070A3A9-F041-405C-A8A3-2003E6098EAD}" sibTransId="{9732AC03-78E1-46D6-B4D3-77D9BA2FE4E8}"/>
    <dgm:cxn modelId="{EB94D616-999A-48EB-96D4-04AB441CDD04}" type="presOf" srcId="{F0D88759-1314-4A58-942E-749F264A2ADF}" destId="{582583BE-1B9C-49FE-95E8-25422FE25103}" srcOrd="0" destOrd="0" presId="urn:microsoft.com/office/officeart/2005/8/layout/hList1"/>
    <dgm:cxn modelId="{7CC9613B-9210-401E-8FBC-5D70A8C92278}" type="presParOf" srcId="{A853B6E6-7C5D-4EAC-8D15-83FAD8BA87AD}" destId="{C20BFA92-2B60-47E6-88BB-5BC5792EE2F2}" srcOrd="0" destOrd="0" presId="urn:microsoft.com/office/officeart/2005/8/layout/hList1"/>
    <dgm:cxn modelId="{9BCB2C6B-0F61-4BF7-89B2-064C37741D5E}" type="presParOf" srcId="{C20BFA92-2B60-47E6-88BB-5BC5792EE2F2}" destId="{582583BE-1B9C-49FE-95E8-25422FE25103}" srcOrd="0" destOrd="0" presId="urn:microsoft.com/office/officeart/2005/8/layout/hList1"/>
    <dgm:cxn modelId="{46026689-B295-4022-88CA-FEF6951D385A}" type="presParOf" srcId="{C20BFA92-2B60-47E6-88BB-5BC5792EE2F2}" destId="{2CF9705F-22A3-412D-80DE-0A03C807B96F}" srcOrd="1" destOrd="0" presId="urn:microsoft.com/office/officeart/2005/8/layout/hList1"/>
    <dgm:cxn modelId="{176C1DD3-3A4A-4B23-BE90-2B0246850B16}" type="presParOf" srcId="{A853B6E6-7C5D-4EAC-8D15-83FAD8BA87AD}" destId="{E9EFEC13-E32D-4A6A-89BB-B05047BC99EF}" srcOrd="1" destOrd="0" presId="urn:microsoft.com/office/officeart/2005/8/layout/hList1"/>
    <dgm:cxn modelId="{D163DB1B-22C2-4DB2-B62F-8591FD5BADA1}" type="presParOf" srcId="{A853B6E6-7C5D-4EAC-8D15-83FAD8BA87AD}" destId="{6E4C3679-9E46-4196-8BFD-2311418FBE63}" srcOrd="2" destOrd="0" presId="urn:microsoft.com/office/officeart/2005/8/layout/hList1"/>
    <dgm:cxn modelId="{DC20718F-E27A-4DE3-AE92-A4B4639A0DBD}" type="presParOf" srcId="{6E4C3679-9E46-4196-8BFD-2311418FBE63}" destId="{7C000A98-E0C6-46B7-9D06-239E364CBA40}" srcOrd="0" destOrd="0" presId="urn:microsoft.com/office/officeart/2005/8/layout/hList1"/>
    <dgm:cxn modelId="{722C32E6-FE3C-43E3-A14A-478286B212CF}" type="presParOf" srcId="{6E4C3679-9E46-4196-8BFD-2311418FBE63}" destId="{F7E208BB-4C0F-4CE5-AD87-AB3777E1596E}" srcOrd="1" destOrd="0" presId="urn:microsoft.com/office/officeart/2005/8/layout/hList1"/>
    <dgm:cxn modelId="{9F2BAFCA-EDC3-4543-A7A5-290FD29C7AFE}" type="presParOf" srcId="{A853B6E6-7C5D-4EAC-8D15-83FAD8BA87AD}" destId="{E96BDE7E-9AD9-470F-A56F-93BF80C01087}" srcOrd="3" destOrd="0" presId="urn:microsoft.com/office/officeart/2005/8/layout/hList1"/>
    <dgm:cxn modelId="{C6331FB0-9280-46A4-9595-DC8A15C0574D}" type="presParOf" srcId="{A853B6E6-7C5D-4EAC-8D15-83FAD8BA87AD}" destId="{54583E2C-4D65-43AA-AA80-149592BDD992}" srcOrd="4" destOrd="0" presId="urn:microsoft.com/office/officeart/2005/8/layout/hList1"/>
    <dgm:cxn modelId="{0943874C-55D8-4CEF-B1B8-EA331A7C4BF6}" type="presParOf" srcId="{54583E2C-4D65-43AA-AA80-149592BDD992}" destId="{6C5C3760-B36D-412B-AA88-041E53017CFF}" srcOrd="0" destOrd="0" presId="urn:microsoft.com/office/officeart/2005/8/layout/hList1"/>
    <dgm:cxn modelId="{18F830B4-0E4C-4886-BCFF-B81E804CEA0E}" type="presParOf" srcId="{54583E2C-4D65-43AA-AA80-149592BDD992}" destId="{D38D3EB2-5F0D-417B-A365-FA78DE745AE5}"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2583BE-1B9C-49FE-95E8-25422FE25103}">
      <dsp:nvSpPr>
        <dsp:cNvPr id="0" name=""/>
        <dsp:cNvSpPr/>
      </dsp:nvSpPr>
      <dsp:spPr>
        <a:xfrm>
          <a:off x="1905" y="893297"/>
          <a:ext cx="1857374" cy="742949"/>
        </a:xfrm>
        <a:prstGeom prst="rect">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912" tIns="105664" rIns="184912" bIns="105664" numCol="1" spcCol="1270" anchor="ctr" anchorCtr="0">
          <a:noAutofit/>
        </a:bodyPr>
        <a:lstStyle/>
        <a:p>
          <a:pPr lvl="0" algn="ctr" defTabSz="1155700">
            <a:lnSpc>
              <a:spcPct val="90000"/>
            </a:lnSpc>
            <a:spcBef>
              <a:spcPct val="0"/>
            </a:spcBef>
            <a:spcAft>
              <a:spcPct val="35000"/>
            </a:spcAft>
          </a:pPr>
          <a:r>
            <a:rPr lang="en-US" altLang="zh-CN" sz="2600" kern="1200" dirty="0" smtClean="0"/>
            <a:t>User-agent</a:t>
          </a:r>
          <a:endParaRPr lang="zh-CN" altLang="en-US" sz="2600" kern="1200" dirty="0"/>
        </a:p>
      </dsp:txBody>
      <dsp:txXfrm>
        <a:off x="1905" y="893297"/>
        <a:ext cx="1857374" cy="742949"/>
      </dsp:txXfrm>
    </dsp:sp>
    <dsp:sp modelId="{2CF9705F-22A3-412D-80DE-0A03C807B96F}">
      <dsp:nvSpPr>
        <dsp:cNvPr id="0" name=""/>
        <dsp:cNvSpPr/>
      </dsp:nvSpPr>
      <dsp:spPr>
        <a:xfrm>
          <a:off x="1905" y="1636247"/>
          <a:ext cx="1857374" cy="1534454"/>
        </a:xfrm>
        <a:prstGeom prst="rect">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8684" tIns="138684" rIns="184912" bIns="208026" numCol="1" spcCol="1270" anchor="t" anchorCtr="0">
          <a:noAutofit/>
        </a:bodyPr>
        <a:lstStyle/>
        <a:p>
          <a:pPr marL="228600" lvl="1" indent="-228600" algn="l" defTabSz="1155700">
            <a:lnSpc>
              <a:spcPct val="90000"/>
            </a:lnSpc>
            <a:spcBef>
              <a:spcPct val="0"/>
            </a:spcBef>
            <a:spcAft>
              <a:spcPct val="15000"/>
            </a:spcAft>
            <a:buChar char="••"/>
          </a:pPr>
          <a:r>
            <a:rPr lang="zh-CN" sz="2600" kern="1200" smtClean="0"/>
            <a:t>表示搜索引擎</a:t>
          </a:r>
          <a:endParaRPr lang="zh-CN" altLang="en-US" sz="2600" kern="1200" dirty="0"/>
        </a:p>
      </dsp:txBody>
      <dsp:txXfrm>
        <a:off x="1905" y="1636247"/>
        <a:ext cx="1857374" cy="1534454"/>
      </dsp:txXfrm>
    </dsp:sp>
    <dsp:sp modelId="{7C000A98-E0C6-46B7-9D06-239E364CBA40}">
      <dsp:nvSpPr>
        <dsp:cNvPr id="0" name=""/>
        <dsp:cNvSpPr/>
      </dsp:nvSpPr>
      <dsp:spPr>
        <a:xfrm>
          <a:off x="2119312" y="893297"/>
          <a:ext cx="1857374" cy="742949"/>
        </a:xfrm>
        <a:prstGeom prst="rect">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912" tIns="105664" rIns="184912" bIns="105664" numCol="1" spcCol="1270" anchor="ctr" anchorCtr="0">
          <a:noAutofit/>
        </a:bodyPr>
        <a:lstStyle/>
        <a:p>
          <a:pPr lvl="0" algn="ctr" defTabSz="1155700">
            <a:lnSpc>
              <a:spcPct val="90000"/>
            </a:lnSpc>
            <a:spcBef>
              <a:spcPct val="0"/>
            </a:spcBef>
            <a:spcAft>
              <a:spcPct val="35000"/>
            </a:spcAft>
          </a:pPr>
          <a:r>
            <a:rPr lang="en-US" altLang="zh-CN" sz="2600" kern="1200" dirty="0" smtClean="0"/>
            <a:t>Disallow</a:t>
          </a:r>
          <a:endParaRPr lang="zh-CN" altLang="en-US" sz="2600" kern="1200" dirty="0"/>
        </a:p>
      </dsp:txBody>
      <dsp:txXfrm>
        <a:off x="2119312" y="893297"/>
        <a:ext cx="1857374" cy="742949"/>
      </dsp:txXfrm>
    </dsp:sp>
    <dsp:sp modelId="{F7E208BB-4C0F-4CE5-AD87-AB3777E1596E}">
      <dsp:nvSpPr>
        <dsp:cNvPr id="0" name=""/>
        <dsp:cNvSpPr/>
      </dsp:nvSpPr>
      <dsp:spPr>
        <a:xfrm>
          <a:off x="2119312" y="1636247"/>
          <a:ext cx="1857374" cy="1534454"/>
        </a:xfrm>
        <a:prstGeom prst="rect">
          <a:avLst/>
        </a:prstGeom>
        <a:solidFill>
          <a:schemeClr val="accent3">
            <a:tint val="40000"/>
            <a:alpha val="90000"/>
            <a:hueOff val="0"/>
            <a:satOff val="0"/>
            <a:lumOff val="0"/>
            <a:alphaOff val="0"/>
          </a:schemeClr>
        </a:solidFill>
        <a:ln w="254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8684" tIns="138684" rIns="184912" bIns="208026" numCol="1" spcCol="1270" anchor="t" anchorCtr="0">
          <a:noAutofit/>
        </a:bodyPr>
        <a:lstStyle/>
        <a:p>
          <a:pPr marL="228600" lvl="1" indent="-228600" algn="l" defTabSz="1155700">
            <a:lnSpc>
              <a:spcPct val="90000"/>
            </a:lnSpc>
            <a:spcBef>
              <a:spcPct val="0"/>
            </a:spcBef>
            <a:spcAft>
              <a:spcPct val="15000"/>
            </a:spcAft>
            <a:buChar char="••"/>
          </a:pPr>
          <a:r>
            <a:rPr lang="zh-CN" sz="2600" kern="1200" dirty="0" smtClean="0"/>
            <a:t>禁止抓取的目录</a:t>
          </a:r>
          <a:endParaRPr lang="zh-CN" altLang="en-US" sz="2600" kern="1200" dirty="0"/>
        </a:p>
      </dsp:txBody>
      <dsp:txXfrm>
        <a:off x="2119312" y="1636247"/>
        <a:ext cx="1857374" cy="1534454"/>
      </dsp:txXfrm>
    </dsp:sp>
    <dsp:sp modelId="{6C5C3760-B36D-412B-AA88-041E53017CFF}">
      <dsp:nvSpPr>
        <dsp:cNvPr id="0" name=""/>
        <dsp:cNvSpPr/>
      </dsp:nvSpPr>
      <dsp:spPr>
        <a:xfrm>
          <a:off x="4236719" y="893297"/>
          <a:ext cx="1857374" cy="742949"/>
        </a:xfrm>
        <a:prstGeom prst="rect">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912" tIns="105664" rIns="184912" bIns="105664" numCol="1" spcCol="1270" anchor="ctr" anchorCtr="0">
          <a:noAutofit/>
        </a:bodyPr>
        <a:lstStyle/>
        <a:p>
          <a:pPr lvl="0" algn="ctr" defTabSz="1155700">
            <a:lnSpc>
              <a:spcPct val="90000"/>
            </a:lnSpc>
            <a:spcBef>
              <a:spcPct val="0"/>
            </a:spcBef>
            <a:spcAft>
              <a:spcPct val="35000"/>
            </a:spcAft>
          </a:pPr>
          <a:r>
            <a:rPr lang="en-US" altLang="zh-CN" sz="2600" kern="1200" dirty="0" smtClean="0"/>
            <a:t>Allow</a:t>
          </a:r>
          <a:endParaRPr lang="zh-CN" altLang="en-US" sz="2600" kern="1200" dirty="0"/>
        </a:p>
      </dsp:txBody>
      <dsp:txXfrm>
        <a:off x="4236719" y="893297"/>
        <a:ext cx="1857374" cy="742949"/>
      </dsp:txXfrm>
    </dsp:sp>
    <dsp:sp modelId="{D38D3EB2-5F0D-417B-A365-FA78DE745AE5}">
      <dsp:nvSpPr>
        <dsp:cNvPr id="0" name=""/>
        <dsp:cNvSpPr/>
      </dsp:nvSpPr>
      <dsp:spPr>
        <a:xfrm>
          <a:off x="4236719" y="1636247"/>
          <a:ext cx="1857374" cy="1534454"/>
        </a:xfrm>
        <a:prstGeom prst="rect">
          <a:avLst/>
        </a:prstGeom>
        <a:solidFill>
          <a:schemeClr val="accent4">
            <a:tint val="40000"/>
            <a:alpha val="90000"/>
            <a:hueOff val="0"/>
            <a:satOff val="0"/>
            <a:lumOff val="0"/>
            <a:alphaOff val="0"/>
          </a:schemeClr>
        </a:solidFill>
        <a:ln w="25400"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8684" tIns="138684" rIns="184912" bIns="208026" numCol="1" spcCol="1270" anchor="t" anchorCtr="0">
          <a:noAutofit/>
        </a:bodyPr>
        <a:lstStyle/>
        <a:p>
          <a:pPr marL="228600" lvl="1" indent="-228600" algn="l" defTabSz="1155700">
            <a:lnSpc>
              <a:spcPct val="90000"/>
            </a:lnSpc>
            <a:spcBef>
              <a:spcPct val="0"/>
            </a:spcBef>
            <a:spcAft>
              <a:spcPct val="15000"/>
            </a:spcAft>
            <a:buChar char="••"/>
          </a:pPr>
          <a:r>
            <a:rPr lang="zh-CN" sz="2600" kern="1200" dirty="0" smtClean="0"/>
            <a:t>允许抓取的目录</a:t>
          </a:r>
          <a:endParaRPr lang="zh-CN" altLang="en-US" sz="2600" kern="1200" dirty="0"/>
        </a:p>
      </dsp:txBody>
      <dsp:txXfrm>
        <a:off x="4236719" y="1636247"/>
        <a:ext cx="1857374" cy="1534454"/>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DEEA73D-6A01-4770-AEE7-A601EAAB2B54}" type="datetimeFigureOut">
              <a:rPr lang="zh-CN" altLang="en-US" smtClean="0"/>
              <a:pPr/>
              <a:t>2019/5/4</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BA9AE38-7909-43A8-BA3A-2EFFFDFCAD3A}" type="slidenum">
              <a:rPr lang="zh-CN" altLang="en-US" smtClean="0"/>
              <a:pPr/>
              <a:t>‹#›</a:t>
            </a:fld>
            <a:endParaRPr lang="zh-CN" altLang="en-US"/>
          </a:p>
        </p:txBody>
      </p:sp>
    </p:spTree>
    <p:extLst>
      <p:ext uri="{BB962C8B-B14F-4D97-AF65-F5344CB8AC3E}">
        <p14:creationId xmlns:p14="http://schemas.microsoft.com/office/powerpoint/2010/main" val="11015849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43AA0D-F074-4CAB-A38C-A8C71B4071EA}" type="datetimeFigureOut">
              <a:rPr lang="zh-CN" altLang="en-US" smtClean="0"/>
              <a:pPr/>
              <a:t>2019/5/4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19501A9-16D7-400F-BBF7-FFEA7553D432}" type="slidenum">
              <a:rPr lang="zh-CN" altLang="en-US" smtClean="0"/>
              <a:pPr/>
              <a:t>‹#›</a:t>
            </a:fld>
            <a:endParaRPr lang="zh-CN" altLang="en-US"/>
          </a:p>
        </p:txBody>
      </p:sp>
    </p:spTree>
    <p:extLst>
      <p:ext uri="{BB962C8B-B14F-4D97-AF65-F5344CB8AC3E}">
        <p14:creationId xmlns:p14="http://schemas.microsoft.com/office/powerpoint/2010/main" val="42791760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1</a:t>
            </a:fld>
            <a:endParaRPr lang="zh-CN" altLang="en-US"/>
          </a:p>
        </p:txBody>
      </p:sp>
    </p:spTree>
    <p:extLst>
      <p:ext uri="{BB962C8B-B14F-4D97-AF65-F5344CB8AC3E}">
        <p14:creationId xmlns:p14="http://schemas.microsoft.com/office/powerpoint/2010/main" val="41887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i="1" dirty="0" smtClean="0">
                <a:solidFill>
                  <a:schemeClr val="bg1">
                    <a:lumMod val="65000"/>
                  </a:schemeClr>
                </a:solidFill>
              </a:rPr>
              <a:t># </a:t>
            </a:r>
            <a:r>
              <a:rPr lang="en-US" altLang="zh-CN" sz="1200" i="1" dirty="0" err="1" smtClean="0">
                <a:solidFill>
                  <a:schemeClr val="bg1">
                    <a:lumMod val="65000"/>
                  </a:schemeClr>
                </a:solidFill>
              </a:rPr>
              <a:t>json.dumps</a:t>
            </a:r>
            <a:r>
              <a:rPr lang="en-US" altLang="zh-CN" sz="1200" i="1" dirty="0" smtClean="0">
                <a:solidFill>
                  <a:schemeClr val="bg1">
                    <a:lumMod val="65000"/>
                  </a:schemeClr>
                </a:solidFill>
              </a:rPr>
              <a:t>()</a:t>
            </a:r>
            <a:r>
              <a:rPr lang="zh-CN" altLang="zh-CN" sz="1200" i="1" dirty="0" smtClean="0">
                <a:solidFill>
                  <a:schemeClr val="bg1">
                    <a:lumMod val="65000"/>
                  </a:schemeClr>
                </a:solidFill>
              </a:rPr>
              <a:t>可将</a:t>
            </a:r>
            <a:r>
              <a:rPr lang="en-US" altLang="zh-CN" sz="1200" i="1" dirty="0" smtClean="0">
                <a:solidFill>
                  <a:schemeClr val="bg1">
                    <a:lumMod val="65000"/>
                  </a:schemeClr>
                </a:solidFill>
              </a:rPr>
              <a:t>Python</a:t>
            </a:r>
            <a:r>
              <a:rPr lang="zh-CN" altLang="zh-CN" sz="1200" i="1" dirty="0" smtClean="0">
                <a:solidFill>
                  <a:schemeClr val="bg1">
                    <a:lumMod val="65000"/>
                  </a:schemeClr>
                </a:solidFill>
              </a:rPr>
              <a:t>对象编码成</a:t>
            </a:r>
            <a:r>
              <a:rPr lang="en-US" altLang="zh-CN" sz="1200" i="1" dirty="0" smtClean="0">
                <a:solidFill>
                  <a:schemeClr val="bg1">
                    <a:lumMod val="65000"/>
                  </a:schemeClr>
                </a:solidFill>
              </a:rPr>
              <a:t>JSON</a:t>
            </a:r>
            <a:r>
              <a:rPr lang="zh-CN" altLang="zh-CN" sz="1200" i="1" dirty="0" smtClean="0">
                <a:solidFill>
                  <a:schemeClr val="bg1">
                    <a:lumMod val="65000"/>
                  </a:schemeClr>
                </a:solidFill>
              </a:rPr>
              <a:t>字符串</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i="1" dirty="0" smtClean="0">
                <a:solidFill>
                  <a:schemeClr val="bg1">
                    <a:lumMod val="65000"/>
                  </a:schemeClr>
                </a:solidFill>
              </a:rPr>
              <a:t># </a:t>
            </a:r>
            <a:r>
              <a:rPr lang="en-US" altLang="zh-CN" sz="1200" i="1" dirty="0" err="1" smtClean="0">
                <a:solidFill>
                  <a:schemeClr val="bg1">
                    <a:lumMod val="65000"/>
                  </a:schemeClr>
                </a:solidFill>
              </a:rPr>
              <a:t>json.loads</a:t>
            </a:r>
            <a:r>
              <a:rPr lang="en-US" altLang="zh-CN" sz="1200" i="1" dirty="0" smtClean="0">
                <a:solidFill>
                  <a:schemeClr val="bg1">
                    <a:lumMod val="65000"/>
                  </a:schemeClr>
                </a:solidFill>
              </a:rPr>
              <a:t>()</a:t>
            </a:r>
            <a:r>
              <a:rPr lang="zh-CN" altLang="zh-CN" sz="1200" i="1" dirty="0" smtClean="0">
                <a:solidFill>
                  <a:schemeClr val="bg1">
                    <a:lumMod val="65000"/>
                  </a:schemeClr>
                </a:solidFill>
              </a:rPr>
              <a:t>可将</a:t>
            </a:r>
            <a:r>
              <a:rPr lang="en-US" altLang="zh-CN" sz="1200" i="1" dirty="0" smtClean="0">
                <a:solidFill>
                  <a:schemeClr val="bg1">
                    <a:lumMod val="65000"/>
                  </a:schemeClr>
                </a:solidFill>
              </a:rPr>
              <a:t>JSON</a:t>
            </a:r>
            <a:r>
              <a:rPr lang="zh-CN" altLang="zh-CN" sz="1200" i="1" dirty="0" smtClean="0">
                <a:solidFill>
                  <a:schemeClr val="bg1">
                    <a:lumMod val="65000"/>
                  </a:schemeClr>
                </a:solidFill>
              </a:rPr>
              <a:t>对象解码成</a:t>
            </a:r>
            <a:r>
              <a:rPr lang="en-US" altLang="zh-CN" sz="1200" i="1" dirty="0" smtClean="0">
                <a:solidFill>
                  <a:schemeClr val="bg1">
                    <a:lumMod val="65000"/>
                  </a:schemeClr>
                </a:solidFill>
              </a:rPr>
              <a:t>Python</a:t>
            </a:r>
            <a:r>
              <a:rPr lang="zh-CN" altLang="zh-CN" sz="1200" i="1" dirty="0" smtClean="0">
                <a:solidFill>
                  <a:schemeClr val="bg1">
                    <a:lumMod val="65000"/>
                  </a:schemeClr>
                </a:solidFill>
              </a:rPr>
              <a:t>格式数据</a:t>
            </a:r>
          </a:p>
          <a:p>
            <a:r>
              <a:rPr lang="en-US" altLang="zh-CN" sz="1200" dirty="0" smtClean="0"/>
              <a:t> </a:t>
            </a:r>
            <a:r>
              <a:rPr lang="zh-CN" altLang="zh-CN" sz="1200" i="1" dirty="0" smtClean="0">
                <a:solidFill>
                  <a:schemeClr val="bg1">
                    <a:lumMod val="65000"/>
                  </a:schemeClr>
                </a:solidFill>
              </a:rPr>
              <a:t>如果要解码一个</a:t>
            </a:r>
            <a:r>
              <a:rPr lang="en-US" altLang="zh-CN" sz="1200" i="1" dirty="0" smtClean="0">
                <a:solidFill>
                  <a:schemeClr val="bg1">
                    <a:lumMod val="65000"/>
                  </a:schemeClr>
                </a:solidFill>
              </a:rPr>
              <a:t>.</a:t>
            </a:r>
            <a:r>
              <a:rPr lang="en-US" altLang="zh-CN" sz="1200" i="1" dirty="0" err="1" smtClean="0">
                <a:solidFill>
                  <a:schemeClr val="bg1">
                    <a:lumMod val="65000"/>
                  </a:schemeClr>
                </a:solidFill>
              </a:rPr>
              <a:t>json</a:t>
            </a:r>
            <a:r>
              <a:rPr lang="zh-CN" altLang="zh-CN" sz="1200" i="1" dirty="0" smtClean="0">
                <a:solidFill>
                  <a:schemeClr val="bg1">
                    <a:lumMod val="65000"/>
                  </a:schemeClr>
                </a:solidFill>
              </a:rPr>
              <a:t>文件也很方便，只要用如下代码即可：</a:t>
            </a:r>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12</a:t>
            </a:fld>
            <a:endParaRPr lang="zh-CN" altLang="en-US"/>
          </a:p>
        </p:txBody>
      </p:sp>
    </p:spTree>
    <p:extLst>
      <p:ext uri="{BB962C8B-B14F-4D97-AF65-F5344CB8AC3E}">
        <p14:creationId xmlns:p14="http://schemas.microsoft.com/office/powerpoint/2010/main" val="33739957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访问有的网站会识别用户的浏览器信息，若不加此信息可能会被拒绝访问，定制请求头的方法很简单，只要传递一个字典给</a:t>
            </a:r>
            <a:r>
              <a:rPr lang="en-US" altLang="zh-CN" sz="1200" kern="1200" dirty="0" smtClean="0">
                <a:solidFill>
                  <a:schemeClr val="tx1"/>
                </a:solidFill>
                <a:effectLst/>
                <a:latin typeface="+mn-lt"/>
                <a:ea typeface="+mn-ea"/>
                <a:cs typeface="+mn-cs"/>
              </a:rPr>
              <a:t>Headers</a:t>
            </a:r>
            <a:r>
              <a:rPr lang="zh-CN" altLang="zh-CN" sz="1200" kern="1200" dirty="0" smtClean="0">
                <a:solidFill>
                  <a:schemeClr val="tx1"/>
                </a:solidFill>
                <a:effectLst/>
                <a:latin typeface="+mn-lt"/>
                <a:ea typeface="+mn-ea"/>
                <a:cs typeface="+mn-cs"/>
              </a:rPr>
              <a:t>参数即可</a:t>
            </a:r>
            <a:endParaRPr lang="en-US" altLang="zh-CN" sz="1200" kern="1200" dirty="0" smtClean="0">
              <a:solidFill>
                <a:schemeClr val="tx1"/>
              </a:solidFill>
              <a:effectLst/>
              <a:latin typeface="+mn-lt"/>
              <a:ea typeface="+mn-ea"/>
              <a:cs typeface="+mn-cs"/>
            </a:endParaRPr>
          </a:p>
          <a:p>
            <a:r>
              <a:rPr lang="zh-CN" altLang="zh-CN" sz="1200" kern="1200" dirty="0" smtClean="0">
                <a:solidFill>
                  <a:schemeClr val="tx1"/>
                </a:solidFill>
                <a:effectLst/>
                <a:latin typeface="+mn-lt"/>
                <a:ea typeface="+mn-ea"/>
                <a:cs typeface="+mn-cs"/>
              </a:rPr>
              <a:t> 此时查看</a:t>
            </a:r>
            <a:r>
              <a:rPr lang="en-US" altLang="zh-CN" sz="1200" kern="1200" dirty="0" smtClean="0">
                <a:solidFill>
                  <a:schemeClr val="tx1"/>
                </a:solidFill>
                <a:effectLst/>
                <a:latin typeface="+mn-lt"/>
                <a:ea typeface="+mn-ea"/>
                <a:cs typeface="+mn-cs"/>
              </a:rPr>
              <a:t>r.url</a:t>
            </a:r>
            <a:r>
              <a:rPr lang="zh-CN" altLang="zh-CN" sz="1200" kern="1200" dirty="0" smtClean="0">
                <a:solidFill>
                  <a:schemeClr val="tx1"/>
                </a:solidFill>
                <a:effectLst/>
                <a:latin typeface="+mn-lt"/>
                <a:ea typeface="+mn-ea"/>
                <a:cs typeface="+mn-cs"/>
              </a:rPr>
              <a:t>，会发现数据以键值对的形式置于</a:t>
            </a:r>
            <a:r>
              <a:rPr lang="en-US" altLang="zh-CN" sz="1200" kern="1200" dirty="0" smtClean="0">
                <a:solidFill>
                  <a:schemeClr val="tx1"/>
                </a:solidFill>
                <a:effectLst/>
                <a:latin typeface="+mn-lt"/>
                <a:ea typeface="+mn-ea"/>
                <a:cs typeface="+mn-cs"/>
              </a:rPr>
              <a:t>URL</a:t>
            </a:r>
            <a:r>
              <a:rPr lang="zh-CN" altLang="zh-CN" sz="1200" kern="1200" dirty="0" smtClean="0">
                <a:solidFill>
                  <a:schemeClr val="tx1"/>
                </a:solidFill>
                <a:effectLst/>
                <a:latin typeface="+mn-lt"/>
                <a:ea typeface="+mn-ea"/>
                <a:cs typeface="+mn-cs"/>
              </a:rPr>
              <a:t>的后部，中间用一个逗号分隔，结果为</a:t>
            </a:r>
            <a:r>
              <a:rPr lang="en-US" altLang="zh-CN" sz="1200" kern="1200" dirty="0" smtClean="0">
                <a:solidFill>
                  <a:schemeClr val="tx1"/>
                </a:solidFill>
                <a:effectLst/>
                <a:latin typeface="+mn-lt"/>
                <a:ea typeface="+mn-ea"/>
                <a:cs typeface="+mn-cs"/>
              </a:rPr>
              <a:t>“http://httpbin.org/get?key1=value1&amp;key2=value2”</a:t>
            </a:r>
          </a:p>
          <a:p>
            <a:endParaRPr lang="en-US" altLang="zh-CN" sz="1200" kern="1200" dirty="0" smtClean="0">
              <a:solidFill>
                <a:schemeClr val="tx1"/>
              </a:solidFill>
              <a:effectLst/>
              <a:latin typeface="+mn-lt"/>
              <a:ea typeface="+mn-ea"/>
              <a:cs typeface="+mn-cs"/>
            </a:endParaRPr>
          </a:p>
          <a:p>
            <a:r>
              <a:rPr lang="en-US" altLang="zh-CN" sz="1200" kern="1200" dirty="0" smtClean="0">
                <a:solidFill>
                  <a:schemeClr val="tx1"/>
                </a:solidFill>
                <a:effectLst/>
                <a:latin typeface="+mn-lt"/>
                <a:ea typeface="+mn-ea"/>
                <a:cs typeface="+mn-cs"/>
              </a:rPr>
              <a:t>Requests</a:t>
            </a:r>
            <a:r>
              <a:rPr lang="zh-CN" altLang="zh-CN" sz="1200" kern="1200" dirty="0" smtClean="0">
                <a:solidFill>
                  <a:schemeClr val="tx1"/>
                </a:solidFill>
                <a:effectLst/>
                <a:latin typeface="+mn-lt"/>
                <a:ea typeface="+mn-ea"/>
                <a:cs typeface="+mn-cs"/>
              </a:rPr>
              <a:t>中利用</a:t>
            </a:r>
            <a:r>
              <a:rPr lang="en-US" altLang="zh-CN" sz="1200" kern="1200" dirty="0" smtClean="0">
                <a:solidFill>
                  <a:schemeClr val="tx1"/>
                </a:solidFill>
                <a:effectLst/>
                <a:latin typeface="+mn-lt"/>
                <a:ea typeface="+mn-ea"/>
                <a:cs typeface="+mn-cs"/>
              </a:rPr>
              <a:t>data</a:t>
            </a:r>
            <a:r>
              <a:rPr lang="zh-CN" altLang="zh-CN" sz="1200" kern="1200" dirty="0" smtClean="0">
                <a:solidFill>
                  <a:schemeClr val="tx1"/>
                </a:solidFill>
                <a:effectLst/>
                <a:latin typeface="+mn-lt"/>
                <a:ea typeface="+mn-ea"/>
                <a:cs typeface="+mn-cs"/>
              </a:rPr>
              <a:t>参数支持</a:t>
            </a:r>
            <a:r>
              <a:rPr lang="en-US" altLang="zh-CN" sz="1200" kern="1200" dirty="0" smtClean="0">
                <a:solidFill>
                  <a:schemeClr val="tx1"/>
                </a:solidFill>
                <a:effectLst/>
                <a:latin typeface="+mn-lt"/>
                <a:ea typeface="+mn-ea"/>
                <a:cs typeface="+mn-cs"/>
              </a:rPr>
              <a:t>POST</a:t>
            </a:r>
            <a:r>
              <a:rPr lang="zh-CN" altLang="zh-CN" sz="1200" kern="1200" dirty="0" smtClean="0">
                <a:solidFill>
                  <a:schemeClr val="tx1"/>
                </a:solidFill>
                <a:effectLst/>
                <a:latin typeface="+mn-lt"/>
                <a:ea typeface="+mn-ea"/>
                <a:cs typeface="+mn-cs"/>
              </a:rPr>
              <a:t>请求向服务器发送表单数据</a:t>
            </a:r>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13</a:t>
            </a:fld>
            <a:endParaRPr lang="zh-CN" altLang="en-US"/>
          </a:p>
        </p:txBody>
      </p:sp>
    </p:spTree>
    <p:extLst>
      <p:ext uri="{BB962C8B-B14F-4D97-AF65-F5344CB8AC3E}">
        <p14:creationId xmlns:p14="http://schemas.microsoft.com/office/powerpoint/2010/main" val="27487453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默认编码是</a:t>
            </a:r>
            <a:r>
              <a:rPr lang="en-US" altLang="zh-CN" dirty="0" smtClean="0"/>
              <a:t>ISO-8859-1</a:t>
            </a:r>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15</a:t>
            </a:fld>
            <a:endParaRPr lang="zh-CN" altLang="en-US"/>
          </a:p>
        </p:txBody>
      </p:sp>
    </p:spTree>
    <p:extLst>
      <p:ext uri="{BB962C8B-B14F-4D97-AF65-F5344CB8AC3E}">
        <p14:creationId xmlns:p14="http://schemas.microsoft.com/office/powerpoint/2010/main" val="41072632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buNone/>
            </a:pPr>
            <a:r>
              <a:rPr lang="en-US" altLang="zh-CN" dirty="0" smtClean="0"/>
              <a:t>3</a:t>
            </a:r>
            <a:r>
              <a:rPr lang="zh-CN" altLang="en-US" dirty="0" smtClean="0"/>
              <a:t>个参数</a:t>
            </a:r>
            <a:endParaRPr lang="en-US" altLang="zh-CN" dirty="0" smtClean="0"/>
          </a:p>
          <a:p>
            <a:pPr>
              <a:buFont typeface="Wingdings" panose="05000000000000000000" pitchFamily="2" charset="2"/>
              <a:buChar char="Ø"/>
            </a:pPr>
            <a:r>
              <a:rPr lang="en-US" altLang="zh-CN" dirty="0" smtClean="0"/>
              <a:t>User-agent</a:t>
            </a:r>
          </a:p>
          <a:p>
            <a:pPr>
              <a:buFont typeface="Wingdings" panose="05000000000000000000" pitchFamily="2" charset="2"/>
              <a:buChar char="Ø"/>
            </a:pPr>
            <a:r>
              <a:rPr lang="en-US" altLang="zh-CN" dirty="0" smtClean="0"/>
              <a:t>Disallow</a:t>
            </a:r>
          </a:p>
          <a:p>
            <a:pPr>
              <a:buFont typeface="Wingdings" panose="05000000000000000000" pitchFamily="2" charset="2"/>
              <a:buChar char="Ø"/>
            </a:pPr>
            <a:r>
              <a:rPr lang="en-US" altLang="zh-CN" dirty="0" smtClean="0"/>
              <a:t>Allow</a:t>
            </a:r>
          </a:p>
          <a:p>
            <a:pPr>
              <a:buFont typeface="Wingdings" panose="05000000000000000000" pitchFamily="2" charset="2"/>
              <a:buChar char="l"/>
            </a:pPr>
            <a:endParaRPr lang="en-US" altLang="zh-CN" dirty="0" smtClean="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16</a:t>
            </a:fld>
            <a:endParaRPr lang="zh-CN" altLang="en-US"/>
          </a:p>
        </p:txBody>
      </p:sp>
    </p:spTree>
    <p:extLst>
      <p:ext uri="{BB962C8B-B14F-4D97-AF65-F5344CB8AC3E}">
        <p14:creationId xmlns:p14="http://schemas.microsoft.com/office/powerpoint/2010/main" val="17655806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豆瓣网站的</a:t>
            </a:r>
            <a:r>
              <a:rPr lang="en-US" altLang="zh-CN" sz="1200" kern="1200" dirty="0" smtClean="0">
                <a:solidFill>
                  <a:schemeClr val="tx1"/>
                </a:solidFill>
                <a:effectLst/>
                <a:latin typeface="+mn-lt"/>
                <a:ea typeface="+mn-ea"/>
                <a:cs typeface="+mn-cs"/>
              </a:rPr>
              <a:t>Robots</a:t>
            </a:r>
            <a:r>
              <a:rPr lang="zh-CN" altLang="zh-CN" sz="1200" kern="1200" dirty="0" smtClean="0">
                <a:solidFill>
                  <a:schemeClr val="tx1"/>
                </a:solidFill>
                <a:effectLst/>
                <a:latin typeface="+mn-lt"/>
                <a:ea typeface="+mn-ea"/>
                <a:cs typeface="+mn-cs"/>
              </a:rPr>
              <a:t>协议有两组规则，</a:t>
            </a:r>
            <a:endParaRPr lang="en-US" altLang="zh-CN" sz="1200" kern="1200" dirty="0" smtClean="0">
              <a:solidFill>
                <a:schemeClr val="tx1"/>
              </a:solidFill>
              <a:effectLst/>
              <a:latin typeface="+mn-lt"/>
              <a:ea typeface="+mn-ea"/>
              <a:cs typeface="+mn-cs"/>
            </a:endParaRPr>
          </a:p>
          <a:p>
            <a:r>
              <a:rPr lang="zh-CN" altLang="zh-CN" sz="1200" kern="1200" dirty="0" smtClean="0">
                <a:solidFill>
                  <a:schemeClr val="tx1"/>
                </a:solidFill>
                <a:effectLst/>
                <a:latin typeface="+mn-lt"/>
                <a:ea typeface="+mn-ea"/>
                <a:cs typeface="+mn-cs"/>
              </a:rPr>
              <a:t>第一组规则表示允许各种类型的搜索引擎，并且用</a:t>
            </a:r>
            <a:r>
              <a:rPr lang="en-US" altLang="zh-CN" sz="1200" kern="1200" dirty="0" smtClean="0">
                <a:solidFill>
                  <a:schemeClr val="tx1"/>
                </a:solidFill>
                <a:effectLst/>
                <a:latin typeface="+mn-lt"/>
                <a:ea typeface="+mn-ea"/>
                <a:cs typeface="+mn-cs"/>
              </a:rPr>
              <a:t>Disallow</a:t>
            </a:r>
            <a:r>
              <a:rPr lang="zh-CN" altLang="zh-CN" sz="1200" kern="1200" dirty="0" smtClean="0">
                <a:solidFill>
                  <a:schemeClr val="tx1"/>
                </a:solidFill>
                <a:effectLst/>
                <a:latin typeface="+mn-lt"/>
                <a:ea typeface="+mn-ea"/>
                <a:cs typeface="+mn-cs"/>
              </a:rPr>
              <a:t>参数列出了不允许访问的一些目录；</a:t>
            </a:r>
            <a:endParaRPr lang="en-US" altLang="zh-CN" sz="1200" kern="1200" dirty="0" smtClean="0">
              <a:solidFill>
                <a:schemeClr val="tx1"/>
              </a:solidFill>
              <a:effectLst/>
              <a:latin typeface="+mn-lt"/>
              <a:ea typeface="+mn-ea"/>
              <a:cs typeface="+mn-cs"/>
            </a:endParaRPr>
          </a:p>
          <a:p>
            <a:r>
              <a:rPr lang="zh-CN" altLang="zh-CN" sz="1200" kern="1200" dirty="0" smtClean="0">
                <a:solidFill>
                  <a:schemeClr val="tx1"/>
                </a:solidFill>
                <a:effectLst/>
                <a:latin typeface="+mn-lt"/>
                <a:ea typeface="+mn-ea"/>
                <a:cs typeface="+mn-cs"/>
              </a:rPr>
              <a:t>第二组规则表示禁止豌豆荚机器人访问网站中的所有目录。</a:t>
            </a:r>
            <a:endParaRPr lang="en-US" altLang="zh-CN" sz="1200" kern="1200" dirty="0" smtClean="0">
              <a:solidFill>
                <a:schemeClr val="tx1"/>
              </a:solidFill>
              <a:effectLst/>
              <a:latin typeface="+mn-lt"/>
              <a:ea typeface="+mn-ea"/>
              <a:cs typeface="+mn-cs"/>
            </a:endParaRPr>
          </a:p>
          <a:p>
            <a:r>
              <a:rPr lang="zh-CN" altLang="zh-CN" sz="1200" kern="1200" dirty="0" smtClean="0">
                <a:solidFill>
                  <a:schemeClr val="tx1"/>
                </a:solidFill>
                <a:effectLst/>
                <a:latin typeface="+mn-lt"/>
                <a:ea typeface="+mn-ea"/>
                <a:cs typeface="+mn-cs"/>
              </a:rPr>
              <a:t>显然，如果允许所有类型的搜索引擎抓取网站可见网页则可写成如下形式，也可以直接建一个空的</a:t>
            </a:r>
            <a:r>
              <a:rPr lang="en-US" altLang="zh-CN" sz="1200" kern="1200" dirty="0" smtClean="0">
                <a:solidFill>
                  <a:schemeClr val="tx1"/>
                </a:solidFill>
                <a:effectLst/>
                <a:latin typeface="+mn-lt"/>
                <a:ea typeface="+mn-ea"/>
                <a:cs typeface="+mn-cs"/>
              </a:rPr>
              <a:t>robots.txt</a:t>
            </a:r>
            <a:r>
              <a:rPr lang="zh-CN" altLang="zh-CN" sz="1200" kern="1200" dirty="0" smtClean="0">
                <a:solidFill>
                  <a:schemeClr val="tx1"/>
                </a:solidFill>
                <a:effectLst/>
                <a:latin typeface="+mn-lt"/>
                <a:ea typeface="+mn-ea"/>
                <a:cs typeface="+mn-cs"/>
              </a:rPr>
              <a:t>文件：</a:t>
            </a:r>
          </a:p>
          <a:p>
            <a:r>
              <a:rPr lang="en-US" altLang="zh-CN" sz="1200" kern="1200" dirty="0" smtClean="0">
                <a:solidFill>
                  <a:schemeClr val="tx1"/>
                </a:solidFill>
                <a:effectLst/>
                <a:latin typeface="+mn-lt"/>
                <a:ea typeface="+mn-ea"/>
                <a:cs typeface="+mn-cs"/>
              </a:rPr>
              <a:t>User-agent: *</a:t>
            </a:r>
            <a:endParaRPr lang="zh-CN" altLang="zh-CN" sz="1200" kern="1200" dirty="0" smtClean="0">
              <a:solidFill>
                <a:schemeClr val="tx1"/>
              </a:solidFill>
              <a:effectLst/>
              <a:latin typeface="+mn-lt"/>
              <a:ea typeface="+mn-ea"/>
              <a:cs typeface="+mn-cs"/>
            </a:endParaRPr>
          </a:p>
          <a:p>
            <a:r>
              <a:rPr lang="en-US" altLang="zh-CN" sz="1200" kern="1200" dirty="0" smtClean="0">
                <a:solidFill>
                  <a:schemeClr val="tx1"/>
                </a:solidFill>
                <a:effectLst/>
                <a:latin typeface="+mn-lt"/>
                <a:ea typeface="+mn-ea"/>
                <a:cs typeface="+mn-cs"/>
              </a:rPr>
              <a:t>Allow: /</a:t>
            </a:r>
            <a:endParaRPr lang="zh-CN" altLang="zh-CN" sz="1200" kern="1200" dirty="0" smtClean="0">
              <a:solidFill>
                <a:schemeClr val="tx1"/>
              </a:solidFill>
              <a:effectLst/>
              <a:latin typeface="+mn-lt"/>
              <a:ea typeface="+mn-ea"/>
              <a:cs typeface="+mn-cs"/>
            </a:endParaRPr>
          </a:p>
          <a:p>
            <a:r>
              <a:rPr lang="en-US" altLang="zh-CN" sz="1200" kern="1200" dirty="0" smtClean="0">
                <a:solidFill>
                  <a:schemeClr val="tx1"/>
                </a:solidFill>
                <a:effectLst/>
                <a:latin typeface="+mn-lt"/>
                <a:ea typeface="+mn-ea"/>
                <a:cs typeface="+mn-cs"/>
              </a:rPr>
              <a:t>Robots</a:t>
            </a:r>
            <a:r>
              <a:rPr lang="zh-CN" altLang="zh-CN" sz="1200" kern="1200" dirty="0" smtClean="0">
                <a:solidFill>
                  <a:schemeClr val="tx1"/>
                </a:solidFill>
                <a:effectLst/>
                <a:latin typeface="+mn-lt"/>
                <a:ea typeface="+mn-ea"/>
                <a:cs typeface="+mn-cs"/>
              </a:rPr>
              <a:t>协议除规定搜索引擎抓取网站规则外还有帮助搜索引擎访问网站的功能，例如图</a:t>
            </a:r>
            <a:r>
              <a:rPr lang="en-US" altLang="zh-CN" sz="1200" kern="1200" dirty="0" smtClean="0">
                <a:solidFill>
                  <a:schemeClr val="tx1"/>
                </a:solidFill>
                <a:effectLst/>
                <a:latin typeface="+mn-lt"/>
                <a:ea typeface="+mn-ea"/>
                <a:cs typeface="+mn-cs"/>
              </a:rPr>
              <a:t>12-3</a:t>
            </a:r>
            <a:r>
              <a:rPr lang="zh-CN" altLang="zh-CN" sz="1200" kern="1200" dirty="0" smtClean="0">
                <a:solidFill>
                  <a:schemeClr val="tx1"/>
                </a:solidFill>
                <a:effectLst/>
                <a:latin typeface="+mn-lt"/>
                <a:ea typeface="+mn-ea"/>
                <a:cs typeface="+mn-cs"/>
              </a:rPr>
              <a:t>中在协议中提供了网站的地图信息：</a:t>
            </a:r>
          </a:p>
          <a:p>
            <a:r>
              <a:rPr lang="en-US" altLang="zh-CN" sz="1200" kern="1200" dirty="0" smtClean="0">
                <a:solidFill>
                  <a:schemeClr val="tx1"/>
                </a:solidFill>
                <a:effectLst/>
                <a:latin typeface="+mn-lt"/>
                <a:ea typeface="+mn-ea"/>
                <a:cs typeface="+mn-cs"/>
              </a:rPr>
              <a:t>Sitemap: https://www.douban.com/sitemap_index.xml</a:t>
            </a:r>
            <a:endParaRPr lang="zh-CN" altLang="zh-CN" sz="1200" kern="1200" dirty="0" smtClean="0">
              <a:solidFill>
                <a:schemeClr val="tx1"/>
              </a:solidFill>
              <a:effectLst/>
              <a:latin typeface="+mn-lt"/>
              <a:ea typeface="+mn-ea"/>
              <a:cs typeface="+mn-cs"/>
            </a:endParaRPr>
          </a:p>
          <a:p>
            <a:r>
              <a:rPr lang="zh-CN" altLang="zh-CN" sz="1200" kern="1200" dirty="0" smtClean="0">
                <a:solidFill>
                  <a:schemeClr val="tx1"/>
                </a:solidFill>
                <a:effectLst/>
                <a:latin typeface="+mn-lt"/>
                <a:ea typeface="+mn-ea"/>
                <a:cs typeface="+mn-cs"/>
              </a:rPr>
              <a:t>此外，频繁的页面抓取会加重网站的负担，所以有些</a:t>
            </a:r>
            <a:r>
              <a:rPr lang="en-US" altLang="zh-CN" sz="1200" kern="1200" dirty="0" smtClean="0">
                <a:solidFill>
                  <a:schemeClr val="tx1"/>
                </a:solidFill>
                <a:effectLst/>
                <a:latin typeface="+mn-lt"/>
                <a:ea typeface="+mn-ea"/>
                <a:cs typeface="+mn-cs"/>
              </a:rPr>
              <a:t>Robots</a:t>
            </a:r>
            <a:r>
              <a:rPr lang="zh-CN" altLang="zh-CN" sz="1200" kern="1200" dirty="0" smtClean="0">
                <a:solidFill>
                  <a:schemeClr val="tx1"/>
                </a:solidFill>
                <a:effectLst/>
                <a:latin typeface="+mn-lt"/>
                <a:ea typeface="+mn-ea"/>
                <a:cs typeface="+mn-cs"/>
              </a:rPr>
              <a:t>协议中会规定抓取延时，例如豆瓣网站的</a:t>
            </a:r>
            <a:r>
              <a:rPr lang="en-US" altLang="zh-CN" sz="1200" kern="1200" dirty="0" smtClean="0">
                <a:solidFill>
                  <a:schemeClr val="tx1"/>
                </a:solidFill>
                <a:effectLst/>
                <a:latin typeface="+mn-lt"/>
                <a:ea typeface="+mn-ea"/>
                <a:cs typeface="+mn-cs"/>
              </a:rPr>
              <a:t>Robots</a:t>
            </a:r>
            <a:r>
              <a:rPr lang="zh-CN" altLang="zh-CN" sz="1200" kern="1200" dirty="0" smtClean="0">
                <a:solidFill>
                  <a:schemeClr val="tx1"/>
                </a:solidFill>
                <a:effectLst/>
                <a:latin typeface="+mn-lt"/>
                <a:ea typeface="+mn-ea"/>
                <a:cs typeface="+mn-cs"/>
              </a:rPr>
              <a:t>协议规定了网页抓取间隔时间为</a:t>
            </a:r>
            <a:r>
              <a:rPr lang="en-US" altLang="zh-CN" sz="1200" kern="1200" dirty="0" smtClean="0">
                <a:solidFill>
                  <a:schemeClr val="tx1"/>
                </a:solidFill>
                <a:effectLst/>
                <a:latin typeface="+mn-lt"/>
                <a:ea typeface="+mn-ea"/>
                <a:cs typeface="+mn-cs"/>
              </a:rPr>
              <a:t>5</a:t>
            </a:r>
            <a:r>
              <a:rPr lang="zh-CN" altLang="zh-CN" sz="1200" kern="1200" dirty="0" smtClean="0">
                <a:solidFill>
                  <a:schemeClr val="tx1"/>
                </a:solidFill>
                <a:effectLst/>
                <a:latin typeface="+mn-lt"/>
                <a:ea typeface="+mn-ea"/>
                <a:cs typeface="+mn-cs"/>
              </a:rPr>
              <a:t>秒：</a:t>
            </a:r>
          </a:p>
          <a:p>
            <a:r>
              <a:rPr lang="en-US" altLang="zh-CN" sz="1200" kern="1200" dirty="0" smtClean="0">
                <a:solidFill>
                  <a:schemeClr val="tx1"/>
                </a:solidFill>
                <a:effectLst/>
                <a:latin typeface="+mn-lt"/>
                <a:ea typeface="+mn-ea"/>
                <a:cs typeface="+mn-cs"/>
              </a:rPr>
              <a:t>Crawl-delay: 5</a:t>
            </a:r>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17</a:t>
            </a:fld>
            <a:endParaRPr lang="zh-CN" altLang="en-US"/>
          </a:p>
        </p:txBody>
      </p:sp>
    </p:spTree>
    <p:extLst>
      <p:ext uri="{BB962C8B-B14F-4D97-AF65-F5344CB8AC3E}">
        <p14:creationId xmlns:p14="http://schemas.microsoft.com/office/powerpoint/2010/main" val="4593269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网页数据解析</a:t>
            </a:r>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20</a:t>
            </a:fld>
            <a:endParaRPr lang="zh-CN" altLang="en-US"/>
          </a:p>
        </p:txBody>
      </p:sp>
    </p:spTree>
    <p:extLst>
      <p:ext uri="{BB962C8B-B14F-4D97-AF65-F5344CB8AC3E}">
        <p14:creationId xmlns:p14="http://schemas.microsoft.com/office/powerpoint/2010/main" val="29399595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21</a:t>
            </a:fld>
            <a:endParaRPr lang="zh-CN" altLang="en-US"/>
          </a:p>
        </p:txBody>
      </p:sp>
    </p:spTree>
    <p:extLst>
      <p:ext uri="{BB962C8B-B14F-4D97-AF65-F5344CB8AC3E}">
        <p14:creationId xmlns:p14="http://schemas.microsoft.com/office/powerpoint/2010/main" val="18484190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spc="-100" dirty="0" smtClean="0">
                <a:solidFill>
                  <a:schemeClr val="accent3"/>
                </a:solidFill>
              </a:rPr>
              <a:t>例如：</a:t>
            </a:r>
            <a:r>
              <a:rPr lang="en-US" altLang="zh-CN" sz="1200" spc="-100" dirty="0" smtClean="0">
                <a:solidFill>
                  <a:schemeClr val="accent3"/>
                </a:solidFill>
              </a:rPr>
              <a:t>url='https://book.douban.com/subject/1084336/comments/'</a:t>
            </a:r>
            <a:endParaRPr lang="en-US" altLang="zh-CN" dirty="0" smtClean="0"/>
          </a:p>
          <a:p>
            <a:r>
              <a:rPr lang="en-US" altLang="zh-CN" dirty="0" smtClean="0"/>
              <a:t>'</a:t>
            </a:r>
            <a:r>
              <a:rPr lang="en-US" altLang="zh-CN" dirty="0" err="1" smtClean="0"/>
              <a:t>lxml</a:t>
            </a:r>
            <a:r>
              <a:rPr lang="en-US" altLang="zh-CN" dirty="0" smtClean="0"/>
              <a:t>'</a:t>
            </a:r>
            <a:r>
              <a:rPr lang="zh-CN" altLang="en-US" dirty="0" smtClean="0"/>
              <a:t>，这是用来解析</a:t>
            </a:r>
            <a:r>
              <a:rPr lang="en-US" altLang="zh-CN" dirty="0" smtClean="0"/>
              <a:t>HTML</a:t>
            </a:r>
            <a:r>
              <a:rPr lang="zh-CN" altLang="en-US" dirty="0" smtClean="0"/>
              <a:t>文档的</a:t>
            </a:r>
            <a:r>
              <a:rPr lang="en-US" altLang="zh-CN" dirty="0" smtClean="0"/>
              <a:t>HTML</a:t>
            </a:r>
            <a:r>
              <a:rPr lang="zh-CN" altLang="en-US" dirty="0" smtClean="0"/>
              <a:t>解析器，由于速度较快，文档容错能力较强</a:t>
            </a:r>
            <a:endParaRPr lang="en-US" altLang="zh-CN" dirty="0" smtClean="0"/>
          </a:p>
          <a:p>
            <a:r>
              <a:rPr lang="en-US" altLang="zh-CN" dirty="0" smtClean="0"/>
              <a:t>markup</a:t>
            </a:r>
            <a:r>
              <a:rPr lang="zh-CN" altLang="en-US" dirty="0" smtClean="0"/>
              <a:t>为要解析的内容</a:t>
            </a:r>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22</a:t>
            </a:fld>
            <a:endParaRPr lang="zh-CN" altLang="en-US"/>
          </a:p>
        </p:txBody>
      </p:sp>
    </p:spTree>
    <p:extLst>
      <p:ext uri="{BB962C8B-B14F-4D97-AF65-F5344CB8AC3E}">
        <p14:creationId xmlns:p14="http://schemas.microsoft.com/office/powerpoint/2010/main" val="40077238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kern="1200" dirty="0" err="1" smtClean="0">
                <a:solidFill>
                  <a:schemeClr val="tx1"/>
                </a:solidFill>
                <a:effectLst/>
                <a:latin typeface="+mn-lt"/>
                <a:ea typeface="+mn-ea"/>
                <a:cs typeface="+mn-cs"/>
              </a:rPr>
              <a:t>BeautifulSoup</a:t>
            </a:r>
            <a:r>
              <a:rPr lang="zh-CN" altLang="zh-CN" sz="1200" kern="1200" dirty="0" smtClean="0">
                <a:solidFill>
                  <a:schemeClr val="tx1"/>
                </a:solidFill>
                <a:effectLst/>
                <a:latin typeface="+mn-lt"/>
                <a:ea typeface="+mn-ea"/>
                <a:cs typeface="+mn-cs"/>
              </a:rPr>
              <a:t>对象有四种：</a:t>
            </a:r>
            <a:r>
              <a:rPr lang="en-US" altLang="zh-CN" sz="1200" kern="1200" dirty="0" smtClean="0">
                <a:solidFill>
                  <a:schemeClr val="tx1"/>
                </a:solidFill>
                <a:effectLst/>
                <a:latin typeface="+mn-lt"/>
                <a:ea typeface="+mn-ea"/>
                <a:cs typeface="+mn-cs"/>
              </a:rPr>
              <a:t>Tag</a:t>
            </a:r>
            <a:r>
              <a:rPr lang="zh-CN" altLang="zh-CN" sz="1200" kern="1200" dirty="0" smtClean="0">
                <a:solidFill>
                  <a:schemeClr val="tx1"/>
                </a:solidFill>
                <a:effectLst/>
                <a:latin typeface="+mn-lt"/>
                <a:ea typeface="+mn-ea"/>
                <a:cs typeface="+mn-cs"/>
              </a:rPr>
              <a:t>、</a:t>
            </a:r>
            <a:r>
              <a:rPr lang="en-US" altLang="zh-CN" sz="1200" kern="1200" dirty="0" err="1" smtClean="0">
                <a:solidFill>
                  <a:schemeClr val="tx1"/>
                </a:solidFill>
                <a:effectLst/>
                <a:latin typeface="+mn-lt"/>
                <a:ea typeface="+mn-ea"/>
                <a:cs typeface="+mn-cs"/>
              </a:rPr>
              <a:t>NavigableString</a:t>
            </a:r>
            <a:r>
              <a:rPr lang="zh-CN" altLang="zh-CN" sz="1200" kern="1200" dirty="0" smtClean="0">
                <a:solidFill>
                  <a:schemeClr val="tx1"/>
                </a:solidFill>
                <a:effectLst/>
                <a:latin typeface="+mn-lt"/>
                <a:ea typeface="+mn-ea"/>
                <a:cs typeface="+mn-cs"/>
              </a:rPr>
              <a:t>、</a:t>
            </a:r>
            <a:r>
              <a:rPr lang="en-US" altLang="zh-CN" sz="1200" kern="1200" dirty="0" err="1" smtClean="0">
                <a:solidFill>
                  <a:schemeClr val="tx1"/>
                </a:solidFill>
                <a:effectLst/>
                <a:latin typeface="+mn-lt"/>
                <a:ea typeface="+mn-ea"/>
                <a:cs typeface="+mn-cs"/>
              </a:rPr>
              <a:t>BeautifulSoup</a:t>
            </a:r>
            <a:r>
              <a:rPr lang="zh-CN" altLang="zh-CN" sz="1200" kern="1200" dirty="0" smtClean="0">
                <a:solidFill>
                  <a:schemeClr val="tx1"/>
                </a:solidFill>
                <a:effectLst/>
                <a:latin typeface="+mn-lt"/>
                <a:ea typeface="+mn-ea"/>
                <a:cs typeface="+mn-cs"/>
              </a:rPr>
              <a:t>和</a:t>
            </a:r>
            <a:r>
              <a:rPr lang="en-US" altLang="zh-CN" sz="1200" kern="1200" dirty="0" smtClean="0">
                <a:solidFill>
                  <a:schemeClr val="tx1"/>
                </a:solidFill>
                <a:effectLst/>
                <a:latin typeface="+mn-lt"/>
                <a:ea typeface="+mn-ea"/>
                <a:cs typeface="+mn-cs"/>
              </a:rPr>
              <a:t>Comment</a:t>
            </a:r>
            <a:r>
              <a:rPr lang="zh-CN" altLang="zh-CN" sz="1200" kern="1200" dirty="0" smtClean="0">
                <a:solidFill>
                  <a:schemeClr val="tx1"/>
                </a:solidFill>
                <a:effectLst/>
                <a:latin typeface="+mn-lt"/>
                <a:ea typeface="+mn-ea"/>
                <a:cs typeface="+mn-cs"/>
              </a:rPr>
              <a:t>，</a:t>
            </a:r>
            <a:endParaRPr lang="en-US" altLang="zh-CN" sz="1200" kern="1200" dirty="0" smtClean="0">
              <a:solidFill>
                <a:schemeClr val="tx1"/>
              </a:solidFill>
              <a:effectLst/>
              <a:latin typeface="+mn-lt"/>
              <a:ea typeface="+mn-ea"/>
              <a:cs typeface="+mn-cs"/>
            </a:endParaRPr>
          </a:p>
          <a:p>
            <a:r>
              <a:rPr lang="en-US" altLang="zh-CN" sz="1200" kern="1200" dirty="0" smtClean="0">
                <a:solidFill>
                  <a:schemeClr val="tx1"/>
                </a:solidFill>
                <a:effectLst/>
                <a:latin typeface="+mn-lt"/>
                <a:ea typeface="+mn-ea"/>
                <a:cs typeface="+mn-cs"/>
              </a:rPr>
              <a:t>Tag</a:t>
            </a:r>
            <a:r>
              <a:rPr lang="zh-CN" altLang="zh-CN" sz="1200" kern="1200" dirty="0" smtClean="0">
                <a:solidFill>
                  <a:schemeClr val="tx1"/>
                </a:solidFill>
                <a:effectLst/>
                <a:latin typeface="+mn-lt"/>
                <a:ea typeface="+mn-ea"/>
                <a:cs typeface="+mn-cs"/>
              </a:rPr>
              <a:t>就是</a:t>
            </a:r>
            <a:r>
              <a:rPr lang="en-US" altLang="zh-CN" sz="1200" kern="1200" dirty="0" smtClean="0">
                <a:solidFill>
                  <a:schemeClr val="tx1"/>
                </a:solidFill>
                <a:effectLst/>
                <a:latin typeface="+mn-lt"/>
                <a:ea typeface="+mn-ea"/>
                <a:cs typeface="+mn-cs"/>
              </a:rPr>
              <a:t>HTML</a:t>
            </a:r>
            <a:r>
              <a:rPr lang="zh-CN" altLang="zh-CN" sz="1200" kern="1200" dirty="0" smtClean="0">
                <a:solidFill>
                  <a:schemeClr val="tx1"/>
                </a:solidFill>
                <a:effectLst/>
                <a:latin typeface="+mn-lt"/>
                <a:ea typeface="+mn-ea"/>
                <a:cs typeface="+mn-cs"/>
              </a:rPr>
              <a:t>或者</a:t>
            </a:r>
            <a:r>
              <a:rPr lang="en-US" altLang="zh-CN" sz="1200" kern="1200" dirty="0" smtClean="0">
                <a:solidFill>
                  <a:schemeClr val="tx1"/>
                </a:solidFill>
                <a:effectLst/>
                <a:latin typeface="+mn-lt"/>
                <a:ea typeface="+mn-ea"/>
                <a:cs typeface="+mn-cs"/>
              </a:rPr>
              <a:t>XML</a:t>
            </a:r>
            <a:r>
              <a:rPr lang="zh-CN" altLang="zh-CN" sz="1200" kern="1200" dirty="0" smtClean="0">
                <a:solidFill>
                  <a:schemeClr val="tx1"/>
                </a:solidFill>
                <a:effectLst/>
                <a:latin typeface="+mn-lt"/>
                <a:ea typeface="+mn-ea"/>
                <a:cs typeface="+mn-cs"/>
              </a:rPr>
              <a:t>文档中的标签，如“</a:t>
            </a:r>
            <a:r>
              <a:rPr lang="en-US" altLang="zh-CN" sz="1200" kern="1200" dirty="0" smtClean="0">
                <a:solidFill>
                  <a:schemeClr val="tx1"/>
                </a:solidFill>
                <a:effectLst/>
                <a:latin typeface="+mn-lt"/>
                <a:ea typeface="+mn-ea"/>
                <a:cs typeface="+mn-cs"/>
              </a:rPr>
              <a:t>&lt;p class="title"&gt;&lt;b&gt;The Little Prince&lt;/b&gt;&lt;/p&gt;</a:t>
            </a:r>
            <a:r>
              <a:rPr lang="zh-CN" altLang="zh-CN" sz="1200" kern="1200" dirty="0" smtClean="0">
                <a:solidFill>
                  <a:schemeClr val="tx1"/>
                </a:solidFill>
                <a:effectLst/>
                <a:latin typeface="+mn-lt"/>
                <a:ea typeface="+mn-ea"/>
                <a:cs typeface="+mn-cs"/>
              </a:rPr>
              <a:t>”中的</a:t>
            </a:r>
            <a:r>
              <a:rPr lang="en-US" altLang="zh-CN" sz="1200" kern="1200" dirty="0" smtClean="0">
                <a:solidFill>
                  <a:schemeClr val="tx1"/>
                </a:solidFill>
                <a:effectLst/>
                <a:latin typeface="+mn-lt"/>
                <a:ea typeface="+mn-ea"/>
                <a:cs typeface="+mn-cs"/>
              </a:rPr>
              <a:t>&lt;p&gt;</a:t>
            </a:r>
            <a:r>
              <a:rPr lang="zh-CN" altLang="zh-CN" sz="1200" kern="1200" dirty="0" smtClean="0">
                <a:solidFill>
                  <a:schemeClr val="tx1"/>
                </a:solidFill>
                <a:effectLst/>
                <a:latin typeface="+mn-lt"/>
                <a:ea typeface="+mn-ea"/>
                <a:cs typeface="+mn-cs"/>
              </a:rPr>
              <a:t>和</a:t>
            </a:r>
            <a:r>
              <a:rPr lang="en-US" altLang="zh-CN" sz="1200" kern="1200" dirty="0" smtClean="0">
                <a:solidFill>
                  <a:schemeClr val="tx1"/>
                </a:solidFill>
                <a:effectLst/>
                <a:latin typeface="+mn-lt"/>
                <a:ea typeface="+mn-ea"/>
                <a:cs typeface="+mn-cs"/>
              </a:rPr>
              <a:t>&lt;b&gt;</a:t>
            </a:r>
            <a:r>
              <a:rPr lang="zh-CN" altLang="zh-CN" sz="1200" kern="1200" dirty="0" smtClean="0">
                <a:solidFill>
                  <a:schemeClr val="tx1"/>
                </a:solidFill>
                <a:effectLst/>
                <a:latin typeface="+mn-lt"/>
                <a:ea typeface="+mn-ea"/>
                <a:cs typeface="+mn-cs"/>
              </a:rPr>
              <a:t>等，</a:t>
            </a:r>
            <a:r>
              <a:rPr lang="en-US" altLang="zh-CN" sz="1200" kern="1200" dirty="0" err="1" smtClean="0">
                <a:solidFill>
                  <a:schemeClr val="tx1"/>
                </a:solidFill>
                <a:effectLst/>
                <a:latin typeface="+mn-lt"/>
                <a:ea typeface="+mn-ea"/>
                <a:cs typeface="+mn-cs"/>
              </a:rPr>
              <a:t>BeautifulSoup</a:t>
            </a:r>
            <a:r>
              <a:rPr lang="zh-CN" altLang="zh-CN" sz="1200" kern="1200" dirty="0" smtClean="0">
                <a:solidFill>
                  <a:schemeClr val="tx1"/>
                </a:solidFill>
                <a:effectLst/>
                <a:latin typeface="+mn-lt"/>
                <a:ea typeface="+mn-ea"/>
                <a:cs typeface="+mn-cs"/>
              </a:rPr>
              <a:t>本身大部分内容其实就是</a:t>
            </a:r>
            <a:r>
              <a:rPr lang="en-US" altLang="zh-CN" sz="1200" kern="1200" dirty="0" smtClean="0">
                <a:solidFill>
                  <a:schemeClr val="tx1"/>
                </a:solidFill>
                <a:effectLst/>
                <a:latin typeface="+mn-lt"/>
                <a:ea typeface="+mn-ea"/>
                <a:cs typeface="+mn-cs"/>
              </a:rPr>
              <a:t>Tag</a:t>
            </a:r>
            <a:r>
              <a:rPr lang="zh-CN" altLang="zh-CN" sz="1200" kern="1200" dirty="0" smtClean="0">
                <a:solidFill>
                  <a:schemeClr val="tx1"/>
                </a:solidFill>
                <a:effectLst/>
                <a:latin typeface="+mn-lt"/>
                <a:ea typeface="+mn-ea"/>
                <a:cs typeface="+mn-cs"/>
              </a:rPr>
              <a:t>，所以大多数时候可以把它当做</a:t>
            </a:r>
            <a:r>
              <a:rPr lang="en-US" altLang="zh-CN" sz="1200" kern="1200" dirty="0" smtClean="0">
                <a:solidFill>
                  <a:schemeClr val="tx1"/>
                </a:solidFill>
                <a:effectLst/>
                <a:latin typeface="+mn-lt"/>
                <a:ea typeface="+mn-ea"/>
                <a:cs typeface="+mn-cs"/>
              </a:rPr>
              <a:t>Tag</a:t>
            </a:r>
            <a:r>
              <a:rPr lang="zh-CN" altLang="zh-CN" sz="1200" kern="1200" dirty="0" smtClean="0">
                <a:solidFill>
                  <a:schemeClr val="tx1"/>
                </a:solidFill>
                <a:effectLst/>
                <a:latin typeface="+mn-lt"/>
                <a:ea typeface="+mn-ea"/>
                <a:cs typeface="+mn-cs"/>
              </a:rPr>
              <a:t>对象来看，</a:t>
            </a:r>
            <a:endParaRPr lang="en-US" altLang="zh-CN" sz="1200" kern="1200" dirty="0" smtClean="0">
              <a:solidFill>
                <a:schemeClr val="tx1"/>
              </a:solidFill>
              <a:effectLst/>
              <a:latin typeface="+mn-lt"/>
              <a:ea typeface="+mn-ea"/>
              <a:cs typeface="+mn-cs"/>
            </a:endParaRPr>
          </a:p>
          <a:p>
            <a:r>
              <a:rPr lang="en-US" altLang="zh-CN" sz="1200" kern="1200" dirty="0" err="1" smtClean="0">
                <a:solidFill>
                  <a:schemeClr val="tx1"/>
                </a:solidFill>
                <a:effectLst/>
                <a:latin typeface="+mn-lt"/>
                <a:ea typeface="+mn-ea"/>
                <a:cs typeface="+mn-cs"/>
              </a:rPr>
              <a:t>NavigableString</a:t>
            </a:r>
            <a:r>
              <a:rPr lang="zh-CN" altLang="zh-CN" sz="1200" kern="1200" dirty="0" smtClean="0">
                <a:solidFill>
                  <a:schemeClr val="tx1"/>
                </a:solidFill>
                <a:effectLst/>
                <a:latin typeface="+mn-lt"/>
                <a:ea typeface="+mn-ea"/>
                <a:cs typeface="+mn-cs"/>
              </a:rPr>
              <a:t>其实是</a:t>
            </a:r>
            <a:r>
              <a:rPr lang="en-US" altLang="zh-CN" sz="1200" kern="1200" dirty="0" smtClean="0">
                <a:solidFill>
                  <a:schemeClr val="tx1"/>
                </a:solidFill>
                <a:effectLst/>
                <a:latin typeface="+mn-lt"/>
                <a:ea typeface="+mn-ea"/>
                <a:cs typeface="+mn-cs"/>
              </a:rPr>
              <a:t>Tag</a:t>
            </a:r>
            <a:r>
              <a:rPr lang="zh-CN" altLang="zh-CN" sz="1200" kern="1200" dirty="0" smtClean="0">
                <a:solidFill>
                  <a:schemeClr val="tx1"/>
                </a:solidFill>
                <a:effectLst/>
                <a:latin typeface="+mn-lt"/>
                <a:ea typeface="+mn-ea"/>
                <a:cs typeface="+mn-cs"/>
              </a:rPr>
              <a:t>中的字符串，如“</a:t>
            </a:r>
            <a:r>
              <a:rPr lang="en-US" altLang="zh-CN" sz="1200" kern="1200" dirty="0" smtClean="0">
                <a:solidFill>
                  <a:schemeClr val="tx1"/>
                </a:solidFill>
                <a:effectLst/>
                <a:latin typeface="+mn-lt"/>
                <a:ea typeface="+mn-ea"/>
                <a:cs typeface="+mn-cs"/>
              </a:rPr>
              <a:t>&lt;p class="title"&gt;&lt;b&gt; The Little Prince &lt;/b&gt;&lt;/p&gt;</a:t>
            </a:r>
            <a:r>
              <a:rPr lang="zh-CN" altLang="zh-CN" sz="1200" kern="1200" dirty="0" smtClean="0">
                <a:solidFill>
                  <a:schemeClr val="tx1"/>
                </a:solidFill>
                <a:effectLst/>
                <a:latin typeface="+mn-lt"/>
                <a:ea typeface="+mn-ea"/>
                <a:cs typeface="+mn-cs"/>
              </a:rPr>
              <a:t>”中的“</a:t>
            </a:r>
            <a:r>
              <a:rPr lang="en-US" altLang="zh-CN" sz="1200" kern="1200" dirty="0" smtClean="0">
                <a:solidFill>
                  <a:schemeClr val="tx1"/>
                </a:solidFill>
                <a:effectLst/>
                <a:latin typeface="+mn-lt"/>
                <a:ea typeface="+mn-ea"/>
                <a:cs typeface="+mn-cs"/>
              </a:rPr>
              <a:t>The Little Prince</a:t>
            </a:r>
            <a:r>
              <a:rPr lang="zh-CN" altLang="zh-CN" sz="1200" kern="1200" dirty="0" smtClean="0">
                <a:solidFill>
                  <a:schemeClr val="tx1"/>
                </a:solidFill>
                <a:effectLst/>
                <a:latin typeface="+mn-lt"/>
                <a:ea typeface="+mn-ea"/>
                <a:cs typeface="+mn-cs"/>
              </a:rPr>
              <a:t>”，</a:t>
            </a:r>
            <a:endParaRPr lang="en-US" altLang="zh-CN" sz="1200" kern="1200" dirty="0" smtClean="0">
              <a:solidFill>
                <a:schemeClr val="tx1"/>
              </a:solidFill>
              <a:effectLst/>
              <a:latin typeface="+mn-lt"/>
              <a:ea typeface="+mn-ea"/>
              <a:cs typeface="+mn-cs"/>
            </a:endParaRPr>
          </a:p>
          <a:p>
            <a:r>
              <a:rPr lang="en-US" altLang="zh-CN" sz="1200" kern="1200" dirty="0" smtClean="0">
                <a:solidFill>
                  <a:schemeClr val="tx1"/>
                </a:solidFill>
                <a:effectLst/>
                <a:latin typeface="+mn-lt"/>
                <a:ea typeface="+mn-ea"/>
                <a:cs typeface="+mn-cs"/>
              </a:rPr>
              <a:t>comment</a:t>
            </a:r>
            <a:r>
              <a:rPr lang="zh-CN" altLang="zh-CN" sz="1200" kern="1200" dirty="0" smtClean="0">
                <a:solidFill>
                  <a:schemeClr val="tx1"/>
                </a:solidFill>
                <a:effectLst/>
                <a:latin typeface="+mn-lt"/>
                <a:ea typeface="+mn-ea"/>
                <a:cs typeface="+mn-cs"/>
              </a:rPr>
              <a:t>则是</a:t>
            </a:r>
            <a:r>
              <a:rPr lang="en-US" altLang="zh-CN" sz="1200" kern="1200" dirty="0" err="1" smtClean="0">
                <a:solidFill>
                  <a:schemeClr val="tx1"/>
                </a:solidFill>
                <a:effectLst/>
                <a:latin typeface="+mn-lt"/>
                <a:ea typeface="+mn-ea"/>
                <a:cs typeface="+mn-cs"/>
              </a:rPr>
              <a:t>NavigableString</a:t>
            </a:r>
            <a:r>
              <a:rPr lang="zh-CN" altLang="zh-CN" sz="1200" kern="1200" dirty="0" smtClean="0">
                <a:solidFill>
                  <a:schemeClr val="tx1"/>
                </a:solidFill>
                <a:effectLst/>
                <a:latin typeface="+mn-lt"/>
                <a:ea typeface="+mn-ea"/>
                <a:cs typeface="+mn-cs"/>
              </a:rPr>
              <a:t>的一个子类。</a:t>
            </a:r>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23</a:t>
            </a:fld>
            <a:endParaRPr lang="zh-CN" altLang="en-US"/>
          </a:p>
        </p:txBody>
      </p:sp>
    </p:spTree>
    <p:extLst>
      <p:ext uri="{BB962C8B-B14F-4D97-AF65-F5344CB8AC3E}">
        <p14:creationId xmlns:p14="http://schemas.microsoft.com/office/powerpoint/2010/main" val="1396505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tx1"/>
                </a:solidFill>
                <a:effectLst/>
                <a:latin typeface="+mn-lt"/>
                <a:ea typeface="+mn-ea"/>
                <a:cs typeface="+mn-cs"/>
              </a:rPr>
              <a:t>Tag</a:t>
            </a:r>
            <a:r>
              <a:rPr lang="zh-CN" altLang="zh-CN" sz="1200" kern="1200" dirty="0" smtClean="0">
                <a:solidFill>
                  <a:schemeClr val="tx1"/>
                </a:solidFill>
                <a:effectLst/>
                <a:latin typeface="+mn-lt"/>
                <a:ea typeface="+mn-ea"/>
                <a:cs typeface="+mn-cs"/>
              </a:rPr>
              <a:t>对象最重要的属性包括</a:t>
            </a:r>
            <a:r>
              <a:rPr lang="en-US" altLang="zh-CN" sz="1200" kern="1200" dirty="0" smtClean="0">
                <a:solidFill>
                  <a:schemeClr val="tx1"/>
                </a:solidFill>
                <a:effectLst/>
                <a:latin typeface="+mn-lt"/>
                <a:ea typeface="+mn-ea"/>
                <a:cs typeface="+mn-cs"/>
              </a:rPr>
              <a:t>name</a:t>
            </a:r>
            <a:r>
              <a:rPr lang="zh-CN" altLang="zh-CN" sz="1200" kern="1200" dirty="0" smtClean="0">
                <a:solidFill>
                  <a:schemeClr val="tx1"/>
                </a:solidFill>
                <a:effectLst/>
                <a:latin typeface="+mn-lt"/>
                <a:ea typeface="+mn-ea"/>
                <a:cs typeface="+mn-cs"/>
              </a:rPr>
              <a:t>和</a:t>
            </a:r>
            <a:r>
              <a:rPr lang="en-US" altLang="zh-CN" sz="1200" kern="1200" dirty="0" smtClean="0">
                <a:solidFill>
                  <a:schemeClr val="tx1"/>
                </a:solidFill>
                <a:effectLst/>
                <a:latin typeface="+mn-lt"/>
                <a:ea typeface="+mn-ea"/>
                <a:cs typeface="+mn-cs"/>
              </a:rPr>
              <a:t>attribute</a:t>
            </a:r>
            <a:r>
              <a:rPr lang="zh-CN" altLang="zh-CN" sz="1200" kern="1200" dirty="0" smtClean="0">
                <a:solidFill>
                  <a:schemeClr val="tx1"/>
                </a:solidFill>
                <a:effectLst/>
                <a:latin typeface="+mn-lt"/>
                <a:ea typeface="+mn-ea"/>
                <a:cs typeface="+mn-cs"/>
              </a:rPr>
              <a:t>，每个</a:t>
            </a:r>
            <a:r>
              <a:rPr lang="en-US" altLang="zh-CN" sz="1200" kern="1200" dirty="0" smtClean="0">
                <a:solidFill>
                  <a:schemeClr val="tx1"/>
                </a:solidFill>
                <a:effectLst/>
                <a:latin typeface="+mn-lt"/>
                <a:ea typeface="+mn-ea"/>
                <a:cs typeface="+mn-cs"/>
              </a:rPr>
              <a:t>Tag</a:t>
            </a:r>
            <a:r>
              <a:rPr lang="zh-CN" altLang="zh-CN" sz="1200" kern="1200" dirty="0" smtClean="0">
                <a:solidFill>
                  <a:schemeClr val="tx1"/>
                </a:solidFill>
                <a:effectLst/>
                <a:latin typeface="+mn-lt"/>
                <a:ea typeface="+mn-ea"/>
                <a:cs typeface="+mn-cs"/>
              </a:rPr>
              <a:t>通过</a:t>
            </a:r>
            <a:r>
              <a:rPr lang="en-US" altLang="zh-CN" sz="1200" kern="1200" dirty="0" smtClean="0">
                <a:solidFill>
                  <a:schemeClr val="tx1"/>
                </a:solidFill>
                <a:effectLst/>
                <a:latin typeface="+mn-lt"/>
                <a:ea typeface="+mn-ea"/>
                <a:cs typeface="+mn-cs"/>
              </a:rPr>
              <a:t>name</a:t>
            </a:r>
            <a:r>
              <a:rPr lang="zh-CN" altLang="zh-CN" sz="1200" kern="1200" dirty="0" smtClean="0">
                <a:solidFill>
                  <a:schemeClr val="tx1"/>
                </a:solidFill>
                <a:effectLst/>
                <a:latin typeface="+mn-lt"/>
                <a:ea typeface="+mn-ea"/>
                <a:cs typeface="+mn-cs"/>
              </a:rPr>
              <a:t>属性可以获得自己的名字，</a:t>
            </a:r>
            <a:r>
              <a:rPr lang="zh-CN" altLang="en-US" sz="1200" kern="1200" dirty="0" smtClean="0">
                <a:solidFill>
                  <a:schemeClr val="tx1"/>
                </a:solidFill>
                <a:effectLst/>
                <a:latin typeface="+mn-lt"/>
                <a:ea typeface="+mn-ea"/>
                <a:cs typeface="+mn-cs"/>
              </a:rPr>
              <a:t>一个</a:t>
            </a:r>
            <a:r>
              <a:rPr lang="en-US" altLang="zh-CN" sz="1200" kern="1200" dirty="0" smtClean="0">
                <a:solidFill>
                  <a:schemeClr val="tx1"/>
                </a:solidFill>
                <a:effectLst/>
                <a:latin typeface="+mn-lt"/>
                <a:ea typeface="+mn-ea"/>
                <a:cs typeface="+mn-cs"/>
              </a:rPr>
              <a:t>Tag</a:t>
            </a:r>
            <a:r>
              <a:rPr lang="zh-CN" altLang="en-US" sz="1200" kern="1200" dirty="0" smtClean="0">
                <a:solidFill>
                  <a:schemeClr val="tx1"/>
                </a:solidFill>
                <a:effectLst/>
                <a:latin typeface="+mn-lt"/>
                <a:ea typeface="+mn-ea"/>
                <a:cs typeface="+mn-cs"/>
              </a:rPr>
              <a:t>可能包含多个属性，可通过</a:t>
            </a:r>
            <a:r>
              <a:rPr lang="en-US" altLang="zh-CN" sz="1200" kern="1200" dirty="0" smtClean="0">
                <a:solidFill>
                  <a:schemeClr val="tx1"/>
                </a:solidFill>
                <a:effectLst/>
                <a:latin typeface="+mn-lt"/>
                <a:ea typeface="+mn-ea"/>
                <a:cs typeface="+mn-cs"/>
              </a:rPr>
              <a:t>.</a:t>
            </a:r>
            <a:r>
              <a:rPr lang="en-US" altLang="zh-CN" sz="1200" kern="1200" dirty="0" err="1" smtClean="0">
                <a:solidFill>
                  <a:schemeClr val="tx1"/>
                </a:solidFill>
                <a:effectLst/>
                <a:latin typeface="+mn-lt"/>
                <a:ea typeface="+mn-ea"/>
                <a:cs typeface="+mn-cs"/>
              </a:rPr>
              <a:t>attrs</a:t>
            </a:r>
            <a:r>
              <a:rPr lang="zh-CN" altLang="en-US" sz="1200" kern="1200" dirty="0" smtClean="0">
                <a:solidFill>
                  <a:schemeClr val="tx1"/>
                </a:solidFill>
                <a:effectLst/>
                <a:latin typeface="+mn-lt"/>
                <a:ea typeface="+mn-ea"/>
                <a:cs typeface="+mn-cs"/>
              </a:rPr>
              <a:t>来获得其属性</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24</a:t>
            </a:fld>
            <a:endParaRPr lang="zh-CN" altLang="en-US"/>
          </a:p>
        </p:txBody>
      </p:sp>
    </p:spTree>
    <p:extLst>
      <p:ext uri="{BB962C8B-B14F-4D97-AF65-F5344CB8AC3E}">
        <p14:creationId xmlns:p14="http://schemas.microsoft.com/office/powerpoint/2010/main" val="32580757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2</a:t>
            </a:fld>
            <a:endParaRPr lang="zh-CN" altLang="en-US"/>
          </a:p>
        </p:txBody>
      </p:sp>
    </p:spTree>
    <p:extLst>
      <p:ext uri="{BB962C8B-B14F-4D97-AF65-F5344CB8AC3E}">
        <p14:creationId xmlns:p14="http://schemas.microsoft.com/office/powerpoint/2010/main" val="38831545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&gt;&gt;&gt; type(</a:t>
            </a:r>
            <a:r>
              <a:rPr lang="en-US" altLang="zh-CN" dirty="0" err="1" smtClean="0"/>
              <a:t>tag.string</a:t>
            </a:r>
            <a:r>
              <a:rPr lang="en-US" altLang="zh-CN" dirty="0" smtClean="0"/>
              <a:t>)</a:t>
            </a:r>
          </a:p>
          <a:p>
            <a:r>
              <a:rPr lang="en-US" altLang="zh-CN" dirty="0" smtClean="0"/>
              <a:t>bs4.element.NavigableString</a:t>
            </a:r>
          </a:p>
          <a:p>
            <a:r>
              <a:rPr lang="en-US" altLang="zh-CN" sz="1200" kern="1200" dirty="0" smtClean="0">
                <a:solidFill>
                  <a:schemeClr val="tx1"/>
                </a:solidFill>
                <a:effectLst/>
                <a:latin typeface="+mn-lt"/>
                <a:ea typeface="+mn-ea"/>
                <a:cs typeface="+mn-cs"/>
              </a:rPr>
              <a:t>Tag</a:t>
            </a:r>
            <a:r>
              <a:rPr lang="zh-CN" altLang="zh-CN" sz="1200" kern="1200" dirty="0" smtClean="0">
                <a:solidFill>
                  <a:schemeClr val="tx1"/>
                </a:solidFill>
                <a:effectLst/>
                <a:latin typeface="+mn-lt"/>
                <a:ea typeface="+mn-ea"/>
                <a:cs typeface="+mn-cs"/>
              </a:rPr>
              <a:t>对象最重要的属性包括</a:t>
            </a:r>
            <a:r>
              <a:rPr lang="en-US" altLang="zh-CN" sz="1200" kern="1200" dirty="0" smtClean="0">
                <a:solidFill>
                  <a:schemeClr val="tx1"/>
                </a:solidFill>
                <a:effectLst/>
                <a:latin typeface="+mn-lt"/>
                <a:ea typeface="+mn-ea"/>
                <a:cs typeface="+mn-cs"/>
              </a:rPr>
              <a:t>name</a:t>
            </a:r>
            <a:r>
              <a:rPr lang="zh-CN" altLang="zh-CN" sz="1200" kern="1200" dirty="0" smtClean="0">
                <a:solidFill>
                  <a:schemeClr val="tx1"/>
                </a:solidFill>
                <a:effectLst/>
                <a:latin typeface="+mn-lt"/>
                <a:ea typeface="+mn-ea"/>
                <a:cs typeface="+mn-cs"/>
              </a:rPr>
              <a:t>和</a:t>
            </a:r>
            <a:r>
              <a:rPr lang="en-US" altLang="zh-CN" sz="1200" kern="1200" dirty="0" smtClean="0">
                <a:solidFill>
                  <a:schemeClr val="tx1"/>
                </a:solidFill>
                <a:effectLst/>
                <a:latin typeface="+mn-lt"/>
                <a:ea typeface="+mn-ea"/>
                <a:cs typeface="+mn-cs"/>
              </a:rPr>
              <a:t>attribute</a:t>
            </a:r>
            <a:r>
              <a:rPr lang="zh-CN" altLang="zh-CN" sz="1200" kern="1200" dirty="0" smtClean="0">
                <a:solidFill>
                  <a:schemeClr val="tx1"/>
                </a:solidFill>
                <a:effectLst/>
                <a:latin typeface="+mn-lt"/>
                <a:ea typeface="+mn-ea"/>
                <a:cs typeface="+mn-cs"/>
              </a:rPr>
              <a:t>，每个</a:t>
            </a:r>
            <a:r>
              <a:rPr lang="en-US" altLang="zh-CN" sz="1200" kern="1200" dirty="0" smtClean="0">
                <a:solidFill>
                  <a:schemeClr val="tx1"/>
                </a:solidFill>
                <a:effectLst/>
                <a:latin typeface="+mn-lt"/>
                <a:ea typeface="+mn-ea"/>
                <a:cs typeface="+mn-cs"/>
              </a:rPr>
              <a:t>Tag</a:t>
            </a:r>
            <a:r>
              <a:rPr lang="zh-CN" altLang="zh-CN" sz="1200" kern="1200" dirty="0" smtClean="0">
                <a:solidFill>
                  <a:schemeClr val="tx1"/>
                </a:solidFill>
                <a:effectLst/>
                <a:latin typeface="+mn-lt"/>
                <a:ea typeface="+mn-ea"/>
                <a:cs typeface="+mn-cs"/>
              </a:rPr>
              <a:t>通过</a:t>
            </a:r>
            <a:r>
              <a:rPr lang="en-US" altLang="zh-CN" sz="1200" kern="1200" dirty="0" smtClean="0">
                <a:solidFill>
                  <a:schemeClr val="tx1"/>
                </a:solidFill>
                <a:effectLst/>
                <a:latin typeface="+mn-lt"/>
                <a:ea typeface="+mn-ea"/>
                <a:cs typeface="+mn-cs"/>
              </a:rPr>
              <a:t>name</a:t>
            </a:r>
            <a:r>
              <a:rPr lang="zh-CN" altLang="zh-CN" sz="1200" kern="1200" dirty="0" smtClean="0">
                <a:solidFill>
                  <a:schemeClr val="tx1"/>
                </a:solidFill>
                <a:effectLst/>
                <a:latin typeface="+mn-lt"/>
                <a:ea typeface="+mn-ea"/>
                <a:cs typeface="+mn-cs"/>
              </a:rPr>
              <a:t>属性可以获得自己的名字，</a:t>
            </a:r>
            <a:r>
              <a:rPr lang="zh-CN" altLang="en-US" sz="1200" kern="1200" dirty="0" smtClean="0">
                <a:solidFill>
                  <a:schemeClr val="tx1"/>
                </a:solidFill>
                <a:effectLst/>
                <a:latin typeface="+mn-lt"/>
                <a:ea typeface="+mn-ea"/>
                <a:cs typeface="+mn-cs"/>
              </a:rPr>
              <a:t>一个</a:t>
            </a:r>
            <a:r>
              <a:rPr lang="en-US" altLang="zh-CN" sz="1200" kern="1200" dirty="0" smtClean="0">
                <a:solidFill>
                  <a:schemeClr val="tx1"/>
                </a:solidFill>
                <a:effectLst/>
                <a:latin typeface="+mn-lt"/>
                <a:ea typeface="+mn-ea"/>
                <a:cs typeface="+mn-cs"/>
              </a:rPr>
              <a:t>Tag</a:t>
            </a:r>
            <a:r>
              <a:rPr lang="zh-CN" altLang="en-US" sz="1200" kern="1200" dirty="0" smtClean="0">
                <a:solidFill>
                  <a:schemeClr val="tx1"/>
                </a:solidFill>
                <a:effectLst/>
                <a:latin typeface="+mn-lt"/>
                <a:ea typeface="+mn-ea"/>
                <a:cs typeface="+mn-cs"/>
              </a:rPr>
              <a:t>可能包含多个属性，可通过</a:t>
            </a:r>
            <a:r>
              <a:rPr lang="en-US" altLang="zh-CN" sz="1200" kern="1200" dirty="0" smtClean="0">
                <a:solidFill>
                  <a:schemeClr val="tx1"/>
                </a:solidFill>
                <a:effectLst/>
                <a:latin typeface="+mn-lt"/>
                <a:ea typeface="+mn-ea"/>
                <a:cs typeface="+mn-cs"/>
              </a:rPr>
              <a:t>.</a:t>
            </a:r>
            <a:r>
              <a:rPr lang="en-US" altLang="zh-CN" sz="1200" kern="1200" dirty="0" err="1" smtClean="0">
                <a:solidFill>
                  <a:schemeClr val="tx1"/>
                </a:solidFill>
                <a:effectLst/>
                <a:latin typeface="+mn-lt"/>
                <a:ea typeface="+mn-ea"/>
                <a:cs typeface="+mn-cs"/>
              </a:rPr>
              <a:t>attrs</a:t>
            </a:r>
            <a:r>
              <a:rPr lang="zh-CN" altLang="en-US" sz="1200" kern="1200" dirty="0" smtClean="0">
                <a:solidFill>
                  <a:schemeClr val="tx1"/>
                </a:solidFill>
                <a:effectLst/>
                <a:latin typeface="+mn-lt"/>
                <a:ea typeface="+mn-ea"/>
                <a:cs typeface="+mn-cs"/>
              </a:rPr>
              <a:t>来获得其属性</a:t>
            </a:r>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25</a:t>
            </a:fld>
            <a:endParaRPr lang="zh-CN" altLang="en-US"/>
          </a:p>
        </p:txBody>
      </p:sp>
    </p:spTree>
    <p:extLst>
      <p:ext uri="{BB962C8B-B14F-4D97-AF65-F5344CB8AC3E}">
        <p14:creationId xmlns:p14="http://schemas.microsoft.com/office/powerpoint/2010/main" val="27944041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dirty="0" smtClean="0">
                <a:solidFill>
                  <a:schemeClr val="accent3"/>
                </a:solidFill>
              </a:rPr>
              <a:t>url=https://book.douban.com/subject/1084336/comments</a:t>
            </a:r>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26</a:t>
            </a:fld>
            <a:endParaRPr lang="zh-CN" altLang="en-US"/>
          </a:p>
        </p:txBody>
      </p:sp>
    </p:spTree>
    <p:extLst>
      <p:ext uri="{BB962C8B-B14F-4D97-AF65-F5344CB8AC3E}">
        <p14:creationId xmlns:p14="http://schemas.microsoft.com/office/powerpoint/2010/main" val="30146042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27</a:t>
            </a:fld>
            <a:endParaRPr lang="zh-CN" altLang="en-US"/>
          </a:p>
        </p:txBody>
      </p:sp>
    </p:spTree>
    <p:extLst>
      <p:ext uri="{BB962C8B-B14F-4D97-AF65-F5344CB8AC3E}">
        <p14:creationId xmlns:p14="http://schemas.microsoft.com/office/powerpoint/2010/main" val="20275985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网页数据解析</a:t>
            </a:r>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28</a:t>
            </a:fld>
            <a:endParaRPr lang="zh-CN" altLang="en-US"/>
          </a:p>
        </p:txBody>
      </p:sp>
    </p:spTree>
    <p:extLst>
      <p:ext uri="{BB962C8B-B14F-4D97-AF65-F5344CB8AC3E}">
        <p14:creationId xmlns:p14="http://schemas.microsoft.com/office/powerpoint/2010/main" val="36045052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30</a:t>
            </a:fld>
            <a:endParaRPr lang="zh-CN" altLang="en-US"/>
          </a:p>
        </p:txBody>
      </p:sp>
    </p:spTree>
    <p:extLst>
      <p:ext uri="{BB962C8B-B14F-4D97-AF65-F5344CB8AC3E}">
        <p14:creationId xmlns:p14="http://schemas.microsoft.com/office/powerpoint/2010/main" val="12351569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32</a:t>
            </a:fld>
            <a:endParaRPr lang="zh-CN" altLang="en-US"/>
          </a:p>
        </p:txBody>
      </p:sp>
    </p:spTree>
    <p:extLst>
      <p:ext uri="{BB962C8B-B14F-4D97-AF65-F5344CB8AC3E}">
        <p14:creationId xmlns:p14="http://schemas.microsoft.com/office/powerpoint/2010/main" val="40688088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\bpi\b.*apple\b</a:t>
            </a:r>
            <a:r>
              <a:rPr lang="zh-CN" altLang="zh-CN" sz="1200" kern="1200" dirty="0" smtClean="0">
                <a:solidFill>
                  <a:schemeClr val="tx1"/>
                </a:solidFill>
                <a:effectLst/>
                <a:latin typeface="+mn-lt"/>
                <a:ea typeface="+mn-ea"/>
                <a:cs typeface="+mn-cs"/>
              </a:rPr>
              <a:t>”，表示以字符串“</a:t>
            </a:r>
            <a:r>
              <a:rPr lang="en-US" altLang="zh-CN" sz="1200" kern="1200" dirty="0" smtClean="0">
                <a:solidFill>
                  <a:schemeClr val="tx1"/>
                </a:solidFill>
                <a:effectLst/>
                <a:latin typeface="+mn-lt"/>
                <a:ea typeface="+mn-ea"/>
                <a:cs typeface="+mn-cs"/>
              </a:rPr>
              <a:t>pi</a:t>
            </a:r>
            <a:r>
              <a:rPr lang="zh-CN" altLang="zh-CN" sz="1200" kern="1200" dirty="0" smtClean="0">
                <a:solidFill>
                  <a:schemeClr val="tx1"/>
                </a:solidFill>
                <a:effectLst/>
                <a:latin typeface="+mn-lt"/>
                <a:ea typeface="+mn-ea"/>
                <a:cs typeface="+mn-cs"/>
              </a:rPr>
              <a:t>”开始，“</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”表示除换行符以外的任意字符，“</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”代表前面的单个字符或子表达式可以重复任意次这里指“</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”在一起就表示任意不包含换行符的字符串，最后以</a:t>
            </a:r>
            <a:r>
              <a:rPr lang="en-US" altLang="zh-CN" sz="1200" kern="1200" dirty="0" smtClean="0">
                <a:solidFill>
                  <a:schemeClr val="tx1"/>
                </a:solidFill>
                <a:effectLst/>
                <a:latin typeface="+mn-lt"/>
                <a:ea typeface="+mn-ea"/>
                <a:cs typeface="+mn-cs"/>
              </a:rPr>
              <a:t>apple</a:t>
            </a:r>
            <a:r>
              <a:rPr lang="zh-CN" altLang="zh-CN" sz="1200" kern="1200" dirty="0" smtClean="0">
                <a:solidFill>
                  <a:schemeClr val="tx1"/>
                </a:solidFill>
                <a:effectLst/>
                <a:latin typeface="+mn-lt"/>
                <a:ea typeface="+mn-ea"/>
                <a:cs typeface="+mn-cs"/>
              </a:rPr>
              <a:t>结尾，因此这个表达式可以匹配</a:t>
            </a:r>
            <a:r>
              <a:rPr lang="en-US" altLang="zh-CN" sz="1200" kern="1200" dirty="0" smtClean="0">
                <a:solidFill>
                  <a:schemeClr val="tx1"/>
                </a:solidFill>
                <a:effectLst/>
                <a:latin typeface="+mn-lt"/>
                <a:ea typeface="+mn-ea"/>
                <a:cs typeface="+mn-cs"/>
              </a:rPr>
              <a:t>pineapple</a:t>
            </a:r>
            <a:r>
              <a:rPr lang="zh-CN" altLang="zh-CN" sz="1200" kern="1200" dirty="0" smtClean="0">
                <a:solidFill>
                  <a:schemeClr val="tx1"/>
                </a:solidFill>
                <a:effectLst/>
                <a:latin typeface="+mn-lt"/>
                <a:ea typeface="+mn-ea"/>
                <a:cs typeface="+mn-cs"/>
              </a:rPr>
              <a:t>这样的字符串。</a:t>
            </a:r>
            <a:endParaRPr lang="en-US" altLang="zh-CN" sz="1200" kern="1200" dirty="0" smtClean="0">
              <a:solidFill>
                <a:schemeClr val="tx1"/>
              </a:solidFill>
              <a:effectLst/>
              <a:latin typeface="+mn-lt"/>
              <a:ea typeface="+mn-ea"/>
              <a:cs typeface="+mn-cs"/>
            </a:endParaRPr>
          </a:p>
          <a:p>
            <a:r>
              <a:rPr lang="zh-CN" altLang="zh-CN" sz="1200" kern="1200" dirty="0" smtClean="0">
                <a:solidFill>
                  <a:schemeClr val="tx1"/>
                </a:solidFill>
                <a:effectLst/>
                <a:latin typeface="+mn-lt"/>
                <a:ea typeface="+mn-ea"/>
                <a:cs typeface="+mn-cs"/>
              </a:rPr>
              <a:t>再例如正则表达式“</a:t>
            </a:r>
            <a:r>
              <a:rPr lang="en-US" altLang="zh-CN" sz="1200" kern="1200" dirty="0" smtClean="0">
                <a:solidFill>
                  <a:schemeClr val="tx1"/>
                </a:solidFill>
                <a:effectLst/>
                <a:latin typeface="+mn-lt"/>
                <a:ea typeface="+mn-ea"/>
                <a:cs typeface="+mn-cs"/>
              </a:rPr>
              <a:t>\d{1,3}</a:t>
            </a:r>
            <a:r>
              <a:rPr lang="zh-CN" altLang="zh-CN" sz="1200" kern="1200" dirty="0" smtClean="0">
                <a:solidFill>
                  <a:schemeClr val="tx1"/>
                </a:solidFill>
                <a:effectLst/>
                <a:latin typeface="+mn-lt"/>
                <a:ea typeface="+mn-ea"/>
                <a:cs typeface="+mn-cs"/>
              </a:rPr>
              <a:t>”可以匹配包含</a:t>
            </a:r>
            <a:r>
              <a:rPr lang="en-US" altLang="zh-CN" sz="1200" kern="1200" dirty="0" smtClean="0">
                <a:solidFill>
                  <a:schemeClr val="tx1"/>
                </a:solidFill>
                <a:effectLst/>
                <a:latin typeface="+mn-lt"/>
                <a:ea typeface="+mn-ea"/>
                <a:cs typeface="+mn-cs"/>
              </a:rPr>
              <a:t>1</a:t>
            </a:r>
            <a:r>
              <a:rPr lang="zh-CN" altLang="zh-CN" sz="1200" kern="1200" dirty="0" smtClean="0">
                <a:solidFill>
                  <a:schemeClr val="tx1"/>
                </a:solidFill>
                <a:effectLst/>
                <a:latin typeface="+mn-lt"/>
                <a:ea typeface="+mn-ea"/>
                <a:cs typeface="+mn-cs"/>
              </a:rPr>
              <a:t>到</a:t>
            </a:r>
            <a:r>
              <a:rPr lang="en-US" altLang="zh-CN" sz="1200" kern="1200" dirty="0" smtClean="0">
                <a:solidFill>
                  <a:schemeClr val="tx1"/>
                </a:solidFill>
                <a:effectLst/>
                <a:latin typeface="+mn-lt"/>
                <a:ea typeface="+mn-ea"/>
                <a:cs typeface="+mn-cs"/>
              </a:rPr>
              <a:t>3</a:t>
            </a:r>
            <a:r>
              <a:rPr lang="zh-CN" altLang="zh-CN" sz="1200" kern="1200" dirty="0" smtClean="0">
                <a:solidFill>
                  <a:schemeClr val="tx1"/>
                </a:solidFill>
                <a:effectLst/>
                <a:latin typeface="+mn-lt"/>
                <a:ea typeface="+mn-ea"/>
                <a:cs typeface="+mn-cs"/>
              </a:rPr>
              <a:t>个数字字符的字符串如“</a:t>
            </a:r>
            <a:r>
              <a:rPr lang="en-US" altLang="zh-CN" sz="1200" kern="1200" dirty="0" smtClean="0">
                <a:solidFill>
                  <a:schemeClr val="tx1"/>
                </a:solidFill>
                <a:effectLst/>
                <a:latin typeface="+mn-lt"/>
                <a:ea typeface="+mn-ea"/>
                <a:cs typeface="+mn-cs"/>
              </a:rPr>
              <a:t>11</a:t>
            </a:r>
            <a:r>
              <a:rPr lang="zh-CN" altLang="zh-CN" sz="1200" kern="1200" dirty="0" smtClean="0">
                <a:solidFill>
                  <a:schemeClr val="tx1"/>
                </a:solidFill>
                <a:effectLst/>
                <a:latin typeface="+mn-lt"/>
                <a:ea typeface="+mn-ea"/>
                <a:cs typeface="+mn-cs"/>
              </a:rPr>
              <a:t>”和“</a:t>
            </a:r>
            <a:r>
              <a:rPr lang="en-US" altLang="zh-CN" sz="1200" kern="1200" dirty="0" smtClean="0">
                <a:solidFill>
                  <a:schemeClr val="tx1"/>
                </a:solidFill>
                <a:effectLst/>
                <a:latin typeface="+mn-lt"/>
                <a:ea typeface="+mn-ea"/>
                <a:cs typeface="+mn-cs"/>
              </a:rPr>
              <a:t>222</a:t>
            </a:r>
            <a:r>
              <a:rPr lang="zh-CN" altLang="zh-CN" sz="1200" kern="1200" dirty="0" smtClean="0">
                <a:solidFill>
                  <a:schemeClr val="tx1"/>
                </a:solidFill>
                <a:effectLst/>
                <a:latin typeface="+mn-lt"/>
                <a:ea typeface="+mn-ea"/>
                <a:cs typeface="+mn-cs"/>
              </a:rPr>
              <a:t>”。另外还可以利用括号</a:t>
            </a:r>
            <a:r>
              <a:rPr lang="en-US" altLang="zh-CN" sz="1200" kern="1200" dirty="0" smtClean="0">
                <a:solidFill>
                  <a:schemeClr val="tx1"/>
                </a:solidFill>
                <a:effectLst/>
                <a:latin typeface="+mn-lt"/>
                <a:ea typeface="+mn-ea"/>
                <a:cs typeface="+mn-cs"/>
              </a:rPr>
              <a:t>(</a:t>
            </a:r>
            <a:r>
              <a:rPr lang="en-US" altLang="zh-CN" sz="1200" kern="1200" dirty="0" err="1" smtClean="0">
                <a:solidFill>
                  <a:schemeClr val="tx1"/>
                </a:solidFill>
                <a:effectLst/>
                <a:latin typeface="+mn-lt"/>
                <a:ea typeface="+mn-ea"/>
                <a:cs typeface="+mn-cs"/>
              </a:rPr>
              <a:t>exp</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指定子表达式</a:t>
            </a:r>
            <a:r>
              <a:rPr lang="en-US" altLang="zh-CN" sz="1200" kern="1200" dirty="0" err="1" smtClean="0">
                <a:solidFill>
                  <a:schemeClr val="tx1"/>
                </a:solidFill>
                <a:effectLst/>
                <a:latin typeface="+mn-lt"/>
                <a:ea typeface="+mn-ea"/>
                <a:cs typeface="+mn-cs"/>
              </a:rPr>
              <a:t>exp</a:t>
            </a:r>
            <a:r>
              <a:rPr lang="zh-CN" altLang="zh-CN" sz="1200" kern="1200" dirty="0" smtClean="0">
                <a:solidFill>
                  <a:schemeClr val="tx1"/>
                </a:solidFill>
                <a:effectLst/>
                <a:latin typeface="+mn-lt"/>
                <a:ea typeface="+mn-ea"/>
                <a:cs typeface="+mn-cs"/>
              </a:rPr>
              <a:t>（也称为分组），这样不仅可以重复单个字符也可以重复多个字符构成的子表达式。</a:t>
            </a:r>
          </a:p>
          <a:p>
            <a:r>
              <a:rPr lang="zh-CN" altLang="zh-CN" sz="1200" kern="1200" dirty="0" smtClean="0">
                <a:solidFill>
                  <a:schemeClr val="tx1"/>
                </a:solidFill>
                <a:effectLst/>
                <a:latin typeface="+mn-lt"/>
                <a:ea typeface="+mn-ea"/>
                <a:cs typeface="+mn-cs"/>
              </a:rPr>
              <a:t>当正则表达式中包含重复的限定符如“</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”时，通常会匹配尽可能多的字符，例如对于正则表达式“</a:t>
            </a:r>
            <a:r>
              <a:rPr lang="en-US" altLang="zh-CN" sz="1200" kern="1200" dirty="0" smtClean="0">
                <a:solidFill>
                  <a:schemeClr val="tx1"/>
                </a:solidFill>
                <a:effectLst/>
                <a:latin typeface="+mn-lt"/>
                <a:ea typeface="+mn-ea"/>
                <a:cs typeface="+mn-cs"/>
              </a:rPr>
              <a:t>a.*b</a:t>
            </a:r>
            <a:r>
              <a:rPr lang="zh-CN" altLang="zh-CN" sz="1200" kern="1200" dirty="0" smtClean="0">
                <a:solidFill>
                  <a:schemeClr val="tx1"/>
                </a:solidFill>
                <a:effectLst/>
                <a:latin typeface="+mn-lt"/>
                <a:ea typeface="+mn-ea"/>
                <a:cs typeface="+mn-cs"/>
              </a:rPr>
              <a:t>”，它会匹配以</a:t>
            </a:r>
            <a:r>
              <a:rPr lang="en-US" altLang="zh-CN" sz="1200" kern="1200" dirty="0" smtClean="0">
                <a:solidFill>
                  <a:schemeClr val="tx1"/>
                </a:solidFill>
                <a:effectLst/>
                <a:latin typeface="+mn-lt"/>
                <a:ea typeface="+mn-ea"/>
                <a:cs typeface="+mn-cs"/>
              </a:rPr>
              <a:t>a</a:t>
            </a:r>
            <a:r>
              <a:rPr lang="zh-CN" altLang="zh-CN" sz="1200" kern="1200" dirty="0" smtClean="0">
                <a:solidFill>
                  <a:schemeClr val="tx1"/>
                </a:solidFill>
                <a:effectLst/>
                <a:latin typeface="+mn-lt"/>
                <a:ea typeface="+mn-ea"/>
                <a:cs typeface="+mn-cs"/>
              </a:rPr>
              <a:t>开头以</a:t>
            </a:r>
            <a:r>
              <a:rPr lang="en-US" altLang="zh-CN" sz="1200" kern="1200" dirty="0" smtClean="0">
                <a:solidFill>
                  <a:schemeClr val="tx1"/>
                </a:solidFill>
                <a:effectLst/>
                <a:latin typeface="+mn-lt"/>
                <a:ea typeface="+mn-ea"/>
                <a:cs typeface="+mn-cs"/>
              </a:rPr>
              <a:t>b</a:t>
            </a:r>
            <a:r>
              <a:rPr lang="zh-CN" altLang="zh-CN" sz="1200" kern="1200" dirty="0" smtClean="0">
                <a:solidFill>
                  <a:schemeClr val="tx1"/>
                </a:solidFill>
                <a:effectLst/>
                <a:latin typeface="+mn-lt"/>
                <a:ea typeface="+mn-ea"/>
                <a:cs typeface="+mn-cs"/>
              </a:rPr>
              <a:t>结尾的最长字符串，如果用它来搜索</a:t>
            </a:r>
            <a:r>
              <a:rPr lang="en-US" altLang="zh-CN" sz="1200" kern="1200" dirty="0" err="1" smtClean="0">
                <a:solidFill>
                  <a:schemeClr val="tx1"/>
                </a:solidFill>
                <a:effectLst/>
                <a:latin typeface="+mn-lt"/>
                <a:ea typeface="+mn-ea"/>
                <a:cs typeface="+mn-cs"/>
              </a:rPr>
              <a:t>aabbab</a:t>
            </a:r>
            <a:r>
              <a:rPr lang="zh-CN" altLang="zh-CN" sz="1200" kern="1200" dirty="0" smtClean="0">
                <a:solidFill>
                  <a:schemeClr val="tx1"/>
                </a:solidFill>
                <a:effectLst/>
                <a:latin typeface="+mn-lt"/>
                <a:ea typeface="+mn-ea"/>
                <a:cs typeface="+mn-cs"/>
              </a:rPr>
              <a:t>时，它会匹配整个字符串</a:t>
            </a:r>
            <a:r>
              <a:rPr lang="en-US" altLang="zh-CN" sz="1200" kern="1200" dirty="0" err="1" smtClean="0">
                <a:solidFill>
                  <a:schemeClr val="tx1"/>
                </a:solidFill>
                <a:effectLst/>
                <a:latin typeface="+mn-lt"/>
                <a:ea typeface="+mn-ea"/>
                <a:cs typeface="+mn-cs"/>
              </a:rPr>
              <a:t>aabbab</a:t>
            </a:r>
            <a:r>
              <a:rPr lang="zh-CN" altLang="zh-CN" sz="1200" kern="1200" dirty="0" smtClean="0">
                <a:solidFill>
                  <a:schemeClr val="tx1"/>
                </a:solidFill>
                <a:effectLst/>
                <a:latin typeface="+mn-lt"/>
                <a:ea typeface="+mn-ea"/>
                <a:cs typeface="+mn-cs"/>
              </a:rPr>
              <a:t>，这种方式称为贪婪匹配。如果想匹配尽可能少的字符，即进行懒惰匹配，则只要在“</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”后加上“</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”构成“</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”，例如用懒惰匹配来搜索</a:t>
            </a:r>
            <a:r>
              <a:rPr lang="en-US" altLang="zh-CN" sz="1200" kern="1200" dirty="0" err="1" smtClean="0">
                <a:solidFill>
                  <a:schemeClr val="tx1"/>
                </a:solidFill>
                <a:effectLst/>
                <a:latin typeface="+mn-lt"/>
                <a:ea typeface="+mn-ea"/>
                <a:cs typeface="+mn-cs"/>
              </a:rPr>
              <a:t>aabbab</a:t>
            </a:r>
            <a:r>
              <a:rPr lang="zh-CN" altLang="zh-CN" sz="1200" kern="1200" dirty="0" smtClean="0">
                <a:solidFill>
                  <a:schemeClr val="tx1"/>
                </a:solidFill>
                <a:effectLst/>
                <a:latin typeface="+mn-lt"/>
                <a:ea typeface="+mn-ea"/>
                <a:cs typeface="+mn-cs"/>
              </a:rPr>
              <a:t>时，会匹配</a:t>
            </a:r>
            <a:r>
              <a:rPr lang="en-US" altLang="zh-CN" sz="1200" kern="1200" dirty="0" err="1" smtClean="0">
                <a:solidFill>
                  <a:schemeClr val="tx1"/>
                </a:solidFill>
                <a:effectLst/>
                <a:latin typeface="+mn-lt"/>
                <a:ea typeface="+mn-ea"/>
                <a:cs typeface="+mn-cs"/>
              </a:rPr>
              <a:t>aab</a:t>
            </a:r>
            <a:r>
              <a:rPr lang="zh-CN" altLang="zh-CN" sz="1200" kern="1200" dirty="0" smtClean="0">
                <a:solidFill>
                  <a:schemeClr val="tx1"/>
                </a:solidFill>
                <a:effectLst/>
                <a:latin typeface="+mn-lt"/>
                <a:ea typeface="+mn-ea"/>
                <a:cs typeface="+mn-cs"/>
              </a:rPr>
              <a:t>和</a:t>
            </a:r>
            <a:r>
              <a:rPr lang="en-US" altLang="zh-CN" sz="1200" kern="1200" dirty="0" smtClean="0">
                <a:solidFill>
                  <a:schemeClr val="tx1"/>
                </a:solidFill>
                <a:effectLst/>
                <a:latin typeface="+mn-lt"/>
                <a:ea typeface="+mn-ea"/>
                <a:cs typeface="+mn-cs"/>
              </a:rPr>
              <a:t>ab</a:t>
            </a:r>
            <a:r>
              <a:rPr lang="zh-CN" altLang="zh-CN" sz="1200" kern="1200" dirty="0" smtClean="0">
                <a:solidFill>
                  <a:schemeClr val="tx1"/>
                </a:solidFill>
                <a:effectLst/>
                <a:latin typeface="+mn-lt"/>
                <a:ea typeface="+mn-ea"/>
                <a:cs typeface="+mn-cs"/>
              </a:rPr>
              <a:t>。</a:t>
            </a:r>
          </a:p>
          <a:p>
            <a:r>
              <a:rPr lang="zh-CN" altLang="zh-CN" sz="1200" kern="1200" dirty="0" smtClean="0">
                <a:solidFill>
                  <a:schemeClr val="tx1"/>
                </a:solidFill>
                <a:effectLst/>
                <a:latin typeface="+mn-lt"/>
                <a:ea typeface="+mn-ea"/>
                <a:cs typeface="+mn-cs"/>
              </a:rPr>
              <a:t>对正则表达式有兴</a:t>
            </a:r>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33</a:t>
            </a:fld>
            <a:endParaRPr lang="zh-CN" altLang="en-US"/>
          </a:p>
        </p:txBody>
      </p:sp>
    </p:spTree>
    <p:extLst>
      <p:ext uri="{BB962C8B-B14F-4D97-AF65-F5344CB8AC3E}">
        <p14:creationId xmlns:p14="http://schemas.microsoft.com/office/powerpoint/2010/main" val="39823761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en-US" altLang="zh-CN" dirty="0" smtClean="0"/>
              <a:t>#</a:t>
            </a:r>
            <a:r>
              <a:rPr lang="zh-CN" altLang="en-US" dirty="0" smtClean="0"/>
              <a:t>如果数据量大时可利用</a:t>
            </a:r>
            <a:r>
              <a:rPr lang="en-US" altLang="zh-CN" dirty="0" smtClean="0"/>
              <a:t>compile()</a:t>
            </a:r>
            <a:r>
              <a:rPr lang="zh-CN" altLang="en-US" dirty="0" smtClean="0"/>
              <a:t>函数将字符串编译成</a:t>
            </a:r>
            <a:r>
              <a:rPr lang="en-US" altLang="zh-CN" dirty="0" smtClean="0"/>
              <a:t>pattern</a:t>
            </a:r>
            <a:r>
              <a:rPr lang="zh-CN" altLang="en-US" dirty="0" smtClean="0"/>
              <a:t>实例</a:t>
            </a:r>
            <a:endParaRPr lang="en-US" altLang="zh-CN" dirty="0" smtClean="0"/>
          </a:p>
          <a:p>
            <a:endParaRPr lang="en-US" altLang="zh-CN" dirty="0" smtClean="0"/>
          </a:p>
          <a:p>
            <a:r>
              <a:rPr lang="zh-CN" altLang="en-US" dirty="0" smtClean="0"/>
              <a:t>加括号</a:t>
            </a:r>
            <a:endParaRPr lang="en-US" altLang="zh-CN"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34</a:t>
            </a:fld>
            <a:endParaRPr lang="zh-CN" altLang="en-US"/>
          </a:p>
        </p:txBody>
      </p:sp>
    </p:spTree>
    <p:extLst>
      <p:ext uri="{BB962C8B-B14F-4D97-AF65-F5344CB8AC3E}">
        <p14:creationId xmlns:p14="http://schemas.microsoft.com/office/powerpoint/2010/main" val="830434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\s+</a:t>
            </a:r>
            <a:r>
              <a:rPr lang="zh-CN" altLang="zh-CN" sz="1200" kern="1200" dirty="0" smtClean="0">
                <a:solidFill>
                  <a:schemeClr val="tx1"/>
                </a:solidFill>
                <a:effectLst/>
                <a:latin typeface="+mn-lt"/>
                <a:ea typeface="+mn-ea"/>
                <a:cs typeface="+mn-cs"/>
              </a:rPr>
              <a:t>”表示换行和空格等空白字符</a:t>
            </a:r>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36</a:t>
            </a:fld>
            <a:endParaRPr lang="zh-CN" altLang="en-US"/>
          </a:p>
        </p:txBody>
      </p:sp>
    </p:spTree>
    <p:extLst>
      <p:ext uri="{BB962C8B-B14F-4D97-AF65-F5344CB8AC3E}">
        <p14:creationId xmlns:p14="http://schemas.microsoft.com/office/powerpoint/2010/main" val="30954001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kern="1200" dirty="0" smtClean="0">
                <a:solidFill>
                  <a:schemeClr val="tx1"/>
                </a:solidFill>
                <a:effectLst/>
                <a:latin typeface="+mn-lt"/>
                <a:ea typeface="+mn-ea"/>
                <a:cs typeface="+mn-cs"/>
              </a:rPr>
              <a:t> </a:t>
            </a:r>
            <a:endParaRPr lang="zh-CN" altLang="zh-CN" sz="1200" kern="1200" dirty="0" smtClean="0">
              <a:solidFill>
                <a:schemeClr val="tx1"/>
              </a:solidFill>
              <a:effectLst/>
              <a:latin typeface="+mn-lt"/>
              <a:ea typeface="+mn-ea"/>
              <a:cs typeface="+mn-cs"/>
            </a:endParaRPr>
          </a:p>
          <a:p>
            <a:r>
              <a:rPr lang="en-US" altLang="zh-CN" dirty="0" smtClean="0"/>
              <a:t>http://www.volleyball.world/en/vnl/2018/women/results-and-ranking/round1</a:t>
            </a:r>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37</a:t>
            </a:fld>
            <a:endParaRPr lang="zh-CN" altLang="en-US"/>
          </a:p>
        </p:txBody>
      </p:sp>
    </p:spTree>
    <p:extLst>
      <p:ext uri="{BB962C8B-B14F-4D97-AF65-F5344CB8AC3E}">
        <p14:creationId xmlns:p14="http://schemas.microsoft.com/office/powerpoint/2010/main" val="11874877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网页抓取时，通常客户机会发送一个代表</a:t>
            </a:r>
            <a:r>
              <a:rPr lang="en-US" altLang="zh-CN" dirty="0" smtClean="0"/>
              <a:t>HTTP</a:t>
            </a:r>
            <a:r>
              <a:rPr lang="zh-CN" altLang="en-US" dirty="0" smtClean="0"/>
              <a:t>请求的</a:t>
            </a:r>
            <a:r>
              <a:rPr lang="en-US" altLang="zh-CN" dirty="0" smtClean="0"/>
              <a:t>Request</a:t>
            </a:r>
            <a:r>
              <a:rPr lang="zh-CN" altLang="en-US" dirty="0" smtClean="0"/>
              <a:t>对象给</a:t>
            </a:r>
            <a:r>
              <a:rPr lang="en-US" altLang="zh-CN" dirty="0" smtClean="0"/>
              <a:t>Web</a:t>
            </a:r>
            <a:r>
              <a:rPr lang="zh-CN" altLang="en-US" dirty="0" smtClean="0"/>
              <a:t>服务器，</a:t>
            </a:r>
            <a:r>
              <a:rPr lang="en-US" altLang="zh-CN" dirty="0" smtClean="0"/>
              <a:t>Web</a:t>
            </a:r>
            <a:r>
              <a:rPr lang="zh-CN" altLang="en-US" dirty="0" smtClean="0"/>
              <a:t>服务器则返回一个代表响应的</a:t>
            </a:r>
            <a:r>
              <a:rPr lang="en-US" altLang="zh-CN" dirty="0" smtClean="0"/>
              <a:t>Response</a:t>
            </a:r>
            <a:r>
              <a:rPr lang="zh-CN" altLang="en-US" dirty="0" smtClean="0"/>
              <a:t>对象给客户机，如果访问正常</a:t>
            </a:r>
            <a:r>
              <a:rPr lang="en-US" altLang="zh-CN" dirty="0" smtClean="0"/>
              <a:t>Response</a:t>
            </a:r>
            <a:r>
              <a:rPr lang="zh-CN" altLang="en-US" dirty="0" smtClean="0"/>
              <a:t>对象中包含需要的网页源代码。</a:t>
            </a:r>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4</a:t>
            </a:fld>
            <a:endParaRPr lang="zh-CN" altLang="en-US"/>
          </a:p>
        </p:txBody>
      </p:sp>
    </p:spTree>
    <p:extLst>
      <p:ext uri="{BB962C8B-B14F-4D97-AF65-F5344CB8AC3E}">
        <p14:creationId xmlns:p14="http://schemas.microsoft.com/office/powerpoint/2010/main" val="411831584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zh-CN"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38</a:t>
            </a:fld>
            <a:endParaRPr lang="zh-CN" altLang="en-US"/>
          </a:p>
        </p:txBody>
      </p:sp>
    </p:spTree>
    <p:extLst>
      <p:ext uri="{BB962C8B-B14F-4D97-AF65-F5344CB8AC3E}">
        <p14:creationId xmlns:p14="http://schemas.microsoft.com/office/powerpoint/2010/main" val="35104595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rtl="0" eaLnBrk="1" fontAlgn="ctr" latinLnBrk="0" hangingPunct="1"/>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6</a:t>
            </a:fld>
            <a:endParaRPr lang="zh-CN" altLang="en-US"/>
          </a:p>
        </p:txBody>
      </p:sp>
    </p:spTree>
    <p:extLst>
      <p:ext uri="{BB962C8B-B14F-4D97-AF65-F5344CB8AC3E}">
        <p14:creationId xmlns:p14="http://schemas.microsoft.com/office/powerpoint/2010/main" val="17719694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buNone/>
            </a:pPr>
            <a:r>
              <a:rPr lang="en-US" altLang="zh-CN" b="1" dirty="0" err="1" smtClean="0"/>
              <a:t>r.status_code</a:t>
            </a:r>
            <a:r>
              <a:rPr lang="zh-CN" altLang="en-US" b="1" dirty="0" smtClean="0"/>
              <a:t>：</a:t>
            </a:r>
            <a:r>
              <a:rPr lang="en-US" altLang="zh-CN" dirty="0" smtClean="0"/>
              <a:t>http</a:t>
            </a:r>
            <a:r>
              <a:rPr lang="zh-CN" altLang="en-US" dirty="0" smtClean="0"/>
              <a:t>请求的返回状态，</a:t>
            </a:r>
            <a:r>
              <a:rPr lang="en-US" altLang="zh-CN" dirty="0" smtClean="0"/>
              <a:t>200</a:t>
            </a:r>
            <a:r>
              <a:rPr lang="zh-CN" altLang="en-US" dirty="0" smtClean="0"/>
              <a:t>表示连接成功，</a:t>
            </a:r>
            <a:r>
              <a:rPr lang="en-US" altLang="zh-CN" dirty="0" smtClean="0"/>
              <a:t>404</a:t>
            </a:r>
            <a:r>
              <a:rPr lang="zh-CN" altLang="en-US" dirty="0" smtClean="0"/>
              <a:t>表示连接失败</a:t>
            </a:r>
          </a:p>
          <a:p>
            <a:pPr marL="0" indent="0">
              <a:buNone/>
            </a:pPr>
            <a:r>
              <a:rPr lang="en-US" altLang="zh-CN" b="1" dirty="0" err="1" smtClean="0"/>
              <a:t>r.text</a:t>
            </a:r>
            <a:r>
              <a:rPr lang="zh-CN" altLang="en-US" b="1" dirty="0" smtClean="0"/>
              <a:t>：</a:t>
            </a:r>
            <a:r>
              <a:rPr lang="en-US" altLang="zh-CN" dirty="0" smtClean="0"/>
              <a:t>http</a:t>
            </a:r>
            <a:r>
              <a:rPr lang="zh-CN" altLang="en-US" dirty="0" smtClean="0"/>
              <a:t>响应内容的字符串形式，</a:t>
            </a:r>
            <a:r>
              <a:rPr lang="en-US" altLang="zh-CN" dirty="0" smtClean="0"/>
              <a:t>url</a:t>
            </a:r>
            <a:r>
              <a:rPr lang="zh-CN" altLang="en-US" dirty="0" smtClean="0"/>
              <a:t>对应的页面内容</a:t>
            </a:r>
          </a:p>
          <a:p>
            <a:pPr marL="0" marR="0" lvl="0" indent="0" algn="l" defTabSz="914400" rtl="0" eaLnBrk="0" fontAlgn="base" latinLnBrk="0" hangingPunct="0">
              <a:lnSpc>
                <a:spcPct val="100000"/>
              </a:lnSpc>
              <a:spcBef>
                <a:spcPct val="0"/>
              </a:spcBef>
              <a:spcAft>
                <a:spcPct val="0"/>
              </a:spcAft>
              <a:buClrTx/>
              <a:buSzTx/>
              <a:buFontTx/>
              <a:buNone/>
              <a:tabLst/>
              <a:defRPr/>
            </a:pPr>
            <a:r>
              <a:rPr lang="en-US" altLang="zh-CN" b="1" dirty="0" err="1" smtClean="0"/>
              <a:t>r.headers</a:t>
            </a:r>
            <a:r>
              <a:rPr lang="zh-CN" altLang="en-US" b="1" dirty="0" smtClean="0"/>
              <a:t>：</a:t>
            </a:r>
            <a:r>
              <a:rPr lang="en-US" altLang="zh-CN" dirty="0" smtClean="0"/>
              <a:t>http</a:t>
            </a:r>
            <a:r>
              <a:rPr lang="zh-CN" altLang="en-US" dirty="0" smtClean="0"/>
              <a:t>响应内容的头部内容</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200" b="0" i="0" u="none" strike="noStrike" cap="none" normalizeH="0" baseline="0" dirty="0" smtClean="0">
              <a:ln>
                <a:noFill/>
              </a:ln>
              <a:solidFill>
                <a:srgbClr val="000000"/>
              </a:solidFill>
              <a:effectLst/>
              <a:latin typeface="Arial Unicode MS" panose="020B0604020202020204" pitchFamily="34"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200" b="0" i="0" u="none" strike="noStrike" cap="none" normalizeH="0" baseline="0" dirty="0" smtClean="0">
              <a:ln>
                <a:noFill/>
              </a:ln>
              <a:solidFill>
                <a:srgbClr val="000000"/>
              </a:solidFill>
              <a:effectLst/>
              <a:latin typeface="Arial Unicode MS" panose="020B0604020202020204" pitchFamily="34"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dirty="0" smtClean="0">
                <a:ln>
                  <a:noFill/>
                </a:ln>
                <a:solidFill>
                  <a:srgbClr val="000000"/>
                </a:solidFill>
                <a:effectLst/>
                <a:latin typeface="Arial Unicode MS" panose="020B0604020202020204" pitchFamily="34" charset="-122"/>
              </a:rPr>
              <a:t>headers = </a:t>
            </a:r>
            <a:r>
              <a:rPr kumimoji="0" lang="zh-CN" altLang="zh-CN" sz="1200" b="0" i="0" u="none" strike="noStrike" cap="none" normalizeH="0" baseline="0" dirty="0" smtClean="0">
                <a:ln>
                  <a:noFill/>
                </a:ln>
                <a:solidFill>
                  <a:srgbClr val="000000"/>
                </a:solidFill>
                <a:effectLst/>
                <a:latin typeface="Arial Unicode MS" panose="020B0604020202020204" pitchFamily="34" charset="-122"/>
              </a:rPr>
              <a:t>{ "user-agent": "Mozilla/5.0 (Windows NT 10.0; Win64; x64) AppleWebKit/537.36 (KHTML, like Gecko) Chrome/63.0.3239.84 Safari/537.36" }</a:t>
            </a:r>
            <a:endParaRPr kumimoji="0" lang="en-US" altLang="zh-CN" sz="1200" b="0" i="0" u="none" strike="noStrike" cap="none" normalizeH="0" baseline="0" dirty="0" smtClean="0">
              <a:ln>
                <a:noFill/>
              </a:ln>
              <a:solidFill>
                <a:srgbClr val="000000"/>
              </a:solidFill>
              <a:effectLst/>
              <a:latin typeface="Arial Unicode MS" panose="020B0604020202020204" pitchFamily="34" charset="-122"/>
            </a:endParaRPr>
          </a:p>
          <a:p>
            <a:pPr lvl="0" eaLnBrk="0" fontAlgn="base" hangingPunct="0">
              <a:spcBef>
                <a:spcPct val="0"/>
              </a:spcBef>
              <a:spcAft>
                <a:spcPct val="0"/>
              </a:spcAft>
            </a:pPr>
            <a:r>
              <a:rPr lang="en-US" altLang="zh-CN" sz="3200" dirty="0" smtClean="0">
                <a:solidFill>
                  <a:srgbClr val="000000"/>
                </a:solidFill>
                <a:latin typeface="Arial Unicode MS" panose="020B0604020202020204" pitchFamily="34" charset="-122"/>
              </a:rPr>
              <a:t>r = </a:t>
            </a:r>
            <a:r>
              <a:rPr lang="en-US" altLang="zh-CN" sz="3200" dirty="0" err="1" smtClean="0">
                <a:solidFill>
                  <a:srgbClr val="000000"/>
                </a:solidFill>
                <a:latin typeface="Arial Unicode MS" panose="020B0604020202020204" pitchFamily="34" charset="-122"/>
              </a:rPr>
              <a:t>requests.get</a:t>
            </a:r>
            <a:r>
              <a:rPr lang="en-US" altLang="zh-CN" sz="3200" dirty="0" smtClean="0">
                <a:solidFill>
                  <a:srgbClr val="000000"/>
                </a:solidFill>
                <a:latin typeface="Arial Unicode MS" panose="020B0604020202020204" pitchFamily="34" charset="-122"/>
              </a:rPr>
              <a:t>(</a:t>
            </a:r>
            <a:r>
              <a:rPr lang="en-US" altLang="zh-CN" sz="3200" spc="-60" dirty="0" smtClean="0">
                <a:solidFill>
                  <a:schemeClr val="accent3"/>
                </a:solidFill>
                <a:cs typeface="Consolas" panose="020B0609020204030204" pitchFamily="49" charset="0"/>
              </a:rPr>
              <a:t>'http://…'</a:t>
            </a:r>
            <a:r>
              <a:rPr lang="en-US" altLang="zh-CN" sz="3200" spc="-60" dirty="0" smtClean="0">
                <a:cs typeface="Consolas" panose="020B0609020204030204" pitchFamily="49" charset="0"/>
              </a:rPr>
              <a:t>, headers = headers)</a:t>
            </a:r>
            <a:endParaRPr kumimoji="0" lang="zh-CN" altLang="zh-CN" sz="3200" b="0" i="0" u="none" strike="noStrike" cap="none" normalizeH="0" baseline="0" dirty="0" smtClean="0">
              <a:ln>
                <a:noFill/>
              </a:ln>
              <a:effectLst/>
              <a:latin typeface="Arial" panose="020B0604020202020204" pitchFamily="34" charset="0"/>
            </a:endParaRPr>
          </a:p>
          <a:p>
            <a:pPr rtl="0" eaLnBrk="1" fontAlgn="ctr" latinLnBrk="0" hangingPunct="1"/>
            <a:endParaRPr lang="en-US" altLang="zh-CN" dirty="0" smtClean="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7</a:t>
            </a:fld>
            <a:endParaRPr lang="zh-CN" altLang="en-US"/>
          </a:p>
        </p:txBody>
      </p:sp>
    </p:spTree>
    <p:extLst>
      <p:ext uri="{BB962C8B-B14F-4D97-AF65-F5344CB8AC3E}">
        <p14:creationId xmlns:p14="http://schemas.microsoft.com/office/powerpoint/2010/main" val="42693089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rtl="0" eaLnBrk="1" fontAlgn="ctr" latinLnBrk="0" hangingPunct="1"/>
            <a:endParaRPr lang="en-US" altLang="zh-CN" dirty="0" smtClean="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8</a:t>
            </a:fld>
            <a:endParaRPr lang="zh-CN" altLang="en-US"/>
          </a:p>
        </p:txBody>
      </p:sp>
    </p:spTree>
    <p:extLst>
      <p:ext uri="{BB962C8B-B14F-4D97-AF65-F5344CB8AC3E}">
        <p14:creationId xmlns:p14="http://schemas.microsoft.com/office/powerpoint/2010/main" val="7073551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b="1" dirty="0" err="1" smtClean="0"/>
              <a:t>r.encoding</a:t>
            </a:r>
            <a:r>
              <a:rPr lang="zh-CN" altLang="en-US" b="1" dirty="0" smtClean="0"/>
              <a:t>：</a:t>
            </a:r>
            <a:r>
              <a:rPr lang="zh-CN" altLang="en-US" dirty="0" smtClean="0"/>
              <a:t>从</a:t>
            </a:r>
            <a:r>
              <a:rPr lang="en-US" altLang="zh-CN" dirty="0" smtClean="0"/>
              <a:t>HTTP header</a:t>
            </a:r>
            <a:r>
              <a:rPr lang="zh-CN" altLang="en-US" dirty="0" smtClean="0"/>
              <a:t>中猜测的响应内容编码方式</a:t>
            </a:r>
          </a:p>
          <a:p>
            <a:endParaRPr lang="en-US" altLang="zh-CN"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b="1" dirty="0" err="1" smtClean="0"/>
              <a:t>r.apparent_encoding</a:t>
            </a:r>
            <a:r>
              <a:rPr lang="zh-CN" altLang="en-US" b="1" dirty="0" smtClean="0"/>
              <a:t>：</a:t>
            </a:r>
            <a:r>
              <a:rPr lang="zh-CN" altLang="en-US" dirty="0" smtClean="0"/>
              <a:t>从内容分析出的响应内容的编码方式（备选编码方式）</a:t>
            </a:r>
          </a:p>
          <a:p>
            <a:endParaRPr lang="en-US" altLang="zh-CN" dirty="0" smtClean="0"/>
          </a:p>
          <a:p>
            <a:r>
              <a:rPr lang="zh-CN" altLang="en-US" dirty="0" smtClean="0"/>
              <a:t>默认编码是</a:t>
            </a:r>
            <a:r>
              <a:rPr lang="en-US" altLang="zh-CN" dirty="0" smtClean="0"/>
              <a:t>ISO-8859-1</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9</a:t>
            </a:fld>
            <a:endParaRPr lang="zh-CN" altLang="en-US"/>
          </a:p>
        </p:txBody>
      </p:sp>
    </p:spTree>
    <p:extLst>
      <p:ext uri="{BB962C8B-B14F-4D97-AF65-F5344CB8AC3E}">
        <p14:creationId xmlns:p14="http://schemas.microsoft.com/office/powerpoint/2010/main" val="31495023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smtClean="0"/>
          </a:p>
          <a:p>
            <a:pPr marL="0" indent="0">
              <a:buNone/>
            </a:pPr>
            <a:r>
              <a:rPr lang="en-US" altLang="zh-CN" b="1" dirty="0" err="1" smtClean="0"/>
              <a:t>r.content</a:t>
            </a:r>
            <a:r>
              <a:rPr lang="zh-CN" altLang="en-US" b="1" dirty="0" smtClean="0"/>
              <a:t>：</a:t>
            </a:r>
            <a:r>
              <a:rPr lang="en-US" altLang="zh-CN" dirty="0" smtClean="0"/>
              <a:t> http</a:t>
            </a:r>
            <a:r>
              <a:rPr lang="zh-CN" altLang="en-US" dirty="0" smtClean="0"/>
              <a:t>响应内容的二进制形式</a:t>
            </a: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10</a:t>
            </a:fld>
            <a:endParaRPr lang="zh-CN" altLang="en-US"/>
          </a:p>
        </p:txBody>
      </p:sp>
    </p:spTree>
    <p:extLst>
      <p:ext uri="{BB962C8B-B14F-4D97-AF65-F5344CB8AC3E}">
        <p14:creationId xmlns:p14="http://schemas.microsoft.com/office/powerpoint/2010/main" val="31667631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smtClean="0"/>
              <a:t>如果相应内容是</a:t>
            </a:r>
            <a:r>
              <a:rPr lang="en-US" altLang="zh-CN" dirty="0" smtClean="0"/>
              <a:t>JSON</a:t>
            </a:r>
            <a:r>
              <a:rPr lang="zh-CN" altLang="en-US" dirty="0" smtClean="0"/>
              <a:t>格式的，可利用内置的</a:t>
            </a:r>
            <a:r>
              <a:rPr lang="en-US" altLang="zh-CN" dirty="0" smtClean="0"/>
              <a:t>JSON</a:t>
            </a:r>
            <a:r>
              <a:rPr lang="zh-CN" altLang="en-US" dirty="0" smtClean="0"/>
              <a:t>（</a:t>
            </a:r>
            <a:r>
              <a:rPr lang="en-US" altLang="zh-CN" dirty="0" err="1" smtClean="0"/>
              <a:t>json</a:t>
            </a:r>
            <a:r>
              <a:rPr lang="zh-CN" altLang="en-US" dirty="0" smtClean="0"/>
              <a:t>（）方法）解码</a:t>
            </a:r>
          </a:p>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11</a:t>
            </a:fld>
            <a:endParaRPr lang="zh-CN" altLang="en-US"/>
          </a:p>
        </p:txBody>
      </p:sp>
    </p:spTree>
    <p:extLst>
      <p:ext uri="{BB962C8B-B14F-4D97-AF65-F5344CB8AC3E}">
        <p14:creationId xmlns:p14="http://schemas.microsoft.com/office/powerpoint/2010/main" val="2363591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15616" y="2461919"/>
            <a:ext cx="6696744" cy="703901"/>
          </a:xfrm>
        </p:spPr>
        <p:txBody>
          <a:bodyPr/>
          <a:lstStyle>
            <a:lvl1pPr>
              <a:defRPr b="1">
                <a:solidFill>
                  <a:schemeClr val="bg1"/>
                </a:solidFill>
                <a:effectLst>
                  <a:outerShdw blurRad="38100" dist="38100" dir="2700000" algn="tl">
                    <a:srgbClr val="000000">
                      <a:alpha val="43137"/>
                    </a:srgbClr>
                  </a:outerShdw>
                </a:effectLst>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719212" y="3165816"/>
            <a:ext cx="5514966" cy="540060"/>
          </a:xfrm>
        </p:spPr>
        <p:txBody>
          <a:bodyPr/>
          <a:lstStyle>
            <a:lvl1pPr marL="0" indent="0" algn="ctr">
              <a:buNone/>
              <a:defRPr>
                <a:solidFill>
                  <a:srgbClr val="FFF0B6"/>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cxnSp>
        <p:nvCxnSpPr>
          <p:cNvPr id="8" name="直接连接符 7"/>
          <p:cNvCxnSpPr/>
          <p:nvPr userDrawn="1"/>
        </p:nvCxnSpPr>
        <p:spPr>
          <a:xfrm>
            <a:off x="1113652" y="2463738"/>
            <a:ext cx="670059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a:off x="1081972" y="3705876"/>
            <a:ext cx="67626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图片占位符 2"/>
          <p:cNvSpPr>
            <a:spLocks noGrp="1"/>
          </p:cNvSpPr>
          <p:nvPr>
            <p:ph type="pic" idx="10"/>
          </p:nvPr>
        </p:nvSpPr>
        <p:spPr>
          <a:xfrm>
            <a:off x="3347864" y="789552"/>
            <a:ext cx="2088232" cy="1458162"/>
          </a:xfrm>
          <a:prstGeom prst="ellipse">
            <a:avLst/>
          </a:prstGeom>
          <a:solidFill>
            <a:schemeClr val="bg1"/>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Tree>
    <p:extLst>
      <p:ext uri="{BB962C8B-B14F-4D97-AF65-F5344CB8AC3E}">
        <p14:creationId xmlns:p14="http://schemas.microsoft.com/office/powerpoint/2010/main" val="86860805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519523"/>
            <a:ext cx="8229600" cy="396044"/>
          </a:xfrm>
        </p:spPr>
        <p:txBody>
          <a:bodyPr vert="horz" lIns="91440" tIns="45720" rIns="91440" bIns="45720" rtlCol="0" anchor="ctr">
            <a:noAutofit/>
          </a:bodyPr>
          <a:lstStyle>
            <a:lvl1pPr>
              <a:defRPr lang="zh-CN" altLang="en-US" sz="2800" b="1" kern="1200">
                <a:solidFill>
                  <a:srgbClr val="3674A8"/>
                </a:solidFill>
                <a:latin typeface="微软雅黑" pitchFamily="34" charset="-122"/>
                <a:ea typeface="微软雅黑" pitchFamily="34" charset="-122"/>
                <a:cs typeface="+mj-cs"/>
              </a:defRPr>
            </a:lvl1pPr>
          </a:lstStyle>
          <a:p>
            <a:pPr lvl="0" algn="ctr" defTabSz="914400" rtl="0" eaLnBrk="1" latinLnBrk="0" hangingPunct="1">
              <a:spcBef>
                <a:spcPct val="0"/>
              </a:spcBef>
              <a:buNone/>
            </a:pPr>
            <a:r>
              <a:rPr lang="zh-CN" altLang="en-US" smtClean="0"/>
              <a:t>单击此处编辑母版标题样式</a:t>
            </a:r>
            <a:endParaRPr lang="zh-CN" altLang="en-US"/>
          </a:p>
        </p:txBody>
      </p:sp>
      <p:sp>
        <p:nvSpPr>
          <p:cNvPr id="3" name="文本占位符 2"/>
          <p:cNvSpPr>
            <a:spLocks noGrp="1"/>
          </p:cNvSpPr>
          <p:nvPr>
            <p:ph type="body" idx="1"/>
          </p:nvPr>
        </p:nvSpPr>
        <p:spPr>
          <a:xfrm>
            <a:off x="457200" y="987574"/>
            <a:ext cx="4040188" cy="479822"/>
          </a:xfrm>
        </p:spPr>
        <p:txBody>
          <a:bodyPr anchor="b"/>
          <a:lstStyle>
            <a:lvl1pPr marL="0" indent="0">
              <a:buNone/>
              <a:defRPr sz="2400" b="1">
                <a:solidFill>
                  <a:schemeClr val="accent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p>
        </p:txBody>
      </p:sp>
      <p:sp>
        <p:nvSpPr>
          <p:cNvPr id="4" name="内容占位符 3"/>
          <p:cNvSpPr>
            <a:spLocks noGrp="1"/>
          </p:cNvSpPr>
          <p:nvPr>
            <p:ph sz="half" idx="2"/>
          </p:nvPr>
        </p:nvSpPr>
        <p:spPr>
          <a:xfrm>
            <a:off x="457200" y="1467395"/>
            <a:ext cx="4040188" cy="312057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文本占位符 4"/>
          <p:cNvSpPr>
            <a:spLocks noGrp="1"/>
          </p:cNvSpPr>
          <p:nvPr>
            <p:ph type="body" sz="quarter" idx="3"/>
          </p:nvPr>
        </p:nvSpPr>
        <p:spPr>
          <a:xfrm>
            <a:off x="4645033" y="987574"/>
            <a:ext cx="4041775" cy="479822"/>
          </a:xfrm>
        </p:spPr>
        <p:txBody>
          <a:bodyPr vert="horz" lIns="91440" tIns="45720" rIns="91440" bIns="45720" rtlCol="0" anchor="b">
            <a:normAutofit/>
          </a:bodyPr>
          <a:lstStyle>
            <a:lvl1pPr>
              <a:defRPr lang="zh-CN" altLang="en-US" b="1" smtClean="0">
                <a:solidFill>
                  <a:schemeClr val="accent6"/>
                </a:solidFill>
              </a:defRPr>
            </a:lvl1pPr>
          </a:lstStyle>
          <a:p>
            <a:pPr marL="0" lvl="0" indent="0">
              <a:buNone/>
            </a:pPr>
            <a:r>
              <a:rPr lang="zh-CN" altLang="en-US" dirty="0" smtClean="0"/>
              <a:t>单击此处编辑母版文本样式</a:t>
            </a:r>
          </a:p>
        </p:txBody>
      </p:sp>
      <p:sp>
        <p:nvSpPr>
          <p:cNvPr id="6" name="内容占位符 5"/>
          <p:cNvSpPr>
            <a:spLocks noGrp="1"/>
          </p:cNvSpPr>
          <p:nvPr>
            <p:ph sz="quarter" idx="4"/>
          </p:nvPr>
        </p:nvSpPr>
        <p:spPr>
          <a:xfrm>
            <a:off x="4645033" y="1467395"/>
            <a:ext cx="4041775" cy="312057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cxnSp>
        <p:nvCxnSpPr>
          <p:cNvPr id="10" name="直接连接符 9"/>
          <p:cNvCxnSpPr/>
          <p:nvPr userDrawn="1"/>
        </p:nvCxnSpPr>
        <p:spPr>
          <a:xfrm>
            <a:off x="467544" y="915566"/>
            <a:ext cx="8208912"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a:off x="503548" y="1389998"/>
            <a:ext cx="3708412" cy="0"/>
          </a:xfrm>
          <a:prstGeom prst="line">
            <a:avLst/>
          </a:prstGeom>
          <a:ln w="952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4741167" y="1389998"/>
            <a:ext cx="3708412" cy="0"/>
          </a:xfrm>
          <a:prstGeom prst="line">
            <a:avLst/>
          </a:prstGeom>
          <a:ln w="9525">
            <a:solidFill>
              <a:schemeClr val="accent6"/>
            </a:solidFill>
          </a:ln>
        </p:spPr>
        <p:style>
          <a:lnRef idx="1">
            <a:schemeClr val="accent1"/>
          </a:lnRef>
          <a:fillRef idx="0">
            <a:schemeClr val="accent1"/>
          </a:fillRef>
          <a:effectRef idx="0">
            <a:schemeClr val="accent1"/>
          </a:effectRef>
          <a:fontRef idx="minor">
            <a:schemeClr val="tx1"/>
          </a:fontRef>
        </p:style>
      </p:cxnSp>
      <p:sp>
        <p:nvSpPr>
          <p:cNvPr id="15" name="灯片编号占位符 5"/>
          <p:cNvSpPr>
            <a:spLocks noGrp="1"/>
          </p:cNvSpPr>
          <p:nvPr>
            <p:ph type="sldNum" sz="quarter" idx="10"/>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265172653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519527"/>
            <a:ext cx="8229600" cy="396043"/>
          </a:xfrm>
        </p:spPr>
        <p:txBody>
          <a:bodyPr vert="horz" lIns="91440" tIns="45720" rIns="91440" bIns="45720" rtlCol="0" anchor="ctr">
            <a:noAutofit/>
          </a:bodyPr>
          <a:lstStyle>
            <a:lvl1pPr>
              <a:defRPr lang="zh-CN" altLang="en-US" sz="2800" b="1" kern="1200">
                <a:solidFill>
                  <a:srgbClr val="3674A8"/>
                </a:solidFill>
                <a:latin typeface="微软雅黑" pitchFamily="34" charset="-122"/>
                <a:ea typeface="微软雅黑" pitchFamily="34" charset="-122"/>
                <a:cs typeface="+mj-cs"/>
              </a:defRPr>
            </a:lvl1pPr>
          </a:lstStyle>
          <a:p>
            <a:pPr lvl="0" algn="ctr" defTabSz="914400" rtl="0" eaLnBrk="1" latinLnBrk="0" hangingPunct="1">
              <a:spcBef>
                <a:spcPct val="0"/>
              </a:spcBef>
              <a:buNone/>
            </a:pPr>
            <a:r>
              <a:rPr lang="zh-CN" altLang="en-US" dirty="0" smtClean="0"/>
              <a:t>单击此处编辑母版标题样式</a:t>
            </a:r>
            <a:endParaRPr lang="zh-CN" altLang="en-US" dirty="0"/>
          </a:p>
        </p:txBody>
      </p:sp>
      <p:cxnSp>
        <p:nvCxnSpPr>
          <p:cNvPr id="6" name="直接连接符 5"/>
          <p:cNvCxnSpPr/>
          <p:nvPr userDrawn="1"/>
        </p:nvCxnSpPr>
        <p:spPr>
          <a:xfrm>
            <a:off x="467544" y="915566"/>
            <a:ext cx="8208912"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77168623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4"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408310264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9"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92"/>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9"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7"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2703503302"/>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ctr">
              <a:defRPr sz="2000" b="1">
                <a:solidFill>
                  <a:schemeClr val="accent6"/>
                </a:solidFill>
              </a:defRPr>
            </a:lvl1pPr>
          </a:lstStyle>
          <a:p>
            <a:r>
              <a:rPr lang="zh-CN" altLang="en-US" dirty="0" smtClean="0"/>
              <a:t>单击此处编辑母版标题样式</a:t>
            </a:r>
            <a:endParaRPr lang="zh-CN" altLang="en-US" dirty="0"/>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7"/>
            <a:ext cx="5486400" cy="603647"/>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单击此处编辑母版文本样式</a:t>
            </a:r>
          </a:p>
        </p:txBody>
      </p:sp>
      <p:sp>
        <p:nvSpPr>
          <p:cNvPr id="7"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20147133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solidFill>
          <a:schemeClr val="accent1">
            <a:lumMod val="60000"/>
            <a:lumOff val="40000"/>
          </a:schemeClr>
        </a:solidFill>
        <a:effectLst/>
      </p:bgPr>
    </p:bg>
    <p:spTree>
      <p:nvGrpSpPr>
        <p:cNvPr id="1" name=""/>
        <p:cNvGrpSpPr/>
        <p:nvPr/>
      </p:nvGrpSpPr>
      <p:grpSpPr>
        <a:xfrm>
          <a:off x="0" y="0"/>
          <a:ext cx="0" cy="0"/>
          <a:chOff x="0" y="0"/>
          <a:chExt cx="0" cy="0"/>
        </a:xfrm>
      </p:grpSpPr>
      <p:cxnSp>
        <p:nvCxnSpPr>
          <p:cNvPr id="8" name="直接连接符 7"/>
          <p:cNvCxnSpPr/>
          <p:nvPr userDrawn="1"/>
        </p:nvCxnSpPr>
        <p:spPr>
          <a:xfrm>
            <a:off x="1113652" y="3221645"/>
            <a:ext cx="670059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a:off x="1081972" y="3977729"/>
            <a:ext cx="67626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userDrawn="1"/>
        </p:nvGrpSpPr>
        <p:grpSpPr>
          <a:xfrm>
            <a:off x="1331648" y="266103"/>
            <a:ext cx="6355715" cy="2521672"/>
            <a:chOff x="611560" y="266102"/>
            <a:chExt cx="7704857" cy="2350355"/>
          </a:xfrm>
        </p:grpSpPr>
        <p:pic>
          <p:nvPicPr>
            <p:cNvPr id="9" name="图片 8" descr="61479095114.png"/>
            <p:cNvPicPr>
              <a:picLocks noChangeAspect="1"/>
            </p:cNvPicPr>
            <p:nvPr userDrawn="1"/>
          </p:nvPicPr>
          <p:blipFill>
            <a:blip r:embed="rId2"/>
            <a:stretch>
              <a:fillRect/>
            </a:stretch>
          </p:blipFill>
          <p:spPr>
            <a:xfrm>
              <a:off x="3357554" y="696502"/>
              <a:ext cx="2224086" cy="1668065"/>
            </a:xfrm>
            <a:prstGeom prst="rect">
              <a:avLst/>
            </a:prstGeom>
          </p:spPr>
        </p:pic>
        <p:sp>
          <p:nvSpPr>
            <p:cNvPr id="12" name="椭圆 11"/>
            <p:cNvSpPr/>
            <p:nvPr/>
          </p:nvSpPr>
          <p:spPr>
            <a:xfrm>
              <a:off x="2579293" y="1571920"/>
              <a:ext cx="580903" cy="435677"/>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521923" y="1352591"/>
              <a:ext cx="409575" cy="307181"/>
            </a:xfrm>
            <a:prstGeom prst="ellipse">
              <a:avLst/>
            </a:prstGeom>
            <a:solidFill>
              <a:schemeClr val="accent1">
                <a:lumMod val="60000"/>
                <a:lumOff val="4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2067209" y="1139578"/>
              <a:ext cx="409575" cy="307181"/>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2448188" y="1372012"/>
              <a:ext cx="409575" cy="307181"/>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102204" y="1536488"/>
              <a:ext cx="210272" cy="157704"/>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915979" y="1932532"/>
              <a:ext cx="276227" cy="207170"/>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2194465" y="1582396"/>
              <a:ext cx="409575" cy="307181"/>
            </a:xfrm>
            <a:prstGeom prst="ellipse">
              <a:avLst/>
            </a:prstGeom>
            <a:solidFill>
              <a:schemeClr val="accent1">
                <a:lumMod val="60000"/>
                <a:lumOff val="4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712219" y="1585899"/>
              <a:ext cx="311539" cy="233654"/>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230360" y="1591601"/>
              <a:ext cx="233579" cy="175184"/>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605286" y="1136101"/>
              <a:ext cx="209422" cy="157067"/>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807493" y="1389539"/>
              <a:ext cx="195933" cy="146950"/>
            </a:xfrm>
            <a:prstGeom prst="ellipse">
              <a:avLst/>
            </a:prstGeom>
            <a:solidFill>
              <a:schemeClr val="accent1">
                <a:lumMod val="60000"/>
                <a:lumOff val="4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611560" y="1714053"/>
              <a:ext cx="140668" cy="105501"/>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2582640" y="1804065"/>
              <a:ext cx="140668" cy="105501"/>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720934" y="1148190"/>
              <a:ext cx="855425" cy="641569"/>
            </a:xfrm>
            <a:prstGeom prst="ellipse">
              <a:avLst/>
            </a:prstGeom>
            <a:solidFill>
              <a:schemeClr val="accent1">
                <a:lumMod val="60000"/>
                <a:lumOff val="4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6856415" y="1167595"/>
              <a:ext cx="409575" cy="307181"/>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7327760" y="1381150"/>
              <a:ext cx="409575" cy="307181"/>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6948284" y="1355602"/>
              <a:ext cx="409575" cy="307181"/>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6983279" y="1752512"/>
              <a:ext cx="210272" cy="157704"/>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797053" y="2148556"/>
              <a:ext cx="276227" cy="207170"/>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7075540" y="1798420"/>
              <a:ext cx="409575" cy="307181"/>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6593294" y="1801924"/>
              <a:ext cx="311539" cy="233654"/>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6259839" y="1986765"/>
              <a:ext cx="233579" cy="175184"/>
            </a:xfrm>
            <a:prstGeom prst="ellipse">
              <a:avLst/>
            </a:prstGeom>
            <a:solidFill>
              <a:schemeClr val="accent1">
                <a:lumMod val="60000"/>
                <a:lumOff val="4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6486361" y="1352125"/>
              <a:ext cx="209422" cy="157067"/>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836972" y="1784703"/>
              <a:ext cx="195933" cy="146950"/>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376588" y="1586767"/>
              <a:ext cx="140668" cy="105501"/>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7463715" y="2020089"/>
              <a:ext cx="140668" cy="105501"/>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8163952" y="1548434"/>
              <a:ext cx="152465" cy="114349"/>
            </a:xfrm>
            <a:prstGeom prst="ellipse">
              <a:avLst/>
            </a:prstGeom>
            <a:solidFill>
              <a:schemeClr val="accent1">
                <a:lumMod val="60000"/>
                <a:lumOff val="4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7640121" y="1559105"/>
              <a:ext cx="257876" cy="193407"/>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同心圆 40"/>
            <p:cNvSpPr/>
            <p:nvPr/>
          </p:nvSpPr>
          <p:spPr>
            <a:xfrm>
              <a:off x="2877405" y="266102"/>
              <a:ext cx="3133806" cy="2350355"/>
            </a:xfrm>
            <a:prstGeom prst="donut">
              <a:avLst>
                <a:gd name="adj" fmla="val 1038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108000" rtlCol="0" anchor="b"/>
            <a:lstStyle/>
            <a:p>
              <a:pPr algn="ct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42" name="标题 1"/>
          <p:cNvSpPr>
            <a:spLocks noGrp="1"/>
          </p:cNvSpPr>
          <p:nvPr>
            <p:ph type="ctrTitle"/>
          </p:nvPr>
        </p:nvSpPr>
        <p:spPr>
          <a:xfrm>
            <a:off x="1115616" y="3221650"/>
            <a:ext cx="6696744" cy="754261"/>
          </a:xfrm>
        </p:spPr>
        <p:txBody>
          <a:bodyPr/>
          <a:lstStyle>
            <a:lvl1pPr>
              <a:defRPr b="1">
                <a:solidFill>
                  <a:schemeClr val="bg1"/>
                </a:solidFill>
                <a:effectLst>
                  <a:outerShdw blurRad="38100" dist="38100" dir="2700000" algn="tl">
                    <a:srgbClr val="000000">
                      <a:alpha val="43137"/>
                    </a:srgbClr>
                  </a:outerShdw>
                </a:effectLst>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281366409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411511"/>
            <a:ext cx="8229600" cy="504056"/>
          </a:xfrm>
        </p:spPr>
        <p:txBody>
          <a:bodyPr vert="horz" lIns="91440" tIns="45720" rIns="91440" bIns="45720" rtlCol="0" anchor="ctr">
            <a:noAutofit/>
          </a:bodyPr>
          <a:lstStyle>
            <a:lvl1pPr>
              <a:defRPr lang="zh-CN" altLang="en-US" sz="2800" b="1">
                <a:solidFill>
                  <a:srgbClr val="3674A8"/>
                </a:solidFill>
              </a:defRPr>
            </a:lvl1pPr>
          </a:lstStyle>
          <a:p>
            <a:pPr lvl="0"/>
            <a:r>
              <a:rPr lang="zh-CN" altLang="en-US" dirty="0" smtClean="0"/>
              <a:t>单击此处编辑母版标题样式</a:t>
            </a:r>
            <a:endParaRPr lang="zh-CN" altLang="en-US" dirty="0"/>
          </a:p>
        </p:txBody>
      </p:sp>
      <p:sp>
        <p:nvSpPr>
          <p:cNvPr id="3" name="内容占位符 2"/>
          <p:cNvSpPr>
            <a:spLocks noGrp="1"/>
          </p:cNvSpPr>
          <p:nvPr>
            <p:ph idx="1"/>
          </p:nvPr>
        </p:nvSpPr>
        <p:spPr>
          <a:xfrm>
            <a:off x="461397" y="987574"/>
            <a:ext cx="8229600" cy="3495836"/>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cxnSp>
        <p:nvCxnSpPr>
          <p:cNvPr id="9" name="直接连接符 8"/>
          <p:cNvCxnSpPr/>
          <p:nvPr userDrawn="1"/>
        </p:nvCxnSpPr>
        <p:spPr>
          <a:xfrm>
            <a:off x="467544" y="915566"/>
            <a:ext cx="8208912"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153390561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411511"/>
            <a:ext cx="8229600" cy="504056"/>
          </a:xfrm>
        </p:spPr>
        <p:txBody>
          <a:bodyPr vert="horz" lIns="91440" tIns="45720" rIns="91440" bIns="45720" rtlCol="0" anchor="ctr">
            <a:noAutofit/>
          </a:bodyPr>
          <a:lstStyle>
            <a:lvl1pPr>
              <a:defRPr lang="zh-CN" altLang="en-US" sz="2800" b="1" kern="1200" dirty="0">
                <a:solidFill>
                  <a:srgbClr val="3674A8"/>
                </a:solidFill>
                <a:latin typeface="微软雅黑" pitchFamily="34" charset="-122"/>
                <a:ea typeface="微软雅黑" pitchFamily="34" charset="-122"/>
                <a:cs typeface="+mj-cs"/>
              </a:defRPr>
            </a:lvl1pPr>
          </a:lstStyle>
          <a:p>
            <a:pPr lvl="0" algn="ctr" defTabSz="914400" rtl="0" eaLnBrk="1" latinLnBrk="0" hangingPunct="1">
              <a:spcBef>
                <a:spcPct val="0"/>
              </a:spcBef>
              <a:buNone/>
            </a:pPr>
            <a:r>
              <a:rPr lang="zh-CN" altLang="en-US" dirty="0" smtClean="0"/>
              <a:t>单击此处编辑母版标题样式</a:t>
            </a:r>
            <a:endParaRPr lang="zh-CN" altLang="en-US" dirty="0"/>
          </a:p>
        </p:txBody>
      </p:sp>
      <p:sp>
        <p:nvSpPr>
          <p:cNvPr id="3" name="内容占位符 2"/>
          <p:cNvSpPr>
            <a:spLocks noGrp="1"/>
          </p:cNvSpPr>
          <p:nvPr>
            <p:ph idx="1"/>
          </p:nvPr>
        </p:nvSpPr>
        <p:spPr>
          <a:xfrm>
            <a:off x="3563896" y="987574"/>
            <a:ext cx="5127109" cy="3474386"/>
          </a:xfrm>
        </p:spPr>
        <p:txBody>
          <a:bodyPr/>
          <a:lstStyle>
            <a:lvl1pPr>
              <a:defRPr b="1">
                <a:solidFill>
                  <a:schemeClr val="accent6"/>
                </a:solidFill>
              </a:defRPr>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cxnSp>
        <p:nvCxnSpPr>
          <p:cNvPr id="7" name="直接连接符 6"/>
          <p:cNvCxnSpPr/>
          <p:nvPr userDrawn="1"/>
        </p:nvCxnSpPr>
        <p:spPr>
          <a:xfrm>
            <a:off x="467544" y="915566"/>
            <a:ext cx="8208912"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图片占位符 2"/>
          <p:cNvSpPr>
            <a:spLocks noGrp="1"/>
          </p:cNvSpPr>
          <p:nvPr>
            <p:ph type="pic" idx="10"/>
          </p:nvPr>
        </p:nvSpPr>
        <p:spPr>
          <a:xfrm>
            <a:off x="467544" y="987574"/>
            <a:ext cx="2880320" cy="347438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cxnSp>
        <p:nvCxnSpPr>
          <p:cNvPr id="14" name="直接连接符 13"/>
          <p:cNvCxnSpPr/>
          <p:nvPr userDrawn="1"/>
        </p:nvCxnSpPr>
        <p:spPr>
          <a:xfrm>
            <a:off x="3995936" y="1635646"/>
            <a:ext cx="3744416" cy="0"/>
          </a:xfrm>
          <a:prstGeom prst="line">
            <a:avLst/>
          </a:prstGeom>
          <a:ln w="9525">
            <a:solidFill>
              <a:schemeClr val="accent6"/>
            </a:solidFill>
          </a:ln>
        </p:spPr>
        <p:style>
          <a:lnRef idx="1">
            <a:schemeClr val="accent1"/>
          </a:lnRef>
          <a:fillRef idx="0">
            <a:schemeClr val="accent1"/>
          </a:fillRef>
          <a:effectRef idx="0">
            <a:schemeClr val="accent1"/>
          </a:effectRef>
          <a:fontRef idx="minor">
            <a:schemeClr val="tx1"/>
          </a:fontRef>
        </p:style>
      </p:cxnSp>
      <p:sp>
        <p:nvSpPr>
          <p:cNvPr id="10"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57046105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411511"/>
            <a:ext cx="8229600" cy="504056"/>
          </a:xfrm>
        </p:spPr>
        <p:txBody>
          <a:bodyPr vert="horz" lIns="91440" tIns="45720" rIns="91440" bIns="45720" rtlCol="0" anchor="ctr">
            <a:noAutofit/>
          </a:bodyPr>
          <a:lstStyle>
            <a:lvl1pPr>
              <a:defRPr lang="zh-CN" altLang="en-US" sz="2800" b="1" kern="1200">
                <a:solidFill>
                  <a:srgbClr val="3674A8"/>
                </a:solidFill>
                <a:latin typeface="微软雅黑" pitchFamily="34" charset="-122"/>
                <a:ea typeface="微软雅黑" pitchFamily="34" charset="-122"/>
                <a:cs typeface="+mj-cs"/>
              </a:defRPr>
            </a:lvl1pPr>
          </a:lstStyle>
          <a:p>
            <a:pPr lvl="0" algn="ctr" defTabSz="914400" rtl="0" eaLnBrk="1" latinLnBrk="0" hangingPunct="1">
              <a:spcBef>
                <a:spcPct val="0"/>
              </a:spcBef>
              <a:buNone/>
            </a:pPr>
            <a:r>
              <a:rPr lang="zh-CN" altLang="en-US" smtClean="0"/>
              <a:t>单击此处编辑母版标题样式</a:t>
            </a:r>
            <a:endParaRPr lang="zh-CN" altLang="en-US"/>
          </a:p>
        </p:txBody>
      </p:sp>
      <p:sp>
        <p:nvSpPr>
          <p:cNvPr id="3" name="内容占位符 2"/>
          <p:cNvSpPr>
            <a:spLocks noGrp="1"/>
          </p:cNvSpPr>
          <p:nvPr>
            <p:ph idx="1"/>
          </p:nvPr>
        </p:nvSpPr>
        <p:spPr>
          <a:xfrm>
            <a:off x="1187634" y="3003798"/>
            <a:ext cx="1728191" cy="1080120"/>
          </a:xfrm>
        </p:spPr>
        <p:txBody>
          <a:bodyPr>
            <a:noAutofit/>
          </a:bodyPr>
          <a:lstStyle>
            <a:lvl1pPr marL="0" indent="0">
              <a:buNone/>
              <a:defRPr sz="1600" b="1">
                <a:solidFill>
                  <a:schemeClr val="accent6"/>
                </a:solidFill>
              </a:defRPr>
            </a:lvl1pPr>
            <a:lvl2pPr>
              <a:defRPr sz="1400">
                <a:solidFill>
                  <a:schemeClr val="accent6"/>
                </a:solidFill>
              </a:defRPr>
            </a:lvl2pPr>
            <a:lvl3pPr>
              <a:defRPr sz="1200"/>
            </a:lvl3pPr>
            <a:lvl4pPr>
              <a:defRPr sz="1400"/>
            </a:lvl4pPr>
            <a:lvl5pPr>
              <a:defRPr sz="14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p:txBody>
      </p:sp>
      <p:cxnSp>
        <p:nvCxnSpPr>
          <p:cNvPr id="9" name="直接连接符 8"/>
          <p:cNvCxnSpPr/>
          <p:nvPr userDrawn="1"/>
        </p:nvCxnSpPr>
        <p:spPr>
          <a:xfrm>
            <a:off x="467544" y="915566"/>
            <a:ext cx="8208912"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图片占位符 2"/>
          <p:cNvSpPr>
            <a:spLocks noGrp="1"/>
          </p:cNvSpPr>
          <p:nvPr>
            <p:ph type="pic" idx="10"/>
          </p:nvPr>
        </p:nvSpPr>
        <p:spPr>
          <a:xfrm>
            <a:off x="1187624" y="1131589"/>
            <a:ext cx="1728192" cy="1728000"/>
          </a:xfrm>
          <a:prstGeom prst="ellipse">
            <a:avLst/>
          </a:prstGeom>
          <a:solidFill>
            <a:schemeClr val="bg1"/>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cxnSp>
        <p:nvCxnSpPr>
          <p:cNvPr id="11" name="直接连接符 10"/>
          <p:cNvCxnSpPr/>
          <p:nvPr userDrawn="1"/>
        </p:nvCxnSpPr>
        <p:spPr>
          <a:xfrm>
            <a:off x="1259632" y="3269126"/>
            <a:ext cx="1512168" cy="0"/>
          </a:xfrm>
          <a:prstGeom prst="line">
            <a:avLst/>
          </a:prstGeom>
          <a:ln w="9525">
            <a:solidFill>
              <a:schemeClr val="accent6"/>
            </a:solidFill>
          </a:ln>
        </p:spPr>
        <p:style>
          <a:lnRef idx="1">
            <a:schemeClr val="accent1"/>
          </a:lnRef>
          <a:fillRef idx="0">
            <a:schemeClr val="accent1"/>
          </a:fillRef>
          <a:effectRef idx="0">
            <a:schemeClr val="accent1"/>
          </a:effectRef>
          <a:fontRef idx="minor">
            <a:schemeClr val="tx1"/>
          </a:fontRef>
        </p:style>
      </p:cxnSp>
      <p:sp>
        <p:nvSpPr>
          <p:cNvPr id="12" name="内容占位符 2"/>
          <p:cNvSpPr>
            <a:spLocks noGrp="1"/>
          </p:cNvSpPr>
          <p:nvPr>
            <p:ph idx="11"/>
          </p:nvPr>
        </p:nvSpPr>
        <p:spPr>
          <a:xfrm>
            <a:off x="6058528" y="3003798"/>
            <a:ext cx="1728191" cy="1080120"/>
          </a:xfrm>
        </p:spPr>
        <p:txBody>
          <a:bodyPr>
            <a:noAutofit/>
          </a:bodyPr>
          <a:lstStyle>
            <a:lvl1pPr marL="0" indent="0">
              <a:buNone/>
              <a:defRPr sz="1600" b="1">
                <a:solidFill>
                  <a:schemeClr val="accent6"/>
                </a:solidFill>
              </a:defRPr>
            </a:lvl1pPr>
            <a:lvl2pPr>
              <a:defRPr sz="1400">
                <a:solidFill>
                  <a:schemeClr val="accent6"/>
                </a:solidFill>
              </a:defRPr>
            </a:lvl2pPr>
            <a:lvl3pPr>
              <a:defRPr sz="1200"/>
            </a:lvl3pPr>
            <a:lvl4pPr>
              <a:defRPr sz="1400"/>
            </a:lvl4pPr>
            <a:lvl5pPr>
              <a:defRPr sz="14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p:txBody>
      </p:sp>
      <p:sp>
        <p:nvSpPr>
          <p:cNvPr id="13" name="图片占位符 2"/>
          <p:cNvSpPr>
            <a:spLocks noGrp="1"/>
          </p:cNvSpPr>
          <p:nvPr>
            <p:ph type="pic" idx="12"/>
          </p:nvPr>
        </p:nvSpPr>
        <p:spPr>
          <a:xfrm>
            <a:off x="6058518" y="1131589"/>
            <a:ext cx="1728192" cy="1728000"/>
          </a:xfrm>
          <a:prstGeom prst="ellipse">
            <a:avLst/>
          </a:prstGeom>
          <a:solidFill>
            <a:schemeClr val="bg1"/>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cxnSp>
        <p:nvCxnSpPr>
          <p:cNvPr id="14" name="直接连接符 13"/>
          <p:cNvCxnSpPr/>
          <p:nvPr userDrawn="1"/>
        </p:nvCxnSpPr>
        <p:spPr>
          <a:xfrm>
            <a:off x="6130526" y="3269126"/>
            <a:ext cx="1512168" cy="0"/>
          </a:xfrm>
          <a:prstGeom prst="line">
            <a:avLst/>
          </a:prstGeom>
          <a:ln w="9525">
            <a:solidFill>
              <a:schemeClr val="accent6"/>
            </a:solidFill>
          </a:ln>
        </p:spPr>
        <p:style>
          <a:lnRef idx="1">
            <a:schemeClr val="accent1"/>
          </a:lnRef>
          <a:fillRef idx="0">
            <a:schemeClr val="accent1"/>
          </a:fillRef>
          <a:effectRef idx="0">
            <a:schemeClr val="accent1"/>
          </a:effectRef>
          <a:fontRef idx="minor">
            <a:schemeClr val="tx1"/>
          </a:fontRef>
        </p:style>
      </p:cxnSp>
      <p:sp>
        <p:nvSpPr>
          <p:cNvPr id="15" name="内容占位符 2"/>
          <p:cNvSpPr>
            <a:spLocks noGrp="1"/>
          </p:cNvSpPr>
          <p:nvPr>
            <p:ph idx="13"/>
          </p:nvPr>
        </p:nvSpPr>
        <p:spPr>
          <a:xfrm>
            <a:off x="3635906" y="3003798"/>
            <a:ext cx="1728191" cy="1080120"/>
          </a:xfrm>
        </p:spPr>
        <p:txBody>
          <a:bodyPr>
            <a:noAutofit/>
          </a:bodyPr>
          <a:lstStyle>
            <a:lvl1pPr marL="0" indent="0">
              <a:buNone/>
              <a:defRPr sz="1600" b="1">
                <a:solidFill>
                  <a:schemeClr val="accent6"/>
                </a:solidFill>
              </a:defRPr>
            </a:lvl1pPr>
            <a:lvl2pPr>
              <a:defRPr sz="1400">
                <a:solidFill>
                  <a:schemeClr val="accent6"/>
                </a:solidFill>
              </a:defRPr>
            </a:lvl2pPr>
            <a:lvl3pPr>
              <a:defRPr sz="1200"/>
            </a:lvl3pPr>
            <a:lvl4pPr>
              <a:defRPr sz="1400"/>
            </a:lvl4pPr>
            <a:lvl5pPr>
              <a:defRPr sz="14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p:txBody>
      </p:sp>
      <p:sp>
        <p:nvSpPr>
          <p:cNvPr id="16" name="图片占位符 2"/>
          <p:cNvSpPr>
            <a:spLocks noGrp="1"/>
          </p:cNvSpPr>
          <p:nvPr>
            <p:ph type="pic" idx="14"/>
          </p:nvPr>
        </p:nvSpPr>
        <p:spPr>
          <a:xfrm>
            <a:off x="3635896" y="1131589"/>
            <a:ext cx="1728192" cy="1728000"/>
          </a:xfrm>
          <a:prstGeom prst="ellipse">
            <a:avLst/>
          </a:prstGeom>
          <a:solidFill>
            <a:schemeClr val="bg1"/>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cxnSp>
        <p:nvCxnSpPr>
          <p:cNvPr id="17" name="直接连接符 16"/>
          <p:cNvCxnSpPr/>
          <p:nvPr userDrawn="1"/>
        </p:nvCxnSpPr>
        <p:spPr>
          <a:xfrm>
            <a:off x="3707904" y="3269126"/>
            <a:ext cx="1512168" cy="0"/>
          </a:xfrm>
          <a:prstGeom prst="line">
            <a:avLst/>
          </a:prstGeom>
          <a:ln w="9525">
            <a:solidFill>
              <a:schemeClr val="accent6"/>
            </a:solidFill>
          </a:ln>
        </p:spPr>
        <p:style>
          <a:lnRef idx="1">
            <a:schemeClr val="accent1"/>
          </a:lnRef>
          <a:fillRef idx="0">
            <a:schemeClr val="accent1"/>
          </a:fillRef>
          <a:effectRef idx="0">
            <a:schemeClr val="accent1"/>
          </a:effectRef>
          <a:fontRef idx="minor">
            <a:schemeClr val="tx1"/>
          </a:fontRef>
        </p:style>
      </p:cxnSp>
      <p:sp>
        <p:nvSpPr>
          <p:cNvPr id="19"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252484846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
        <p:nvSpPr>
          <p:cNvPr id="4" name="矩形 3"/>
          <p:cNvSpPr/>
          <p:nvPr userDrawn="1"/>
        </p:nvSpPr>
        <p:spPr>
          <a:xfrm>
            <a:off x="4463358" y="357504"/>
            <a:ext cx="4680642" cy="4428492"/>
          </a:xfrm>
          <a:custGeom>
            <a:avLst/>
            <a:gdLst>
              <a:gd name="connsiteX0" fmla="*/ 0 w 4716016"/>
              <a:gd name="connsiteY0" fmla="*/ 0 h 5904656"/>
              <a:gd name="connsiteX1" fmla="*/ 4716016 w 4716016"/>
              <a:gd name="connsiteY1" fmla="*/ 0 h 5904656"/>
              <a:gd name="connsiteX2" fmla="*/ 4716016 w 4716016"/>
              <a:gd name="connsiteY2" fmla="*/ 5904656 h 5904656"/>
              <a:gd name="connsiteX3" fmla="*/ 0 w 4716016"/>
              <a:gd name="connsiteY3" fmla="*/ 5904656 h 5904656"/>
              <a:gd name="connsiteX4" fmla="*/ 0 w 4716016"/>
              <a:gd name="connsiteY4" fmla="*/ 0 h 5904656"/>
              <a:gd name="connsiteX0" fmla="*/ 0 w 4716016"/>
              <a:gd name="connsiteY0" fmla="*/ 117695 h 5904656"/>
              <a:gd name="connsiteX1" fmla="*/ 4716016 w 4716016"/>
              <a:gd name="connsiteY1" fmla="*/ 0 h 5904656"/>
              <a:gd name="connsiteX2" fmla="*/ 4716016 w 4716016"/>
              <a:gd name="connsiteY2" fmla="*/ 5904656 h 5904656"/>
              <a:gd name="connsiteX3" fmla="*/ 0 w 4716016"/>
              <a:gd name="connsiteY3" fmla="*/ 5904656 h 5904656"/>
              <a:gd name="connsiteX4" fmla="*/ 0 w 4716016"/>
              <a:gd name="connsiteY4" fmla="*/ 117695 h 5904656"/>
              <a:gd name="connsiteX0" fmla="*/ 0 w 4716016"/>
              <a:gd name="connsiteY0" fmla="*/ 117695 h 5904656"/>
              <a:gd name="connsiteX1" fmla="*/ 4716016 w 4716016"/>
              <a:gd name="connsiteY1" fmla="*/ 0 h 5904656"/>
              <a:gd name="connsiteX2" fmla="*/ 4716016 w 4716016"/>
              <a:gd name="connsiteY2" fmla="*/ 5904656 h 5904656"/>
              <a:gd name="connsiteX3" fmla="*/ 0 w 4716016"/>
              <a:gd name="connsiteY3" fmla="*/ 5823175 h 5904656"/>
              <a:gd name="connsiteX4" fmla="*/ 0 w 4716016"/>
              <a:gd name="connsiteY4" fmla="*/ 117695 h 5904656"/>
              <a:gd name="connsiteX0" fmla="*/ 0 w 4716016"/>
              <a:gd name="connsiteY0" fmla="*/ 117695 h 5904656"/>
              <a:gd name="connsiteX1" fmla="*/ 4716016 w 4716016"/>
              <a:gd name="connsiteY1" fmla="*/ 0 h 5904656"/>
              <a:gd name="connsiteX2" fmla="*/ 4716016 w 4716016"/>
              <a:gd name="connsiteY2" fmla="*/ 5904656 h 5904656"/>
              <a:gd name="connsiteX3" fmla="*/ 0 w 4716016"/>
              <a:gd name="connsiteY3" fmla="*/ 5823175 h 5904656"/>
              <a:gd name="connsiteX4" fmla="*/ 0 w 4716016"/>
              <a:gd name="connsiteY4" fmla="*/ 117695 h 5904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6016" h="5904656">
                <a:moveTo>
                  <a:pt x="0" y="117695"/>
                </a:moveTo>
                <a:lnTo>
                  <a:pt x="4716016" y="0"/>
                </a:lnTo>
                <a:lnTo>
                  <a:pt x="4716016" y="5904656"/>
                </a:lnTo>
                <a:lnTo>
                  <a:pt x="0" y="5823175"/>
                </a:lnTo>
                <a:cubicBezTo>
                  <a:pt x="9053" y="3921348"/>
                  <a:pt x="0" y="2019522"/>
                  <a:pt x="0" y="117695"/>
                </a:cubicBezTo>
                <a:close/>
              </a:path>
            </a:pathLst>
          </a:custGeom>
          <a:solidFill>
            <a:srgbClr val="FFF0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sp>
        <p:nvSpPr>
          <p:cNvPr id="6" name="图片占位符 2"/>
          <p:cNvSpPr>
            <a:spLocks noGrp="1"/>
          </p:cNvSpPr>
          <p:nvPr>
            <p:ph type="pic" idx="10"/>
          </p:nvPr>
        </p:nvSpPr>
        <p:spPr>
          <a:xfrm>
            <a:off x="0" y="357504"/>
            <a:ext cx="4427984" cy="4428492"/>
          </a:xfrm>
          <a:solidFill>
            <a:schemeClr val="accent1"/>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8"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116991214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6"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277971077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1_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22" y="3305176"/>
            <a:ext cx="3921695" cy="1021556"/>
          </a:xfrm>
        </p:spPr>
        <p:txBody>
          <a:bodyPr anchor="t"/>
          <a:lstStyle>
            <a:lvl1pPr algn="r">
              <a:defRPr sz="4000" b="1" cap="all">
                <a:latin typeface="Broadway" panose="04040905080B02020502" pitchFamily="82" charset="0"/>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22" y="2180035"/>
            <a:ext cx="3921695" cy="1125140"/>
          </a:xfrm>
        </p:spPr>
        <p:txBody>
          <a:bodyPr anchor="b"/>
          <a:lstStyle>
            <a:lvl1pPr marL="0" indent="0" algn="r">
              <a:buNone/>
              <a:defRPr sz="2000">
                <a:solidFill>
                  <a:schemeClr val="tx1">
                    <a:tint val="75000"/>
                  </a:schemeClr>
                </a:solidFill>
                <a:latin typeface="Broadway" panose="04040905080B02020502" pitchFamily="82"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cxnSp>
        <p:nvCxnSpPr>
          <p:cNvPr id="6" name="直接连接符 5"/>
          <p:cNvCxnSpPr/>
          <p:nvPr userDrawn="1"/>
        </p:nvCxnSpPr>
        <p:spPr>
          <a:xfrm>
            <a:off x="0" y="3327834"/>
            <a:ext cx="4644008"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318872109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519524"/>
            <a:ext cx="8229600" cy="468051"/>
          </a:xfrm>
        </p:spPr>
        <p:txBody>
          <a:bodyPr vert="horz" lIns="91440" tIns="45720" rIns="91440" bIns="45720" rtlCol="0" anchor="ctr">
            <a:noAutofit/>
          </a:bodyPr>
          <a:lstStyle>
            <a:lvl1pPr>
              <a:defRPr lang="zh-CN" altLang="en-US" sz="2800" b="1" kern="1200">
                <a:solidFill>
                  <a:srgbClr val="3674A8"/>
                </a:solidFill>
                <a:latin typeface="微软雅黑" pitchFamily="34" charset="-122"/>
                <a:ea typeface="微软雅黑" pitchFamily="34" charset="-122"/>
                <a:cs typeface="+mj-cs"/>
              </a:defRPr>
            </a:lvl1pPr>
          </a:lstStyle>
          <a:p>
            <a:pPr lvl="0" algn="ctr" defTabSz="914400" rtl="0" eaLnBrk="1" latinLnBrk="0" hangingPunct="1">
              <a:spcBef>
                <a:spcPct val="0"/>
              </a:spcBef>
              <a:buNone/>
            </a:pPr>
            <a:r>
              <a:rPr lang="zh-CN" altLang="en-US" dirty="0" smtClean="0"/>
              <a:t>单击此处编辑母版标题样式</a:t>
            </a:r>
            <a:endParaRPr lang="zh-CN" altLang="en-US" dirty="0"/>
          </a:p>
        </p:txBody>
      </p:sp>
      <p:sp>
        <p:nvSpPr>
          <p:cNvPr id="3" name="内容占位符 2"/>
          <p:cNvSpPr>
            <a:spLocks noGrp="1"/>
          </p:cNvSpPr>
          <p:nvPr>
            <p:ph sz="half" idx="1"/>
          </p:nvPr>
        </p:nvSpPr>
        <p:spPr>
          <a:xfrm>
            <a:off x="457200" y="1059584"/>
            <a:ext cx="4038600" cy="353504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059584"/>
            <a:ext cx="4038600" cy="353504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cxnSp>
        <p:nvCxnSpPr>
          <p:cNvPr id="8" name="直接连接符 7"/>
          <p:cNvCxnSpPr/>
          <p:nvPr userDrawn="1"/>
        </p:nvCxnSpPr>
        <p:spPr>
          <a:xfrm>
            <a:off x="467544" y="987574"/>
            <a:ext cx="8208912"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231062112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519526"/>
            <a:ext cx="8229600" cy="543707"/>
          </a:xfrm>
          <a:prstGeom prst="rect">
            <a:avLst/>
          </a:prstGeom>
        </p:spPr>
        <p:txBody>
          <a:bodyPr vert="horz" lIns="91440" tIns="45720" rIns="91440" bIns="45720" rtlCol="0" anchor="ctr">
            <a:no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61397" y="1275606"/>
            <a:ext cx="8229600" cy="3207804"/>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9" name="矩形 8"/>
          <p:cNvSpPr/>
          <p:nvPr userDrawn="1"/>
        </p:nvSpPr>
        <p:spPr>
          <a:xfrm>
            <a:off x="0" y="4785996"/>
            <a:ext cx="9144000" cy="357504"/>
          </a:xfrm>
          <a:prstGeom prst="rect">
            <a:avLst/>
          </a:prstGeom>
          <a:gradFill flip="none" rotWithShape="1">
            <a:gsLst>
              <a:gs pos="0">
                <a:srgbClr val="719EC2"/>
              </a:gs>
              <a:gs pos="100000">
                <a:srgbClr val="3674A8"/>
              </a:gs>
            </a:gsLst>
            <a:lin ang="2700000" scaled="1"/>
            <a:tileRect/>
          </a:gradFill>
          <a:ln>
            <a:noFill/>
          </a:ln>
        </p:spPr>
        <p:style>
          <a:lnRef idx="1">
            <a:schemeClr val="accent1"/>
          </a:lnRef>
          <a:fillRef idx="2">
            <a:schemeClr val="accent1"/>
          </a:fillRef>
          <a:effectRef idx="1">
            <a:schemeClr val="accent1"/>
          </a:effectRef>
          <a:fontRef idx="minor">
            <a:schemeClr val="dk1"/>
          </a:fontRef>
        </p:style>
        <p:txBody>
          <a:bodyPr rtlCol="0" anchor="ctr"/>
          <a:lstStyle/>
          <a:p>
            <a:pPr algn="r"/>
            <a:r>
              <a:rPr lang="en-US" altLang="zh-CN" sz="1200" dirty="0" smtClean="0">
                <a:solidFill>
                  <a:schemeClr val="bg1"/>
                </a:solidFill>
                <a:latin typeface="Arial Black" pitchFamily="34" charset="0"/>
              </a:rPr>
              <a:t>Nanjing University</a:t>
            </a:r>
            <a:endParaRPr lang="zh-CN" altLang="en-US" sz="1200" dirty="0">
              <a:solidFill>
                <a:schemeClr val="bg1"/>
              </a:solidFill>
              <a:latin typeface="Arial Black" pitchFamily="34" charset="0"/>
            </a:endParaRPr>
          </a:p>
        </p:txBody>
      </p:sp>
      <p:sp>
        <p:nvSpPr>
          <p:cNvPr id="10" name="矩形 9"/>
          <p:cNvSpPr/>
          <p:nvPr userDrawn="1"/>
        </p:nvSpPr>
        <p:spPr>
          <a:xfrm>
            <a:off x="0" y="0"/>
            <a:ext cx="9148197" cy="357504"/>
          </a:xfrm>
          <a:prstGeom prst="rect">
            <a:avLst/>
          </a:prstGeom>
          <a:gradFill flip="none" rotWithShape="1">
            <a:gsLst>
              <a:gs pos="0">
                <a:srgbClr val="FFD02A"/>
              </a:gs>
              <a:gs pos="100000">
                <a:srgbClr val="FFF0B6"/>
              </a:gs>
            </a:gsLst>
            <a:lin ang="18900000" scaled="1"/>
            <a:tileRect/>
          </a:gradFill>
          <a:ln>
            <a:noFill/>
          </a:ln>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6" name="椭圆 5"/>
          <p:cNvSpPr/>
          <p:nvPr userDrawn="1"/>
        </p:nvSpPr>
        <p:spPr>
          <a:xfrm>
            <a:off x="8643966" y="123479"/>
            <a:ext cx="108000" cy="107157"/>
          </a:xfrm>
          <a:prstGeom prst="ellipse">
            <a:avLst/>
          </a:prstGeom>
          <a:solidFill>
            <a:schemeClr val="bg1"/>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userDrawn="1"/>
        </p:nvSpPr>
        <p:spPr>
          <a:xfrm>
            <a:off x="359544" y="4912865"/>
            <a:ext cx="108000" cy="107157"/>
          </a:xfrm>
          <a:prstGeom prst="ellipse">
            <a:avLst/>
          </a:prstGeom>
          <a:solidFill>
            <a:schemeClr val="bg1"/>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411082332"/>
      </p:ext>
    </p:extLst>
  </p:cSld>
  <p:clrMap bg1="lt1" tx1="dk1" bg2="lt2" tx2="dk2" accent1="accent1" accent2="accent2" accent3="accent3" accent4="accent4" accent5="accent5" accent6="accent6" hlink="hlink" folHlink="folHlink"/>
  <p:sldLayoutIdLst>
    <p:sldLayoutId id="2147483649" r:id="rId1"/>
    <p:sldLayoutId id="2147483663" r:id="rId2"/>
    <p:sldLayoutId id="2147483660" r:id="rId3"/>
    <p:sldLayoutId id="2147483650" r:id="rId4"/>
    <p:sldLayoutId id="2147483661" r:id="rId5"/>
    <p:sldLayoutId id="2147483662" r:id="rId6"/>
    <p:sldLayoutId id="2147483651" r:id="rId7"/>
    <p:sldLayoutId id="2147483664" r:id="rId8"/>
    <p:sldLayoutId id="2147483652" r:id="rId9"/>
    <p:sldLayoutId id="2147483653" r:id="rId10"/>
    <p:sldLayoutId id="2147483654" r:id="rId11"/>
    <p:sldLayoutId id="2147483655" r:id="rId12"/>
    <p:sldLayoutId id="2147483656" r:id="rId13"/>
    <p:sldLayoutId id="2147483657" r:id="rId14"/>
  </p:sldLayoutIdLst>
  <p:timing>
    <p:tnLst>
      <p:par>
        <p:cTn id="1" dur="indefinite" restart="never" nodeType="tmRoot"/>
      </p:par>
    </p:tnLst>
  </p:timing>
  <p:hf hdr="0" ftr="0" dt="0"/>
  <p:txStyles>
    <p:titleStyle>
      <a:lvl1pPr algn="ctr" defTabSz="914400" rtl="0" eaLnBrk="1" latinLnBrk="0" hangingPunct="1">
        <a:spcBef>
          <a:spcPct val="0"/>
        </a:spcBef>
        <a:buNone/>
        <a:defRPr sz="3600" kern="1200">
          <a:solidFill>
            <a:schemeClr val="tx1"/>
          </a:solidFill>
          <a:latin typeface="微软雅黑" pitchFamily="34" charset="-122"/>
          <a:ea typeface="微软雅黑" pitchFamily="34" charset="-122"/>
          <a:cs typeface="+mj-cs"/>
        </a:defRPr>
      </a:lvl1pPr>
    </p:titleStyle>
    <p:bodyStyle>
      <a:lvl1pPr marL="342900" indent="-342900" algn="l" defTabSz="914400" rtl="0" eaLnBrk="1" latinLnBrk="0" hangingPunct="1">
        <a:lnSpc>
          <a:spcPct val="150000"/>
        </a:lnSpc>
        <a:spcBef>
          <a:spcPct val="20000"/>
        </a:spcBef>
        <a:buFont typeface="Arial" pitchFamily="34" charset="0"/>
        <a:buChar char="•"/>
        <a:defRPr sz="2400" kern="1200">
          <a:solidFill>
            <a:schemeClr val="tx1"/>
          </a:solidFill>
          <a:latin typeface="微软雅黑" pitchFamily="34" charset="-122"/>
          <a:ea typeface="微软雅黑" pitchFamily="34" charset="-122"/>
          <a:cs typeface="+mn-cs"/>
        </a:defRPr>
      </a:lvl1pPr>
      <a:lvl2pPr marL="742950" indent="-285750" algn="l" defTabSz="914400" rtl="0" eaLnBrk="1" latinLnBrk="0" hangingPunct="1">
        <a:lnSpc>
          <a:spcPct val="150000"/>
        </a:lnSpc>
        <a:spcBef>
          <a:spcPct val="20000"/>
        </a:spcBef>
        <a:buFont typeface="Arial" pitchFamily="34" charset="0"/>
        <a:buChar char="–"/>
        <a:defRPr sz="2000" kern="1200">
          <a:solidFill>
            <a:schemeClr val="tx1"/>
          </a:solidFill>
          <a:latin typeface="微软雅黑" pitchFamily="34" charset="-122"/>
          <a:ea typeface="微软雅黑" pitchFamily="34" charset="-122"/>
          <a:cs typeface="+mn-cs"/>
        </a:defRPr>
      </a:lvl2pPr>
      <a:lvl3pPr marL="1143000" indent="-228600" algn="l" defTabSz="914400" rtl="0" eaLnBrk="1" latinLnBrk="0" hangingPunct="1">
        <a:lnSpc>
          <a:spcPct val="150000"/>
        </a:lnSpc>
        <a:spcBef>
          <a:spcPct val="20000"/>
        </a:spcBef>
        <a:buFont typeface="Arial" pitchFamily="34" charset="0"/>
        <a:buChar char="•"/>
        <a:defRPr sz="1800" kern="1200">
          <a:solidFill>
            <a:schemeClr val="tx1"/>
          </a:solidFill>
          <a:latin typeface="微软雅黑" pitchFamily="34" charset="-122"/>
          <a:ea typeface="微软雅黑" pitchFamily="34" charset="-122"/>
          <a:cs typeface="+mn-cs"/>
        </a:defRPr>
      </a:lvl3pPr>
      <a:lvl4pPr marL="1600200" indent="-228600" algn="l" defTabSz="914400" rtl="0" eaLnBrk="1" latinLnBrk="0" hangingPunct="1">
        <a:lnSpc>
          <a:spcPct val="150000"/>
        </a:lnSpc>
        <a:spcBef>
          <a:spcPct val="20000"/>
        </a:spcBef>
        <a:buFont typeface="Arial" pitchFamily="34" charset="0"/>
        <a:buChar char="–"/>
        <a:defRPr sz="1600" kern="1200">
          <a:solidFill>
            <a:schemeClr val="tx1"/>
          </a:solidFill>
          <a:latin typeface="微软雅黑" pitchFamily="34" charset="-122"/>
          <a:ea typeface="微软雅黑" pitchFamily="34" charset="-122"/>
          <a:cs typeface="+mn-cs"/>
        </a:defRPr>
      </a:lvl4pPr>
      <a:lvl5pPr marL="2057400" indent="-228600" algn="l" defTabSz="914400" rtl="0" eaLnBrk="1" latinLnBrk="0" hangingPunct="1">
        <a:lnSpc>
          <a:spcPct val="150000"/>
        </a:lnSpc>
        <a:spcBef>
          <a:spcPct val="20000"/>
        </a:spcBef>
        <a:buFont typeface="Arial" pitchFamily="34" charset="0"/>
        <a:buChar char="»"/>
        <a:defRPr sz="1600" kern="1200">
          <a:solidFill>
            <a:schemeClr val="tx1"/>
          </a:solidFill>
          <a:latin typeface="微软雅黑" pitchFamily="34" charset="-122"/>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hyperlink" Target="https://www.crummy.com/software/BeautifulSoup/bs4/doc.zh/" TargetMode="External"/><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hyperlink" Target="https://docs.python.org/3.5/library/re.html" TargetMode="External"/><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8.jpg"/></Relationships>
</file>

<file path=ppt/slides/_rels/slide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hyperlink" Target="http://www.python-requests.org/"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   网络爬虫入门</a:t>
            </a:r>
            <a:endParaRPr lang="zh-CN" altLang="en-US" dirty="0"/>
          </a:p>
        </p:txBody>
      </p:sp>
      <p:sp>
        <p:nvSpPr>
          <p:cNvPr id="3" name="副标题 2"/>
          <p:cNvSpPr>
            <a:spLocks noGrp="1"/>
          </p:cNvSpPr>
          <p:nvPr>
            <p:ph type="subTitle" idx="4294967295"/>
          </p:nvPr>
        </p:nvSpPr>
        <p:spPr>
          <a:xfrm>
            <a:off x="1860790" y="2787774"/>
            <a:ext cx="5514975" cy="540544"/>
          </a:xfrm>
        </p:spPr>
        <p:txBody>
          <a:bodyPr>
            <a:normAutofit lnSpcReduction="10000"/>
          </a:bodyPr>
          <a:lstStyle/>
          <a:p>
            <a:pPr marL="0" indent="0" algn="ctr">
              <a:buNone/>
            </a:pPr>
            <a:r>
              <a:rPr lang="en-US" altLang="zh-CN" sz="2000" dirty="0" smtClean="0">
                <a:solidFill>
                  <a:srgbClr val="FFF0B6"/>
                </a:solidFill>
                <a:latin typeface="Courier New" panose="02070309020205020404" pitchFamily="49" charset="0"/>
                <a:cs typeface="Courier New" panose="02070309020205020404" pitchFamily="49" charset="0"/>
              </a:rPr>
              <a:t>Chap11 Introduction to Web Crawler </a:t>
            </a:r>
            <a:endParaRPr lang="zh-CN" altLang="en-US" sz="2000" dirty="0">
              <a:solidFill>
                <a:srgbClr val="FFF0B6"/>
              </a:solidFill>
              <a:latin typeface="Courier New" panose="02070309020205020404" pitchFamily="49" charset="0"/>
              <a:cs typeface="Courier New" panose="02070309020205020404" pitchFamily="49" charset="0"/>
            </a:endParaRPr>
          </a:p>
        </p:txBody>
      </p:sp>
      <p:sp>
        <p:nvSpPr>
          <p:cNvPr id="7" name="TextBox 6"/>
          <p:cNvSpPr txBox="1"/>
          <p:nvPr/>
        </p:nvSpPr>
        <p:spPr>
          <a:xfrm>
            <a:off x="1259632" y="3995824"/>
            <a:ext cx="6336704" cy="975652"/>
          </a:xfrm>
          <a:prstGeom prst="rect">
            <a:avLst/>
          </a:prstGeom>
          <a:noFill/>
        </p:spPr>
        <p:txBody>
          <a:bodyPr wrap="square" rtlCol="0">
            <a:spAutoFit/>
          </a:bodyPr>
          <a:lstStyle/>
          <a:p>
            <a:pPr algn="ctr"/>
            <a:r>
              <a:rPr lang="en-US" altLang="zh-CN" sz="1400" dirty="0">
                <a:solidFill>
                  <a:schemeClr val="bg1"/>
                </a:solidFill>
                <a:latin typeface="Courier New" panose="02070309020205020404" pitchFamily="49" charset="0"/>
                <a:cs typeface="Courier New" panose="02070309020205020404" pitchFamily="49" charset="0"/>
              </a:rPr>
              <a:t>Department of Computer Science and Technology</a:t>
            </a:r>
          </a:p>
          <a:p>
            <a:pPr algn="ctr"/>
            <a:r>
              <a:rPr lang="en-US" altLang="zh-CN" sz="1400" dirty="0">
                <a:solidFill>
                  <a:schemeClr val="bg1"/>
                </a:solidFill>
                <a:latin typeface="Courier New" panose="02070309020205020404" pitchFamily="49" charset="0"/>
                <a:cs typeface="Courier New" panose="02070309020205020404" pitchFamily="49" charset="0"/>
              </a:rPr>
              <a:t>Department of University Basic Computer Teaching</a:t>
            </a:r>
          </a:p>
          <a:p>
            <a:pPr algn="ctr"/>
            <a:r>
              <a:rPr lang="en-US" altLang="zh-CN" sz="1400" dirty="0">
                <a:solidFill>
                  <a:schemeClr val="bg1"/>
                </a:solidFill>
                <a:latin typeface="Courier New" panose="02070309020205020404" pitchFamily="49" charset="0"/>
                <a:cs typeface="Courier New" panose="02070309020205020404" pitchFamily="49" charset="0"/>
              </a:rPr>
              <a:t>Nanjing University</a:t>
            </a:r>
          </a:p>
          <a:p>
            <a:pPr algn="ctr">
              <a:lnSpc>
                <a:spcPct val="110000"/>
              </a:lnSpc>
            </a:pPr>
            <a:endParaRPr lang="en-US" sz="1400" dirty="0" smtClean="0">
              <a:solidFill>
                <a:schemeClr val="bg1"/>
              </a:solidFill>
            </a:endParaRPr>
          </a:p>
        </p:txBody>
      </p:sp>
    </p:spTree>
    <p:extLst>
      <p:ext uri="{BB962C8B-B14F-4D97-AF65-F5344CB8AC3E}">
        <p14:creationId xmlns:p14="http://schemas.microsoft.com/office/powerpoint/2010/main" val="758027807"/>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Requests</a:t>
            </a:r>
            <a:r>
              <a:rPr lang="zh-CN" altLang="en-US" dirty="0"/>
              <a:t>库</a:t>
            </a:r>
          </a:p>
        </p:txBody>
      </p:sp>
      <p:sp>
        <p:nvSpPr>
          <p:cNvPr id="3" name="内容占位符 2"/>
          <p:cNvSpPr>
            <a:spLocks noGrp="1"/>
          </p:cNvSpPr>
          <p:nvPr>
            <p:ph idx="1"/>
          </p:nvPr>
        </p:nvSpPr>
        <p:spPr>
          <a:xfrm>
            <a:off x="461397" y="987574"/>
            <a:ext cx="8229600" cy="720080"/>
          </a:xfrm>
        </p:spPr>
        <p:txBody>
          <a:bodyPr/>
          <a:lstStyle/>
          <a:p>
            <a:pPr marL="0" indent="0">
              <a:buNone/>
            </a:pPr>
            <a:r>
              <a:rPr lang="en-US" altLang="zh-CN" dirty="0" err="1"/>
              <a:t>r.content</a:t>
            </a:r>
            <a:r>
              <a:rPr lang="en-US" altLang="zh-CN" dirty="0"/>
              <a:t>          </a:t>
            </a:r>
            <a:r>
              <a:rPr lang="en-US" altLang="zh-CN" i="1" dirty="0">
                <a:solidFill>
                  <a:schemeClr val="bg1">
                    <a:lumMod val="65000"/>
                  </a:schemeClr>
                </a:solidFill>
              </a:rPr>
              <a:t># </a:t>
            </a:r>
            <a:r>
              <a:rPr lang="zh-CN" altLang="en-US" i="1" dirty="0">
                <a:solidFill>
                  <a:schemeClr val="bg1">
                    <a:lumMod val="65000"/>
                  </a:schemeClr>
                </a:solidFill>
              </a:rPr>
              <a:t>以字节方式访问</a:t>
            </a:r>
            <a:r>
              <a:rPr lang="en-US" altLang="zh-CN" i="1" dirty="0">
                <a:solidFill>
                  <a:schemeClr val="bg1">
                    <a:lumMod val="65000"/>
                  </a:schemeClr>
                </a:solidFill>
              </a:rPr>
              <a:t>Response</a:t>
            </a:r>
            <a:r>
              <a:rPr lang="zh-CN" altLang="en-US" i="1" dirty="0">
                <a:solidFill>
                  <a:schemeClr val="bg1">
                    <a:lumMod val="65000"/>
                  </a:schemeClr>
                </a:solidFill>
              </a:rPr>
              <a:t>对象</a:t>
            </a:r>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10</a:t>
            </a:fld>
            <a:endParaRPr lang="zh-CN" altLang="en-US" dirty="0"/>
          </a:p>
        </p:txBody>
      </p:sp>
      <p:grpSp>
        <p:nvGrpSpPr>
          <p:cNvPr id="8" name="组合 7"/>
          <p:cNvGrpSpPr/>
          <p:nvPr/>
        </p:nvGrpSpPr>
        <p:grpSpPr>
          <a:xfrm>
            <a:off x="1763688" y="2067694"/>
            <a:ext cx="4968552" cy="1800200"/>
            <a:chOff x="193161" y="2121408"/>
            <a:chExt cx="3154601" cy="2265550"/>
          </a:xfrm>
        </p:grpSpPr>
        <p:sp>
          <p:nvSpPr>
            <p:cNvPr id="9" name="任意多边形 8"/>
            <p:cNvSpPr/>
            <p:nvPr/>
          </p:nvSpPr>
          <p:spPr>
            <a:xfrm>
              <a:off x="193161" y="2121408"/>
              <a:ext cx="3154601" cy="2265550"/>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tLang="zh-CN" sz="1200" dirty="0"/>
            </a:p>
            <a:p>
              <a:endParaRPr lang="en-US" altLang="zh-CN" sz="1200" dirty="0"/>
            </a:p>
            <a:p>
              <a:r>
                <a:rPr lang="en-US" altLang="zh-CN" sz="2400" dirty="0" err="1" smtClean="0"/>
                <a:t>requests.get</a:t>
              </a:r>
              <a:r>
                <a:rPr lang="en-US" altLang="zh-CN" sz="2400" dirty="0"/>
                <a:t>(</a:t>
              </a:r>
              <a:r>
                <a:rPr lang="en-US" altLang="zh-CN" sz="2400" dirty="0">
                  <a:solidFill>
                    <a:schemeClr val="accent3"/>
                  </a:solidFill>
                </a:rPr>
                <a:t>'http://...sample.jpg</a:t>
              </a:r>
              <a:r>
                <a:rPr lang="en-US" altLang="zh-CN" sz="2400" dirty="0" smtClean="0">
                  <a:solidFill>
                    <a:schemeClr val="accent3"/>
                  </a:solidFill>
                </a:rPr>
                <a:t>'</a:t>
              </a:r>
              <a:r>
                <a:rPr lang="en-US" altLang="zh-CN" sz="2400" dirty="0" smtClean="0"/>
                <a:t>)</a:t>
              </a:r>
            </a:p>
            <a:p>
              <a:r>
                <a:rPr lang="en-US" altLang="zh-CN" sz="2400" dirty="0" smtClean="0">
                  <a:solidFill>
                    <a:schemeClr val="accent6"/>
                  </a:solidFill>
                </a:rPr>
                <a:t>with</a:t>
              </a:r>
              <a:r>
                <a:rPr lang="en-US" altLang="zh-CN" sz="2400" dirty="0" smtClean="0"/>
                <a:t> </a:t>
              </a:r>
              <a:r>
                <a:rPr lang="en-US" altLang="zh-CN" sz="2400" dirty="0" smtClean="0">
                  <a:solidFill>
                    <a:srgbClr val="7030A0"/>
                  </a:solidFill>
                </a:rPr>
                <a:t>open</a:t>
              </a:r>
              <a:r>
                <a:rPr lang="en-US" altLang="zh-CN" sz="2400" dirty="0" smtClean="0"/>
                <a:t>(</a:t>
              </a:r>
              <a:r>
                <a:rPr lang="en-US" altLang="zh-CN" sz="2400" dirty="0" smtClean="0">
                  <a:solidFill>
                    <a:schemeClr val="accent3"/>
                  </a:solidFill>
                </a:rPr>
                <a:t>'data.txtpic.jpg</a:t>
              </a:r>
              <a:r>
                <a:rPr lang="en-US" altLang="zh-CN" sz="2400" dirty="0" smtClean="0">
                  <a:solidFill>
                    <a:schemeClr val="accent3"/>
                  </a:solidFill>
                </a:rPr>
                <a:t>'</a:t>
              </a:r>
              <a:r>
                <a:rPr lang="en-US" altLang="zh-CN" sz="2400" dirty="0" smtClean="0"/>
                <a:t>, </a:t>
              </a:r>
              <a:r>
                <a:rPr lang="en-US" altLang="zh-CN" sz="2400" dirty="0" smtClean="0">
                  <a:solidFill>
                    <a:schemeClr val="accent3"/>
                  </a:solidFill>
                </a:rPr>
                <a:t>'</a:t>
              </a:r>
              <a:r>
                <a:rPr lang="en-US" altLang="zh-CN" sz="2400" dirty="0" err="1" smtClean="0">
                  <a:solidFill>
                    <a:schemeClr val="accent3"/>
                  </a:solidFill>
                </a:rPr>
                <a:t>wb</a:t>
              </a:r>
              <a:r>
                <a:rPr lang="en-US" altLang="zh-CN" sz="2400" dirty="0" smtClean="0">
                  <a:solidFill>
                    <a:schemeClr val="accent3"/>
                  </a:solidFill>
                </a:rPr>
                <a:t>'</a:t>
              </a:r>
              <a:r>
                <a:rPr lang="en-US" altLang="zh-CN" sz="2400" dirty="0" smtClean="0"/>
                <a:t>)</a:t>
              </a:r>
              <a:r>
                <a:rPr lang="en-US" altLang="zh-CN" sz="2400" dirty="0" smtClean="0">
                  <a:solidFill>
                    <a:schemeClr val="accent3"/>
                  </a:solidFill>
                </a:rPr>
                <a:t> </a:t>
              </a:r>
              <a:r>
                <a:rPr lang="en-US" altLang="zh-CN" sz="2400" dirty="0" smtClean="0">
                  <a:solidFill>
                    <a:schemeClr val="accent6"/>
                  </a:solidFill>
                </a:rPr>
                <a:t>as</a:t>
              </a:r>
              <a:r>
                <a:rPr lang="en-US" altLang="zh-CN" sz="2400" dirty="0" smtClean="0">
                  <a:solidFill>
                    <a:schemeClr val="accent3"/>
                  </a:solidFill>
                </a:rPr>
                <a:t> </a:t>
              </a:r>
              <a:r>
                <a:rPr lang="en-US" altLang="zh-CN" sz="2400" dirty="0" smtClean="0"/>
                <a:t>f:</a:t>
              </a:r>
              <a:endParaRPr lang="en-US" altLang="zh-CN" sz="2400" dirty="0"/>
            </a:p>
            <a:p>
              <a:r>
                <a:rPr lang="en-US" altLang="zh-CN" sz="2400" dirty="0"/>
                <a:t>    </a:t>
              </a:r>
              <a:r>
                <a:rPr lang="en-US" altLang="zh-CN" sz="2400" dirty="0" err="1"/>
                <a:t>f.write</a:t>
              </a:r>
              <a:r>
                <a:rPr lang="en-US" altLang="zh-CN" sz="2400" dirty="0"/>
                <a:t>(</a:t>
              </a:r>
              <a:r>
                <a:rPr lang="en-US" altLang="zh-CN" sz="2400" dirty="0" err="1"/>
                <a:t>r.content</a:t>
              </a:r>
              <a:r>
                <a:rPr lang="en-US" altLang="zh-CN" sz="2400" dirty="0"/>
                <a:t>)</a:t>
              </a:r>
            </a:p>
          </p:txBody>
        </p:sp>
        <p:sp>
          <p:nvSpPr>
            <p:cNvPr id="10" name="椭圆形标注 9"/>
            <p:cNvSpPr/>
            <p:nvPr/>
          </p:nvSpPr>
          <p:spPr>
            <a:xfrm>
              <a:off x="313246" y="2121408"/>
              <a:ext cx="466265" cy="476965"/>
            </a:xfrm>
            <a:prstGeom prst="wedgeEllipseCallout">
              <a:avLst/>
            </a:prstGeom>
            <a:ln w="19050">
              <a:solidFill>
                <a:schemeClr val="accent1"/>
              </a:solidFill>
            </a:ln>
          </p:spPr>
          <p:style>
            <a:lnRef idx="2">
              <a:schemeClr val="accent6"/>
            </a:lnRef>
            <a:fillRef idx="1">
              <a:schemeClr val="lt1"/>
            </a:fillRef>
            <a:effectRef idx="0">
              <a:schemeClr val="accent6"/>
            </a:effectRef>
            <a:fontRef idx="minor">
              <a:schemeClr val="dk1"/>
            </a:fontRef>
          </p:style>
          <p:txBody>
            <a:bodyPr lIns="0" rIns="0"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b="1" dirty="0">
                  <a:solidFill>
                    <a:schemeClr val="accent1"/>
                  </a:solidFill>
                </a:rPr>
                <a:t>F</a:t>
              </a:r>
              <a:r>
                <a:rPr lang="en-US" altLang="zh-CN" sz="600" dirty="0">
                  <a:solidFill>
                    <a:schemeClr val="accent1"/>
                  </a:solidFill>
                </a:rPr>
                <a:t>ile</a:t>
              </a:r>
              <a:endParaRPr lang="zh-CN" altLang="en-US" sz="600" dirty="0">
                <a:solidFill>
                  <a:schemeClr val="accent1"/>
                </a:solidFill>
              </a:endParaRPr>
            </a:p>
          </p:txBody>
        </p:sp>
      </p:grpSp>
    </p:spTree>
    <p:extLst>
      <p:ext uri="{BB962C8B-B14F-4D97-AF65-F5344CB8AC3E}">
        <p14:creationId xmlns:p14="http://schemas.microsoft.com/office/powerpoint/2010/main" val="1547075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484276"/>
            <a:ext cx="8229600" cy="396043"/>
          </a:xfrm>
        </p:spPr>
        <p:txBody>
          <a:bodyPr/>
          <a:lstStyle/>
          <a:p>
            <a:r>
              <a:rPr lang="en-US" altLang="zh-CN" dirty="0" smtClean="0"/>
              <a:t>JSON</a:t>
            </a:r>
            <a:r>
              <a:rPr lang="zh-CN" altLang="en-US" dirty="0" smtClean="0"/>
              <a:t>格式</a:t>
            </a:r>
            <a:endParaRPr lang="zh-CN" altLang="en-US" dirty="0"/>
          </a:p>
        </p:txBody>
      </p:sp>
      <p:sp>
        <p:nvSpPr>
          <p:cNvPr id="4" name="灯片编号占位符 3"/>
          <p:cNvSpPr>
            <a:spLocks noGrp="1"/>
          </p:cNvSpPr>
          <p:nvPr>
            <p:ph type="sldNum" sz="quarter" idx="4"/>
          </p:nvPr>
        </p:nvSpPr>
        <p:spPr>
          <a:xfrm>
            <a:off x="8028384" y="357504"/>
            <a:ext cx="360000" cy="432048"/>
          </a:xfrm>
        </p:spPr>
        <p:txBody>
          <a:bodyPr/>
          <a:lstStyle/>
          <a:p>
            <a:fld id="{D18B1CCC-5B4E-41DC-9FD8-30B8F0069F97}" type="slidenum">
              <a:rPr lang="zh-CN" altLang="en-US" smtClean="0"/>
              <a:pPr/>
              <a:t>11</a:t>
            </a:fld>
            <a:endParaRPr lang="zh-CN" altLang="en-US" dirty="0"/>
          </a:p>
        </p:txBody>
      </p:sp>
      <p:sp>
        <p:nvSpPr>
          <p:cNvPr id="5" name="矩形 4"/>
          <p:cNvSpPr/>
          <p:nvPr/>
        </p:nvSpPr>
        <p:spPr>
          <a:xfrm>
            <a:off x="755576" y="904221"/>
            <a:ext cx="6840760" cy="1200329"/>
          </a:xfrm>
          <a:prstGeom prst="rect">
            <a:avLst/>
          </a:prstGeom>
        </p:spPr>
        <p:txBody>
          <a:bodyPr wrap="square">
            <a:spAutoFit/>
          </a:bodyPr>
          <a:lstStyle/>
          <a:p>
            <a:pPr marL="257175" indent="-257175">
              <a:buFont typeface="Arial" panose="020B0604020202020204" pitchFamily="34" charset="0"/>
              <a:buChar char="•"/>
            </a:pPr>
            <a:r>
              <a:rPr lang="en-US" altLang="zh-CN" sz="2400" b="1" dirty="0">
                <a:ea typeface="微软雅黑" panose="020B0503020204020204" pitchFamily="34" charset="-122"/>
                <a:sym typeface="Wingdings" pitchFamily="2" charset="2"/>
              </a:rPr>
              <a:t>JSON</a:t>
            </a:r>
            <a:r>
              <a:rPr lang="zh-CN" altLang="en-US" sz="2400" b="1" dirty="0" smtClean="0">
                <a:ea typeface="微软雅黑" panose="020B0503020204020204" pitchFamily="34" charset="-122"/>
                <a:sym typeface="Wingdings" pitchFamily="2" charset="2"/>
              </a:rPr>
              <a:t>格式</a:t>
            </a:r>
            <a:endParaRPr lang="en-US" altLang="zh-CN" sz="2400" b="1" dirty="0">
              <a:ea typeface="微软雅黑" panose="020B0503020204020204" pitchFamily="34" charset="-122"/>
              <a:sym typeface="Wingdings" pitchFamily="2" charset="2"/>
            </a:endParaRPr>
          </a:p>
          <a:p>
            <a:pPr marL="600075" lvl="1" indent="-257175">
              <a:buFont typeface="Calibri" panose="020F0502020204030204" pitchFamily="34" charset="0"/>
              <a:buChar char="−"/>
            </a:pPr>
            <a:r>
              <a:rPr lang="en-US" altLang="zh-CN" sz="2400" dirty="0" smtClean="0">
                <a:ea typeface="微软雅黑" panose="020B0503020204020204" pitchFamily="34" charset="-122"/>
                <a:sym typeface="Wingdings" pitchFamily="2" charset="2"/>
              </a:rPr>
              <a:t>JavaScript Object Notation</a:t>
            </a:r>
            <a:r>
              <a:rPr lang="zh-CN" altLang="en-US" sz="2400" dirty="0" smtClean="0">
                <a:ea typeface="微软雅黑" panose="020B0503020204020204" pitchFamily="34" charset="-122"/>
                <a:sym typeface="Wingdings" pitchFamily="2" charset="2"/>
              </a:rPr>
              <a:t>，</a:t>
            </a:r>
            <a:r>
              <a:rPr lang="en-US" altLang="zh-CN" sz="2400" dirty="0" smtClean="0">
                <a:ea typeface="微软雅黑" panose="020B0503020204020204" pitchFamily="34" charset="-122"/>
                <a:sym typeface="Wingdings" pitchFamily="2" charset="2"/>
              </a:rPr>
              <a:t>JS</a:t>
            </a:r>
            <a:r>
              <a:rPr lang="zh-CN" altLang="en-US" sz="2400" dirty="0" smtClean="0">
                <a:ea typeface="微软雅黑" panose="020B0503020204020204" pitchFamily="34" charset="-122"/>
                <a:sym typeface="Wingdings" pitchFamily="2" charset="2"/>
              </a:rPr>
              <a:t>对象标记）</a:t>
            </a:r>
            <a:endParaRPr lang="en-US" altLang="zh-CN" sz="2400" dirty="0" smtClean="0">
              <a:ea typeface="微软雅黑" panose="020B0503020204020204" pitchFamily="34" charset="-122"/>
              <a:sym typeface="Wingdings" pitchFamily="2" charset="2"/>
            </a:endParaRPr>
          </a:p>
          <a:p>
            <a:pPr marL="600075" lvl="1" indent="-257175">
              <a:buFont typeface="Calibri" panose="020F0502020204030204" pitchFamily="34" charset="0"/>
              <a:buChar char="−"/>
            </a:pPr>
            <a:r>
              <a:rPr lang="zh-CN" altLang="en-US" sz="2400" dirty="0" smtClean="0">
                <a:ea typeface="微软雅黑" panose="020B0503020204020204" pitchFamily="34" charset="-122"/>
              </a:rPr>
              <a:t>一种轻量级的数据交换格式</a:t>
            </a:r>
            <a:endParaRPr lang="en-US" altLang="zh-CN" sz="2400" dirty="0">
              <a:ea typeface="微软雅黑" panose="020B0503020204020204" pitchFamily="34" charset="-122"/>
            </a:endParaRPr>
          </a:p>
        </p:txBody>
      </p:sp>
      <p:sp>
        <p:nvSpPr>
          <p:cNvPr id="6" name="矩形 5"/>
          <p:cNvSpPr/>
          <p:nvPr/>
        </p:nvSpPr>
        <p:spPr>
          <a:xfrm>
            <a:off x="1115616" y="2745895"/>
            <a:ext cx="7848872" cy="2031325"/>
          </a:xfrm>
          <a:prstGeom prst="rect">
            <a:avLst/>
          </a:prstGeom>
          <a:ln>
            <a:solidFill>
              <a:schemeClr val="accent1"/>
            </a:solidFill>
          </a:ln>
        </p:spPr>
        <p:txBody>
          <a:bodyPr wrap="square">
            <a:spAutoFit/>
          </a:bodyPr>
          <a:lstStyle/>
          <a:p>
            <a:r>
              <a:rPr lang="en-US" altLang="zh-CN" dirty="0"/>
              <a:t>{'actor': {'</a:t>
            </a:r>
            <a:r>
              <a:rPr lang="en-US" altLang="zh-CN" dirty="0" err="1"/>
              <a:t>avatar_url</a:t>
            </a:r>
            <a:r>
              <a:rPr lang="en-US" altLang="zh-CN" dirty="0"/>
              <a:t>': 'https://avatars.githubusercontent.com/u/29223112?',</a:t>
            </a:r>
            <a:endParaRPr lang="zh-CN" altLang="zh-CN" sz="2000" dirty="0"/>
          </a:p>
          <a:p>
            <a:r>
              <a:rPr lang="en-US" altLang="zh-CN" dirty="0"/>
              <a:t>           '</a:t>
            </a:r>
            <a:r>
              <a:rPr lang="en-US" altLang="zh-CN" dirty="0" err="1"/>
              <a:t>display_login</a:t>
            </a:r>
            <a:r>
              <a:rPr lang="en-US" altLang="zh-CN" dirty="0"/>
              <a:t>': '</a:t>
            </a:r>
            <a:r>
              <a:rPr lang="en-US" altLang="zh-CN" dirty="0" err="1"/>
              <a:t>magpte</a:t>
            </a:r>
            <a:r>
              <a:rPr lang="en-US" altLang="zh-CN" dirty="0"/>
              <a:t>',</a:t>
            </a:r>
            <a:endParaRPr lang="zh-CN" altLang="zh-CN" sz="2000" dirty="0"/>
          </a:p>
          <a:p>
            <a:r>
              <a:rPr lang="en-US" altLang="zh-CN" dirty="0"/>
              <a:t>           '</a:t>
            </a:r>
            <a:r>
              <a:rPr lang="en-US" altLang="zh-CN" dirty="0" err="1"/>
              <a:t>gravatar_id</a:t>
            </a:r>
            <a:r>
              <a:rPr lang="en-US" altLang="zh-CN" dirty="0"/>
              <a:t>': '',</a:t>
            </a:r>
            <a:endParaRPr lang="zh-CN" altLang="zh-CN" sz="2000" dirty="0"/>
          </a:p>
          <a:p>
            <a:r>
              <a:rPr lang="en-US" altLang="zh-CN" dirty="0"/>
              <a:t>           'id': 29223112,</a:t>
            </a:r>
            <a:endParaRPr lang="zh-CN" altLang="zh-CN" sz="2000" dirty="0"/>
          </a:p>
          <a:p>
            <a:r>
              <a:rPr lang="en-US" altLang="zh-CN" dirty="0"/>
              <a:t>           'login': '</a:t>
            </a:r>
            <a:r>
              <a:rPr lang="en-US" altLang="zh-CN" dirty="0" err="1"/>
              <a:t>magpte</a:t>
            </a:r>
            <a:r>
              <a:rPr lang="en-US" altLang="zh-CN" dirty="0"/>
              <a:t>',</a:t>
            </a:r>
            <a:endParaRPr lang="zh-CN" altLang="zh-CN" sz="2000" dirty="0"/>
          </a:p>
          <a:p>
            <a:r>
              <a:rPr lang="en-US" altLang="zh-CN" dirty="0"/>
              <a:t>    …</a:t>
            </a:r>
            <a:endParaRPr lang="zh-CN" altLang="zh-CN" dirty="0"/>
          </a:p>
          <a:p>
            <a:r>
              <a:rPr lang="en-US" altLang="zh-CN" dirty="0"/>
              <a:t>    'type': '</a:t>
            </a:r>
            <a:r>
              <a:rPr lang="en-US" altLang="zh-CN" dirty="0" err="1"/>
              <a:t>PushEvent</a:t>
            </a:r>
            <a:r>
              <a:rPr lang="en-US" altLang="zh-CN" dirty="0" smtClean="0"/>
              <a:t>'}</a:t>
            </a:r>
            <a:endParaRPr lang="en-US" altLang="zh-CN" sz="3600" dirty="0">
              <a:solidFill>
                <a:schemeClr val="accent1"/>
              </a:solidFill>
            </a:endParaRPr>
          </a:p>
        </p:txBody>
      </p:sp>
      <p:sp>
        <p:nvSpPr>
          <p:cNvPr id="3" name="文本框 2"/>
          <p:cNvSpPr txBox="1"/>
          <p:nvPr/>
        </p:nvSpPr>
        <p:spPr>
          <a:xfrm>
            <a:off x="1115616" y="2104550"/>
            <a:ext cx="7632848" cy="646331"/>
          </a:xfrm>
          <a:prstGeom prst="rect">
            <a:avLst/>
          </a:prstGeom>
          <a:noFill/>
        </p:spPr>
        <p:txBody>
          <a:bodyPr wrap="square" rtlCol="0">
            <a:spAutoFit/>
          </a:bodyPr>
          <a:lstStyle/>
          <a:p>
            <a:r>
              <a:rPr lang="en-US" altLang="zh-CN" dirty="0" smtClean="0"/>
              <a:t>'{"</a:t>
            </a:r>
            <a:r>
              <a:rPr lang="en-US" altLang="zh-CN" dirty="0"/>
              <a:t>id":"9057040574","type":"WatchEvent","actor":{"id":29223112,"login":"magpte",…,"public":true,"created_at":"2019-02-13T03:00:10Z"}}'</a:t>
            </a:r>
            <a:endParaRPr lang="zh-CN" altLang="en-US" dirty="0"/>
          </a:p>
        </p:txBody>
      </p:sp>
    </p:spTree>
    <p:extLst>
      <p:ext uri="{BB962C8B-B14F-4D97-AF65-F5344CB8AC3E}">
        <p14:creationId xmlns:p14="http://schemas.microsoft.com/office/powerpoint/2010/main" val="4152716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a:t>
            </a:r>
            <a:r>
              <a:rPr lang="en-US" altLang="zh-CN" dirty="0" smtClean="0"/>
              <a:t>JSON</a:t>
            </a:r>
            <a:r>
              <a:rPr lang="zh-CN" altLang="en-US" dirty="0" smtClean="0"/>
              <a:t>格式转化</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12</a:t>
            </a:fld>
            <a:endParaRPr lang="zh-CN" altLang="en-US" dirty="0"/>
          </a:p>
        </p:txBody>
      </p:sp>
      <p:grpSp>
        <p:nvGrpSpPr>
          <p:cNvPr id="5" name="组合 4"/>
          <p:cNvGrpSpPr/>
          <p:nvPr/>
        </p:nvGrpSpPr>
        <p:grpSpPr>
          <a:xfrm>
            <a:off x="1259632" y="959584"/>
            <a:ext cx="7200800" cy="3794469"/>
            <a:chOff x="616570" y="4124187"/>
            <a:chExt cx="2634036" cy="4308905"/>
          </a:xfrm>
        </p:grpSpPr>
        <p:sp>
          <p:nvSpPr>
            <p:cNvPr id="6" name="任意多边形 5"/>
            <p:cNvSpPr/>
            <p:nvPr/>
          </p:nvSpPr>
          <p:spPr>
            <a:xfrm>
              <a:off x="616570" y="4300791"/>
              <a:ext cx="2634036" cy="4132301"/>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r>
                <a:rPr lang="en-US" altLang="zh-CN" sz="2400" dirty="0" smtClean="0"/>
                <a:t>&gt;&gt;&gt;</a:t>
              </a:r>
              <a:r>
                <a:rPr lang="en-US" altLang="zh-CN" sz="2400" dirty="0" smtClean="0">
                  <a:solidFill>
                    <a:schemeClr val="accent6"/>
                  </a:solidFill>
                </a:rPr>
                <a:t> </a:t>
              </a:r>
              <a:r>
                <a:rPr lang="en-US" altLang="zh-CN" sz="2400" dirty="0">
                  <a:solidFill>
                    <a:schemeClr val="accent6"/>
                  </a:solidFill>
                </a:rPr>
                <a:t>import </a:t>
              </a:r>
              <a:r>
                <a:rPr lang="en-US" altLang="zh-CN" sz="2400" dirty="0" err="1"/>
                <a:t>json</a:t>
              </a:r>
              <a:r>
                <a:rPr lang="en-US" altLang="zh-CN" sz="2400" dirty="0"/>
                <a:t> </a:t>
              </a:r>
              <a:endParaRPr lang="zh-CN" altLang="zh-CN" sz="2400" dirty="0"/>
            </a:p>
            <a:p>
              <a:r>
                <a:rPr lang="en-US" altLang="zh-CN" sz="2400" dirty="0" smtClean="0"/>
                <a:t>&gt;&gt;&gt; </a:t>
              </a:r>
              <a:r>
                <a:rPr lang="en-US" altLang="zh-CN" sz="2400" dirty="0" err="1"/>
                <a:t>PythonData</a:t>
              </a:r>
              <a:r>
                <a:rPr lang="en-US" altLang="zh-CN" sz="2400" dirty="0"/>
                <a:t> = {</a:t>
              </a:r>
              <a:r>
                <a:rPr lang="en-US" altLang="zh-CN" sz="2400" dirty="0">
                  <a:solidFill>
                    <a:schemeClr val="accent3"/>
                  </a:solidFill>
                </a:rPr>
                <a:t>'a'</a:t>
              </a:r>
              <a:r>
                <a:rPr lang="en-US" altLang="zh-CN" sz="2400" dirty="0"/>
                <a:t>:1, </a:t>
              </a:r>
              <a:r>
                <a:rPr lang="en-US" altLang="zh-CN" sz="2400" dirty="0">
                  <a:solidFill>
                    <a:schemeClr val="accent3"/>
                  </a:solidFill>
                </a:rPr>
                <a:t>'b'</a:t>
              </a:r>
              <a:r>
                <a:rPr lang="en-US" altLang="zh-CN" sz="2400" dirty="0"/>
                <a:t>:2, </a:t>
              </a:r>
              <a:r>
                <a:rPr lang="en-US" altLang="zh-CN" sz="2400" dirty="0">
                  <a:solidFill>
                    <a:schemeClr val="accent3"/>
                  </a:solidFill>
                </a:rPr>
                <a:t>'c'</a:t>
              </a:r>
              <a:r>
                <a:rPr lang="en-US" altLang="zh-CN" sz="2400" dirty="0"/>
                <a:t>:3}</a:t>
              </a:r>
              <a:endParaRPr lang="zh-CN" altLang="zh-CN" sz="2400" dirty="0"/>
            </a:p>
            <a:p>
              <a:r>
                <a:rPr lang="en-US" altLang="zh-CN" sz="2400" dirty="0" smtClean="0"/>
                <a:t>&gt;&gt;&gt; </a:t>
              </a:r>
              <a:r>
                <a:rPr lang="en-US" altLang="zh-CN" sz="2400" dirty="0" err="1"/>
                <a:t>jsonData</a:t>
              </a:r>
              <a:r>
                <a:rPr lang="en-US" altLang="zh-CN" sz="2400" dirty="0"/>
                <a:t> = </a:t>
              </a:r>
              <a:r>
                <a:rPr lang="en-US" altLang="zh-CN" sz="2400" dirty="0" err="1"/>
                <a:t>json.dumps</a:t>
              </a:r>
              <a:r>
                <a:rPr lang="en-US" altLang="zh-CN" sz="2400" dirty="0"/>
                <a:t>(</a:t>
              </a:r>
              <a:r>
                <a:rPr lang="en-US" altLang="zh-CN" sz="2400" dirty="0" err="1"/>
                <a:t>PythonData</a:t>
              </a:r>
              <a:r>
                <a:rPr lang="en-US" altLang="zh-CN" sz="2400" dirty="0"/>
                <a:t>)     </a:t>
              </a:r>
              <a:r>
                <a:rPr lang="en-US" altLang="zh-CN" sz="2400" dirty="0" smtClean="0"/>
                <a:t> </a:t>
              </a:r>
            </a:p>
            <a:p>
              <a:r>
                <a:rPr lang="en-US" altLang="zh-CN" sz="2400" dirty="0" smtClean="0"/>
                <a:t>&gt;&gt;&gt; </a:t>
              </a:r>
              <a:r>
                <a:rPr lang="en-US" altLang="zh-CN" sz="2400" dirty="0" err="1"/>
                <a:t>jsonData</a:t>
              </a:r>
              <a:endParaRPr lang="zh-CN" altLang="zh-CN" sz="2400" dirty="0"/>
            </a:p>
            <a:p>
              <a:r>
                <a:rPr lang="en-US" altLang="zh-CN" sz="2400" dirty="0" smtClean="0">
                  <a:solidFill>
                    <a:srgbClr val="0070C0"/>
                  </a:solidFill>
                </a:rPr>
                <a:t>'{"</a:t>
              </a:r>
              <a:r>
                <a:rPr lang="en-US" altLang="zh-CN" sz="2400" dirty="0">
                  <a:solidFill>
                    <a:srgbClr val="0070C0"/>
                  </a:solidFill>
                </a:rPr>
                <a:t>a": 1, "b": 2, "c": 3}'</a:t>
              </a:r>
              <a:endParaRPr lang="zh-CN" altLang="zh-CN" sz="2400" dirty="0">
                <a:solidFill>
                  <a:srgbClr val="0070C0"/>
                </a:solidFill>
              </a:endParaRPr>
            </a:p>
            <a:p>
              <a:r>
                <a:rPr lang="en-US" altLang="zh-CN" sz="2400" dirty="0" smtClean="0"/>
                <a:t>&gt;&gt;&gt; </a:t>
              </a:r>
              <a:r>
                <a:rPr lang="en-US" altLang="zh-CN" sz="2400" dirty="0" err="1"/>
                <a:t>PythonData</a:t>
              </a:r>
              <a:r>
                <a:rPr lang="en-US" altLang="zh-CN" sz="2400" dirty="0"/>
                <a:t> = </a:t>
              </a:r>
              <a:r>
                <a:rPr lang="en-US" altLang="zh-CN" sz="2400" dirty="0" err="1"/>
                <a:t>json.loads</a:t>
              </a:r>
              <a:r>
                <a:rPr lang="en-US" altLang="zh-CN" sz="2400" dirty="0"/>
                <a:t>(</a:t>
              </a:r>
              <a:r>
                <a:rPr lang="en-US" altLang="zh-CN" sz="2400" dirty="0" err="1"/>
                <a:t>jsonData</a:t>
              </a:r>
              <a:r>
                <a:rPr lang="en-US" altLang="zh-CN" sz="2400" dirty="0"/>
                <a:t>)     </a:t>
              </a:r>
              <a:r>
                <a:rPr lang="en-US" altLang="zh-CN" sz="2400" dirty="0" smtClean="0"/>
                <a:t> </a:t>
              </a:r>
            </a:p>
            <a:p>
              <a:r>
                <a:rPr lang="en-US" altLang="zh-CN" sz="2400" dirty="0" smtClean="0"/>
                <a:t>&gt;&gt;&gt; </a:t>
              </a:r>
              <a:r>
                <a:rPr lang="en-US" altLang="zh-CN" sz="2400" dirty="0" err="1"/>
                <a:t>PythonData</a:t>
              </a:r>
              <a:endParaRPr lang="zh-CN" altLang="zh-CN" sz="2400" dirty="0"/>
            </a:p>
            <a:p>
              <a:r>
                <a:rPr lang="en-US" altLang="zh-CN" sz="2400" dirty="0" smtClean="0">
                  <a:solidFill>
                    <a:srgbClr val="0070C0"/>
                  </a:solidFill>
                </a:rPr>
                <a:t>{</a:t>
              </a:r>
              <a:r>
                <a:rPr lang="en-US" altLang="zh-CN" sz="2400" dirty="0">
                  <a:solidFill>
                    <a:srgbClr val="0070C0"/>
                  </a:solidFill>
                </a:rPr>
                <a:t>'a': 1, 'b': 2, 'c': 3}</a:t>
              </a:r>
              <a:endParaRPr lang="zh-CN" altLang="zh-CN" sz="2400" dirty="0">
                <a:solidFill>
                  <a:srgbClr val="0070C0"/>
                </a:solidFill>
              </a:endParaRPr>
            </a:p>
            <a:p>
              <a:r>
                <a:rPr lang="en-US" altLang="zh-CN" sz="2400" dirty="0" smtClean="0"/>
                <a:t>&gt;&gt;&gt; </a:t>
              </a:r>
              <a:r>
                <a:rPr lang="en-US" altLang="zh-CN" sz="2400" dirty="0" err="1"/>
                <a:t>PythonFile</a:t>
              </a:r>
              <a:r>
                <a:rPr lang="en-US" altLang="zh-CN" sz="2400" dirty="0"/>
                <a:t> = </a:t>
              </a:r>
              <a:r>
                <a:rPr lang="en-US" altLang="zh-CN" sz="2400" dirty="0" err="1"/>
                <a:t>json.load</a:t>
              </a:r>
              <a:r>
                <a:rPr lang="en-US" altLang="zh-CN" sz="2400" dirty="0"/>
                <a:t>(</a:t>
              </a:r>
              <a:r>
                <a:rPr lang="en-US" altLang="zh-CN" sz="2400" dirty="0">
                  <a:solidFill>
                    <a:srgbClr val="7030A0"/>
                  </a:solidFill>
                </a:rPr>
                <a:t>open</a:t>
              </a:r>
              <a:r>
                <a:rPr lang="en-US" altLang="zh-CN" sz="2400" dirty="0"/>
                <a:t>(</a:t>
              </a:r>
              <a:r>
                <a:rPr lang="en-US" altLang="zh-CN" sz="2400" dirty="0">
                  <a:solidFill>
                    <a:schemeClr val="accent3"/>
                  </a:solidFill>
                </a:rPr>
                <a:t>'</a:t>
              </a:r>
              <a:r>
                <a:rPr lang="en-US" altLang="zh-CN" sz="2400" dirty="0" err="1">
                  <a:solidFill>
                    <a:schemeClr val="accent3"/>
                  </a:solidFill>
                </a:rPr>
                <a:t>sample.json</a:t>
              </a:r>
              <a:r>
                <a:rPr lang="en-US" altLang="zh-CN" sz="2400" dirty="0">
                  <a:solidFill>
                    <a:schemeClr val="accent3"/>
                  </a:solidFill>
                </a:rPr>
                <a:t>'</a:t>
              </a:r>
              <a:r>
                <a:rPr lang="en-US" altLang="zh-CN" sz="2400" dirty="0"/>
                <a:t>))</a:t>
              </a:r>
            </a:p>
          </p:txBody>
        </p:sp>
        <p:sp>
          <p:nvSpPr>
            <p:cNvPr id="7" name="椭圆形标注 6"/>
            <p:cNvSpPr/>
            <p:nvPr/>
          </p:nvSpPr>
          <p:spPr>
            <a:xfrm>
              <a:off x="680890" y="4124187"/>
              <a:ext cx="226928" cy="353209"/>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sz="2400" b="1" dirty="0" smtClean="0">
                  <a:solidFill>
                    <a:schemeClr val="accent6"/>
                  </a:solidFill>
                </a:rPr>
                <a:t>S</a:t>
              </a:r>
              <a:r>
                <a:rPr lang="en-US" altLang="zh-CN" sz="800" dirty="0" smtClean="0">
                  <a:solidFill>
                    <a:schemeClr val="accent6"/>
                  </a:solidFill>
                </a:rPr>
                <a:t>ource</a:t>
              </a:r>
              <a:endParaRPr lang="zh-CN" altLang="en-US" sz="800" dirty="0">
                <a:solidFill>
                  <a:schemeClr val="accent6"/>
                </a:solidFill>
              </a:endParaRPr>
            </a:p>
          </p:txBody>
        </p:sp>
      </p:grpSp>
    </p:spTree>
    <p:extLst>
      <p:ext uri="{BB962C8B-B14F-4D97-AF65-F5344CB8AC3E}">
        <p14:creationId xmlns:p14="http://schemas.microsoft.com/office/powerpoint/2010/main" val="1859905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Requests</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13</a:t>
            </a:fld>
            <a:endParaRPr lang="zh-CN" altLang="en-US" dirty="0"/>
          </a:p>
        </p:txBody>
      </p:sp>
      <p:grpSp>
        <p:nvGrpSpPr>
          <p:cNvPr id="11" name="组合 10"/>
          <p:cNvGrpSpPr/>
          <p:nvPr/>
        </p:nvGrpSpPr>
        <p:grpSpPr>
          <a:xfrm>
            <a:off x="683567" y="1120415"/>
            <a:ext cx="8064897" cy="3539566"/>
            <a:chOff x="590490" y="3932944"/>
            <a:chExt cx="2920912" cy="2083348"/>
          </a:xfrm>
        </p:grpSpPr>
        <p:sp>
          <p:nvSpPr>
            <p:cNvPr id="12" name="任意多边形 11"/>
            <p:cNvSpPr/>
            <p:nvPr/>
          </p:nvSpPr>
          <p:spPr>
            <a:xfrm>
              <a:off x="590490" y="3939521"/>
              <a:ext cx="2920912" cy="2076771"/>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nSpc>
                  <a:spcPct val="80000"/>
                </a:lnSpc>
                <a:spcBef>
                  <a:spcPct val="20000"/>
                </a:spcBef>
                <a:buFont typeface="Arial" charset="0"/>
                <a:buNone/>
              </a:pPr>
              <a:endParaRPr lang="en-US" altLang="zh-CN" sz="1600" dirty="0" smtClean="0"/>
            </a:p>
            <a:p>
              <a:r>
                <a:rPr lang="en-US" altLang="zh-CN" sz="2400" dirty="0" smtClean="0"/>
                <a:t>&gt;&gt;&gt; </a:t>
              </a:r>
              <a:r>
                <a:rPr lang="en-US" altLang="zh-CN" sz="2400" dirty="0"/>
                <a:t>headers = </a:t>
              </a:r>
              <a:r>
                <a:rPr lang="en-US" altLang="zh-CN" sz="2400" dirty="0" smtClean="0"/>
                <a:t>{</a:t>
              </a:r>
              <a:r>
                <a:rPr lang="en-US" altLang="zh-CN" sz="2400" dirty="0">
                  <a:solidFill>
                    <a:schemeClr val="accent3"/>
                  </a:solidFill>
                </a:rPr>
                <a:t>'</a:t>
              </a:r>
              <a:r>
                <a:rPr lang="en-US" altLang="zh-CN" sz="2400" dirty="0" smtClean="0">
                  <a:solidFill>
                    <a:schemeClr val="accent3"/>
                  </a:solidFill>
                </a:rPr>
                <a:t>User-Agent</a:t>
              </a:r>
              <a:r>
                <a:rPr lang="en-US" altLang="zh-CN" sz="2400" dirty="0">
                  <a:solidFill>
                    <a:schemeClr val="accent3"/>
                  </a:solidFill>
                </a:rPr>
                <a:t>'</a:t>
              </a:r>
              <a:r>
                <a:rPr lang="en-US" altLang="zh-CN" sz="2400" dirty="0" smtClean="0"/>
                <a:t>: </a:t>
              </a:r>
              <a:r>
                <a:rPr lang="en-US" altLang="zh-CN" sz="2400" dirty="0">
                  <a:solidFill>
                    <a:schemeClr val="accent3"/>
                  </a:solidFill>
                </a:rPr>
                <a:t>'</a:t>
              </a:r>
              <a:r>
                <a:rPr lang="en-US" altLang="zh-CN" sz="2400" dirty="0" smtClean="0">
                  <a:solidFill>
                    <a:schemeClr val="accent3"/>
                  </a:solidFill>
                </a:rPr>
                <a:t>Mozilla/5.0 </a:t>
              </a:r>
              <a:r>
                <a:rPr lang="en-US" altLang="zh-CN" sz="2400" dirty="0">
                  <a:solidFill>
                    <a:schemeClr val="accent3"/>
                  </a:solidFill>
                </a:rPr>
                <a:t>(Macintosh</a:t>
              </a:r>
              <a:r>
                <a:rPr lang="en-US" altLang="zh-CN" sz="2400" dirty="0" smtClean="0">
                  <a:solidFill>
                    <a:schemeClr val="accent3"/>
                  </a:solidFill>
                </a:rPr>
                <a:t>: Intel </a:t>
              </a:r>
              <a:r>
                <a:rPr lang="en-US" altLang="zh-CN" sz="2400" dirty="0">
                  <a:solidFill>
                    <a:schemeClr val="accent3"/>
                  </a:solidFill>
                </a:rPr>
                <a:t>Mac OS X 10_14_0) </a:t>
              </a:r>
              <a:r>
                <a:rPr lang="en-US" altLang="zh-CN" sz="2400" dirty="0" err="1">
                  <a:solidFill>
                    <a:schemeClr val="accent3"/>
                  </a:solidFill>
                </a:rPr>
                <a:t>AppleWebKit</a:t>
              </a:r>
              <a:r>
                <a:rPr lang="en-US" altLang="zh-CN" sz="2400" dirty="0">
                  <a:solidFill>
                    <a:schemeClr val="accent3"/>
                  </a:solidFill>
                </a:rPr>
                <a:t>/537.36 (KHTML, like Gecko)  Chrome/71.0.3578.98 Safari/537.36'</a:t>
              </a:r>
              <a:r>
                <a:rPr lang="en-US" altLang="zh-CN" sz="2400" dirty="0"/>
                <a:t>}</a:t>
              </a:r>
              <a:endParaRPr lang="zh-CN" altLang="zh-CN" sz="2400" dirty="0"/>
            </a:p>
            <a:p>
              <a:r>
                <a:rPr lang="en-US" altLang="zh-CN" sz="2400" dirty="0"/>
                <a:t>&gt;&gt;&gt; r = </a:t>
              </a:r>
              <a:r>
                <a:rPr lang="en-US" altLang="zh-CN" sz="2400" dirty="0" err="1"/>
                <a:t>requests.get</a:t>
              </a:r>
              <a:r>
                <a:rPr lang="en-US" altLang="zh-CN" sz="2400" dirty="0"/>
                <a:t>(url, headers = headers</a:t>
              </a:r>
              <a:r>
                <a:rPr lang="en-US" altLang="zh-CN" sz="2400" dirty="0" smtClean="0"/>
                <a:t>)  #</a:t>
              </a:r>
              <a:r>
                <a:rPr lang="zh-CN" altLang="en-US" sz="2400" dirty="0"/>
                <a:t>定制请求</a:t>
              </a:r>
              <a:r>
                <a:rPr lang="zh-CN" altLang="en-US" sz="2400" dirty="0" smtClean="0"/>
                <a:t>头</a:t>
              </a:r>
              <a:endParaRPr lang="en-US" altLang="zh-CN" sz="2400" dirty="0" smtClean="0"/>
            </a:p>
            <a:p>
              <a:r>
                <a:rPr lang="en-US" altLang="zh-CN" sz="2400" dirty="0"/>
                <a:t>&gt;&gt;&gt; payload = {</a:t>
              </a:r>
              <a:r>
                <a:rPr lang="en-US" altLang="zh-CN" sz="2400" dirty="0">
                  <a:solidFill>
                    <a:schemeClr val="accent3"/>
                  </a:solidFill>
                </a:rPr>
                <a:t>'key1'</a:t>
              </a:r>
              <a:r>
                <a:rPr lang="en-US" altLang="zh-CN" sz="2400" dirty="0"/>
                <a:t>: </a:t>
              </a:r>
              <a:r>
                <a:rPr lang="en-US" altLang="zh-CN" sz="2400" dirty="0">
                  <a:solidFill>
                    <a:schemeClr val="accent3"/>
                  </a:solidFill>
                </a:rPr>
                <a:t>'value1'</a:t>
              </a:r>
              <a:r>
                <a:rPr lang="en-US" altLang="zh-CN" sz="2400" dirty="0"/>
                <a:t>, </a:t>
              </a:r>
              <a:r>
                <a:rPr lang="en-US" altLang="zh-CN" sz="2400" dirty="0">
                  <a:solidFill>
                    <a:schemeClr val="accent3"/>
                  </a:solidFill>
                </a:rPr>
                <a:t>'key2'</a:t>
              </a:r>
              <a:r>
                <a:rPr lang="en-US" altLang="zh-CN" sz="2400" dirty="0"/>
                <a:t>: </a:t>
              </a:r>
              <a:r>
                <a:rPr lang="en-US" altLang="zh-CN" sz="2400" dirty="0">
                  <a:solidFill>
                    <a:schemeClr val="accent3"/>
                  </a:solidFill>
                </a:rPr>
                <a:t>'value2'</a:t>
              </a:r>
              <a:r>
                <a:rPr lang="en-US" altLang="zh-CN" sz="2400" dirty="0"/>
                <a:t>}</a:t>
              </a:r>
              <a:endParaRPr lang="zh-CN" altLang="zh-CN" sz="2400" dirty="0"/>
            </a:p>
            <a:p>
              <a:r>
                <a:rPr lang="en-US" altLang="zh-CN" sz="2400" dirty="0"/>
                <a:t>&gt;&gt;&gt; r = </a:t>
              </a:r>
              <a:r>
                <a:rPr lang="en-US" altLang="zh-CN" sz="2400" dirty="0" err="1"/>
                <a:t>requests.get</a:t>
              </a:r>
              <a:r>
                <a:rPr lang="en-US" altLang="zh-CN" sz="2400" dirty="0"/>
                <a:t>(</a:t>
              </a:r>
              <a:r>
                <a:rPr lang="en-US" altLang="zh-CN" sz="2400" dirty="0">
                  <a:solidFill>
                    <a:schemeClr val="accent3"/>
                  </a:solidFill>
                </a:rPr>
                <a:t>'</a:t>
              </a:r>
              <a:r>
                <a:rPr lang="en-US" altLang="zh-CN" sz="2400" dirty="0" smtClean="0">
                  <a:solidFill>
                    <a:schemeClr val="accent3"/>
                  </a:solidFill>
                </a:rPr>
                <a:t>http</a:t>
              </a:r>
              <a:r>
                <a:rPr lang="en-US" altLang="zh-CN" sz="2400" dirty="0">
                  <a:solidFill>
                    <a:schemeClr val="accent3"/>
                  </a:solidFill>
                </a:rPr>
                <a:t>://</a:t>
              </a:r>
              <a:r>
                <a:rPr lang="en-US" altLang="zh-CN" sz="2400" dirty="0" smtClean="0">
                  <a:solidFill>
                    <a:schemeClr val="accent3"/>
                  </a:solidFill>
                </a:rPr>
                <a:t>httpbin.org/g</a:t>
              </a:r>
              <a:r>
                <a:rPr lang="en-US" altLang="zh-CN" sz="2400" dirty="0">
                  <a:solidFill>
                    <a:schemeClr val="accent3"/>
                  </a:solidFill>
                </a:rPr>
                <a:t>et'</a:t>
              </a:r>
              <a:r>
                <a:rPr lang="en-US" altLang="zh-CN" sz="2400" dirty="0" smtClean="0"/>
                <a:t>, </a:t>
              </a:r>
              <a:r>
                <a:rPr lang="en-US" altLang="zh-CN" sz="2400" dirty="0" err="1"/>
                <a:t>params</a:t>
              </a:r>
              <a:r>
                <a:rPr lang="en-US" altLang="zh-CN" sz="2400" dirty="0"/>
                <a:t> = payload</a:t>
              </a:r>
              <a:r>
                <a:rPr lang="en-US" altLang="zh-CN" sz="2400" dirty="0" smtClean="0"/>
                <a:t>)</a:t>
              </a:r>
            </a:p>
            <a:p>
              <a:r>
                <a:rPr lang="en-US" altLang="zh-CN" sz="2400" dirty="0" smtClean="0"/>
                <a:t>&gt;&gt;&gt; </a:t>
              </a:r>
              <a:r>
                <a:rPr lang="en-US" altLang="zh-CN" sz="2400" dirty="0"/>
                <a:t>r = </a:t>
              </a:r>
              <a:r>
                <a:rPr lang="en-US" altLang="zh-CN" sz="2400" dirty="0" err="1"/>
                <a:t>requests.post</a:t>
              </a:r>
              <a:r>
                <a:rPr lang="en-US" altLang="zh-CN" sz="2400" dirty="0"/>
                <a:t>(url, data = payload</a:t>
              </a:r>
              <a:r>
                <a:rPr lang="en-US" altLang="zh-CN" sz="2400" dirty="0" smtClean="0"/>
                <a:t>)</a:t>
              </a:r>
              <a:endParaRPr lang="zh-CN" altLang="zh-CN" sz="2400" dirty="0"/>
            </a:p>
          </p:txBody>
        </p:sp>
        <p:sp>
          <p:nvSpPr>
            <p:cNvPr id="13" name="椭圆形标注 12"/>
            <p:cNvSpPr/>
            <p:nvPr/>
          </p:nvSpPr>
          <p:spPr>
            <a:xfrm>
              <a:off x="694809" y="3932944"/>
              <a:ext cx="226928" cy="353209"/>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sz="2400" b="1" dirty="0" smtClean="0">
                  <a:solidFill>
                    <a:schemeClr val="accent6"/>
                  </a:solidFill>
                </a:rPr>
                <a:t>S</a:t>
              </a:r>
              <a:r>
                <a:rPr lang="en-US" altLang="zh-CN" sz="800" dirty="0" smtClean="0">
                  <a:solidFill>
                    <a:schemeClr val="accent6"/>
                  </a:solidFill>
                </a:rPr>
                <a:t>ource</a:t>
              </a:r>
              <a:endParaRPr lang="zh-CN" altLang="en-US" sz="800" dirty="0">
                <a:solidFill>
                  <a:schemeClr val="accent6"/>
                </a:solidFill>
              </a:endParaRPr>
            </a:p>
          </p:txBody>
        </p:sp>
      </p:grpSp>
    </p:spTree>
    <p:extLst>
      <p:ext uri="{BB962C8B-B14F-4D97-AF65-F5344CB8AC3E}">
        <p14:creationId xmlns:p14="http://schemas.microsoft.com/office/powerpoint/2010/main" val="798502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en-US" altLang="zh-CN" cap="none" dirty="0" smtClean="0"/>
              <a:t>11.1.2 Robots </a:t>
            </a:r>
            <a:r>
              <a:rPr lang="zh-CN" altLang="en-US" cap="none" dirty="0" smtClean="0"/>
              <a:t>协议</a:t>
            </a:r>
            <a:endParaRPr lang="zh-CN" altLang="en-US" dirty="0"/>
          </a:p>
        </p:txBody>
      </p:sp>
      <p:sp>
        <p:nvSpPr>
          <p:cNvPr id="8" name="文本占位符 7"/>
          <p:cNvSpPr>
            <a:spLocks noGrp="1"/>
          </p:cNvSpPr>
          <p:nvPr>
            <p:ph type="body" idx="1"/>
          </p:nvPr>
        </p:nvSpPr>
        <p:spPr/>
        <p:txBody>
          <a:bodyPr/>
          <a:lstStyle/>
          <a:p>
            <a:endParaRPr lang="zh-CN" altLang="en-US"/>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14</a:t>
            </a:fld>
            <a:endParaRPr lang="zh-CN" altLang="en-US" dirty="0"/>
          </a:p>
        </p:txBody>
      </p:sp>
    </p:spTree>
    <p:extLst>
      <p:ext uri="{BB962C8B-B14F-4D97-AF65-F5344CB8AC3E}">
        <p14:creationId xmlns:p14="http://schemas.microsoft.com/office/powerpoint/2010/main" val="36519021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Robots</a:t>
            </a:r>
            <a:r>
              <a:rPr lang="zh-CN" altLang="en-US" dirty="0" smtClean="0"/>
              <a:t>协议</a:t>
            </a:r>
            <a:endParaRPr lang="zh-CN" altLang="en-US" dirty="0"/>
          </a:p>
        </p:txBody>
      </p:sp>
      <p:sp>
        <p:nvSpPr>
          <p:cNvPr id="3" name="内容占位符 2"/>
          <p:cNvSpPr>
            <a:spLocks noGrp="1"/>
          </p:cNvSpPr>
          <p:nvPr>
            <p:ph idx="1"/>
          </p:nvPr>
        </p:nvSpPr>
        <p:spPr>
          <a:xfrm>
            <a:off x="461397" y="987574"/>
            <a:ext cx="6342851" cy="3240360"/>
          </a:xfrm>
        </p:spPr>
        <p:txBody>
          <a:bodyPr>
            <a:normAutofit fontScale="92500"/>
          </a:bodyPr>
          <a:lstStyle/>
          <a:p>
            <a:r>
              <a:rPr lang="en-US" altLang="zh-CN" dirty="0" smtClean="0"/>
              <a:t>Robots</a:t>
            </a:r>
            <a:r>
              <a:rPr lang="zh-CN" altLang="en-US" dirty="0"/>
              <a:t>协议也称为爬虫协议，全称为爬虫排除协议（</a:t>
            </a:r>
            <a:r>
              <a:rPr lang="en-US" altLang="zh-CN" dirty="0"/>
              <a:t>The </a:t>
            </a:r>
            <a:r>
              <a:rPr lang="en-US" altLang="zh-CN" dirty="0" smtClean="0"/>
              <a:t>Robots </a:t>
            </a:r>
            <a:r>
              <a:rPr lang="en-US" altLang="zh-CN" dirty="0"/>
              <a:t>Exclusion Protocol</a:t>
            </a:r>
            <a:r>
              <a:rPr lang="zh-CN" altLang="en-US" dirty="0" smtClean="0"/>
              <a:t>）</a:t>
            </a:r>
            <a:endParaRPr lang="en-US" altLang="zh-CN" dirty="0" smtClean="0"/>
          </a:p>
          <a:p>
            <a:r>
              <a:rPr lang="zh-CN" altLang="en-US" dirty="0" smtClean="0"/>
              <a:t>检查站</a:t>
            </a:r>
            <a:r>
              <a:rPr lang="zh-CN" altLang="en-US" dirty="0"/>
              <a:t>点根目录下是否存在</a:t>
            </a:r>
            <a:r>
              <a:rPr lang="en-US" altLang="zh-CN" dirty="0" smtClean="0"/>
              <a:t>robots.txt</a:t>
            </a:r>
          </a:p>
          <a:p>
            <a:r>
              <a:rPr lang="zh-CN" altLang="en-US" dirty="0" smtClean="0"/>
              <a:t>例如</a:t>
            </a:r>
            <a:r>
              <a:rPr lang="zh-CN" altLang="en-US" dirty="0"/>
              <a:t>：网站允许爬取数据吗？</a:t>
            </a:r>
            <a:endParaRPr lang="en-US" altLang="zh-CN" dirty="0" smtClean="0"/>
          </a:p>
          <a:p>
            <a:pPr lvl="1"/>
            <a:r>
              <a:rPr lang="en-US" altLang="zh-CN" dirty="0" smtClean="0"/>
              <a:t>https</a:t>
            </a:r>
            <a:r>
              <a:rPr lang="en-US" altLang="zh-CN" dirty="0"/>
              <a:t>://www.taobao.com/robots.txt</a:t>
            </a:r>
          </a:p>
          <a:p>
            <a:pPr lvl="1"/>
            <a:r>
              <a:rPr lang="en-US" altLang="zh-CN" dirty="0"/>
              <a:t>https://www.jd.com/robots.txt</a:t>
            </a:r>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15</a:t>
            </a:fld>
            <a:endParaRPr lang="zh-CN" altLang="en-US" dirty="0"/>
          </a:p>
        </p:txBody>
      </p:sp>
      <p:sp>
        <p:nvSpPr>
          <p:cNvPr id="5" name="矩形 4"/>
          <p:cNvSpPr/>
          <p:nvPr/>
        </p:nvSpPr>
        <p:spPr>
          <a:xfrm>
            <a:off x="6948225" y="2283718"/>
            <a:ext cx="1440159" cy="1384995"/>
          </a:xfrm>
          <a:prstGeom prst="rect">
            <a:avLst/>
          </a:prstGeom>
          <a:solidFill>
            <a:schemeClr val="tx2"/>
          </a:solidFill>
        </p:spPr>
        <p:txBody>
          <a:bodyPr wrap="square">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网站允许爬取数据吗？</a:t>
            </a:r>
          </a:p>
        </p:txBody>
      </p:sp>
    </p:spTree>
    <p:extLst>
      <p:ext uri="{BB962C8B-B14F-4D97-AF65-F5344CB8AC3E}">
        <p14:creationId xmlns:p14="http://schemas.microsoft.com/office/powerpoint/2010/main" val="1454810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Robots</a:t>
            </a:r>
            <a:r>
              <a:rPr lang="zh-CN" altLang="en-US" dirty="0" smtClean="0"/>
              <a:t>协议</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16</a:t>
            </a:fld>
            <a:endParaRPr lang="zh-CN" altLang="en-US" dirty="0"/>
          </a:p>
        </p:txBody>
      </p:sp>
      <p:graphicFrame>
        <p:nvGraphicFramePr>
          <p:cNvPr id="5" name="图示 4"/>
          <p:cNvGraphicFramePr/>
          <p:nvPr>
            <p:extLst>
              <p:ext uri="{D42A27DB-BD31-4B8C-83A1-F6EECF244321}">
                <p14:modId xmlns:p14="http://schemas.microsoft.com/office/powerpoint/2010/main" val="1069561003"/>
              </p:ext>
            </p:extLst>
          </p:nvPr>
        </p:nvGraphicFramePr>
        <p:xfrm>
          <a:off x="1524000" y="53975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760310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Robots</a:t>
            </a:r>
            <a:r>
              <a:rPr lang="zh-CN" altLang="en-US" dirty="0" smtClean="0"/>
              <a:t>协议</a:t>
            </a:r>
            <a:r>
              <a:rPr lang="en-US" altLang="zh-CN" dirty="0" smtClean="0"/>
              <a:t>-</a:t>
            </a:r>
            <a:r>
              <a:rPr lang="zh-CN" altLang="en-US" dirty="0" smtClean="0"/>
              <a:t>豆瓣网</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17</a:t>
            </a:fld>
            <a:endParaRPr lang="zh-CN" altLang="en-US" dirty="0"/>
          </a:p>
        </p:txBody>
      </p:sp>
      <p:pic>
        <p:nvPicPr>
          <p:cNvPr id="6" name="图片 5"/>
          <p:cNvPicPr/>
          <p:nvPr/>
        </p:nvPicPr>
        <p:blipFill>
          <a:blip r:embed="rId3"/>
          <a:stretch>
            <a:fillRect/>
          </a:stretch>
        </p:blipFill>
        <p:spPr>
          <a:xfrm>
            <a:off x="1547664" y="1035348"/>
            <a:ext cx="6120130" cy="3533775"/>
          </a:xfrm>
          <a:prstGeom prst="rect">
            <a:avLst/>
          </a:prstGeom>
        </p:spPr>
      </p:pic>
    </p:spTree>
    <p:extLst>
      <p:ext uri="{BB962C8B-B14F-4D97-AF65-F5344CB8AC3E}">
        <p14:creationId xmlns:p14="http://schemas.microsoft.com/office/powerpoint/2010/main" val="12211416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网页数据</a:t>
            </a:r>
            <a:r>
              <a:rPr lang="zh-CN" altLang="en-US" dirty="0"/>
              <a:t>解析</a:t>
            </a:r>
          </a:p>
        </p:txBody>
      </p:sp>
      <p:sp>
        <p:nvSpPr>
          <p:cNvPr id="5" name="灯片编号占位符 4"/>
          <p:cNvSpPr>
            <a:spLocks noGrp="1"/>
          </p:cNvSpPr>
          <p:nvPr>
            <p:ph type="sldNum" sz="quarter" idx="4"/>
          </p:nvPr>
        </p:nvSpPr>
        <p:spPr>
          <a:xfrm>
            <a:off x="8028384" y="357504"/>
            <a:ext cx="360000" cy="432048"/>
          </a:xfrm>
        </p:spPr>
        <p:txBody>
          <a:bodyPr/>
          <a:lstStyle/>
          <a:p>
            <a:fld id="{D18B1CCC-5B4E-41DC-9FD8-30B8F0069F97}" type="slidenum">
              <a:rPr lang="zh-CN" altLang="en-US" smtClean="0"/>
              <a:pPr/>
              <a:t>18</a:t>
            </a:fld>
            <a:endParaRPr lang="zh-CN" altLang="en-US" dirty="0"/>
          </a:p>
        </p:txBody>
      </p:sp>
      <p:sp>
        <p:nvSpPr>
          <p:cNvPr id="4" name="TextBox 3"/>
          <p:cNvSpPr txBox="1"/>
          <p:nvPr/>
        </p:nvSpPr>
        <p:spPr>
          <a:xfrm>
            <a:off x="179512" y="2643758"/>
            <a:ext cx="1728192" cy="861774"/>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altLang="zh-CN" sz="5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Calibri" panose="020F0502020204030204" pitchFamily="34" charset="0"/>
                <a:cs typeface="Calibri" panose="020F0502020204030204" pitchFamily="34" charset="0"/>
              </a:rPr>
              <a:t>11.2</a:t>
            </a:r>
            <a:endParaRPr lang="zh-CN" altLang="en-US" sz="5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8526250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Requests</a:t>
            </a:r>
            <a:r>
              <a:rPr lang="zh-CN" altLang="en-US" dirty="0"/>
              <a:t>库网页源代码</a:t>
            </a:r>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19</a:t>
            </a:fld>
            <a:endParaRPr lang="zh-CN" altLang="en-US" dirty="0"/>
          </a:p>
        </p:txBody>
      </p:sp>
      <p:sp>
        <p:nvSpPr>
          <p:cNvPr id="6" name="文本框 5"/>
          <p:cNvSpPr txBox="1"/>
          <p:nvPr/>
        </p:nvSpPr>
        <p:spPr>
          <a:xfrm>
            <a:off x="6055567" y="1059582"/>
            <a:ext cx="2340240" cy="830997"/>
          </a:xfrm>
          <a:prstGeom prst="rect">
            <a:avLst/>
          </a:prstGeom>
          <a:noFill/>
        </p:spPr>
        <p:txBody>
          <a:bodyPr wrap="square" rtlCol="0">
            <a:spAutoFit/>
          </a:bodyPr>
          <a:lstStyle/>
          <a:p>
            <a:r>
              <a:rPr lang="zh-CN" altLang="en-US" sz="2400" b="1" dirty="0" smtClean="0">
                <a:latin typeface="微软雅黑 Light" panose="020B0502040204020203" pitchFamily="34" charset="-122"/>
                <a:ea typeface="微软雅黑 Light" panose="020B0502040204020203" pitchFamily="34" charset="-122"/>
              </a:rPr>
              <a:t>豆瓣读书</a:t>
            </a:r>
            <a:endParaRPr lang="en-US" altLang="zh-CN" sz="2400" b="1" dirty="0" smtClean="0">
              <a:latin typeface="微软雅黑 Light" panose="020B0502040204020203" pitchFamily="34" charset="-122"/>
              <a:ea typeface="微软雅黑 Light" panose="020B0502040204020203" pitchFamily="34" charset="-122"/>
            </a:endParaRPr>
          </a:p>
          <a:p>
            <a:r>
              <a:rPr lang="en-US" altLang="zh-CN" sz="2400" dirty="0" smtClean="0">
                <a:latin typeface="微软雅黑 Light" panose="020B0502040204020203" pitchFamily="34" charset="-122"/>
                <a:ea typeface="微软雅黑 Light" panose="020B0502040204020203" pitchFamily="34" charset="-122"/>
              </a:rPr>
              <a:t>《</a:t>
            </a:r>
            <a:r>
              <a:rPr lang="zh-CN" altLang="en-US" sz="2400" dirty="0" smtClean="0">
                <a:latin typeface="微软雅黑 Light" panose="020B0502040204020203" pitchFamily="34" charset="-122"/>
                <a:ea typeface="微软雅黑 Light" panose="020B0502040204020203" pitchFamily="34" charset="-122"/>
              </a:rPr>
              <a:t>小王子</a:t>
            </a:r>
            <a:r>
              <a:rPr lang="en-US" altLang="zh-CN" sz="2400" dirty="0" smtClean="0">
                <a:latin typeface="微软雅黑 Light" panose="020B0502040204020203" pitchFamily="34" charset="-122"/>
                <a:ea typeface="微软雅黑 Light" panose="020B0502040204020203" pitchFamily="34" charset="-122"/>
              </a:rPr>
              <a:t>》</a:t>
            </a:r>
            <a:r>
              <a:rPr lang="zh-CN" altLang="en-US" sz="2400" dirty="0" smtClean="0">
                <a:latin typeface="微软雅黑 Light" panose="020B0502040204020203" pitchFamily="34" charset="-122"/>
                <a:ea typeface="微软雅黑 Light" panose="020B0502040204020203" pitchFamily="34" charset="-122"/>
              </a:rPr>
              <a:t>短评</a:t>
            </a:r>
            <a:endParaRPr lang="zh-CN" altLang="en-US" sz="2400" dirty="0">
              <a:latin typeface="微软雅黑 Light" panose="020B0502040204020203" pitchFamily="34" charset="-122"/>
              <a:ea typeface="微软雅黑 Light" panose="020B0502040204020203" pitchFamily="34" charset="-122"/>
            </a:endParaRPr>
          </a:p>
        </p:txBody>
      </p:sp>
      <p:pic>
        <p:nvPicPr>
          <p:cNvPr id="3" name="图片 2"/>
          <p:cNvPicPr>
            <a:picLocks noChangeAspect="1"/>
          </p:cNvPicPr>
          <p:nvPr/>
        </p:nvPicPr>
        <p:blipFill>
          <a:blip r:embed="rId2"/>
          <a:stretch>
            <a:fillRect/>
          </a:stretch>
        </p:blipFill>
        <p:spPr>
          <a:xfrm>
            <a:off x="1403648" y="1059582"/>
            <a:ext cx="4180431" cy="3579862"/>
          </a:xfrm>
          <a:prstGeom prst="rect">
            <a:avLst/>
          </a:prstGeom>
        </p:spPr>
      </p:pic>
      <p:sp>
        <p:nvSpPr>
          <p:cNvPr id="7" name="内容占位符 2"/>
          <p:cNvSpPr>
            <a:spLocks noGrp="1"/>
          </p:cNvSpPr>
          <p:nvPr>
            <p:ph idx="1"/>
          </p:nvPr>
        </p:nvSpPr>
        <p:spPr>
          <a:xfrm>
            <a:off x="6055567" y="2067694"/>
            <a:ext cx="2376264" cy="2415716"/>
          </a:xfrm>
        </p:spPr>
        <p:txBody>
          <a:bodyPr>
            <a:normAutofit fontScale="62500" lnSpcReduction="20000"/>
          </a:bodyPr>
          <a:lstStyle/>
          <a:p>
            <a:pPr marL="0" indent="0">
              <a:buNone/>
            </a:pPr>
            <a:r>
              <a:rPr lang="en-US" altLang="zh-CN" dirty="0" smtClean="0"/>
              <a:t>&lt;span class </a:t>
            </a:r>
            <a:r>
              <a:rPr lang="en-US" altLang="zh-CN" dirty="0"/>
              <a:t>="short"&gt;</a:t>
            </a:r>
            <a:r>
              <a:rPr lang="zh-CN" altLang="zh-CN" dirty="0" smtClean="0"/>
              <a:t>十几</a:t>
            </a:r>
            <a:r>
              <a:rPr lang="zh-CN" altLang="zh-CN" dirty="0"/>
              <a:t>岁的时候渴慕着小王子，一天之间可以看四十四次日落。是在多久之后才明白，看四十四次日落的小王子，他有多么难过</a:t>
            </a:r>
            <a:r>
              <a:rPr lang="zh-CN" altLang="zh-CN" dirty="0" smtClean="0"/>
              <a:t>。</a:t>
            </a:r>
            <a:r>
              <a:rPr lang="en-US" altLang="zh-CN" dirty="0"/>
              <a:t> </a:t>
            </a:r>
            <a:r>
              <a:rPr lang="en-US" altLang="zh-CN" dirty="0" smtClean="0"/>
              <a:t>&lt;/span&gt;</a:t>
            </a:r>
            <a:endParaRPr lang="zh-CN" altLang="zh-CN" dirty="0"/>
          </a:p>
          <a:p>
            <a:endParaRPr lang="zh-CN" altLang="en-US" dirty="0"/>
          </a:p>
        </p:txBody>
      </p:sp>
    </p:spTree>
    <p:extLst>
      <p:ext uri="{BB962C8B-B14F-4D97-AF65-F5344CB8AC3E}">
        <p14:creationId xmlns:p14="http://schemas.microsoft.com/office/powerpoint/2010/main" val="20187711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用</a:t>
            </a:r>
            <a:r>
              <a:rPr lang="en-US" altLang="zh-CN" dirty="0" smtClean="0"/>
              <a:t>Python</a:t>
            </a:r>
            <a:r>
              <a:rPr lang="zh-CN" altLang="en-US" dirty="0" smtClean="0"/>
              <a:t>获取</a:t>
            </a:r>
            <a:r>
              <a:rPr lang="zh-CN" altLang="en-US" dirty="0"/>
              <a:t>网络</a:t>
            </a:r>
            <a:r>
              <a:rPr lang="zh-CN" altLang="en-US" dirty="0" smtClean="0"/>
              <a:t>数据</a:t>
            </a:r>
            <a:endParaRPr lang="zh-CN" altLang="en-US" dirty="0"/>
          </a:p>
        </p:txBody>
      </p:sp>
      <p:sp>
        <p:nvSpPr>
          <p:cNvPr id="3" name="内容占位符 2"/>
          <p:cNvSpPr>
            <a:spLocks noGrp="1"/>
          </p:cNvSpPr>
          <p:nvPr>
            <p:ph idx="1"/>
          </p:nvPr>
        </p:nvSpPr>
        <p:spPr>
          <a:xfrm>
            <a:off x="3563888" y="1131590"/>
            <a:ext cx="4324677" cy="3672408"/>
          </a:xfrm>
        </p:spPr>
        <p:txBody>
          <a:bodyPr>
            <a:normAutofit fontScale="62500" lnSpcReduction="20000"/>
          </a:bodyPr>
          <a:lstStyle/>
          <a:p>
            <a:pPr marL="0" indent="0">
              <a:buNone/>
            </a:pPr>
            <a:r>
              <a:rPr lang="zh-CN" altLang="en-US" dirty="0" smtClean="0"/>
              <a:t>    </a:t>
            </a:r>
            <a:r>
              <a:rPr lang="zh-CN" altLang="en-US" sz="3500" dirty="0" smtClean="0"/>
              <a:t>网络数据如何获取（爬取）</a:t>
            </a:r>
            <a:r>
              <a:rPr lang="en-US" altLang="zh-CN" sz="3500" dirty="0" smtClean="0"/>
              <a:t>?</a:t>
            </a:r>
          </a:p>
          <a:p>
            <a:pPr marL="0" indent="0">
              <a:buNone/>
            </a:pPr>
            <a:r>
              <a:rPr lang="en-US" altLang="zh-CN" sz="2000" dirty="0" smtClean="0"/>
              <a:t>	     </a:t>
            </a:r>
            <a:r>
              <a:rPr lang="zh-CN" altLang="en-US" sz="3200" dirty="0" smtClean="0"/>
              <a:t>抓取网页，解析网页内容</a:t>
            </a:r>
            <a:r>
              <a:rPr lang="en-US" altLang="zh-CN" sz="3200" dirty="0" smtClean="0"/>
              <a:t> </a:t>
            </a:r>
          </a:p>
          <a:p>
            <a:pPr lvl="1">
              <a:lnSpc>
                <a:spcPct val="120000"/>
              </a:lnSpc>
              <a:spcBef>
                <a:spcPts val="0"/>
              </a:spcBef>
              <a:buFont typeface="Arial" panose="020B0604020202020204" pitchFamily="34" charset="0"/>
              <a:buChar char="•"/>
            </a:pPr>
            <a:r>
              <a:rPr lang="zh-CN" altLang="en-US" sz="3500" dirty="0"/>
              <a:t>抓取</a:t>
            </a:r>
            <a:endParaRPr lang="en-US" altLang="zh-CN" sz="3500" dirty="0" smtClean="0"/>
          </a:p>
          <a:p>
            <a:pPr lvl="2">
              <a:lnSpc>
                <a:spcPct val="120000"/>
              </a:lnSpc>
              <a:spcBef>
                <a:spcPts val="0"/>
              </a:spcBef>
            </a:pPr>
            <a:r>
              <a:rPr lang="en-US" altLang="zh-CN" sz="3500" dirty="0" err="1" smtClean="0"/>
              <a:t>urllib</a:t>
            </a:r>
            <a:r>
              <a:rPr lang="zh-CN" altLang="en-US" sz="3500" dirty="0" smtClean="0"/>
              <a:t>内建模块</a:t>
            </a:r>
            <a:endParaRPr lang="en-US" altLang="zh-CN" sz="3500" dirty="0" smtClean="0"/>
          </a:p>
          <a:p>
            <a:pPr lvl="3">
              <a:lnSpc>
                <a:spcPct val="120000"/>
              </a:lnSpc>
              <a:spcBef>
                <a:spcPts val="0"/>
              </a:spcBef>
            </a:pPr>
            <a:r>
              <a:rPr lang="en-US" altLang="zh-CN" sz="3500" dirty="0" err="1" smtClean="0"/>
              <a:t>urllib.request</a:t>
            </a:r>
            <a:endParaRPr lang="en-US" altLang="zh-CN" sz="3500" dirty="0" smtClean="0"/>
          </a:p>
          <a:p>
            <a:pPr lvl="2">
              <a:lnSpc>
                <a:spcPct val="120000"/>
              </a:lnSpc>
              <a:spcBef>
                <a:spcPts val="0"/>
              </a:spcBef>
            </a:pPr>
            <a:r>
              <a:rPr lang="en-US" altLang="zh-CN" sz="3500" dirty="0"/>
              <a:t>R</a:t>
            </a:r>
            <a:r>
              <a:rPr lang="en-US" altLang="zh-CN" sz="3500" dirty="0" smtClean="0"/>
              <a:t>equests</a:t>
            </a:r>
            <a:r>
              <a:rPr lang="zh-CN" altLang="en-US" sz="3500" dirty="0" smtClean="0"/>
              <a:t>第三方库</a:t>
            </a:r>
            <a:endParaRPr lang="en-US" altLang="zh-CN" sz="3500" dirty="0" smtClean="0"/>
          </a:p>
          <a:p>
            <a:pPr lvl="2">
              <a:lnSpc>
                <a:spcPct val="120000"/>
              </a:lnSpc>
              <a:spcBef>
                <a:spcPts val="0"/>
              </a:spcBef>
            </a:pPr>
            <a:r>
              <a:rPr lang="en-US" altLang="zh-CN" sz="3500" dirty="0" err="1" smtClean="0"/>
              <a:t>Scrapy</a:t>
            </a:r>
            <a:r>
              <a:rPr lang="zh-CN" altLang="en-US" sz="3500" dirty="0" smtClean="0"/>
              <a:t>框架</a:t>
            </a:r>
            <a:endParaRPr lang="en-US" altLang="zh-CN" sz="3500" dirty="0" smtClean="0"/>
          </a:p>
          <a:p>
            <a:pPr lvl="1">
              <a:lnSpc>
                <a:spcPct val="120000"/>
              </a:lnSpc>
              <a:spcBef>
                <a:spcPts val="0"/>
              </a:spcBef>
              <a:buFont typeface="Arial" pitchFamily="34" charset="0"/>
              <a:buChar char="•"/>
            </a:pPr>
            <a:r>
              <a:rPr lang="zh-CN" altLang="en-US" sz="3500" dirty="0" smtClean="0"/>
              <a:t>解析</a:t>
            </a:r>
            <a:endParaRPr lang="en-US" altLang="zh-CN" sz="3500" dirty="0" smtClean="0"/>
          </a:p>
          <a:p>
            <a:pPr lvl="2">
              <a:lnSpc>
                <a:spcPct val="120000"/>
              </a:lnSpc>
              <a:spcBef>
                <a:spcPts val="0"/>
              </a:spcBef>
            </a:pPr>
            <a:r>
              <a:rPr lang="en-US" altLang="zh-CN" sz="3500" dirty="0" smtClean="0"/>
              <a:t>Beautiful Soup</a:t>
            </a:r>
            <a:r>
              <a:rPr lang="zh-CN" altLang="en-US" sz="3500" dirty="0" smtClean="0"/>
              <a:t>库</a:t>
            </a:r>
            <a:endParaRPr lang="en-US" altLang="zh-CN" sz="3500" dirty="0"/>
          </a:p>
          <a:p>
            <a:pPr lvl="2">
              <a:lnSpc>
                <a:spcPct val="120000"/>
              </a:lnSpc>
              <a:spcBef>
                <a:spcPts val="0"/>
              </a:spcBef>
            </a:pPr>
            <a:r>
              <a:rPr lang="en-US" altLang="zh-CN" sz="3500" dirty="0" smtClean="0"/>
              <a:t>re</a:t>
            </a:r>
            <a:r>
              <a:rPr lang="zh-CN" altLang="en-US" sz="3500" dirty="0" smtClean="0"/>
              <a:t>模块</a:t>
            </a:r>
            <a:endParaRPr lang="en-US" altLang="zh-CN" sz="3500" dirty="0"/>
          </a:p>
        </p:txBody>
      </p:sp>
      <p:pic>
        <p:nvPicPr>
          <p:cNvPr id="7"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0963" y="1437624"/>
            <a:ext cx="1921554" cy="248427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8" name="灯片编号占位符 4"/>
          <p:cNvSpPr txBox="1">
            <a:spLocks/>
          </p:cNvSpPr>
          <p:nvPr/>
        </p:nvSpPr>
        <p:spPr>
          <a:xfrm>
            <a:off x="8028384" y="357504"/>
            <a:ext cx="360000" cy="432048"/>
          </a:xfrm>
          <a:prstGeom prst="rect">
            <a:avLst/>
          </a:prstGeom>
          <a:solidFill>
            <a:schemeClr val="accent6"/>
          </a:solidFill>
          <a:ln w="25400" cap="flat" cmpd="sng" algn="ctr">
            <a:noFill/>
            <a:prstDash val="solid"/>
          </a:ln>
          <a:effectLst/>
        </p:spPr>
        <p:txBody>
          <a:bodyPr vert="horz" lIns="0" tIns="45720" rIns="0" bIns="45720" rtlCol="0" anchor="ctr"/>
          <a:lstStyle>
            <a:defPPr>
              <a:defRPr lang="zh-CN"/>
            </a:defPPr>
            <a:lvl1pPr marL="0" algn="ctr" defTabSz="914400" rtl="0" eaLnBrk="1" latinLnBrk="0" hangingPunct="1">
              <a:defRPr sz="1400" b="1" kern="1200">
                <a:solidFill>
                  <a:schemeClr val="bg1"/>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smtClean="0"/>
              <a:t>14</a:t>
            </a:r>
            <a:endParaRPr lang="zh-CN" altLang="en-US" dirty="0"/>
          </a:p>
        </p:txBody>
      </p:sp>
      <p:sp>
        <p:nvSpPr>
          <p:cNvPr id="4" name="文本框 3"/>
          <p:cNvSpPr txBox="1"/>
          <p:nvPr/>
        </p:nvSpPr>
        <p:spPr>
          <a:xfrm>
            <a:off x="899592" y="4227934"/>
            <a:ext cx="3312368" cy="461665"/>
          </a:xfrm>
          <a:prstGeom prst="rect">
            <a:avLst/>
          </a:prstGeom>
          <a:solidFill>
            <a:schemeClr val="accent1">
              <a:lumMod val="75000"/>
            </a:schemeClr>
          </a:solidFill>
        </p:spPr>
        <p:txBody>
          <a:bodyPr wrap="square" lIns="36000" rIns="36000" rtlCol="0">
            <a:spAutoFit/>
          </a:bodyPr>
          <a:lstStyle/>
          <a:p>
            <a:r>
              <a:rPr lang="en-US" altLang="zh-CN" sz="2400" dirty="0" smtClean="0">
                <a:solidFill>
                  <a:schemeClr val="bg1">
                    <a:lumMod val="95000"/>
                  </a:schemeClr>
                </a:solidFill>
                <a:latin typeface="幼圆" panose="02010509060101010101" pitchFamily="49" charset="-122"/>
                <a:ea typeface="幼圆" panose="02010509060101010101" pitchFamily="49" charset="-122"/>
              </a:rPr>
              <a:t>API/Web API</a:t>
            </a:r>
            <a:r>
              <a:rPr lang="zh-CN" altLang="en-US" sz="2400" dirty="0" smtClean="0">
                <a:solidFill>
                  <a:schemeClr val="bg1">
                    <a:lumMod val="95000"/>
                  </a:schemeClr>
                </a:solidFill>
                <a:latin typeface="幼圆" panose="02010509060101010101" pitchFamily="49" charset="-122"/>
                <a:ea typeface="幼圆" panose="02010509060101010101" pitchFamily="49" charset="-122"/>
              </a:rPr>
              <a:t>获取数据</a:t>
            </a:r>
            <a:endParaRPr lang="zh-CN" altLang="en-US" sz="2400" dirty="0">
              <a:solidFill>
                <a:schemeClr val="bg1">
                  <a:lumMod val="95000"/>
                </a:schemeClr>
              </a:solidFill>
              <a:latin typeface="幼圆" panose="02010509060101010101" pitchFamily="49" charset="-122"/>
              <a:ea typeface="幼圆" panose="02010509060101010101" pitchFamily="49" charset="-122"/>
            </a:endParaRPr>
          </a:p>
        </p:txBody>
      </p:sp>
      <p:sp>
        <p:nvSpPr>
          <p:cNvPr id="6" name="灯片编号占位符 5"/>
          <p:cNvSpPr>
            <a:spLocks noGrp="1"/>
          </p:cNvSpPr>
          <p:nvPr>
            <p:ph type="sldNum" sz="quarter" idx="4"/>
          </p:nvPr>
        </p:nvSpPr>
        <p:spPr/>
        <p:txBody>
          <a:bodyPr/>
          <a:lstStyle/>
          <a:p>
            <a:fld id="{D18B1CCC-5B4E-41DC-9FD8-30B8F0069F97}" type="slidenum">
              <a:rPr lang="zh-CN" altLang="en-US" smtClean="0"/>
              <a:pPr/>
              <a:t>2</a:t>
            </a:fld>
            <a:endParaRPr lang="zh-CN" altLang="en-US" dirty="0"/>
          </a:p>
        </p:txBody>
      </p:sp>
    </p:spTree>
    <p:extLst>
      <p:ext uri="{BB962C8B-B14F-4D97-AF65-F5344CB8AC3E}">
        <p14:creationId xmlns:p14="http://schemas.microsoft.com/office/powerpoint/2010/main" val="719470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en-US" altLang="zh-CN" cap="none" dirty="0" smtClean="0"/>
              <a:t>11.2.1Beautiful Soup</a:t>
            </a:r>
            <a:r>
              <a:rPr lang="zh-CN" altLang="en-US" cap="none" dirty="0" smtClean="0"/>
              <a:t>库</a:t>
            </a:r>
            <a:endParaRPr lang="zh-CN" altLang="en-US" dirty="0"/>
          </a:p>
        </p:txBody>
      </p:sp>
      <p:sp>
        <p:nvSpPr>
          <p:cNvPr id="8" name="文本占位符 7"/>
          <p:cNvSpPr>
            <a:spLocks noGrp="1"/>
          </p:cNvSpPr>
          <p:nvPr>
            <p:ph type="body" idx="1"/>
          </p:nvPr>
        </p:nvSpPr>
        <p:spPr/>
        <p:txBody>
          <a:bodyPr/>
          <a:lstStyle/>
          <a:p>
            <a:endParaRPr lang="zh-CN" altLang="en-US"/>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20</a:t>
            </a:fld>
            <a:endParaRPr lang="zh-CN" altLang="en-US" dirty="0"/>
          </a:p>
        </p:txBody>
      </p:sp>
    </p:spTree>
    <p:extLst>
      <p:ext uri="{BB962C8B-B14F-4D97-AF65-F5344CB8AC3E}">
        <p14:creationId xmlns:p14="http://schemas.microsoft.com/office/powerpoint/2010/main" val="276045211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1.Beautiful Soup </a:t>
            </a:r>
            <a:r>
              <a:rPr lang="zh-CN" altLang="en-US" dirty="0" smtClean="0"/>
              <a:t>基础</a:t>
            </a:r>
            <a:endParaRPr lang="zh-CN" altLang="en-US" dirty="0"/>
          </a:p>
        </p:txBody>
      </p:sp>
      <p:sp>
        <p:nvSpPr>
          <p:cNvPr id="12" name="内容占位符 2"/>
          <p:cNvSpPr>
            <a:spLocks noGrp="1"/>
          </p:cNvSpPr>
          <p:nvPr>
            <p:ph idx="1"/>
          </p:nvPr>
        </p:nvSpPr>
        <p:spPr>
          <a:xfrm>
            <a:off x="3560162" y="1131590"/>
            <a:ext cx="5472600" cy="3186354"/>
          </a:xfrm>
        </p:spPr>
        <p:txBody>
          <a:bodyPr>
            <a:noAutofit/>
          </a:bodyPr>
          <a:lstStyle/>
          <a:p>
            <a:r>
              <a:rPr lang="en-US" altLang="zh-CN" b="0" dirty="0" smtClean="0"/>
              <a:t>Beautiful </a:t>
            </a:r>
            <a:r>
              <a:rPr lang="en-US" altLang="zh-CN" b="0" dirty="0" smtClean="0"/>
              <a:t>Soup</a:t>
            </a:r>
          </a:p>
          <a:p>
            <a:pPr lvl="1"/>
            <a:r>
              <a:rPr lang="zh-CN" altLang="en-US" b="0" dirty="0" smtClean="0"/>
              <a:t>一</a:t>
            </a:r>
            <a:r>
              <a:rPr lang="zh-CN" altLang="en-US" b="0" dirty="0"/>
              <a:t>个可以从</a:t>
            </a:r>
            <a:r>
              <a:rPr lang="en-US" altLang="zh-CN" b="0" dirty="0"/>
              <a:t>HTML</a:t>
            </a:r>
            <a:r>
              <a:rPr lang="zh-CN" altLang="en-US" b="0" dirty="0"/>
              <a:t>或</a:t>
            </a:r>
            <a:r>
              <a:rPr lang="en-US" altLang="zh-CN" b="0" dirty="0"/>
              <a:t>XML</a:t>
            </a:r>
            <a:r>
              <a:rPr lang="zh-CN" altLang="en-US" b="0" dirty="0"/>
              <a:t>文件中提取数据的</a:t>
            </a:r>
            <a:r>
              <a:rPr lang="en-US" altLang="zh-CN" b="0" dirty="0" smtClean="0"/>
              <a:t>Python</a:t>
            </a:r>
            <a:r>
              <a:rPr lang="zh-CN" altLang="en-US" b="0" dirty="0" smtClean="0"/>
              <a:t>第三方库</a:t>
            </a:r>
            <a:endParaRPr lang="en-US" altLang="zh-CN" b="0" dirty="0" smtClean="0"/>
          </a:p>
          <a:p>
            <a:pPr lvl="1"/>
            <a:r>
              <a:rPr lang="en-US" altLang="zh-CN" dirty="0" smtClean="0">
                <a:hlinkClick r:id="rId3"/>
              </a:rPr>
              <a:t>https</a:t>
            </a:r>
            <a:r>
              <a:rPr lang="en-US" altLang="zh-CN" dirty="0">
                <a:hlinkClick r:id="rId3"/>
              </a:rPr>
              <a:t>://</a:t>
            </a:r>
            <a:r>
              <a:rPr lang="en-US" altLang="zh-CN" dirty="0" smtClean="0">
                <a:hlinkClick r:id="rId3"/>
              </a:rPr>
              <a:t>www.crummy.com/software/BeautifulSoup/bs4/doc.zh</a:t>
            </a:r>
            <a:endParaRPr lang="en-US" altLang="zh-CN" dirty="0"/>
          </a:p>
        </p:txBody>
      </p:sp>
      <p:sp>
        <p:nvSpPr>
          <p:cNvPr id="3" name="灯片编号占位符 2"/>
          <p:cNvSpPr>
            <a:spLocks noGrp="1"/>
          </p:cNvSpPr>
          <p:nvPr>
            <p:ph type="sldNum" sz="quarter" idx="4"/>
          </p:nvPr>
        </p:nvSpPr>
        <p:spPr/>
        <p:txBody>
          <a:bodyPr/>
          <a:lstStyle/>
          <a:p>
            <a:fld id="{D18B1CCC-5B4E-41DC-9FD8-30B8F0069F97}" type="slidenum">
              <a:rPr lang="zh-CN" altLang="en-US" smtClean="0"/>
              <a:pPr/>
              <a:t>21</a:t>
            </a:fld>
            <a:endParaRPr lang="zh-CN" altLang="en-US" dirty="0"/>
          </a:p>
        </p:txBody>
      </p:sp>
      <p:pic>
        <p:nvPicPr>
          <p:cNvPr id="7" name="图片 6"/>
          <p:cNvPicPr/>
          <p:nvPr/>
        </p:nvPicPr>
        <p:blipFill>
          <a:blip r:embed="rId4"/>
          <a:stretch>
            <a:fillRect/>
          </a:stretch>
        </p:blipFill>
        <p:spPr>
          <a:xfrm>
            <a:off x="260227" y="1491630"/>
            <a:ext cx="3312368" cy="230782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1.Beautiful Soup </a:t>
            </a:r>
            <a:r>
              <a:rPr lang="zh-CN" altLang="en-US" dirty="0"/>
              <a:t>基础</a:t>
            </a:r>
          </a:p>
        </p:txBody>
      </p:sp>
      <p:sp>
        <p:nvSpPr>
          <p:cNvPr id="3" name="内容占位符 2"/>
          <p:cNvSpPr>
            <a:spLocks noGrp="1"/>
          </p:cNvSpPr>
          <p:nvPr>
            <p:ph idx="1"/>
          </p:nvPr>
        </p:nvSpPr>
        <p:spPr>
          <a:xfrm>
            <a:off x="457200" y="923896"/>
            <a:ext cx="8229600" cy="720080"/>
          </a:xfrm>
        </p:spPr>
        <p:txBody>
          <a:bodyPr/>
          <a:lstStyle/>
          <a:p>
            <a:r>
              <a:rPr lang="en-US" altLang="zh-CN" dirty="0"/>
              <a:t>$ pip install </a:t>
            </a:r>
            <a:r>
              <a:rPr lang="en-US" altLang="zh-CN" dirty="0" smtClean="0"/>
              <a:t>beautifulsoup4 </a:t>
            </a:r>
            <a:r>
              <a:rPr lang="zh-CN" altLang="en-US" dirty="0" smtClean="0"/>
              <a:t>（</a:t>
            </a:r>
            <a:r>
              <a:rPr lang="en-US" altLang="zh-CN" dirty="0" smtClean="0"/>
              <a:t>Anaconda</a:t>
            </a:r>
            <a:r>
              <a:rPr lang="zh-CN" altLang="en-US" dirty="0" smtClean="0"/>
              <a:t>中预装）</a:t>
            </a:r>
            <a:endParaRPr lang="en-US" altLang="zh-CN" dirty="0" smtClean="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22</a:t>
            </a:fld>
            <a:endParaRPr lang="zh-CN" altLang="en-US" dirty="0"/>
          </a:p>
        </p:txBody>
      </p:sp>
      <p:sp>
        <p:nvSpPr>
          <p:cNvPr id="6" name="矩形 5"/>
          <p:cNvSpPr/>
          <p:nvPr/>
        </p:nvSpPr>
        <p:spPr>
          <a:xfrm>
            <a:off x="683568" y="3579862"/>
            <a:ext cx="2530624" cy="830997"/>
          </a:xfrm>
          <a:prstGeom prst="rect">
            <a:avLst/>
          </a:prstGeom>
          <a:solidFill>
            <a:schemeClr val="accent1">
              <a:lumMod val="75000"/>
            </a:schemeClr>
          </a:solidFill>
        </p:spPr>
        <p:txBody>
          <a:bodyPr wrap="square">
            <a:spAutoFit/>
          </a:bodyPr>
          <a:lstStyle/>
          <a:p>
            <a:r>
              <a:rPr lang="en-US" altLang="zh-CN" sz="2400" dirty="0" err="1" smtClean="0">
                <a:solidFill>
                  <a:schemeClr val="bg1"/>
                </a:solidFill>
              </a:rPr>
              <a:t>lxml</a:t>
            </a:r>
            <a:r>
              <a:rPr lang="en-US" altLang="zh-CN" sz="2400" dirty="0" smtClean="0">
                <a:solidFill>
                  <a:schemeClr val="bg1"/>
                </a:solidFill>
              </a:rPr>
              <a:t>: HTML</a:t>
            </a:r>
            <a:r>
              <a:rPr lang="zh-CN" altLang="en-US" sz="2400" dirty="0">
                <a:solidFill>
                  <a:schemeClr val="bg1"/>
                </a:solidFill>
              </a:rPr>
              <a:t>解析</a:t>
            </a:r>
            <a:r>
              <a:rPr lang="zh-CN" altLang="en-US" sz="2400" dirty="0" smtClean="0">
                <a:solidFill>
                  <a:schemeClr val="bg1"/>
                </a:solidFill>
              </a:rPr>
              <a:t>器</a:t>
            </a:r>
            <a:endParaRPr lang="en-US" altLang="zh-CN" sz="2400" dirty="0" smtClean="0">
              <a:solidFill>
                <a:schemeClr val="bg1"/>
              </a:solidFill>
            </a:endParaRPr>
          </a:p>
          <a:p>
            <a:r>
              <a:rPr lang="en-US" altLang="zh-CN" sz="2400" dirty="0">
                <a:solidFill>
                  <a:schemeClr val="bg1"/>
                </a:solidFill>
              </a:rPr>
              <a:t>$ pip install </a:t>
            </a:r>
            <a:r>
              <a:rPr lang="en-US" altLang="zh-CN" sz="2400" dirty="0" err="1">
                <a:solidFill>
                  <a:schemeClr val="bg1"/>
                </a:solidFill>
              </a:rPr>
              <a:t>lxml</a:t>
            </a:r>
            <a:endParaRPr lang="zh-CN" altLang="en-US" sz="2400" dirty="0">
              <a:solidFill>
                <a:schemeClr val="bg1"/>
              </a:solidFill>
            </a:endParaRPr>
          </a:p>
        </p:txBody>
      </p:sp>
      <p:sp>
        <p:nvSpPr>
          <p:cNvPr id="7" name="矩形 6"/>
          <p:cNvSpPr/>
          <p:nvPr/>
        </p:nvSpPr>
        <p:spPr>
          <a:xfrm>
            <a:off x="3905302" y="3579862"/>
            <a:ext cx="4814192" cy="830997"/>
          </a:xfrm>
          <a:prstGeom prst="rect">
            <a:avLst/>
          </a:prstGeom>
          <a:solidFill>
            <a:schemeClr val="accent1">
              <a:lumMod val="75000"/>
            </a:schemeClr>
          </a:solidFill>
        </p:spPr>
        <p:txBody>
          <a:bodyPr wrap="square">
            <a:spAutoFit/>
          </a:bodyPr>
          <a:lstStyle/>
          <a:p>
            <a:r>
              <a:rPr lang="en-US" altLang="zh-CN" sz="2400" dirty="0">
                <a:solidFill>
                  <a:schemeClr val="bg1"/>
                </a:solidFill>
              </a:rPr>
              <a:t>Python</a:t>
            </a:r>
            <a:r>
              <a:rPr lang="zh-CN" altLang="en-US" sz="2400" dirty="0">
                <a:solidFill>
                  <a:schemeClr val="bg1"/>
                </a:solidFill>
              </a:rPr>
              <a:t>内置的</a:t>
            </a:r>
            <a:r>
              <a:rPr lang="en-US" altLang="zh-CN" sz="2400" dirty="0">
                <a:solidFill>
                  <a:schemeClr val="bg1"/>
                </a:solidFill>
              </a:rPr>
              <a:t>HTML</a:t>
            </a:r>
            <a:r>
              <a:rPr lang="zh-CN" altLang="en-US" sz="2400" dirty="0">
                <a:solidFill>
                  <a:schemeClr val="bg1"/>
                </a:solidFill>
              </a:rPr>
              <a:t>解析</a:t>
            </a:r>
            <a:r>
              <a:rPr lang="zh-CN" altLang="en-US" sz="2400" dirty="0" smtClean="0">
                <a:solidFill>
                  <a:schemeClr val="bg1"/>
                </a:solidFill>
              </a:rPr>
              <a:t>器</a:t>
            </a:r>
            <a:endParaRPr lang="en-US" altLang="zh-CN" sz="2400" dirty="0" smtClean="0">
              <a:solidFill>
                <a:schemeClr val="bg1"/>
              </a:solidFill>
            </a:endParaRPr>
          </a:p>
          <a:p>
            <a:r>
              <a:rPr lang="en-US" altLang="zh-CN" sz="2400" dirty="0" err="1">
                <a:solidFill>
                  <a:schemeClr val="bg1"/>
                </a:solidFill>
              </a:rPr>
              <a:t>BeautifulSoup</a:t>
            </a:r>
            <a:r>
              <a:rPr lang="en-US" altLang="zh-CN" sz="2400" dirty="0">
                <a:solidFill>
                  <a:schemeClr val="bg1"/>
                </a:solidFill>
              </a:rPr>
              <a:t>(markup, '</a:t>
            </a:r>
            <a:r>
              <a:rPr lang="en-US" altLang="zh-CN" sz="2400" dirty="0" err="1">
                <a:solidFill>
                  <a:schemeClr val="bg1"/>
                </a:solidFill>
              </a:rPr>
              <a:t>html.parser</a:t>
            </a:r>
            <a:r>
              <a:rPr lang="en-US" altLang="zh-CN" sz="2400" dirty="0">
                <a:solidFill>
                  <a:schemeClr val="bg1"/>
                </a:solidFill>
              </a:rPr>
              <a:t>')</a:t>
            </a:r>
            <a:endParaRPr lang="zh-CN" altLang="en-US" sz="2400" dirty="0">
              <a:solidFill>
                <a:schemeClr val="bg1"/>
              </a:solidFill>
            </a:endParaRPr>
          </a:p>
        </p:txBody>
      </p:sp>
      <p:grpSp>
        <p:nvGrpSpPr>
          <p:cNvPr id="8" name="组合 7"/>
          <p:cNvGrpSpPr/>
          <p:nvPr/>
        </p:nvGrpSpPr>
        <p:grpSpPr>
          <a:xfrm>
            <a:off x="1547664" y="1579529"/>
            <a:ext cx="6120679" cy="1888694"/>
            <a:chOff x="662781" y="4258005"/>
            <a:chExt cx="1963974" cy="2144755"/>
          </a:xfrm>
        </p:grpSpPr>
        <p:sp>
          <p:nvSpPr>
            <p:cNvPr id="9" name="任意多边形 8"/>
            <p:cNvSpPr/>
            <p:nvPr/>
          </p:nvSpPr>
          <p:spPr>
            <a:xfrm>
              <a:off x="662781" y="4258005"/>
              <a:ext cx="1963974" cy="2144755"/>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400" dirty="0" smtClean="0"/>
            </a:p>
            <a:p>
              <a:r>
                <a:rPr lang="en-US" altLang="zh-CN" sz="2400" dirty="0" smtClean="0"/>
                <a:t>&gt;&gt;&gt; </a:t>
              </a:r>
              <a:r>
                <a:rPr lang="en-US" altLang="zh-CN" sz="2400" dirty="0">
                  <a:solidFill>
                    <a:schemeClr val="accent6"/>
                  </a:solidFill>
                </a:rPr>
                <a:t>import </a:t>
              </a:r>
              <a:r>
                <a:rPr lang="en-US" altLang="zh-CN" sz="2400" dirty="0"/>
                <a:t>requests</a:t>
              </a:r>
            </a:p>
            <a:p>
              <a:r>
                <a:rPr lang="en-US" altLang="zh-CN" sz="2400" dirty="0"/>
                <a:t>&gt;&gt;&gt; </a:t>
              </a:r>
              <a:r>
                <a:rPr lang="en-US" altLang="zh-CN" sz="2400" dirty="0">
                  <a:solidFill>
                    <a:schemeClr val="accent6"/>
                  </a:solidFill>
                </a:rPr>
                <a:t>from</a:t>
              </a:r>
              <a:r>
                <a:rPr lang="en-US" altLang="zh-CN" sz="2400" dirty="0"/>
                <a:t> bs4 </a:t>
              </a:r>
              <a:r>
                <a:rPr lang="en-US" altLang="zh-CN" sz="2400" dirty="0">
                  <a:solidFill>
                    <a:schemeClr val="accent6"/>
                  </a:solidFill>
                </a:rPr>
                <a:t>import</a:t>
              </a:r>
              <a:r>
                <a:rPr lang="en-US" altLang="zh-CN" sz="2400" dirty="0"/>
                <a:t> </a:t>
              </a:r>
              <a:r>
                <a:rPr lang="en-US" altLang="zh-CN" sz="2400" dirty="0" err="1" smtClean="0"/>
                <a:t>BeautifulSoup</a:t>
              </a:r>
              <a:endParaRPr lang="en-US" altLang="zh-CN" sz="2400" dirty="0"/>
            </a:p>
            <a:p>
              <a:r>
                <a:rPr lang="en-US" altLang="zh-CN" sz="2200" spc="-100" dirty="0"/>
                <a:t>&gt;&gt;&gt; </a:t>
              </a:r>
              <a:r>
                <a:rPr lang="en-US" altLang="zh-CN" sz="2200" spc="-100" dirty="0" smtClean="0"/>
                <a:t> r </a:t>
              </a:r>
              <a:r>
                <a:rPr lang="en-US" altLang="zh-CN" sz="2200" spc="-100" dirty="0"/>
                <a:t>= </a:t>
              </a:r>
              <a:r>
                <a:rPr lang="en-US" altLang="zh-CN" sz="2200" spc="-100" dirty="0" err="1" smtClean="0"/>
                <a:t>requests.get</a:t>
              </a:r>
              <a:r>
                <a:rPr lang="en-US" altLang="zh-CN" sz="2200" spc="-100" dirty="0" smtClean="0"/>
                <a:t>(url</a:t>
              </a:r>
              <a:r>
                <a:rPr lang="en-US" altLang="zh-CN" sz="2200" spc="-100" dirty="0" smtClean="0"/>
                <a:t>)     </a:t>
              </a:r>
              <a:r>
                <a:rPr lang="en-US" altLang="zh-CN" sz="2200" spc="-100" dirty="0" smtClean="0">
                  <a:solidFill>
                    <a:schemeClr val="bg1">
                      <a:lumMod val="50000"/>
                    </a:schemeClr>
                  </a:solidFill>
                  <a:latin typeface="微软雅黑" panose="020B0503020204020204" pitchFamily="34" charset="-122"/>
                  <a:ea typeface="微软雅黑" panose="020B0503020204020204" pitchFamily="34" charset="-122"/>
                </a:rPr>
                <a:t># </a:t>
              </a:r>
              <a:r>
                <a:rPr lang="zh-CN" altLang="en-US" sz="2200" spc="-100" dirty="0" smtClean="0">
                  <a:solidFill>
                    <a:schemeClr val="bg1">
                      <a:lumMod val="50000"/>
                    </a:schemeClr>
                  </a:solidFill>
                  <a:latin typeface="微软雅黑" panose="020B0503020204020204" pitchFamily="34" charset="-122"/>
                  <a:ea typeface="微软雅黑" panose="020B0503020204020204" pitchFamily="34" charset="-122"/>
                </a:rPr>
                <a:t>需要填写真实网址</a:t>
              </a:r>
              <a:endParaRPr lang="en-US" altLang="zh-CN" sz="2200" spc="-100" dirty="0" smtClean="0">
                <a:solidFill>
                  <a:schemeClr val="bg1">
                    <a:lumMod val="50000"/>
                  </a:schemeClr>
                </a:solidFill>
                <a:latin typeface="微软雅黑" panose="020B0503020204020204" pitchFamily="34" charset="-122"/>
                <a:ea typeface="微软雅黑" panose="020B0503020204020204" pitchFamily="34" charset="-122"/>
              </a:endParaRPr>
            </a:p>
            <a:p>
              <a:r>
                <a:rPr lang="en-US" altLang="zh-CN" sz="2400" dirty="0" smtClean="0"/>
                <a:t>&gt;&gt;&gt; </a:t>
              </a:r>
              <a:r>
                <a:rPr lang="en-US" altLang="zh-CN" sz="2400" dirty="0"/>
                <a:t>soup = </a:t>
              </a:r>
              <a:r>
                <a:rPr lang="en-US" altLang="zh-CN" sz="2400" dirty="0" err="1"/>
                <a:t>BeautifulSoup</a:t>
              </a:r>
              <a:r>
                <a:rPr lang="en-US" altLang="zh-CN" sz="2400" dirty="0"/>
                <a:t>(</a:t>
              </a:r>
              <a:r>
                <a:rPr lang="en-US" altLang="zh-CN" sz="2400" dirty="0" err="1"/>
                <a:t>r.text</a:t>
              </a:r>
              <a:r>
                <a:rPr lang="en-US" altLang="zh-CN" sz="2400" dirty="0"/>
                <a:t>, </a:t>
              </a:r>
              <a:r>
                <a:rPr lang="en-US" altLang="zh-CN" sz="2400" dirty="0">
                  <a:solidFill>
                    <a:schemeClr val="accent3"/>
                  </a:solidFill>
                </a:rPr>
                <a:t>'</a:t>
              </a:r>
              <a:r>
                <a:rPr lang="en-US" altLang="zh-CN" sz="2400" dirty="0" err="1">
                  <a:solidFill>
                    <a:schemeClr val="accent3"/>
                  </a:solidFill>
                </a:rPr>
                <a:t>lxml</a:t>
              </a:r>
              <a:r>
                <a:rPr lang="en-US" altLang="zh-CN" sz="2400" dirty="0">
                  <a:solidFill>
                    <a:schemeClr val="accent3"/>
                  </a:solidFill>
                </a:rPr>
                <a:t>'</a:t>
              </a:r>
              <a:r>
                <a:rPr lang="en-US" altLang="zh-CN" sz="2400" dirty="0"/>
                <a:t>)</a:t>
              </a:r>
            </a:p>
          </p:txBody>
        </p:sp>
        <p:sp>
          <p:nvSpPr>
            <p:cNvPr id="10" name="椭圆形标注 9"/>
            <p:cNvSpPr/>
            <p:nvPr/>
          </p:nvSpPr>
          <p:spPr>
            <a:xfrm>
              <a:off x="708992" y="4276147"/>
              <a:ext cx="226928" cy="353209"/>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sz="2400" b="1" dirty="0" smtClean="0">
                  <a:solidFill>
                    <a:schemeClr val="accent6"/>
                  </a:solidFill>
                </a:rPr>
                <a:t>S</a:t>
              </a:r>
              <a:r>
                <a:rPr lang="en-US" altLang="zh-CN" sz="800" dirty="0" smtClean="0">
                  <a:solidFill>
                    <a:schemeClr val="accent6"/>
                  </a:solidFill>
                </a:rPr>
                <a:t>ource</a:t>
              </a:r>
              <a:endParaRPr lang="zh-CN" altLang="en-US" sz="800" dirty="0">
                <a:solidFill>
                  <a:schemeClr val="accent6"/>
                </a:solidFill>
              </a:endParaRPr>
            </a:p>
          </p:txBody>
        </p:sp>
      </p:grpSp>
    </p:spTree>
    <p:extLst>
      <p:ext uri="{BB962C8B-B14F-4D97-AF65-F5344CB8AC3E}">
        <p14:creationId xmlns:p14="http://schemas.microsoft.com/office/powerpoint/2010/main" val="2100329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2.Beautiful </a:t>
            </a:r>
            <a:r>
              <a:rPr lang="en-US" altLang="zh-CN" dirty="0"/>
              <a:t>Soup </a:t>
            </a:r>
            <a:r>
              <a:rPr lang="zh-CN" altLang="en-US" dirty="0" smtClean="0"/>
              <a:t>使用</a:t>
            </a:r>
            <a:endParaRPr lang="zh-CN" altLang="en-US" dirty="0"/>
          </a:p>
        </p:txBody>
      </p:sp>
      <p:sp>
        <p:nvSpPr>
          <p:cNvPr id="3" name="内容占位符 2"/>
          <p:cNvSpPr>
            <a:spLocks noGrp="1"/>
          </p:cNvSpPr>
          <p:nvPr>
            <p:ph idx="1"/>
          </p:nvPr>
        </p:nvSpPr>
        <p:spPr>
          <a:xfrm>
            <a:off x="461397" y="987574"/>
            <a:ext cx="3462531" cy="2952328"/>
          </a:xfrm>
        </p:spPr>
        <p:txBody>
          <a:bodyPr/>
          <a:lstStyle/>
          <a:p>
            <a:r>
              <a:rPr lang="en-US" altLang="zh-CN" dirty="0" err="1"/>
              <a:t>BeautifulSoup</a:t>
            </a:r>
            <a:r>
              <a:rPr lang="zh-CN" altLang="en-US" dirty="0" smtClean="0"/>
              <a:t>对象</a:t>
            </a:r>
            <a:endParaRPr lang="en-US" altLang="zh-CN" dirty="0" smtClean="0"/>
          </a:p>
          <a:p>
            <a:pPr lvl="1"/>
            <a:r>
              <a:rPr lang="en-US" altLang="zh-CN" dirty="0" smtClean="0"/>
              <a:t>Tag</a:t>
            </a:r>
          </a:p>
          <a:p>
            <a:pPr lvl="1"/>
            <a:r>
              <a:rPr lang="en-US" altLang="zh-CN" dirty="0" err="1" smtClean="0"/>
              <a:t>NavigableString</a:t>
            </a:r>
            <a:endParaRPr lang="en-US" altLang="zh-CN" dirty="0" smtClean="0"/>
          </a:p>
          <a:p>
            <a:pPr lvl="1"/>
            <a:r>
              <a:rPr lang="en-US" altLang="zh-CN" dirty="0" err="1" smtClean="0"/>
              <a:t>BeautifulSoup</a:t>
            </a:r>
            <a:endParaRPr lang="en-US" altLang="zh-CN" dirty="0" smtClean="0"/>
          </a:p>
          <a:p>
            <a:pPr lvl="1"/>
            <a:r>
              <a:rPr lang="en-US" altLang="zh-CN" dirty="0" smtClean="0"/>
              <a:t>Comment</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23</a:t>
            </a:fld>
            <a:endParaRPr lang="zh-CN" altLang="en-US" dirty="0"/>
          </a:p>
        </p:txBody>
      </p:sp>
      <p:sp>
        <p:nvSpPr>
          <p:cNvPr id="6" name="矩形 5"/>
          <p:cNvSpPr/>
          <p:nvPr/>
        </p:nvSpPr>
        <p:spPr>
          <a:xfrm>
            <a:off x="3923928" y="3664899"/>
            <a:ext cx="3029419" cy="830997"/>
          </a:xfrm>
          <a:prstGeom prst="rect">
            <a:avLst/>
          </a:prstGeom>
          <a:solidFill>
            <a:schemeClr val="accent1">
              <a:lumMod val="75000"/>
            </a:schemeClr>
          </a:solidFill>
        </p:spPr>
        <p:txBody>
          <a:bodyPr wrap="none">
            <a:spAutoFit/>
          </a:bodyPr>
          <a:lstStyle/>
          <a:p>
            <a:r>
              <a:rPr lang="zh-CN" altLang="en-US" sz="2400" dirty="0" smtClean="0">
                <a:solidFill>
                  <a:schemeClr val="bg1"/>
                </a:solidFill>
              </a:rPr>
              <a:t>标签内容访问方式</a:t>
            </a:r>
            <a:endParaRPr lang="en-US" altLang="zh-CN" sz="2400" dirty="0" smtClean="0">
              <a:solidFill>
                <a:schemeClr val="bg1"/>
              </a:solidFill>
            </a:endParaRPr>
          </a:p>
          <a:p>
            <a:r>
              <a:rPr lang="en-US" altLang="zh-CN" sz="2400" dirty="0" err="1" smtClean="0">
                <a:solidFill>
                  <a:schemeClr val="bg1"/>
                </a:solidFill>
              </a:rPr>
              <a:t>BeautifulSoup</a:t>
            </a:r>
            <a:r>
              <a:rPr lang="zh-CN" altLang="en-US" sz="2400" dirty="0">
                <a:solidFill>
                  <a:schemeClr val="bg1"/>
                </a:solidFill>
              </a:rPr>
              <a:t>对象</a:t>
            </a:r>
            <a:r>
              <a:rPr lang="en-US" altLang="zh-CN" sz="2400" dirty="0">
                <a:solidFill>
                  <a:schemeClr val="bg1"/>
                </a:solidFill>
              </a:rPr>
              <a:t>.Tag</a:t>
            </a:r>
            <a:endParaRPr lang="zh-CN" altLang="en-US" sz="2400" dirty="0">
              <a:solidFill>
                <a:schemeClr val="bg1"/>
              </a:solidFill>
            </a:endParaRPr>
          </a:p>
        </p:txBody>
      </p:sp>
      <p:grpSp>
        <p:nvGrpSpPr>
          <p:cNvPr id="7" name="组合 6"/>
          <p:cNvGrpSpPr/>
          <p:nvPr/>
        </p:nvGrpSpPr>
        <p:grpSpPr>
          <a:xfrm>
            <a:off x="3635897" y="1131836"/>
            <a:ext cx="5184576" cy="2322012"/>
            <a:chOff x="662781" y="4194486"/>
            <a:chExt cx="1963974" cy="2208272"/>
          </a:xfrm>
        </p:grpSpPr>
        <p:sp>
          <p:nvSpPr>
            <p:cNvPr id="8" name="任意多边形 7"/>
            <p:cNvSpPr/>
            <p:nvPr/>
          </p:nvSpPr>
          <p:spPr>
            <a:xfrm>
              <a:off x="662781" y="4258003"/>
              <a:ext cx="1963974" cy="2144755"/>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r>
                <a:rPr lang="en-US" altLang="zh-CN" sz="2400" dirty="0"/>
                <a:t>&gt;&gt;&gt; markup = </a:t>
              </a:r>
              <a:r>
                <a:rPr lang="en-US" altLang="zh-CN" sz="2400" dirty="0">
                  <a:solidFill>
                    <a:schemeClr val="accent3"/>
                  </a:solidFill>
                </a:rPr>
                <a:t>'&lt;p class="title"&gt;&lt;b&gt;The Little Prince&lt;/b&gt;&lt;/p&gt;'</a:t>
              </a:r>
            </a:p>
            <a:p>
              <a:r>
                <a:rPr lang="en-US" altLang="zh-CN" sz="2400" dirty="0"/>
                <a:t>&gt;&gt;&gt; soup = </a:t>
              </a:r>
              <a:r>
                <a:rPr lang="en-US" altLang="zh-CN" sz="2400" dirty="0" err="1"/>
                <a:t>BeautifulSoup</a:t>
              </a:r>
              <a:r>
                <a:rPr lang="en-US" altLang="zh-CN" sz="2400" dirty="0"/>
                <a:t>(markup, </a:t>
              </a:r>
              <a:r>
                <a:rPr lang="en-US" altLang="zh-CN" sz="2400" dirty="0">
                  <a:solidFill>
                    <a:schemeClr val="accent3"/>
                  </a:solidFill>
                </a:rPr>
                <a:t>'</a:t>
              </a:r>
              <a:r>
                <a:rPr lang="en-US" altLang="zh-CN" sz="2400" dirty="0" err="1">
                  <a:solidFill>
                    <a:schemeClr val="accent3"/>
                  </a:solidFill>
                </a:rPr>
                <a:t>lxml</a:t>
              </a:r>
              <a:r>
                <a:rPr lang="en-US" altLang="zh-CN" sz="2400" dirty="0">
                  <a:solidFill>
                    <a:schemeClr val="accent3"/>
                  </a:solidFill>
                </a:rPr>
                <a:t>'</a:t>
              </a:r>
              <a:r>
                <a:rPr lang="en-US" altLang="zh-CN" sz="2400" dirty="0"/>
                <a:t>)</a:t>
              </a:r>
            </a:p>
            <a:p>
              <a:r>
                <a:rPr lang="en-US" altLang="zh-CN" sz="2400" dirty="0"/>
                <a:t>&gt;&gt;&gt; </a:t>
              </a:r>
              <a:r>
                <a:rPr lang="en-US" altLang="zh-CN" sz="2400" dirty="0" err="1"/>
                <a:t>soup.b</a:t>
              </a:r>
              <a:endParaRPr lang="en-US" altLang="zh-CN" sz="2400" dirty="0"/>
            </a:p>
            <a:p>
              <a:r>
                <a:rPr lang="en-US" altLang="zh-CN" sz="2400" dirty="0">
                  <a:solidFill>
                    <a:srgbClr val="0070C0"/>
                  </a:solidFill>
                </a:rPr>
                <a:t>&lt;b&gt;The Little Prince&lt;/b&gt;</a:t>
              </a:r>
            </a:p>
          </p:txBody>
        </p:sp>
        <p:sp>
          <p:nvSpPr>
            <p:cNvPr id="9" name="椭圆形标注 8"/>
            <p:cNvSpPr/>
            <p:nvPr/>
          </p:nvSpPr>
          <p:spPr>
            <a:xfrm>
              <a:off x="717335" y="4194486"/>
              <a:ext cx="226928" cy="261952"/>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sz="2400" b="1" dirty="0" smtClean="0">
                  <a:solidFill>
                    <a:schemeClr val="accent6"/>
                  </a:solidFill>
                </a:rPr>
                <a:t>S</a:t>
              </a:r>
              <a:r>
                <a:rPr lang="en-US" altLang="zh-CN" sz="800" dirty="0" smtClean="0">
                  <a:solidFill>
                    <a:schemeClr val="accent6"/>
                  </a:solidFill>
                </a:rPr>
                <a:t>ource</a:t>
              </a:r>
              <a:endParaRPr lang="zh-CN" altLang="en-US" sz="800" dirty="0">
                <a:solidFill>
                  <a:schemeClr val="accent6"/>
                </a:solidFill>
              </a:endParaRPr>
            </a:p>
          </p:txBody>
        </p:sp>
      </p:grpSp>
    </p:spTree>
    <p:extLst>
      <p:ext uri="{BB962C8B-B14F-4D97-AF65-F5344CB8AC3E}">
        <p14:creationId xmlns:p14="http://schemas.microsoft.com/office/powerpoint/2010/main" val="2167566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2.Beautiful Soup </a:t>
            </a:r>
            <a:r>
              <a:rPr lang="zh-CN" altLang="en-US" dirty="0"/>
              <a:t>使用</a:t>
            </a:r>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24</a:t>
            </a:fld>
            <a:endParaRPr lang="zh-CN" altLang="en-US" dirty="0"/>
          </a:p>
        </p:txBody>
      </p:sp>
      <p:grpSp>
        <p:nvGrpSpPr>
          <p:cNvPr id="6" name="组合 5"/>
          <p:cNvGrpSpPr/>
          <p:nvPr/>
        </p:nvGrpSpPr>
        <p:grpSpPr>
          <a:xfrm>
            <a:off x="683568" y="771550"/>
            <a:ext cx="7848873" cy="3630820"/>
            <a:chOff x="581699" y="4017972"/>
            <a:chExt cx="1963974" cy="1838007"/>
          </a:xfrm>
        </p:grpSpPr>
        <p:sp>
          <p:nvSpPr>
            <p:cNvPr id="7" name="任意多边形 6"/>
            <p:cNvSpPr/>
            <p:nvPr/>
          </p:nvSpPr>
          <p:spPr>
            <a:xfrm>
              <a:off x="581699" y="4212379"/>
              <a:ext cx="1963974" cy="1643600"/>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nSpc>
                  <a:spcPct val="75000"/>
                </a:lnSpc>
              </a:pPr>
              <a:r>
                <a:rPr lang="en-US" altLang="zh-CN" sz="2400" dirty="0"/>
                <a:t>&gt;&gt;&gt; markup = </a:t>
              </a:r>
              <a:r>
                <a:rPr lang="en-US" altLang="zh-CN" sz="2400" dirty="0" smtClean="0">
                  <a:solidFill>
                    <a:schemeClr val="accent3"/>
                  </a:solidFill>
                </a:rPr>
                <a:t>'&lt;</a:t>
              </a:r>
              <a:r>
                <a:rPr lang="en-US" altLang="zh-CN" sz="2400" dirty="0">
                  <a:solidFill>
                    <a:schemeClr val="accent3"/>
                  </a:solidFill>
                </a:rPr>
                <a:t>p class="title"&gt;&lt;b&gt;The Little Prince&lt;/b&gt;&lt;/p&gt;'</a:t>
              </a:r>
            </a:p>
            <a:p>
              <a:pPr>
                <a:lnSpc>
                  <a:spcPct val="75000"/>
                </a:lnSpc>
              </a:pPr>
              <a:r>
                <a:rPr lang="en-US" altLang="zh-CN" sz="2400" dirty="0"/>
                <a:t>&gt;&gt;&gt; soup = </a:t>
              </a:r>
              <a:r>
                <a:rPr lang="en-US" altLang="zh-CN" sz="2400" dirty="0" err="1"/>
                <a:t>BeautifulSoup</a:t>
              </a:r>
              <a:r>
                <a:rPr lang="en-US" altLang="zh-CN" sz="2400" dirty="0"/>
                <a:t>(markup, </a:t>
              </a:r>
              <a:r>
                <a:rPr lang="en-US" altLang="zh-CN" sz="2400" dirty="0">
                  <a:solidFill>
                    <a:schemeClr val="accent3"/>
                  </a:solidFill>
                </a:rPr>
                <a:t>'</a:t>
              </a:r>
              <a:r>
                <a:rPr lang="en-US" altLang="zh-CN" sz="2400" dirty="0" err="1">
                  <a:solidFill>
                    <a:schemeClr val="accent3"/>
                  </a:solidFill>
                </a:rPr>
                <a:t>lxml</a:t>
              </a:r>
              <a:r>
                <a:rPr lang="en-US" altLang="zh-CN" sz="2400" dirty="0">
                  <a:solidFill>
                    <a:schemeClr val="accent3"/>
                  </a:solidFill>
                </a:rPr>
                <a:t>'</a:t>
              </a:r>
              <a:r>
                <a:rPr lang="en-US" altLang="zh-CN" sz="2400" dirty="0"/>
                <a:t>)</a:t>
              </a:r>
            </a:p>
            <a:p>
              <a:pPr>
                <a:lnSpc>
                  <a:spcPct val="75000"/>
                </a:lnSpc>
              </a:pPr>
              <a:r>
                <a:rPr lang="en-US" altLang="zh-CN" sz="2400" dirty="0" smtClean="0"/>
                <a:t>&gt;&gt;&gt; </a:t>
              </a:r>
              <a:r>
                <a:rPr lang="en-US" altLang="zh-CN" sz="2400" dirty="0" err="1" smtClean="0"/>
                <a:t>soup.b</a:t>
              </a:r>
              <a:endParaRPr lang="en-US" altLang="zh-CN" sz="2400" dirty="0" smtClean="0"/>
            </a:p>
            <a:p>
              <a:pPr>
                <a:lnSpc>
                  <a:spcPct val="75000"/>
                </a:lnSpc>
              </a:pPr>
              <a:r>
                <a:rPr lang="en-US" altLang="zh-CN" sz="2400" dirty="0" smtClean="0">
                  <a:solidFill>
                    <a:srgbClr val="0070C0"/>
                  </a:solidFill>
                </a:rPr>
                <a:t>&lt;b&gt;The </a:t>
              </a:r>
              <a:r>
                <a:rPr lang="en-US" altLang="zh-CN" sz="2400" dirty="0">
                  <a:solidFill>
                    <a:srgbClr val="0070C0"/>
                  </a:solidFill>
                </a:rPr>
                <a:t>Little Prince&lt;/b</a:t>
              </a:r>
              <a:r>
                <a:rPr lang="en-US" altLang="zh-CN" sz="2400" dirty="0" smtClean="0">
                  <a:solidFill>
                    <a:srgbClr val="0070C0"/>
                  </a:solidFill>
                </a:rPr>
                <a:t>&gt;</a:t>
              </a:r>
              <a:endParaRPr lang="en-US" altLang="zh-CN" sz="2400" dirty="0" smtClean="0"/>
            </a:p>
            <a:p>
              <a:pPr>
                <a:lnSpc>
                  <a:spcPct val="75000"/>
                </a:lnSpc>
              </a:pPr>
              <a:r>
                <a:rPr lang="en-US" altLang="zh-CN" sz="2400" dirty="0" smtClean="0"/>
                <a:t>&gt;&gt;&gt; </a:t>
              </a:r>
              <a:r>
                <a:rPr lang="en-US" altLang="zh-CN" sz="2400" dirty="0" smtClean="0">
                  <a:solidFill>
                    <a:srgbClr val="7030A0"/>
                  </a:solidFill>
                </a:rPr>
                <a:t>type</a:t>
              </a:r>
              <a:r>
                <a:rPr lang="en-US" altLang="zh-CN" sz="2400" dirty="0" smtClean="0"/>
                <a:t>(</a:t>
              </a:r>
              <a:r>
                <a:rPr lang="en-US" altLang="zh-CN" sz="2400" dirty="0" err="1" smtClean="0"/>
                <a:t>soup.b</a:t>
              </a:r>
              <a:r>
                <a:rPr lang="en-US" altLang="zh-CN" sz="2400" dirty="0" smtClean="0"/>
                <a:t>)</a:t>
              </a:r>
            </a:p>
            <a:p>
              <a:pPr>
                <a:lnSpc>
                  <a:spcPct val="75000"/>
                </a:lnSpc>
              </a:pPr>
              <a:r>
                <a:rPr lang="en-US" altLang="zh-CN" sz="2400" dirty="0">
                  <a:solidFill>
                    <a:srgbClr val="0070C0"/>
                  </a:solidFill>
                </a:rPr>
                <a:t>bs4.element.Tag</a:t>
              </a:r>
            </a:p>
            <a:p>
              <a:pPr>
                <a:lnSpc>
                  <a:spcPct val="75000"/>
                </a:lnSpc>
              </a:pPr>
              <a:r>
                <a:rPr lang="en-US" altLang="zh-CN" sz="2400" dirty="0"/>
                <a:t>&gt;&gt;&gt; </a:t>
              </a:r>
              <a:r>
                <a:rPr lang="en-US" altLang="zh-CN" sz="2400" dirty="0" smtClean="0"/>
                <a:t>tag = </a:t>
              </a:r>
              <a:r>
                <a:rPr lang="en-US" altLang="zh-CN" sz="2400" dirty="0" err="1" smtClean="0"/>
                <a:t>soup.p</a:t>
              </a:r>
            </a:p>
            <a:p>
              <a:pPr>
                <a:lnSpc>
                  <a:spcPct val="75000"/>
                </a:lnSpc>
              </a:pPr>
              <a:r>
                <a:rPr lang="en-US" altLang="zh-CN" sz="2400" dirty="0" smtClean="0"/>
                <a:t>&gt;&gt;&gt; tag</a:t>
              </a:r>
            </a:p>
            <a:p>
              <a:pPr>
                <a:lnSpc>
                  <a:spcPct val="75000"/>
                </a:lnSpc>
              </a:pPr>
              <a:r>
                <a:rPr lang="en-US" altLang="zh-CN" sz="2400" dirty="0" smtClean="0">
                  <a:solidFill>
                    <a:srgbClr val="0070C0"/>
                  </a:solidFill>
                </a:rPr>
                <a:t>&lt;p class="title"&gt;&lt;b&gt;The Little Prince&lt;/b&gt;&lt;/p&gt;</a:t>
              </a:r>
            </a:p>
            <a:p>
              <a:pPr>
                <a:lnSpc>
                  <a:spcPct val="75000"/>
                </a:lnSpc>
              </a:pPr>
              <a:r>
                <a:rPr lang="en-US" altLang="zh-CN" sz="2400" dirty="0" smtClean="0"/>
                <a:t>&gt;&gt;&gt; tag.name</a:t>
              </a:r>
            </a:p>
            <a:p>
              <a:pPr>
                <a:lnSpc>
                  <a:spcPct val="75000"/>
                </a:lnSpc>
              </a:pPr>
              <a:r>
                <a:rPr lang="en-US" altLang="zh-CN" sz="2400" dirty="0" smtClean="0">
                  <a:solidFill>
                    <a:srgbClr val="0070C0"/>
                  </a:solidFill>
                </a:rPr>
                <a:t>'p'</a:t>
              </a:r>
              <a:endParaRPr lang="en-US" altLang="zh-CN" sz="2400" dirty="0">
                <a:solidFill>
                  <a:srgbClr val="0070C0"/>
                </a:solidFill>
              </a:endParaRPr>
            </a:p>
          </p:txBody>
        </p:sp>
        <p:sp>
          <p:nvSpPr>
            <p:cNvPr id="8" name="椭圆形标注 7"/>
            <p:cNvSpPr/>
            <p:nvPr/>
          </p:nvSpPr>
          <p:spPr>
            <a:xfrm>
              <a:off x="626745" y="4017972"/>
              <a:ext cx="226928" cy="176604"/>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sz="2400" b="1" dirty="0" smtClean="0">
                  <a:solidFill>
                    <a:schemeClr val="accent6"/>
                  </a:solidFill>
                </a:rPr>
                <a:t>S</a:t>
              </a:r>
              <a:r>
                <a:rPr lang="en-US" altLang="zh-CN" sz="800" dirty="0" smtClean="0">
                  <a:solidFill>
                    <a:schemeClr val="accent6"/>
                  </a:solidFill>
                </a:rPr>
                <a:t>ource</a:t>
              </a:r>
              <a:endParaRPr lang="zh-CN" altLang="en-US" sz="800" dirty="0">
                <a:solidFill>
                  <a:schemeClr val="accent6"/>
                </a:solidFill>
              </a:endParaRPr>
            </a:p>
          </p:txBody>
        </p:sp>
      </p:grpSp>
    </p:spTree>
    <p:extLst>
      <p:ext uri="{BB962C8B-B14F-4D97-AF65-F5344CB8AC3E}">
        <p14:creationId xmlns:p14="http://schemas.microsoft.com/office/powerpoint/2010/main" val="74041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2.Beautiful Soup </a:t>
            </a:r>
            <a:r>
              <a:rPr lang="zh-CN" altLang="en-US" dirty="0"/>
              <a:t>使用</a:t>
            </a:r>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25</a:t>
            </a:fld>
            <a:endParaRPr lang="zh-CN" altLang="en-US" dirty="0"/>
          </a:p>
        </p:txBody>
      </p:sp>
      <p:grpSp>
        <p:nvGrpSpPr>
          <p:cNvPr id="6" name="组合 5"/>
          <p:cNvGrpSpPr/>
          <p:nvPr/>
        </p:nvGrpSpPr>
        <p:grpSpPr>
          <a:xfrm>
            <a:off x="1403648" y="969575"/>
            <a:ext cx="7056784" cy="3720828"/>
            <a:chOff x="581699" y="3972408"/>
            <a:chExt cx="1963974" cy="1883571"/>
          </a:xfrm>
        </p:grpSpPr>
        <p:sp>
          <p:nvSpPr>
            <p:cNvPr id="7" name="任意多边形 6"/>
            <p:cNvSpPr/>
            <p:nvPr/>
          </p:nvSpPr>
          <p:spPr>
            <a:xfrm>
              <a:off x="581699" y="3972408"/>
              <a:ext cx="1963974" cy="1883571"/>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nSpc>
                  <a:spcPct val="75000"/>
                </a:lnSpc>
              </a:pPr>
              <a:endParaRPr lang="en-US" altLang="zh-CN" sz="2400" dirty="0" smtClean="0"/>
            </a:p>
            <a:p>
              <a:pPr>
                <a:lnSpc>
                  <a:spcPct val="75000"/>
                </a:lnSpc>
              </a:pPr>
              <a:r>
                <a:rPr lang="en-US" altLang="zh-CN" sz="2400" dirty="0" smtClean="0"/>
                <a:t>&gt;&gt;&gt; </a:t>
              </a:r>
              <a:r>
                <a:rPr lang="en-US" altLang="zh-CN" sz="2400" dirty="0"/>
                <a:t>tag</a:t>
              </a:r>
            </a:p>
            <a:p>
              <a:pPr>
                <a:lnSpc>
                  <a:spcPct val="75000"/>
                </a:lnSpc>
              </a:pPr>
              <a:r>
                <a:rPr lang="en-US" altLang="zh-CN" sz="2400" dirty="0">
                  <a:solidFill>
                    <a:srgbClr val="0070C0"/>
                  </a:solidFill>
                </a:rPr>
                <a:t>&lt;p class="title"&gt;&lt;b&gt;The Little Prince&lt;/b&gt;&lt;/p</a:t>
              </a:r>
              <a:r>
                <a:rPr lang="en-US" altLang="zh-CN" sz="2400" dirty="0" smtClean="0">
                  <a:solidFill>
                    <a:srgbClr val="0070C0"/>
                  </a:solidFill>
                </a:rPr>
                <a:t>&gt;</a:t>
              </a:r>
            </a:p>
            <a:p>
              <a:pPr>
                <a:lnSpc>
                  <a:spcPct val="75000"/>
                </a:lnSpc>
              </a:pPr>
              <a:r>
                <a:rPr lang="en-US" altLang="zh-CN" sz="2400" dirty="0" smtClean="0"/>
                <a:t>&gt;&gt;&gt; </a:t>
              </a:r>
              <a:r>
                <a:rPr lang="en-US" altLang="zh-CN" sz="2400" dirty="0" err="1"/>
                <a:t>tag.attrs</a:t>
              </a:r>
              <a:endParaRPr lang="en-US" altLang="zh-CN" sz="2400" dirty="0"/>
            </a:p>
            <a:p>
              <a:pPr>
                <a:lnSpc>
                  <a:spcPct val="75000"/>
                </a:lnSpc>
              </a:pPr>
              <a:r>
                <a:rPr lang="en-US" altLang="zh-CN" sz="2400" dirty="0">
                  <a:solidFill>
                    <a:srgbClr val="0070C0"/>
                  </a:solidFill>
                </a:rPr>
                <a:t>{'class': ['title']}</a:t>
              </a:r>
            </a:p>
            <a:p>
              <a:pPr>
                <a:lnSpc>
                  <a:spcPct val="75000"/>
                </a:lnSpc>
              </a:pPr>
              <a:r>
                <a:rPr lang="en-US" altLang="zh-CN" sz="2400" dirty="0"/>
                <a:t>&gt;&gt;&gt; tag[</a:t>
              </a:r>
              <a:r>
                <a:rPr lang="en-US" altLang="zh-CN" sz="2400" dirty="0">
                  <a:solidFill>
                    <a:schemeClr val="accent3"/>
                  </a:solidFill>
                </a:rPr>
                <a:t>'class'</a:t>
              </a:r>
              <a:r>
                <a:rPr lang="en-US" altLang="zh-CN" sz="2400" dirty="0"/>
                <a:t>]</a:t>
              </a:r>
            </a:p>
            <a:p>
              <a:pPr>
                <a:lnSpc>
                  <a:spcPct val="75000"/>
                </a:lnSpc>
              </a:pPr>
              <a:r>
                <a:rPr lang="en-US" altLang="zh-CN" sz="2400" dirty="0">
                  <a:solidFill>
                    <a:srgbClr val="0070C0"/>
                  </a:solidFill>
                </a:rPr>
                <a:t>['title']</a:t>
              </a:r>
            </a:p>
            <a:p>
              <a:pPr>
                <a:lnSpc>
                  <a:spcPct val="75000"/>
                </a:lnSpc>
              </a:pPr>
              <a:r>
                <a:rPr lang="en-US" altLang="zh-CN" sz="2400" dirty="0"/>
                <a:t>&gt;&gt;&gt; </a:t>
              </a:r>
              <a:r>
                <a:rPr lang="en-US" altLang="zh-CN" sz="2400" dirty="0" err="1"/>
                <a:t>tag.string</a:t>
              </a:r>
              <a:endParaRPr lang="en-US" altLang="zh-CN" sz="2400" dirty="0"/>
            </a:p>
            <a:p>
              <a:pPr>
                <a:lnSpc>
                  <a:spcPct val="75000"/>
                </a:lnSpc>
              </a:pPr>
              <a:r>
                <a:rPr lang="en-US" altLang="zh-CN" sz="2400" dirty="0">
                  <a:solidFill>
                    <a:srgbClr val="0070C0"/>
                  </a:solidFill>
                </a:rPr>
                <a:t>'The Little </a:t>
              </a:r>
              <a:r>
                <a:rPr lang="en-US" altLang="zh-CN" sz="2400" dirty="0" smtClean="0">
                  <a:solidFill>
                    <a:srgbClr val="0070C0"/>
                  </a:solidFill>
                </a:rPr>
                <a:t>Prince'</a:t>
              </a:r>
            </a:p>
            <a:p>
              <a:pPr>
                <a:lnSpc>
                  <a:spcPct val="75000"/>
                </a:lnSpc>
              </a:pPr>
              <a:r>
                <a:rPr lang="en-US" altLang="zh-CN" sz="2400" dirty="0" smtClean="0"/>
                <a:t>&gt;&gt;&gt; </a:t>
              </a:r>
              <a:r>
                <a:rPr lang="en-US" altLang="zh-CN" sz="2400" dirty="0" smtClean="0">
                  <a:solidFill>
                    <a:srgbClr val="7030A0"/>
                  </a:solidFill>
                </a:rPr>
                <a:t>print</a:t>
              </a:r>
              <a:r>
                <a:rPr lang="en-US" altLang="zh-CN" sz="2400" dirty="0" smtClean="0"/>
                <a:t>(</a:t>
              </a:r>
              <a:r>
                <a:rPr lang="en-US" altLang="zh-CN" sz="2400" dirty="0" err="1" smtClean="0"/>
                <a:t>soup.get_text</a:t>
              </a:r>
              <a:r>
                <a:rPr lang="en-US" altLang="zh-CN" sz="2400" dirty="0" smtClean="0"/>
                <a:t>())</a:t>
              </a:r>
            </a:p>
            <a:p>
              <a:pPr>
                <a:lnSpc>
                  <a:spcPct val="75000"/>
                </a:lnSpc>
              </a:pPr>
              <a:r>
                <a:rPr lang="en-US" altLang="zh-CN" sz="2400" dirty="0" smtClean="0">
                  <a:solidFill>
                    <a:srgbClr val="0070C0"/>
                  </a:solidFill>
                </a:rPr>
                <a:t>The </a:t>
              </a:r>
              <a:r>
                <a:rPr lang="en-US" altLang="zh-CN" sz="2400" dirty="0">
                  <a:solidFill>
                    <a:srgbClr val="0070C0"/>
                  </a:solidFill>
                </a:rPr>
                <a:t>Little </a:t>
              </a:r>
              <a:r>
                <a:rPr lang="en-US" altLang="zh-CN" sz="2400" dirty="0" smtClean="0">
                  <a:solidFill>
                    <a:srgbClr val="0070C0"/>
                  </a:solidFill>
                </a:rPr>
                <a:t>Prince</a:t>
              </a:r>
              <a:endParaRPr lang="en-US" altLang="zh-CN" sz="2400" dirty="0">
                <a:solidFill>
                  <a:srgbClr val="0070C0"/>
                </a:solidFill>
              </a:endParaRPr>
            </a:p>
            <a:p>
              <a:pPr>
                <a:lnSpc>
                  <a:spcPct val="75000"/>
                </a:lnSpc>
              </a:pPr>
              <a:r>
                <a:rPr lang="en-US" altLang="zh-CN" sz="2400" dirty="0"/>
                <a:t>&gt;&gt;&gt; </a:t>
              </a:r>
              <a:r>
                <a:rPr lang="en-US" altLang="zh-CN" sz="2400" dirty="0" err="1" smtClean="0"/>
                <a:t>soup.find_all</a:t>
              </a:r>
              <a:r>
                <a:rPr lang="en-US" altLang="zh-CN" sz="2400" dirty="0"/>
                <a:t>(</a:t>
              </a:r>
              <a:r>
                <a:rPr lang="en-US" altLang="zh-CN" sz="2400" dirty="0">
                  <a:solidFill>
                    <a:schemeClr val="accent3"/>
                  </a:solidFill>
                </a:rPr>
                <a:t>'b'</a:t>
              </a:r>
              <a:r>
                <a:rPr lang="en-US" altLang="zh-CN" sz="2400" dirty="0"/>
                <a:t>)</a:t>
              </a:r>
            </a:p>
            <a:p>
              <a:pPr>
                <a:lnSpc>
                  <a:spcPct val="75000"/>
                </a:lnSpc>
              </a:pPr>
              <a:r>
                <a:rPr lang="en-US" altLang="zh-CN" sz="2400" dirty="0">
                  <a:solidFill>
                    <a:srgbClr val="0070C0"/>
                  </a:solidFill>
                </a:rPr>
                <a:t>[&lt;b&gt;The Little Prince&lt;/b&gt;]</a:t>
              </a:r>
            </a:p>
          </p:txBody>
        </p:sp>
        <p:sp>
          <p:nvSpPr>
            <p:cNvPr id="8" name="椭圆形标注 7"/>
            <p:cNvSpPr/>
            <p:nvPr/>
          </p:nvSpPr>
          <p:spPr>
            <a:xfrm>
              <a:off x="621780" y="3972408"/>
              <a:ext cx="226928" cy="152088"/>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sz="2400" b="1" dirty="0" smtClean="0">
                  <a:solidFill>
                    <a:schemeClr val="accent6"/>
                  </a:solidFill>
                </a:rPr>
                <a:t>S</a:t>
              </a:r>
              <a:r>
                <a:rPr lang="en-US" altLang="zh-CN" sz="800" dirty="0" smtClean="0">
                  <a:solidFill>
                    <a:schemeClr val="accent6"/>
                  </a:solidFill>
                </a:rPr>
                <a:t>ource</a:t>
              </a:r>
              <a:endParaRPr lang="zh-CN" altLang="en-US" sz="800" dirty="0">
                <a:solidFill>
                  <a:schemeClr val="accent6"/>
                </a:solidFill>
              </a:endParaRPr>
            </a:p>
          </p:txBody>
        </p:sp>
      </p:grpSp>
    </p:spTree>
    <p:extLst>
      <p:ext uri="{BB962C8B-B14F-4D97-AF65-F5344CB8AC3E}">
        <p14:creationId xmlns:p14="http://schemas.microsoft.com/office/powerpoint/2010/main" val="3390389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2.Beautiful Soup </a:t>
            </a:r>
            <a:r>
              <a:rPr lang="zh-CN" altLang="en-US" dirty="0" smtClean="0"/>
              <a:t>使用</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26</a:t>
            </a:fld>
            <a:endParaRPr lang="zh-CN" altLang="en-US" dirty="0"/>
          </a:p>
        </p:txBody>
      </p:sp>
      <p:grpSp>
        <p:nvGrpSpPr>
          <p:cNvPr id="8" name="组合 7"/>
          <p:cNvGrpSpPr/>
          <p:nvPr/>
        </p:nvGrpSpPr>
        <p:grpSpPr>
          <a:xfrm>
            <a:off x="3131840" y="987574"/>
            <a:ext cx="5554960" cy="3420255"/>
            <a:chOff x="565480" y="1288732"/>
            <a:chExt cx="2419836" cy="3856736"/>
          </a:xfrm>
        </p:grpSpPr>
        <p:sp>
          <p:nvSpPr>
            <p:cNvPr id="9" name="任意多边形 8"/>
            <p:cNvSpPr/>
            <p:nvPr/>
          </p:nvSpPr>
          <p:spPr>
            <a:xfrm>
              <a:off x="565480" y="1347341"/>
              <a:ext cx="2419836" cy="3798127"/>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tLang="zh-CN" sz="1200" dirty="0"/>
            </a:p>
            <a:p>
              <a:endParaRPr lang="en-US" altLang="zh-CN" sz="1200" dirty="0"/>
            </a:p>
            <a:p>
              <a:r>
                <a:rPr lang="en-US" altLang="zh-CN" sz="2000" i="1" dirty="0">
                  <a:solidFill>
                    <a:schemeClr val="bg1">
                      <a:lumMod val="65000"/>
                    </a:schemeClr>
                  </a:solidFill>
                </a:rPr>
                <a:t># Filename: </a:t>
              </a:r>
              <a:r>
                <a:rPr lang="en-US" altLang="zh-CN" sz="2000" i="1" dirty="0" smtClean="0">
                  <a:solidFill>
                    <a:schemeClr val="bg1">
                      <a:lumMod val="65000"/>
                    </a:schemeClr>
                  </a:solidFill>
                </a:rPr>
                <a:t>Prog11_1.py</a:t>
              </a:r>
              <a:endParaRPr lang="zh-CN" altLang="zh-CN" sz="2000" dirty="0">
                <a:solidFill>
                  <a:schemeClr val="bg1">
                    <a:lumMod val="65000"/>
                  </a:schemeClr>
                </a:solidFill>
              </a:endParaRPr>
            </a:p>
            <a:p>
              <a:r>
                <a:rPr lang="en-US" altLang="zh-CN" sz="2000" dirty="0">
                  <a:solidFill>
                    <a:schemeClr val="accent6"/>
                  </a:solidFill>
                </a:rPr>
                <a:t>import</a:t>
              </a:r>
              <a:r>
                <a:rPr lang="en-US" altLang="zh-CN" sz="2000" dirty="0"/>
                <a:t> requests</a:t>
              </a:r>
              <a:endParaRPr lang="zh-CN" altLang="zh-CN" sz="2000" dirty="0"/>
            </a:p>
            <a:p>
              <a:r>
                <a:rPr lang="en-US" altLang="zh-CN" sz="2000" dirty="0">
                  <a:solidFill>
                    <a:schemeClr val="accent6"/>
                  </a:solidFill>
                </a:rPr>
                <a:t>from</a:t>
              </a:r>
              <a:r>
                <a:rPr lang="en-US" altLang="zh-CN" sz="2000" dirty="0"/>
                <a:t> bs4 </a:t>
              </a:r>
              <a:r>
                <a:rPr lang="en-US" altLang="zh-CN" sz="2000" dirty="0">
                  <a:solidFill>
                    <a:schemeClr val="accent6"/>
                  </a:solidFill>
                </a:rPr>
                <a:t>import</a:t>
              </a:r>
              <a:r>
                <a:rPr lang="en-US" altLang="zh-CN" sz="2000" dirty="0"/>
                <a:t> </a:t>
              </a:r>
              <a:r>
                <a:rPr lang="en-US" altLang="zh-CN" sz="2000" dirty="0" err="1"/>
                <a:t>BeautifulSoup</a:t>
              </a:r>
              <a:endParaRPr lang="zh-CN" altLang="zh-CN" sz="2000" dirty="0"/>
            </a:p>
            <a:p>
              <a:r>
                <a:rPr lang="en-US" altLang="zh-CN" sz="2000" dirty="0"/>
                <a:t> </a:t>
              </a:r>
              <a:endParaRPr lang="zh-CN" altLang="zh-CN" sz="2000" dirty="0"/>
            </a:p>
            <a:p>
              <a:r>
                <a:rPr lang="en-US" altLang="zh-CN" sz="2000" dirty="0" smtClean="0"/>
                <a:t>url</a:t>
              </a:r>
              <a:r>
                <a:rPr lang="en-US" altLang="zh-CN" sz="2000" dirty="0"/>
                <a:t> = </a:t>
              </a:r>
              <a:r>
                <a:rPr lang="en-US" altLang="zh-CN" sz="1600" dirty="0">
                  <a:solidFill>
                    <a:srgbClr val="92D050"/>
                  </a:solidFill>
                </a:rPr>
                <a:t>'</a:t>
              </a:r>
              <a:r>
                <a:rPr lang="en-US" altLang="zh-CN" sz="1600" dirty="0" smtClean="0">
                  <a:solidFill>
                    <a:srgbClr val="92D050"/>
                  </a:solidFill>
                </a:rPr>
                <a:t>https</a:t>
              </a:r>
              <a:r>
                <a:rPr lang="en-US" altLang="zh-CN" sz="1600" dirty="0">
                  <a:solidFill>
                    <a:srgbClr val="92D050"/>
                  </a:solidFill>
                </a:rPr>
                <a:t>://book.douban.com/subject/1084336/comments</a:t>
              </a:r>
              <a:r>
                <a:rPr lang="en-US" altLang="zh-CN" sz="1600" dirty="0" smtClean="0">
                  <a:solidFill>
                    <a:srgbClr val="92D050"/>
                  </a:solidFill>
                </a:rPr>
                <a:t>/</a:t>
              </a:r>
              <a:r>
                <a:rPr lang="en-US" altLang="zh-CN" sz="1600" dirty="0">
                  <a:solidFill>
                    <a:srgbClr val="92D050"/>
                  </a:solidFill>
                </a:rPr>
                <a:t>'</a:t>
              </a:r>
            </a:p>
            <a:p>
              <a:r>
                <a:rPr lang="en-US" altLang="zh-CN" sz="2000" dirty="0" smtClean="0"/>
                <a:t>r </a:t>
              </a:r>
              <a:r>
                <a:rPr lang="en-US" altLang="zh-CN" sz="2000" dirty="0"/>
                <a:t>= </a:t>
              </a:r>
              <a:r>
                <a:rPr lang="en-US" altLang="zh-CN" sz="2000" dirty="0" err="1" smtClean="0"/>
                <a:t>requests.get</a:t>
              </a:r>
              <a:r>
                <a:rPr lang="en-US" altLang="zh-CN" sz="2000" dirty="0" smtClean="0"/>
                <a:t>(url</a:t>
              </a:r>
              <a:r>
                <a:rPr lang="en-US" altLang="zh-CN" sz="2000" dirty="0" smtClean="0"/>
                <a:t>)</a:t>
              </a:r>
              <a:endParaRPr lang="zh-CN" altLang="zh-CN" sz="2000" i="1" dirty="0">
                <a:solidFill>
                  <a:schemeClr val="bg1">
                    <a:lumMod val="65000"/>
                  </a:schemeClr>
                </a:solidFill>
              </a:endParaRPr>
            </a:p>
            <a:p>
              <a:r>
                <a:rPr lang="en-US" altLang="zh-CN" sz="2000" dirty="0"/>
                <a:t>soup = </a:t>
              </a:r>
              <a:r>
                <a:rPr lang="en-US" altLang="zh-CN" sz="2000" dirty="0" err="1"/>
                <a:t>BeautifulSoup</a:t>
              </a:r>
              <a:r>
                <a:rPr lang="en-US" altLang="zh-CN" sz="2000" dirty="0"/>
                <a:t>(</a:t>
              </a:r>
              <a:r>
                <a:rPr lang="en-US" altLang="zh-CN" sz="2000" dirty="0" err="1"/>
                <a:t>r.text</a:t>
              </a:r>
              <a:r>
                <a:rPr lang="en-US" altLang="zh-CN" sz="2000" dirty="0"/>
                <a:t>, </a:t>
              </a:r>
              <a:r>
                <a:rPr lang="en-US" altLang="zh-CN" sz="2000" dirty="0">
                  <a:solidFill>
                    <a:schemeClr val="accent3"/>
                  </a:solidFill>
                </a:rPr>
                <a:t>'</a:t>
              </a:r>
              <a:r>
                <a:rPr lang="en-US" altLang="zh-CN" sz="2000" dirty="0" err="1">
                  <a:solidFill>
                    <a:schemeClr val="accent3"/>
                  </a:solidFill>
                </a:rPr>
                <a:t>lxml</a:t>
              </a:r>
              <a:r>
                <a:rPr lang="en-US" altLang="zh-CN" sz="2000" dirty="0" smtClean="0">
                  <a:solidFill>
                    <a:schemeClr val="accent3"/>
                  </a:solidFill>
                </a:rPr>
                <a:t>'</a:t>
              </a:r>
              <a:r>
                <a:rPr lang="en-US" altLang="zh-CN" sz="2000" dirty="0" smtClean="0"/>
                <a:t>)</a:t>
              </a:r>
              <a:endParaRPr lang="zh-CN" altLang="zh-CN" sz="2000" dirty="0">
                <a:solidFill>
                  <a:schemeClr val="accent3"/>
                </a:solidFill>
              </a:endParaRPr>
            </a:p>
            <a:p>
              <a:r>
                <a:rPr lang="en-US" altLang="zh-CN" sz="2000" dirty="0"/>
                <a:t>pattern = </a:t>
              </a:r>
              <a:r>
                <a:rPr lang="en-US" altLang="zh-CN" sz="2000" dirty="0" err="1"/>
                <a:t>soup.find_all</a:t>
              </a:r>
              <a:r>
                <a:rPr lang="en-US" altLang="zh-CN" sz="2000" dirty="0" smtClean="0"/>
                <a:t>(</a:t>
              </a:r>
              <a:r>
                <a:rPr lang="en-US" altLang="zh-CN" sz="2000" dirty="0">
                  <a:solidFill>
                    <a:schemeClr val="accent3"/>
                  </a:solidFill>
                </a:rPr>
                <a:t>'</a:t>
              </a:r>
              <a:r>
                <a:rPr lang="en-US" altLang="zh-CN" sz="2000" dirty="0" smtClean="0">
                  <a:solidFill>
                    <a:schemeClr val="accent3"/>
                  </a:solidFill>
                </a:rPr>
                <a:t>span</a:t>
              </a:r>
              <a:r>
                <a:rPr lang="en-US" altLang="zh-CN" sz="2000" dirty="0" smtClean="0">
                  <a:solidFill>
                    <a:schemeClr val="accent3"/>
                  </a:solidFill>
                </a:rPr>
                <a:t>'</a:t>
              </a:r>
              <a:r>
                <a:rPr lang="en-US" altLang="zh-CN" sz="2000" dirty="0" smtClean="0"/>
                <a:t>, { </a:t>
              </a:r>
              <a:r>
                <a:rPr lang="en-US" altLang="zh-CN" sz="2000" dirty="0" smtClean="0">
                  <a:solidFill>
                    <a:schemeClr val="accent3"/>
                  </a:solidFill>
                </a:rPr>
                <a:t>'</a:t>
              </a:r>
              <a:r>
                <a:rPr lang="en-US" altLang="zh-CN" sz="2000" dirty="0" err="1" smtClean="0">
                  <a:solidFill>
                    <a:schemeClr val="accent3"/>
                  </a:solidFill>
                </a:rPr>
                <a:t>class'</a:t>
              </a:r>
              <a:r>
                <a:rPr lang="en-US" altLang="zh-CN" sz="2000" dirty="0" err="1"/>
                <a:t>:</a:t>
              </a:r>
              <a:r>
                <a:rPr lang="en-US" altLang="zh-CN" sz="2000" dirty="0" err="1" smtClean="0">
                  <a:solidFill>
                    <a:schemeClr val="accent3"/>
                  </a:solidFill>
                </a:rPr>
                <a:t>'short</a:t>
              </a:r>
              <a:r>
                <a:rPr lang="en-US" altLang="zh-CN" sz="2000" dirty="0">
                  <a:solidFill>
                    <a:schemeClr val="accent3"/>
                  </a:solidFill>
                </a:rPr>
                <a:t>'</a:t>
              </a:r>
              <a:r>
                <a:rPr lang="en-US" altLang="zh-CN" sz="2000" dirty="0"/>
                <a:t>}</a:t>
              </a:r>
              <a:r>
                <a:rPr lang="en-US" altLang="zh-CN" sz="2000" dirty="0" smtClean="0"/>
                <a:t>)</a:t>
              </a:r>
              <a:endParaRPr lang="zh-CN" altLang="zh-CN" sz="2000" dirty="0"/>
            </a:p>
            <a:p>
              <a:r>
                <a:rPr lang="en-US" altLang="zh-CN" sz="2000" dirty="0">
                  <a:solidFill>
                    <a:schemeClr val="accent6"/>
                  </a:solidFill>
                </a:rPr>
                <a:t>for </a:t>
              </a:r>
              <a:r>
                <a:rPr lang="en-US" altLang="zh-CN" sz="2000" dirty="0"/>
                <a:t>item </a:t>
              </a:r>
              <a:r>
                <a:rPr lang="en-US" altLang="zh-CN" sz="2000" dirty="0">
                  <a:solidFill>
                    <a:schemeClr val="accent6"/>
                  </a:solidFill>
                </a:rPr>
                <a:t>in</a:t>
              </a:r>
              <a:r>
                <a:rPr lang="en-US" altLang="zh-CN" sz="2000" dirty="0"/>
                <a:t> pattern:</a:t>
              </a:r>
              <a:endParaRPr lang="zh-CN" altLang="zh-CN" sz="2000" dirty="0"/>
            </a:p>
            <a:p>
              <a:r>
                <a:rPr lang="en-US" altLang="zh-CN" sz="2000" dirty="0"/>
                <a:t> </a:t>
              </a:r>
              <a:r>
                <a:rPr lang="en-US" altLang="zh-CN" sz="2000" dirty="0" smtClean="0"/>
                <a:t>   </a:t>
              </a:r>
              <a:r>
                <a:rPr lang="en-US" altLang="zh-CN" sz="2000" dirty="0" smtClean="0"/>
                <a:t>  </a:t>
              </a:r>
              <a:r>
                <a:rPr lang="en-US" altLang="zh-CN" sz="2000" dirty="0" smtClean="0">
                  <a:solidFill>
                    <a:srgbClr val="7030A0"/>
                  </a:solidFill>
                </a:rPr>
                <a:t>print</a:t>
              </a:r>
              <a:r>
                <a:rPr lang="en-US" altLang="zh-CN" sz="2000" dirty="0" smtClean="0"/>
                <a:t>(</a:t>
              </a:r>
              <a:r>
                <a:rPr lang="en-US" altLang="zh-CN" sz="2000" dirty="0" err="1" smtClean="0"/>
                <a:t>item.string</a:t>
              </a:r>
              <a:r>
                <a:rPr lang="en-US" altLang="zh-CN" sz="2000" dirty="0" smtClean="0"/>
                <a:t>)</a:t>
              </a:r>
              <a:endParaRPr lang="zh-CN" altLang="zh-CN" sz="2000" dirty="0"/>
            </a:p>
          </p:txBody>
        </p:sp>
        <p:sp>
          <p:nvSpPr>
            <p:cNvPr id="10" name="椭圆形标注 9"/>
            <p:cNvSpPr/>
            <p:nvPr/>
          </p:nvSpPr>
          <p:spPr>
            <a:xfrm>
              <a:off x="628216" y="1288732"/>
              <a:ext cx="466265" cy="476965"/>
            </a:xfrm>
            <a:prstGeom prst="wedgeEllipseCallout">
              <a:avLst/>
            </a:prstGeom>
            <a:ln w="19050">
              <a:solidFill>
                <a:schemeClr val="accent1"/>
              </a:solidFill>
            </a:ln>
          </p:spPr>
          <p:style>
            <a:lnRef idx="2">
              <a:schemeClr val="accent6"/>
            </a:lnRef>
            <a:fillRef idx="1">
              <a:schemeClr val="lt1"/>
            </a:fillRef>
            <a:effectRef idx="0">
              <a:schemeClr val="accent6"/>
            </a:effectRef>
            <a:fontRef idx="minor">
              <a:schemeClr val="dk1"/>
            </a:fontRef>
          </p:style>
          <p:txBody>
            <a:bodyPr lIns="0" rIns="0"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b="1" dirty="0">
                  <a:solidFill>
                    <a:schemeClr val="accent1"/>
                  </a:solidFill>
                </a:rPr>
                <a:t>F</a:t>
              </a:r>
              <a:r>
                <a:rPr lang="en-US" altLang="zh-CN" sz="600" dirty="0">
                  <a:solidFill>
                    <a:schemeClr val="accent1"/>
                  </a:solidFill>
                </a:rPr>
                <a:t>ile</a:t>
              </a:r>
              <a:endParaRPr lang="zh-CN" altLang="en-US" sz="600" dirty="0">
                <a:solidFill>
                  <a:schemeClr val="accent1"/>
                </a:solidFill>
              </a:endParaRPr>
            </a:p>
          </p:txBody>
        </p:sp>
      </p:grpSp>
      <p:sp>
        <p:nvSpPr>
          <p:cNvPr id="11" name="矩形 10"/>
          <p:cNvSpPr/>
          <p:nvPr/>
        </p:nvSpPr>
        <p:spPr>
          <a:xfrm>
            <a:off x="503528" y="969574"/>
            <a:ext cx="2484296" cy="2923877"/>
          </a:xfrm>
          <a:prstGeom prst="rect">
            <a:avLst/>
          </a:prstGeom>
        </p:spPr>
        <p:txBody>
          <a:bodyPr wrap="square">
            <a:spAutoFit/>
          </a:bodyPr>
          <a:lstStyle/>
          <a:p>
            <a:r>
              <a:rPr lang="en-US" altLang="zh-CN" sz="2000" dirty="0" smtClean="0"/>
              <a:t>&lt;span </a:t>
            </a:r>
            <a:r>
              <a:rPr lang="en-US" altLang="zh-CN" sz="2000" dirty="0"/>
              <a:t>class ="short"&gt;</a:t>
            </a:r>
            <a:r>
              <a:rPr lang="zh-CN" altLang="zh-CN" sz="2000" b="1" dirty="0">
                <a:solidFill>
                  <a:srgbClr val="C00000"/>
                </a:solidFill>
                <a:latin typeface="Courier New" panose="02070309020205020404" pitchFamily="49" charset="0"/>
              </a:rPr>
              <a:t>十几岁的时候渴慕着小王子，一天之间可以看四十四次日落。是在多久之后才明白，看四十四次日落的小王子，他有多么难过。</a:t>
            </a:r>
            <a:r>
              <a:rPr lang="en-US" altLang="zh-CN" sz="2000" b="1" dirty="0">
                <a:solidFill>
                  <a:srgbClr val="C00000"/>
                </a:solidFill>
                <a:latin typeface="Courier New" panose="02070309020205020404" pitchFamily="49" charset="0"/>
              </a:rPr>
              <a:t> </a:t>
            </a:r>
            <a:r>
              <a:rPr lang="en-US" altLang="zh-CN" sz="2000" dirty="0"/>
              <a:t>&lt;/span&gt;</a:t>
            </a:r>
            <a:endParaRPr lang="zh-CN" altLang="zh-CN" sz="2000" dirty="0"/>
          </a:p>
          <a:p>
            <a:endParaRPr lang="zh-CN" altLang="en-US" sz="2400" dirty="0"/>
          </a:p>
        </p:txBody>
      </p:sp>
    </p:spTree>
    <p:extLst>
      <p:ext uri="{BB962C8B-B14F-4D97-AF65-F5344CB8AC3E}">
        <p14:creationId xmlns:p14="http://schemas.microsoft.com/office/powerpoint/2010/main" val="3350232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思考：抓取图书短评前</a:t>
            </a:r>
            <a:r>
              <a:rPr lang="en-US" altLang="zh-CN" dirty="0" smtClean="0"/>
              <a:t>3</a:t>
            </a:r>
            <a:r>
              <a:rPr lang="zh-CN" altLang="en-US" dirty="0" smtClean="0"/>
              <a:t>页</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27</a:t>
            </a:fld>
            <a:endParaRPr lang="zh-CN" altLang="en-US" dirty="0"/>
          </a:p>
        </p:txBody>
      </p:sp>
      <p:sp>
        <p:nvSpPr>
          <p:cNvPr id="3" name="矩形 2"/>
          <p:cNvSpPr/>
          <p:nvPr/>
        </p:nvSpPr>
        <p:spPr>
          <a:xfrm>
            <a:off x="4737064" y="2211710"/>
            <a:ext cx="4299431" cy="1200329"/>
          </a:xfrm>
          <a:prstGeom prst="rect">
            <a:avLst/>
          </a:prstGeom>
        </p:spPr>
        <p:txBody>
          <a:bodyPr wrap="square">
            <a:spAutoFit/>
          </a:bodyPr>
          <a:lstStyle/>
          <a:p>
            <a:r>
              <a:rPr lang="pt-BR" altLang="zh-CN" sz="2400" dirty="0" smtClean="0"/>
              <a:t>for i in range(3):</a:t>
            </a:r>
          </a:p>
          <a:p>
            <a:r>
              <a:rPr lang="pt-BR" altLang="zh-CN" sz="2400" dirty="0"/>
              <a:t> </a:t>
            </a:r>
            <a:r>
              <a:rPr lang="pt-BR" altLang="zh-CN" sz="2400" dirty="0" smtClean="0"/>
              <a:t>     r </a:t>
            </a:r>
            <a:r>
              <a:rPr lang="pt-BR" altLang="zh-CN" sz="2400" dirty="0"/>
              <a:t>= </a:t>
            </a:r>
            <a:r>
              <a:rPr lang="pt-BR" altLang="zh-CN" sz="2400" dirty="0" smtClean="0"/>
              <a:t>requests.get(url</a:t>
            </a:r>
            <a:r>
              <a:rPr lang="pt-BR" altLang="zh-CN" sz="2400" dirty="0" smtClean="0">
                <a:solidFill>
                  <a:schemeClr val="accent3"/>
                </a:solidFill>
              </a:rPr>
              <a:t> </a:t>
            </a:r>
            <a:r>
              <a:rPr lang="pt-BR" altLang="zh-CN" sz="2400" dirty="0"/>
              <a:t>+ </a:t>
            </a:r>
            <a:r>
              <a:rPr lang="pt-BR" altLang="zh-CN" sz="2400" dirty="0">
                <a:solidFill>
                  <a:srgbClr val="7030A0"/>
                </a:solidFill>
              </a:rPr>
              <a:t>str</a:t>
            </a:r>
            <a:r>
              <a:rPr lang="pt-BR" altLang="zh-CN" sz="2400" dirty="0"/>
              <a:t>(i+1</a:t>
            </a:r>
            <a:r>
              <a:rPr lang="pt-BR" altLang="zh-CN" sz="2400" dirty="0" smtClean="0"/>
              <a:t>))</a:t>
            </a:r>
          </a:p>
          <a:p>
            <a:r>
              <a:rPr lang="pt-BR" altLang="zh-CN" sz="2400" dirty="0"/>
              <a:t> </a:t>
            </a:r>
            <a:r>
              <a:rPr lang="pt-BR" altLang="zh-CN" sz="2400" dirty="0" smtClean="0"/>
              <a:t>     </a:t>
            </a:r>
            <a:r>
              <a:rPr lang="en-US" altLang="zh-CN" sz="2400" dirty="0" smtClean="0"/>
              <a:t>…</a:t>
            </a:r>
            <a:endParaRPr lang="zh-CN" altLang="en-US" sz="2400" dirty="0"/>
          </a:p>
        </p:txBody>
      </p:sp>
      <p:pic>
        <p:nvPicPr>
          <p:cNvPr id="5" name="图片 4"/>
          <p:cNvPicPr>
            <a:picLocks noChangeAspect="1"/>
          </p:cNvPicPr>
          <p:nvPr/>
        </p:nvPicPr>
        <p:blipFill>
          <a:blip r:embed="rId3"/>
          <a:stretch>
            <a:fillRect/>
          </a:stretch>
        </p:blipFill>
        <p:spPr>
          <a:xfrm>
            <a:off x="429455" y="1203598"/>
            <a:ext cx="3844078" cy="3291830"/>
          </a:xfrm>
          <a:prstGeom prst="rect">
            <a:avLst/>
          </a:prstGeom>
        </p:spPr>
      </p:pic>
    </p:spTree>
    <p:extLst>
      <p:ext uri="{BB962C8B-B14F-4D97-AF65-F5344CB8AC3E}">
        <p14:creationId xmlns:p14="http://schemas.microsoft.com/office/powerpoint/2010/main" val="3047276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en-US" altLang="zh-CN" cap="none" dirty="0" smtClean="0"/>
              <a:t>11.2.2 re</a:t>
            </a:r>
            <a:r>
              <a:rPr lang="zh-CN" altLang="en-US" cap="none" dirty="0" smtClean="0"/>
              <a:t>正则表达式</a:t>
            </a:r>
            <a:endParaRPr lang="zh-CN" altLang="en-US" dirty="0"/>
          </a:p>
        </p:txBody>
      </p:sp>
      <p:sp>
        <p:nvSpPr>
          <p:cNvPr id="8" name="文本占位符 7"/>
          <p:cNvSpPr>
            <a:spLocks noGrp="1"/>
          </p:cNvSpPr>
          <p:nvPr>
            <p:ph type="body" idx="1"/>
          </p:nvPr>
        </p:nvSpPr>
        <p:spPr/>
        <p:txBody>
          <a:bodyPr/>
          <a:lstStyle/>
          <a:p>
            <a:endParaRPr lang="zh-CN" altLang="en-US"/>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28</a:t>
            </a:fld>
            <a:endParaRPr lang="zh-CN" altLang="en-US" dirty="0"/>
          </a:p>
        </p:txBody>
      </p:sp>
    </p:spTree>
    <p:extLst>
      <p:ext uri="{BB962C8B-B14F-4D97-AF65-F5344CB8AC3E}">
        <p14:creationId xmlns:p14="http://schemas.microsoft.com/office/powerpoint/2010/main" val="280283830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re</a:t>
            </a:r>
            <a:r>
              <a:rPr lang="zh-CN" altLang="en-US" dirty="0"/>
              <a:t>正则表达式</a:t>
            </a:r>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29</a:t>
            </a:fld>
            <a:endParaRPr lang="zh-CN" altLang="en-US" dirty="0"/>
          </a:p>
        </p:txBody>
      </p:sp>
      <p:sp>
        <p:nvSpPr>
          <p:cNvPr id="5" name="文本框 4"/>
          <p:cNvSpPr txBox="1"/>
          <p:nvPr/>
        </p:nvSpPr>
        <p:spPr>
          <a:xfrm>
            <a:off x="5652120" y="1100255"/>
            <a:ext cx="2952328" cy="830997"/>
          </a:xfrm>
          <a:prstGeom prst="rect">
            <a:avLst/>
          </a:prstGeom>
          <a:noFill/>
        </p:spPr>
        <p:txBody>
          <a:bodyPr wrap="square" rtlCol="0">
            <a:spAutoFit/>
          </a:bodyPr>
          <a:lstStyle/>
          <a:p>
            <a:r>
              <a:rPr lang="zh-CN" altLang="en-US" sz="2400" b="1" dirty="0" smtClean="0">
                <a:latin typeface="微软雅黑 Light" panose="020B0502040204020203" pitchFamily="34" charset="-122"/>
                <a:ea typeface="微软雅黑 Light" panose="020B0502040204020203" pitchFamily="34" charset="-122"/>
              </a:rPr>
              <a:t>豆瓣读书</a:t>
            </a:r>
            <a:endParaRPr lang="en-US" altLang="zh-CN" sz="2400" b="1" dirty="0" smtClean="0">
              <a:latin typeface="微软雅黑 Light" panose="020B0502040204020203" pitchFamily="34" charset="-122"/>
              <a:ea typeface="微软雅黑 Light" panose="020B0502040204020203" pitchFamily="34" charset="-122"/>
            </a:endParaRPr>
          </a:p>
          <a:p>
            <a:r>
              <a:rPr lang="en-US" altLang="zh-CN" sz="2400" dirty="0" smtClean="0">
                <a:latin typeface="微软雅黑 Light" panose="020B0502040204020203" pitchFamily="34" charset="-122"/>
                <a:ea typeface="微软雅黑 Light" panose="020B0502040204020203" pitchFamily="34" charset="-122"/>
              </a:rPr>
              <a:t>《</a:t>
            </a:r>
            <a:r>
              <a:rPr lang="zh-CN" altLang="en-US" sz="2400" dirty="0" smtClean="0">
                <a:latin typeface="微软雅黑 Light" panose="020B0502040204020203" pitchFamily="34" charset="-122"/>
                <a:ea typeface="微软雅黑 Light" panose="020B0502040204020203" pitchFamily="34" charset="-122"/>
              </a:rPr>
              <a:t>小王子</a:t>
            </a:r>
            <a:r>
              <a:rPr lang="en-US" altLang="zh-CN" sz="2400" dirty="0" smtClean="0">
                <a:latin typeface="微软雅黑 Light" panose="020B0502040204020203" pitchFamily="34" charset="-122"/>
                <a:ea typeface="微软雅黑 Light" panose="020B0502040204020203" pitchFamily="34" charset="-122"/>
              </a:rPr>
              <a:t>》</a:t>
            </a:r>
            <a:r>
              <a:rPr lang="zh-CN" altLang="en-US" sz="2400" dirty="0" smtClean="0">
                <a:latin typeface="微软雅黑 Light" panose="020B0502040204020203" pitchFamily="34" charset="-122"/>
                <a:ea typeface="微软雅黑 Light" panose="020B0502040204020203" pitchFamily="34" charset="-122"/>
              </a:rPr>
              <a:t>推荐星级</a:t>
            </a:r>
            <a:endParaRPr lang="zh-CN" altLang="en-US" sz="2400" dirty="0">
              <a:latin typeface="微软雅黑 Light" panose="020B0502040204020203" pitchFamily="34" charset="-122"/>
              <a:ea typeface="微软雅黑 Light" panose="020B0502040204020203" pitchFamily="34" charset="-122"/>
            </a:endParaRPr>
          </a:p>
        </p:txBody>
      </p:sp>
      <p:pic>
        <p:nvPicPr>
          <p:cNvPr id="6" name="图片 5"/>
          <p:cNvPicPr>
            <a:picLocks noChangeAspect="1"/>
          </p:cNvPicPr>
          <p:nvPr/>
        </p:nvPicPr>
        <p:blipFill>
          <a:blip r:embed="rId2"/>
          <a:stretch>
            <a:fillRect/>
          </a:stretch>
        </p:blipFill>
        <p:spPr>
          <a:xfrm>
            <a:off x="1147958" y="1059582"/>
            <a:ext cx="4180431" cy="3579862"/>
          </a:xfrm>
          <a:prstGeom prst="rect">
            <a:avLst/>
          </a:prstGeom>
        </p:spPr>
      </p:pic>
      <p:sp>
        <p:nvSpPr>
          <p:cNvPr id="9" name="KSO_Shape"/>
          <p:cNvSpPr/>
          <p:nvPr/>
        </p:nvSpPr>
        <p:spPr>
          <a:xfrm>
            <a:off x="1475656" y="3291830"/>
            <a:ext cx="449850" cy="498748"/>
          </a:xfrm>
          <a:custGeom>
            <a:avLst/>
            <a:gdLst/>
            <a:ahLst/>
            <a:cxnLst/>
            <a:rect l="l" t="t" r="r" b="b"/>
            <a:pathLst>
              <a:path w="1160528" h="1137856">
                <a:moveTo>
                  <a:pt x="301373" y="145324"/>
                </a:moveTo>
                <a:cubicBezTo>
                  <a:pt x="77474" y="176329"/>
                  <a:pt x="-76715" y="585266"/>
                  <a:pt x="580264" y="1067944"/>
                </a:cubicBezTo>
                <a:cubicBezTo>
                  <a:pt x="1535870" y="365866"/>
                  <a:pt x="775286" y="-180195"/>
                  <a:pt x="580264" y="365866"/>
                </a:cubicBezTo>
                <a:cubicBezTo>
                  <a:pt x="519320" y="195222"/>
                  <a:pt x="403145" y="131231"/>
                  <a:pt x="301373" y="145324"/>
                </a:cubicBezTo>
                <a:close/>
                <a:moveTo>
                  <a:pt x="237013" y="2324"/>
                </a:moveTo>
                <a:cubicBezTo>
                  <a:pt x="362271" y="-15022"/>
                  <a:pt x="505256" y="63737"/>
                  <a:pt x="580264" y="273760"/>
                </a:cubicBezTo>
                <a:cubicBezTo>
                  <a:pt x="820291" y="-398315"/>
                  <a:pt x="1756395" y="273760"/>
                  <a:pt x="580264" y="1137856"/>
                </a:cubicBezTo>
                <a:cubicBezTo>
                  <a:pt x="-228326" y="543790"/>
                  <a:pt x="-38555" y="40484"/>
                  <a:pt x="237013" y="2324"/>
                </a:cubicBezTo>
                <a:close/>
              </a:path>
            </a:pathLst>
          </a:cu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chemeClr val="tx1"/>
              </a:solidFill>
            </a:endParaRPr>
          </a:p>
        </p:txBody>
      </p:sp>
      <p:sp>
        <p:nvSpPr>
          <p:cNvPr id="3" name="矩形 2"/>
          <p:cNvSpPr/>
          <p:nvPr/>
        </p:nvSpPr>
        <p:spPr>
          <a:xfrm>
            <a:off x="5471592" y="2507000"/>
            <a:ext cx="2988840" cy="1107996"/>
          </a:xfrm>
          <a:prstGeom prst="rect">
            <a:avLst/>
          </a:prstGeom>
        </p:spPr>
        <p:txBody>
          <a:bodyPr wrap="square">
            <a:spAutoFit/>
          </a:bodyPr>
          <a:lstStyle/>
          <a:p>
            <a:pPr lvl="0"/>
            <a:r>
              <a:rPr lang="en-US" altLang="zh-CN" sz="2200" dirty="0"/>
              <a:t>&lt;span class="user-stars allstar</a:t>
            </a:r>
            <a:r>
              <a:rPr lang="en-US" altLang="zh-CN" sz="2200" dirty="0">
                <a:solidFill>
                  <a:srgbClr val="C00000"/>
                </a:solidFill>
              </a:rPr>
              <a:t>50</a:t>
            </a:r>
            <a:r>
              <a:rPr lang="en-US" altLang="zh-CN" sz="2200" dirty="0"/>
              <a:t> rating" title="</a:t>
            </a:r>
            <a:r>
              <a:rPr lang="zh-CN" altLang="en-US" sz="2200" dirty="0"/>
              <a:t>力荐</a:t>
            </a:r>
            <a:r>
              <a:rPr lang="en-US" altLang="zh-CN" sz="2200" dirty="0"/>
              <a:t>"&gt;&lt;/span&gt;</a:t>
            </a:r>
            <a:endParaRPr lang="zh-CN" altLang="en-US" sz="2200" dirty="0"/>
          </a:p>
        </p:txBody>
      </p:sp>
    </p:spTree>
    <p:extLst>
      <p:ext uri="{BB962C8B-B14F-4D97-AF65-F5344CB8AC3E}">
        <p14:creationId xmlns:p14="http://schemas.microsoft.com/office/powerpoint/2010/main" val="38798980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3363838"/>
            <a:ext cx="4320480" cy="1021556"/>
          </a:xfrm>
        </p:spPr>
        <p:txBody>
          <a:bodyPr/>
          <a:lstStyle/>
          <a:p>
            <a:r>
              <a:rPr lang="zh-CN" altLang="en-US" sz="3600" dirty="0" smtClean="0">
                <a:latin typeface="微软雅黑" panose="020B0503020204020204" pitchFamily="34" charset="-122"/>
              </a:rPr>
              <a:t>网页抓取</a:t>
            </a:r>
            <a:endParaRPr lang="zh-CN" altLang="en-US" sz="3600" dirty="0"/>
          </a:p>
        </p:txBody>
      </p:sp>
      <p:sp>
        <p:nvSpPr>
          <p:cNvPr id="4" name="TextBox 3"/>
          <p:cNvSpPr txBox="1"/>
          <p:nvPr/>
        </p:nvSpPr>
        <p:spPr>
          <a:xfrm>
            <a:off x="179512" y="2643758"/>
            <a:ext cx="1728192" cy="861774"/>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altLang="zh-CN" sz="5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Calibri" panose="020F0502020204030204" pitchFamily="34" charset="0"/>
                <a:cs typeface="Calibri" panose="020F0502020204030204" pitchFamily="34" charset="0"/>
              </a:rPr>
              <a:t>11.1</a:t>
            </a:r>
            <a:endParaRPr lang="zh-CN" altLang="en-US" sz="5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Calibri" panose="020F0502020204030204" pitchFamily="34" charset="0"/>
              <a:cs typeface="Calibri" panose="020F0502020204030204" pitchFamily="34" charset="0"/>
            </a:endParaRPr>
          </a:p>
        </p:txBody>
      </p:sp>
      <p:sp>
        <p:nvSpPr>
          <p:cNvPr id="5" name="灯片编号占位符 4"/>
          <p:cNvSpPr>
            <a:spLocks noGrp="1"/>
          </p:cNvSpPr>
          <p:nvPr>
            <p:ph type="sldNum" sz="quarter" idx="4"/>
          </p:nvPr>
        </p:nvSpPr>
        <p:spPr>
          <a:xfrm>
            <a:off x="8028384" y="357504"/>
            <a:ext cx="360000" cy="432048"/>
          </a:xfrm>
        </p:spPr>
        <p:txBody>
          <a:bodyPr/>
          <a:lstStyle/>
          <a:p>
            <a:fld id="{D18B1CCC-5B4E-41DC-9FD8-30B8F0069F97}" type="slidenum">
              <a:rPr lang="zh-CN" altLang="en-US" smtClean="0"/>
              <a:pPr/>
              <a:t>3</a:t>
            </a:fld>
            <a:endParaRPr lang="zh-CN" altLang="en-US" dirty="0"/>
          </a:p>
        </p:txBody>
      </p:sp>
    </p:spTree>
    <p:extLst>
      <p:ext uri="{BB962C8B-B14F-4D97-AF65-F5344CB8AC3E}">
        <p14:creationId xmlns:p14="http://schemas.microsoft.com/office/powerpoint/2010/main" val="142978125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re</a:t>
            </a:r>
            <a:r>
              <a:rPr lang="zh-CN" altLang="en-US" dirty="0" smtClean="0"/>
              <a:t>正则表达式简介</a:t>
            </a:r>
            <a:endParaRPr lang="zh-CN" altLang="en-US" dirty="0"/>
          </a:p>
        </p:txBody>
      </p:sp>
      <p:sp>
        <p:nvSpPr>
          <p:cNvPr id="3" name="灯片编号占位符 2"/>
          <p:cNvSpPr>
            <a:spLocks noGrp="1"/>
          </p:cNvSpPr>
          <p:nvPr>
            <p:ph type="sldNum" sz="quarter" idx="4"/>
          </p:nvPr>
        </p:nvSpPr>
        <p:spPr>
          <a:xfrm>
            <a:off x="8028384" y="357504"/>
            <a:ext cx="360000" cy="432048"/>
          </a:xfrm>
        </p:spPr>
        <p:txBody>
          <a:bodyPr/>
          <a:lstStyle/>
          <a:p>
            <a:fld id="{D18B1CCC-5B4E-41DC-9FD8-30B8F0069F97}" type="slidenum">
              <a:rPr lang="zh-CN" altLang="en-US" smtClean="0"/>
              <a:pPr/>
              <a:t>30</a:t>
            </a:fld>
            <a:endParaRPr lang="zh-CN" altLang="en-US" dirty="0"/>
          </a:p>
        </p:txBody>
      </p:sp>
      <p:sp>
        <p:nvSpPr>
          <p:cNvPr id="14" name="内容占位符 2"/>
          <p:cNvSpPr txBox="1">
            <a:spLocks/>
          </p:cNvSpPr>
          <p:nvPr/>
        </p:nvSpPr>
        <p:spPr>
          <a:xfrm>
            <a:off x="539552" y="1220404"/>
            <a:ext cx="4896544" cy="3367570"/>
          </a:xfrm>
          <a:prstGeom prst="rect">
            <a:avLst/>
          </a:prstGeom>
        </p:spPr>
        <p:txBody>
          <a:bodyPr vert="horz" lIns="91440" tIns="45720" rIns="91440" bIns="45720" rtlCol="0">
            <a:noAutofit/>
          </a:bodyPr>
          <a:lstStyle>
            <a:lvl1pPr marL="342900" indent="-342900" algn="l" defTabSz="914400" rtl="0" eaLnBrk="1" latinLnBrk="0" hangingPunct="1">
              <a:lnSpc>
                <a:spcPct val="150000"/>
              </a:lnSpc>
              <a:spcBef>
                <a:spcPct val="20000"/>
              </a:spcBef>
              <a:buFont typeface="Arial" pitchFamily="34" charset="0"/>
              <a:buChar char="•"/>
              <a:defRPr sz="2400" kern="1200">
                <a:solidFill>
                  <a:schemeClr val="tx1"/>
                </a:solidFill>
                <a:latin typeface="微软雅黑" pitchFamily="34" charset="-122"/>
                <a:ea typeface="微软雅黑" pitchFamily="34" charset="-122"/>
                <a:cs typeface="+mn-cs"/>
              </a:defRPr>
            </a:lvl1pPr>
            <a:lvl2pPr marL="742950" indent="-285750" algn="l" defTabSz="914400" rtl="0" eaLnBrk="1" latinLnBrk="0" hangingPunct="1">
              <a:lnSpc>
                <a:spcPct val="150000"/>
              </a:lnSpc>
              <a:spcBef>
                <a:spcPct val="20000"/>
              </a:spcBef>
              <a:buFont typeface="Arial" pitchFamily="34" charset="0"/>
              <a:buChar char="–"/>
              <a:defRPr sz="2000" kern="1200">
                <a:solidFill>
                  <a:schemeClr val="tx1"/>
                </a:solidFill>
                <a:latin typeface="微软雅黑" pitchFamily="34" charset="-122"/>
                <a:ea typeface="微软雅黑" pitchFamily="34" charset="-122"/>
                <a:cs typeface="+mn-cs"/>
              </a:defRPr>
            </a:lvl2pPr>
            <a:lvl3pPr marL="1143000" indent="-228600" algn="l" defTabSz="914400" rtl="0" eaLnBrk="1" latinLnBrk="0" hangingPunct="1">
              <a:lnSpc>
                <a:spcPct val="150000"/>
              </a:lnSpc>
              <a:spcBef>
                <a:spcPct val="20000"/>
              </a:spcBef>
              <a:buFont typeface="Arial" pitchFamily="34" charset="0"/>
              <a:buChar char="•"/>
              <a:defRPr sz="1800" kern="1200">
                <a:solidFill>
                  <a:schemeClr val="tx1"/>
                </a:solidFill>
                <a:latin typeface="微软雅黑" pitchFamily="34" charset="-122"/>
                <a:ea typeface="微软雅黑" pitchFamily="34" charset="-122"/>
                <a:cs typeface="+mn-cs"/>
              </a:defRPr>
            </a:lvl3pPr>
            <a:lvl4pPr marL="1600200" indent="-228600" algn="l" defTabSz="914400" rtl="0" eaLnBrk="1" latinLnBrk="0" hangingPunct="1">
              <a:lnSpc>
                <a:spcPct val="150000"/>
              </a:lnSpc>
              <a:spcBef>
                <a:spcPct val="20000"/>
              </a:spcBef>
              <a:buFont typeface="Arial" pitchFamily="34" charset="0"/>
              <a:buChar char="–"/>
              <a:defRPr sz="1600" kern="1200">
                <a:solidFill>
                  <a:schemeClr val="tx1"/>
                </a:solidFill>
                <a:latin typeface="微软雅黑" pitchFamily="34" charset="-122"/>
                <a:ea typeface="微软雅黑" pitchFamily="34" charset="-122"/>
                <a:cs typeface="+mn-cs"/>
              </a:defRPr>
            </a:lvl4pPr>
            <a:lvl5pPr marL="2057400" indent="-228600" algn="l" defTabSz="914400" rtl="0" eaLnBrk="1" latinLnBrk="0" hangingPunct="1">
              <a:lnSpc>
                <a:spcPct val="150000"/>
              </a:lnSpc>
              <a:spcBef>
                <a:spcPct val="20000"/>
              </a:spcBef>
              <a:buFont typeface="Arial" pitchFamily="34" charset="0"/>
              <a:buChar char="»"/>
              <a:defRPr sz="1600" kern="1200">
                <a:solidFill>
                  <a:schemeClr val="tx1"/>
                </a:solidFill>
                <a:latin typeface="微软雅黑" pitchFamily="34" charset="-122"/>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spcAft>
                <a:spcPts val="600"/>
              </a:spcAft>
            </a:pPr>
            <a:r>
              <a:rPr lang="zh-CN" altLang="en-US" dirty="0" smtClean="0"/>
              <a:t>正则表达式</a:t>
            </a:r>
            <a:r>
              <a:rPr lang="zh-CN" altLang="en-US" dirty="0"/>
              <a:t>是对字符串（包括普通</a:t>
            </a:r>
            <a:r>
              <a:rPr lang="zh-CN" altLang="en-US" dirty="0" smtClean="0"/>
              <a:t>字符和特殊字符）操作</a:t>
            </a:r>
            <a:r>
              <a:rPr lang="zh-CN" altLang="en-US" dirty="0"/>
              <a:t>的一种逻辑公式</a:t>
            </a:r>
            <a:endParaRPr lang="en-US" altLang="zh-CN" dirty="0" smtClean="0"/>
          </a:p>
          <a:p>
            <a:pPr>
              <a:lnSpc>
                <a:spcPct val="100000"/>
              </a:lnSpc>
              <a:spcAft>
                <a:spcPts val="600"/>
              </a:spcAft>
            </a:pPr>
            <a:r>
              <a:rPr lang="en-US" altLang="zh-CN" b="1" dirty="0" smtClean="0"/>
              <a:t>re</a:t>
            </a:r>
            <a:r>
              <a:rPr lang="zh-CN" altLang="en-US" dirty="0" smtClean="0"/>
              <a:t>正则表达式模块进行各类正则表达式处理</a:t>
            </a:r>
            <a:endParaRPr lang="en-US" altLang="zh-CN" dirty="0" smtClean="0"/>
          </a:p>
          <a:p>
            <a:pPr>
              <a:lnSpc>
                <a:spcPct val="100000"/>
              </a:lnSpc>
              <a:spcAft>
                <a:spcPts val="600"/>
              </a:spcAft>
            </a:pPr>
            <a:r>
              <a:rPr lang="zh-CN" altLang="en-US" dirty="0" smtClean="0"/>
              <a:t>参考网站：</a:t>
            </a:r>
            <a:r>
              <a:rPr lang="en-US" altLang="zh-CN" dirty="0" smtClean="0">
                <a:hlinkClick r:id="rId3"/>
              </a:rPr>
              <a:t>https</a:t>
            </a:r>
            <a:r>
              <a:rPr lang="en-US" altLang="zh-CN" dirty="0">
                <a:hlinkClick r:id="rId3"/>
              </a:rPr>
              <a:t>://</a:t>
            </a:r>
            <a:r>
              <a:rPr lang="en-US" altLang="zh-CN" dirty="0" smtClean="0">
                <a:hlinkClick r:id="rId3"/>
              </a:rPr>
              <a:t>docs.python.org/3.5/library/re.html</a:t>
            </a:r>
            <a:endParaRPr lang="en-US" altLang="zh-CN" dirty="0" smtClean="0"/>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28184" y="1779662"/>
            <a:ext cx="1872208" cy="2013840"/>
          </a:xfrm>
          <a:prstGeom prst="rect">
            <a:avLst/>
          </a:prstGeom>
        </p:spPr>
      </p:pic>
    </p:spTree>
    <p:extLst>
      <p:ext uri="{BB962C8B-B14F-4D97-AF65-F5344CB8AC3E}">
        <p14:creationId xmlns:p14="http://schemas.microsoft.com/office/powerpoint/2010/main" val="238615002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re</a:t>
            </a:r>
            <a:r>
              <a:rPr lang="zh-CN" altLang="en-US" dirty="0" smtClean="0"/>
              <a:t>正则表达式</a:t>
            </a:r>
            <a:r>
              <a:rPr lang="zh-CN" altLang="en-US" dirty="0"/>
              <a:t>简介</a:t>
            </a:r>
          </a:p>
        </p:txBody>
      </p:sp>
      <p:sp>
        <p:nvSpPr>
          <p:cNvPr id="3" name="内容占位符 2"/>
          <p:cNvSpPr>
            <a:spLocks noGrp="1"/>
          </p:cNvSpPr>
          <p:nvPr>
            <p:ph idx="1"/>
          </p:nvPr>
        </p:nvSpPr>
        <p:spPr>
          <a:xfrm>
            <a:off x="461397" y="987574"/>
            <a:ext cx="3678555" cy="3495836"/>
          </a:xfrm>
        </p:spPr>
        <p:txBody>
          <a:bodyPr/>
          <a:lstStyle/>
          <a:p>
            <a:r>
              <a:rPr lang="zh-CN" altLang="en-US" dirty="0" smtClean="0"/>
              <a:t>正则表达式举例</a:t>
            </a:r>
            <a:endParaRPr lang="en-US" altLang="zh-CN" dirty="0" smtClean="0"/>
          </a:p>
          <a:p>
            <a:pPr lvl="1"/>
            <a:r>
              <a:rPr lang="zh-CN" altLang="en-US" dirty="0" smtClean="0"/>
              <a:t>“</a:t>
            </a:r>
            <a:r>
              <a:rPr lang="en-US" altLang="zh-CN" dirty="0" smtClean="0"/>
              <a:t>\</a:t>
            </a:r>
            <a:r>
              <a:rPr lang="en-US" altLang="zh-CN" dirty="0" err="1" smtClean="0"/>
              <a:t>bday</a:t>
            </a:r>
            <a:r>
              <a:rPr lang="en-US" altLang="zh-CN" dirty="0" smtClean="0"/>
              <a:t>\b</a:t>
            </a:r>
            <a:r>
              <a:rPr lang="zh-CN" altLang="en-US" dirty="0" smtClean="0"/>
              <a:t>”</a:t>
            </a:r>
            <a:endParaRPr lang="en-US" altLang="zh-CN" dirty="0" smtClean="0"/>
          </a:p>
          <a:p>
            <a:r>
              <a:rPr lang="zh-CN" altLang="zh-CN" dirty="0" smtClean="0"/>
              <a:t>正则表达式</a:t>
            </a:r>
            <a:r>
              <a:rPr lang="zh-CN" altLang="zh-CN" dirty="0"/>
              <a:t>在线测试</a:t>
            </a:r>
            <a:r>
              <a:rPr lang="en-US" altLang="zh-CN" dirty="0"/>
              <a:t>/</a:t>
            </a:r>
            <a:r>
              <a:rPr lang="zh-CN" altLang="zh-CN" dirty="0"/>
              <a:t>调试</a:t>
            </a:r>
            <a:r>
              <a:rPr lang="zh-CN" altLang="zh-CN" dirty="0" smtClean="0"/>
              <a:t>工具</a:t>
            </a:r>
            <a:endParaRPr lang="en-US" altLang="zh-CN" dirty="0" smtClean="0"/>
          </a:p>
          <a:p>
            <a:pPr lvl="1"/>
            <a:r>
              <a:rPr lang="en-US" altLang="zh-CN" dirty="0"/>
              <a:t>https://regex101.com/</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31</a:t>
            </a:fld>
            <a:endParaRPr lang="zh-CN" altLang="en-US" dirty="0"/>
          </a:p>
        </p:txBody>
      </p:sp>
      <p:pic>
        <p:nvPicPr>
          <p:cNvPr id="6" name="图片 5"/>
          <p:cNvPicPr>
            <a:picLocks noChangeAspect="1"/>
          </p:cNvPicPr>
          <p:nvPr/>
        </p:nvPicPr>
        <p:blipFill>
          <a:blip r:embed="rId2"/>
          <a:stretch>
            <a:fillRect/>
          </a:stretch>
        </p:blipFill>
        <p:spPr>
          <a:xfrm>
            <a:off x="4499992" y="1243877"/>
            <a:ext cx="4065270" cy="2983230"/>
          </a:xfrm>
          <a:prstGeom prst="rect">
            <a:avLst/>
          </a:prstGeom>
        </p:spPr>
      </p:pic>
    </p:spTree>
    <p:extLst>
      <p:ext uri="{BB962C8B-B14F-4D97-AF65-F5344CB8AC3E}">
        <p14:creationId xmlns:p14="http://schemas.microsoft.com/office/powerpoint/2010/main" val="164854542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re</a:t>
            </a:r>
            <a:r>
              <a:rPr lang="zh-CN" altLang="en-US" dirty="0" smtClean="0"/>
              <a:t>正则表达式</a:t>
            </a:r>
            <a:r>
              <a:rPr lang="zh-CN" altLang="en-US" dirty="0"/>
              <a:t>简介</a:t>
            </a:r>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32</a:t>
            </a:fld>
            <a:endParaRPr lang="zh-CN" altLang="en-US" dirty="0"/>
          </a:p>
        </p:txBody>
      </p:sp>
      <p:graphicFrame>
        <p:nvGraphicFramePr>
          <p:cNvPr id="5" name="表格 4"/>
          <p:cNvGraphicFramePr>
            <a:graphicFrameLocks noGrp="1"/>
          </p:cNvGraphicFramePr>
          <p:nvPr>
            <p:extLst>
              <p:ext uri="{D42A27DB-BD31-4B8C-83A1-F6EECF244321}">
                <p14:modId xmlns:p14="http://schemas.microsoft.com/office/powerpoint/2010/main" val="475512520"/>
              </p:ext>
            </p:extLst>
          </p:nvPr>
        </p:nvGraphicFramePr>
        <p:xfrm>
          <a:off x="457201" y="969574"/>
          <a:ext cx="8147248" cy="3627120"/>
        </p:xfrm>
        <a:graphic>
          <a:graphicData uri="http://schemas.openxmlformats.org/drawingml/2006/table">
            <a:tbl>
              <a:tblPr firstRow="1" firstCol="1" bandRow="1">
                <a:tableStyleId>{5C22544A-7EE6-4342-B048-85BDC9FD1C3A}</a:tableStyleId>
              </a:tblPr>
              <a:tblGrid>
                <a:gridCol w="802431">
                  <a:extLst>
                    <a:ext uri="{9D8B030D-6E8A-4147-A177-3AD203B41FA5}">
                      <a16:colId xmlns:a16="http://schemas.microsoft.com/office/drawing/2014/main" xmlns="" val="482809240"/>
                    </a:ext>
                  </a:extLst>
                </a:gridCol>
                <a:gridCol w="2674744">
                  <a:extLst>
                    <a:ext uri="{9D8B030D-6E8A-4147-A177-3AD203B41FA5}">
                      <a16:colId xmlns:a16="http://schemas.microsoft.com/office/drawing/2014/main" xmlns="" val="1781693072"/>
                    </a:ext>
                  </a:extLst>
                </a:gridCol>
                <a:gridCol w="853648">
                  <a:extLst>
                    <a:ext uri="{9D8B030D-6E8A-4147-A177-3AD203B41FA5}">
                      <a16:colId xmlns:a16="http://schemas.microsoft.com/office/drawing/2014/main" xmlns="" val="2453750829"/>
                    </a:ext>
                  </a:extLst>
                </a:gridCol>
                <a:gridCol w="3816425">
                  <a:extLst>
                    <a:ext uri="{9D8B030D-6E8A-4147-A177-3AD203B41FA5}">
                      <a16:colId xmlns:a16="http://schemas.microsoft.com/office/drawing/2014/main" xmlns="" val="917735079"/>
                    </a:ext>
                  </a:extLst>
                </a:gridCol>
              </a:tblGrid>
              <a:tr h="0">
                <a:tc>
                  <a:txBody>
                    <a:bodyPr/>
                    <a:lstStyle/>
                    <a:p>
                      <a:pPr algn="ctr">
                        <a:spcAft>
                          <a:spcPts val="0"/>
                        </a:spcAft>
                      </a:pPr>
                      <a:r>
                        <a:rPr lang="zh-CN" sz="1700" kern="100" dirty="0">
                          <a:effectLst/>
                          <a:latin typeface="微软雅黑 Light" panose="020B0502040204020203" pitchFamily="34" charset="-122"/>
                          <a:ea typeface="微软雅黑 Light" panose="020B0502040204020203" pitchFamily="34" charset="-122"/>
                        </a:rPr>
                        <a:t>元字符</a:t>
                      </a:r>
                      <a:endParaRPr lang="zh-CN" sz="1700" kern="100" dirty="0">
                        <a:effectLst/>
                        <a:latin typeface="微软雅黑 Light" panose="020B0502040204020203" pitchFamily="34" charset="-122"/>
                        <a:ea typeface="微软雅黑 Light" panose="020B0502040204020203" pitchFamily="34" charset="-122"/>
                        <a:cs typeface="Times New Roman" panose="02020603050405020304" pitchFamily="18" charset="0"/>
                      </a:endParaRPr>
                    </a:p>
                  </a:txBody>
                  <a:tcPr marL="68580" marR="68580" marT="0" marB="0"/>
                </a:tc>
                <a:tc>
                  <a:txBody>
                    <a:bodyPr/>
                    <a:lstStyle/>
                    <a:p>
                      <a:pPr algn="ctr">
                        <a:spcAft>
                          <a:spcPts val="0"/>
                        </a:spcAft>
                      </a:pPr>
                      <a:r>
                        <a:rPr lang="zh-CN" sz="1700" kern="100" dirty="0">
                          <a:effectLst/>
                          <a:latin typeface="微软雅黑 Light" panose="020B0502040204020203" pitchFamily="34" charset="-122"/>
                          <a:ea typeface="微软雅黑 Light" panose="020B0502040204020203" pitchFamily="34" charset="-122"/>
                        </a:rPr>
                        <a:t>描述</a:t>
                      </a:r>
                      <a:endParaRPr lang="zh-CN" sz="1700" kern="100" dirty="0">
                        <a:effectLst/>
                        <a:latin typeface="微软雅黑 Light" panose="020B0502040204020203" pitchFamily="34" charset="-122"/>
                        <a:ea typeface="微软雅黑 Light" panose="020B0502040204020203" pitchFamily="34" charset="-122"/>
                        <a:cs typeface="Times New Roman" panose="02020603050405020304" pitchFamily="18" charset="0"/>
                      </a:endParaRPr>
                    </a:p>
                  </a:txBody>
                  <a:tcPr marL="68580" marR="68580" marT="0" marB="0"/>
                </a:tc>
                <a:tc>
                  <a:txBody>
                    <a:bodyPr/>
                    <a:lstStyle/>
                    <a:p>
                      <a:pPr algn="ctr">
                        <a:spcAft>
                          <a:spcPts val="0"/>
                        </a:spcAft>
                      </a:pPr>
                      <a:r>
                        <a:rPr lang="zh-CN" sz="1700" kern="100" dirty="0">
                          <a:effectLst/>
                          <a:latin typeface="微软雅黑 Light" panose="020B0502040204020203" pitchFamily="34" charset="-122"/>
                          <a:ea typeface="微软雅黑 Light" panose="020B0502040204020203" pitchFamily="34" charset="-122"/>
                        </a:rPr>
                        <a:t>元字符</a:t>
                      </a:r>
                      <a:endParaRPr lang="zh-CN" sz="1700" kern="100" dirty="0">
                        <a:effectLst/>
                        <a:latin typeface="微软雅黑 Light" panose="020B0502040204020203" pitchFamily="34" charset="-122"/>
                        <a:ea typeface="微软雅黑 Light" panose="020B0502040204020203" pitchFamily="34" charset="-122"/>
                        <a:cs typeface="Times New Roman" panose="02020603050405020304" pitchFamily="18" charset="0"/>
                      </a:endParaRPr>
                    </a:p>
                  </a:txBody>
                  <a:tcPr marL="68580" marR="68580" marT="0" marB="0"/>
                </a:tc>
                <a:tc>
                  <a:txBody>
                    <a:bodyPr/>
                    <a:lstStyle/>
                    <a:p>
                      <a:pPr algn="ctr">
                        <a:spcAft>
                          <a:spcPts val="0"/>
                        </a:spcAft>
                      </a:pPr>
                      <a:r>
                        <a:rPr lang="zh-CN" sz="1700" kern="100" dirty="0">
                          <a:effectLst/>
                          <a:latin typeface="微软雅黑 Light" panose="020B0502040204020203" pitchFamily="34" charset="-122"/>
                          <a:ea typeface="微软雅黑 Light" panose="020B0502040204020203" pitchFamily="34" charset="-122"/>
                        </a:rPr>
                        <a:t>描述</a:t>
                      </a:r>
                      <a:endParaRPr lang="zh-CN" sz="1700" kern="100" dirty="0">
                        <a:effectLst/>
                        <a:latin typeface="微软雅黑 Light" panose="020B0502040204020203" pitchFamily="34" charset="-122"/>
                        <a:ea typeface="微软雅黑 Light" panose="020B0502040204020203" pitchFamily="34" charset="-122"/>
                        <a:cs typeface="Times New Roman" panose="02020603050405020304" pitchFamily="18" charset="0"/>
                      </a:endParaRPr>
                    </a:p>
                  </a:txBody>
                  <a:tcPr marL="68580" marR="68580" marT="0" marB="0"/>
                </a:tc>
                <a:extLst>
                  <a:ext uri="{0D108BD9-81ED-4DB2-BD59-A6C34878D82A}">
                    <a16:rowId xmlns:a16="http://schemas.microsoft.com/office/drawing/2014/main" xmlns="" val="3764626420"/>
                  </a:ext>
                </a:extLst>
              </a:tr>
              <a:tr h="0">
                <a:tc>
                  <a:txBody>
                    <a:bodyPr/>
                    <a:lstStyle/>
                    <a:p>
                      <a:pPr algn="ctr">
                        <a:spcAft>
                          <a:spcPts val="0"/>
                        </a:spcAft>
                      </a:pPr>
                      <a:r>
                        <a:rPr lang="en-US" sz="1700" kern="100" dirty="0">
                          <a:effectLst/>
                          <a:latin typeface="微软雅黑 Light" panose="020B0502040204020203" pitchFamily="34" charset="-122"/>
                          <a:ea typeface="微软雅黑 Light" panose="020B0502040204020203" pitchFamily="34" charset="-122"/>
                        </a:rPr>
                        <a:t>.</a:t>
                      </a:r>
                      <a:endParaRPr lang="zh-CN" sz="1700" kern="100" dirty="0">
                        <a:effectLst/>
                        <a:latin typeface="微软雅黑 Light" panose="020B0502040204020203" pitchFamily="34" charset="-122"/>
                        <a:ea typeface="微软雅黑 Light" panose="020B0502040204020203" pitchFamily="34" charset="-122"/>
                        <a:cs typeface="Times New Roman" panose="02020603050405020304" pitchFamily="18" charset="0"/>
                      </a:endParaRPr>
                    </a:p>
                  </a:txBody>
                  <a:tcPr marL="68580" marR="68580" marT="0" marB="0"/>
                </a:tc>
                <a:tc>
                  <a:txBody>
                    <a:bodyPr/>
                    <a:lstStyle/>
                    <a:p>
                      <a:pPr algn="l">
                        <a:spcAft>
                          <a:spcPts val="0"/>
                        </a:spcAft>
                      </a:pPr>
                      <a:r>
                        <a:rPr lang="zh-CN" sz="1700" kern="100" dirty="0">
                          <a:effectLst/>
                          <a:latin typeface="微软雅黑 Light" panose="020B0502040204020203" pitchFamily="34" charset="-122"/>
                          <a:ea typeface="微软雅黑 Light" panose="020B0502040204020203" pitchFamily="34" charset="-122"/>
                        </a:rPr>
                        <a:t>匹配除换行符外的任意字符</a:t>
                      </a:r>
                      <a:endParaRPr lang="zh-CN" sz="1700" kern="100" dirty="0">
                        <a:effectLst/>
                        <a:latin typeface="微软雅黑 Light" panose="020B0502040204020203" pitchFamily="34" charset="-122"/>
                        <a:ea typeface="微软雅黑 Light" panose="020B0502040204020203" pitchFamily="34" charset="-122"/>
                        <a:cs typeface="Times New Roman" panose="02020603050405020304" pitchFamily="18" charset="0"/>
                      </a:endParaRPr>
                    </a:p>
                  </a:txBody>
                  <a:tcPr marL="68580" marR="68580" marT="0" marB="0"/>
                </a:tc>
                <a:tc>
                  <a:txBody>
                    <a:bodyPr/>
                    <a:lstStyle/>
                    <a:p>
                      <a:pPr algn="ctr">
                        <a:spcAft>
                          <a:spcPts val="0"/>
                        </a:spcAft>
                      </a:pPr>
                      <a:r>
                        <a:rPr lang="en-US" sz="1700" kern="100" dirty="0">
                          <a:effectLst/>
                          <a:latin typeface="微软雅黑 Light" panose="020B0502040204020203" pitchFamily="34" charset="-122"/>
                          <a:ea typeface="微软雅黑 Light" panose="020B0502040204020203" pitchFamily="34" charset="-122"/>
                        </a:rPr>
                        <a:t>{</a:t>
                      </a:r>
                      <a:r>
                        <a:rPr lang="en-US" sz="1700" kern="100" dirty="0" err="1">
                          <a:effectLst/>
                          <a:latin typeface="微软雅黑 Light" panose="020B0502040204020203" pitchFamily="34" charset="-122"/>
                          <a:ea typeface="微软雅黑 Light" panose="020B0502040204020203" pitchFamily="34" charset="-122"/>
                        </a:rPr>
                        <a:t>n,m</a:t>
                      </a:r>
                      <a:r>
                        <a:rPr lang="en-US" sz="1700" kern="100" dirty="0">
                          <a:effectLst/>
                          <a:latin typeface="微软雅黑 Light" panose="020B0502040204020203" pitchFamily="34" charset="-122"/>
                          <a:ea typeface="微软雅黑 Light" panose="020B0502040204020203" pitchFamily="34" charset="-122"/>
                        </a:rPr>
                        <a:t>}</a:t>
                      </a:r>
                      <a:endParaRPr lang="zh-CN" sz="1700" kern="100" dirty="0">
                        <a:effectLst/>
                        <a:latin typeface="微软雅黑 Light" panose="020B0502040204020203" pitchFamily="34" charset="-122"/>
                        <a:ea typeface="微软雅黑 Light" panose="020B0502040204020203" pitchFamily="34" charset="-122"/>
                        <a:cs typeface="Times New Roman" panose="02020603050405020304" pitchFamily="18" charset="0"/>
                      </a:endParaRPr>
                    </a:p>
                  </a:txBody>
                  <a:tcPr marL="68580" marR="68580" marT="0" marB="0"/>
                </a:tc>
                <a:tc>
                  <a:txBody>
                    <a:bodyPr/>
                    <a:lstStyle/>
                    <a:p>
                      <a:pPr algn="l">
                        <a:spcAft>
                          <a:spcPts val="0"/>
                        </a:spcAft>
                      </a:pPr>
                      <a:r>
                        <a:rPr lang="zh-CN" sz="1700" kern="100" dirty="0">
                          <a:effectLst/>
                          <a:latin typeface="微软雅黑 Light" panose="020B0502040204020203" pitchFamily="34" charset="-122"/>
                          <a:ea typeface="微软雅黑 Light" panose="020B0502040204020203" pitchFamily="34" charset="-122"/>
                        </a:rPr>
                        <a:t>重复</a:t>
                      </a:r>
                      <a:r>
                        <a:rPr lang="en-US" sz="1700" kern="100" dirty="0">
                          <a:effectLst/>
                          <a:latin typeface="微软雅黑 Light" panose="020B0502040204020203" pitchFamily="34" charset="-122"/>
                          <a:ea typeface="微软雅黑 Light" panose="020B0502040204020203" pitchFamily="34" charset="-122"/>
                        </a:rPr>
                        <a:t>n</a:t>
                      </a:r>
                      <a:r>
                        <a:rPr lang="zh-CN" sz="1700" kern="100" dirty="0">
                          <a:effectLst/>
                          <a:latin typeface="微软雅黑 Light" panose="020B0502040204020203" pitchFamily="34" charset="-122"/>
                          <a:ea typeface="微软雅黑 Light" panose="020B0502040204020203" pitchFamily="34" charset="-122"/>
                        </a:rPr>
                        <a:t>到</a:t>
                      </a:r>
                      <a:r>
                        <a:rPr lang="en-US" sz="1700" kern="100" dirty="0">
                          <a:effectLst/>
                          <a:latin typeface="微软雅黑 Light" panose="020B0502040204020203" pitchFamily="34" charset="-122"/>
                          <a:ea typeface="微软雅黑 Light" panose="020B0502040204020203" pitchFamily="34" charset="-122"/>
                        </a:rPr>
                        <a:t>m</a:t>
                      </a:r>
                      <a:r>
                        <a:rPr lang="zh-CN" sz="1700" kern="100" dirty="0">
                          <a:effectLst/>
                          <a:latin typeface="微软雅黑 Light" panose="020B0502040204020203" pitchFamily="34" charset="-122"/>
                          <a:ea typeface="微软雅黑 Light" panose="020B0502040204020203" pitchFamily="34" charset="-122"/>
                        </a:rPr>
                        <a:t>次</a:t>
                      </a:r>
                      <a:endParaRPr lang="zh-CN" sz="1700" kern="100" dirty="0">
                        <a:effectLst/>
                        <a:latin typeface="微软雅黑 Light" panose="020B0502040204020203" pitchFamily="34" charset="-122"/>
                        <a:ea typeface="微软雅黑 Light" panose="020B0502040204020203" pitchFamily="34" charset="-122"/>
                        <a:cs typeface="Times New Roman" panose="02020603050405020304" pitchFamily="18" charset="0"/>
                      </a:endParaRPr>
                    </a:p>
                  </a:txBody>
                  <a:tcPr marL="68580" marR="68580" marT="0" marB="0"/>
                </a:tc>
                <a:extLst>
                  <a:ext uri="{0D108BD9-81ED-4DB2-BD59-A6C34878D82A}">
                    <a16:rowId xmlns:a16="http://schemas.microsoft.com/office/drawing/2014/main" xmlns="" val="539495756"/>
                  </a:ext>
                </a:extLst>
              </a:tr>
              <a:tr h="0">
                <a:tc>
                  <a:txBody>
                    <a:bodyPr/>
                    <a:lstStyle/>
                    <a:p>
                      <a:pPr algn="ctr">
                        <a:spcAft>
                          <a:spcPts val="0"/>
                        </a:spcAft>
                      </a:pPr>
                      <a:r>
                        <a:rPr lang="en-US" sz="1700" kern="100">
                          <a:effectLst/>
                          <a:latin typeface="微软雅黑 Light" panose="020B0502040204020203" pitchFamily="34" charset="-122"/>
                          <a:ea typeface="微软雅黑 Light" panose="020B0502040204020203" pitchFamily="34" charset="-122"/>
                        </a:rPr>
                        <a:t>*</a:t>
                      </a:r>
                      <a:endParaRPr lang="zh-CN" sz="1700" kern="100">
                        <a:effectLst/>
                        <a:latin typeface="微软雅黑 Light" panose="020B0502040204020203" pitchFamily="34" charset="-122"/>
                        <a:ea typeface="微软雅黑 Light" panose="020B0502040204020203" pitchFamily="34" charset="-122"/>
                        <a:cs typeface="Times New Roman" panose="02020603050405020304" pitchFamily="18" charset="0"/>
                      </a:endParaRPr>
                    </a:p>
                  </a:txBody>
                  <a:tcPr marL="68580" marR="68580" marT="0" marB="0"/>
                </a:tc>
                <a:tc>
                  <a:txBody>
                    <a:bodyPr/>
                    <a:lstStyle/>
                    <a:p>
                      <a:pPr algn="l">
                        <a:spcAft>
                          <a:spcPts val="0"/>
                        </a:spcAft>
                      </a:pPr>
                      <a:r>
                        <a:rPr lang="zh-CN" sz="1700" kern="100" dirty="0">
                          <a:effectLst/>
                          <a:latin typeface="微软雅黑 Light" panose="020B0502040204020203" pitchFamily="34" charset="-122"/>
                          <a:ea typeface="微软雅黑 Light" panose="020B0502040204020203" pitchFamily="34" charset="-122"/>
                        </a:rPr>
                        <a:t>重复前面的子表达式</a:t>
                      </a:r>
                      <a:r>
                        <a:rPr lang="en-US" sz="1700" kern="100" dirty="0">
                          <a:effectLst/>
                          <a:latin typeface="微软雅黑 Light" panose="020B0502040204020203" pitchFamily="34" charset="-122"/>
                          <a:ea typeface="微软雅黑 Light" panose="020B0502040204020203" pitchFamily="34" charset="-122"/>
                        </a:rPr>
                        <a:t>0</a:t>
                      </a:r>
                      <a:r>
                        <a:rPr lang="zh-CN" sz="1700" kern="100" dirty="0">
                          <a:effectLst/>
                          <a:latin typeface="微软雅黑 Light" panose="020B0502040204020203" pitchFamily="34" charset="-122"/>
                          <a:ea typeface="微软雅黑 Light" panose="020B0502040204020203" pitchFamily="34" charset="-122"/>
                        </a:rPr>
                        <a:t>次或多次</a:t>
                      </a:r>
                      <a:endParaRPr lang="zh-CN" sz="1700" kern="100" dirty="0">
                        <a:effectLst/>
                        <a:latin typeface="微软雅黑 Light" panose="020B0502040204020203" pitchFamily="34" charset="-122"/>
                        <a:ea typeface="微软雅黑 Light" panose="020B0502040204020203" pitchFamily="34" charset="-122"/>
                        <a:cs typeface="Times New Roman" panose="02020603050405020304" pitchFamily="18" charset="0"/>
                      </a:endParaRPr>
                    </a:p>
                  </a:txBody>
                  <a:tcPr marL="68580" marR="68580" marT="0" marB="0"/>
                </a:tc>
                <a:tc>
                  <a:txBody>
                    <a:bodyPr/>
                    <a:lstStyle/>
                    <a:p>
                      <a:pPr algn="ctr">
                        <a:spcAft>
                          <a:spcPts val="0"/>
                        </a:spcAft>
                      </a:pPr>
                      <a:r>
                        <a:rPr lang="en-US" sz="1700" kern="100" dirty="0">
                          <a:effectLst/>
                          <a:latin typeface="微软雅黑 Light" panose="020B0502040204020203" pitchFamily="34" charset="-122"/>
                          <a:ea typeface="微软雅黑 Light" panose="020B0502040204020203" pitchFamily="34" charset="-122"/>
                        </a:rPr>
                        <a:t>\b</a:t>
                      </a:r>
                      <a:endParaRPr lang="zh-CN" sz="1700" kern="100" dirty="0">
                        <a:effectLst/>
                        <a:latin typeface="微软雅黑 Light" panose="020B0502040204020203" pitchFamily="34" charset="-122"/>
                        <a:ea typeface="微软雅黑 Light" panose="020B0502040204020203" pitchFamily="34" charset="-122"/>
                        <a:cs typeface="Times New Roman" panose="02020603050405020304" pitchFamily="18" charset="0"/>
                      </a:endParaRPr>
                    </a:p>
                  </a:txBody>
                  <a:tcPr marL="68580" marR="68580" marT="0" marB="0"/>
                </a:tc>
                <a:tc>
                  <a:txBody>
                    <a:bodyPr/>
                    <a:lstStyle/>
                    <a:p>
                      <a:pPr algn="l">
                        <a:spcAft>
                          <a:spcPts val="0"/>
                        </a:spcAft>
                      </a:pPr>
                      <a:r>
                        <a:rPr lang="zh-CN" sz="1700" kern="100" dirty="0">
                          <a:effectLst/>
                          <a:latin typeface="微软雅黑 Light" panose="020B0502040204020203" pitchFamily="34" charset="-122"/>
                          <a:ea typeface="微软雅黑 Light" panose="020B0502040204020203" pitchFamily="34" charset="-122"/>
                        </a:rPr>
                        <a:t>匹配单词的开始或结尾即单词边界，“</a:t>
                      </a:r>
                      <a:r>
                        <a:rPr lang="en-US" sz="1700" kern="100" dirty="0">
                          <a:effectLst/>
                          <a:latin typeface="微软雅黑 Light" panose="020B0502040204020203" pitchFamily="34" charset="-122"/>
                          <a:ea typeface="微软雅黑 Light" panose="020B0502040204020203" pitchFamily="34" charset="-122"/>
                        </a:rPr>
                        <a:t>\B</a:t>
                      </a:r>
                      <a:r>
                        <a:rPr lang="zh-CN" sz="1700" kern="100" dirty="0">
                          <a:effectLst/>
                          <a:latin typeface="微软雅黑 Light" panose="020B0502040204020203" pitchFamily="34" charset="-122"/>
                          <a:ea typeface="微软雅黑 Light" panose="020B0502040204020203" pitchFamily="34" charset="-122"/>
                        </a:rPr>
                        <a:t>”匹配非单词边界</a:t>
                      </a:r>
                      <a:endParaRPr lang="zh-CN" sz="1700" kern="100" dirty="0">
                        <a:effectLst/>
                        <a:latin typeface="微软雅黑 Light" panose="020B0502040204020203" pitchFamily="34" charset="-122"/>
                        <a:ea typeface="微软雅黑 Light" panose="020B0502040204020203" pitchFamily="34" charset="-122"/>
                        <a:cs typeface="Times New Roman" panose="02020603050405020304" pitchFamily="18" charset="0"/>
                      </a:endParaRPr>
                    </a:p>
                  </a:txBody>
                  <a:tcPr marL="68580" marR="68580" marT="0" marB="0"/>
                </a:tc>
                <a:extLst>
                  <a:ext uri="{0D108BD9-81ED-4DB2-BD59-A6C34878D82A}">
                    <a16:rowId xmlns:a16="http://schemas.microsoft.com/office/drawing/2014/main" xmlns="" val="4094432614"/>
                  </a:ext>
                </a:extLst>
              </a:tr>
              <a:tr h="0">
                <a:tc>
                  <a:txBody>
                    <a:bodyPr/>
                    <a:lstStyle/>
                    <a:p>
                      <a:pPr algn="ctr">
                        <a:spcAft>
                          <a:spcPts val="0"/>
                        </a:spcAft>
                      </a:pPr>
                      <a:r>
                        <a:rPr lang="en-US" sz="1700" kern="100">
                          <a:effectLst/>
                          <a:latin typeface="微软雅黑 Light" panose="020B0502040204020203" pitchFamily="34" charset="-122"/>
                          <a:ea typeface="微软雅黑 Light" panose="020B0502040204020203" pitchFamily="34" charset="-122"/>
                        </a:rPr>
                        <a:t>+</a:t>
                      </a:r>
                      <a:endParaRPr lang="zh-CN" sz="1700" kern="100">
                        <a:effectLst/>
                        <a:latin typeface="微软雅黑 Light" panose="020B0502040204020203" pitchFamily="34" charset="-122"/>
                        <a:ea typeface="微软雅黑 Light" panose="020B0502040204020203" pitchFamily="34" charset="-122"/>
                        <a:cs typeface="Times New Roman" panose="02020603050405020304" pitchFamily="18" charset="0"/>
                      </a:endParaRPr>
                    </a:p>
                  </a:txBody>
                  <a:tcPr marL="68580" marR="68580" marT="0" marB="0"/>
                </a:tc>
                <a:tc>
                  <a:txBody>
                    <a:bodyPr/>
                    <a:lstStyle/>
                    <a:p>
                      <a:pPr algn="l">
                        <a:spcAft>
                          <a:spcPts val="0"/>
                        </a:spcAft>
                      </a:pPr>
                      <a:r>
                        <a:rPr lang="zh-CN" sz="1700" kern="100">
                          <a:effectLst/>
                          <a:latin typeface="微软雅黑 Light" panose="020B0502040204020203" pitchFamily="34" charset="-122"/>
                          <a:ea typeface="微软雅黑 Light" panose="020B0502040204020203" pitchFamily="34" charset="-122"/>
                        </a:rPr>
                        <a:t>重复前面的子表达式</a:t>
                      </a:r>
                      <a:r>
                        <a:rPr lang="en-US" sz="1700" kern="100">
                          <a:effectLst/>
                          <a:latin typeface="微软雅黑 Light" panose="020B0502040204020203" pitchFamily="34" charset="-122"/>
                          <a:ea typeface="微软雅黑 Light" panose="020B0502040204020203" pitchFamily="34" charset="-122"/>
                        </a:rPr>
                        <a:t>1</a:t>
                      </a:r>
                      <a:r>
                        <a:rPr lang="zh-CN" sz="1700" kern="100">
                          <a:effectLst/>
                          <a:latin typeface="微软雅黑 Light" panose="020B0502040204020203" pitchFamily="34" charset="-122"/>
                          <a:ea typeface="微软雅黑 Light" panose="020B0502040204020203" pitchFamily="34" charset="-122"/>
                        </a:rPr>
                        <a:t>次或更多次</a:t>
                      </a:r>
                      <a:endParaRPr lang="zh-CN" sz="1700" kern="100">
                        <a:effectLst/>
                        <a:latin typeface="微软雅黑 Light" panose="020B0502040204020203" pitchFamily="34" charset="-122"/>
                        <a:ea typeface="微软雅黑 Light" panose="020B0502040204020203" pitchFamily="34" charset="-122"/>
                        <a:cs typeface="Times New Roman" panose="02020603050405020304" pitchFamily="18" charset="0"/>
                      </a:endParaRPr>
                    </a:p>
                  </a:txBody>
                  <a:tcPr marL="68580" marR="68580" marT="0" marB="0"/>
                </a:tc>
                <a:tc>
                  <a:txBody>
                    <a:bodyPr/>
                    <a:lstStyle/>
                    <a:p>
                      <a:pPr algn="ctr">
                        <a:spcAft>
                          <a:spcPts val="0"/>
                        </a:spcAft>
                      </a:pPr>
                      <a:r>
                        <a:rPr lang="en-US" sz="1700" kern="100" dirty="0">
                          <a:effectLst/>
                          <a:latin typeface="微软雅黑 Light" panose="020B0502040204020203" pitchFamily="34" charset="-122"/>
                          <a:ea typeface="微软雅黑 Light" panose="020B0502040204020203" pitchFamily="34" charset="-122"/>
                        </a:rPr>
                        <a:t>\d</a:t>
                      </a:r>
                      <a:endParaRPr lang="zh-CN" sz="1700" kern="100" dirty="0">
                        <a:effectLst/>
                        <a:latin typeface="微软雅黑 Light" panose="020B0502040204020203" pitchFamily="34" charset="-122"/>
                        <a:ea typeface="微软雅黑 Light" panose="020B0502040204020203" pitchFamily="34" charset="-122"/>
                        <a:cs typeface="Times New Roman" panose="02020603050405020304" pitchFamily="18" charset="0"/>
                      </a:endParaRPr>
                    </a:p>
                  </a:txBody>
                  <a:tcPr marL="68580" marR="68580" marT="0" marB="0"/>
                </a:tc>
                <a:tc>
                  <a:txBody>
                    <a:bodyPr/>
                    <a:lstStyle/>
                    <a:p>
                      <a:pPr algn="l">
                        <a:spcAft>
                          <a:spcPts val="0"/>
                        </a:spcAft>
                      </a:pPr>
                      <a:r>
                        <a:rPr lang="zh-CN" sz="1700" kern="100" dirty="0">
                          <a:effectLst/>
                          <a:latin typeface="微软雅黑 Light" panose="020B0502040204020203" pitchFamily="34" charset="-122"/>
                          <a:ea typeface="微软雅黑 Light" panose="020B0502040204020203" pitchFamily="34" charset="-122"/>
                        </a:rPr>
                        <a:t>匹配数字，“</a:t>
                      </a:r>
                      <a:r>
                        <a:rPr lang="en-US" sz="1700" kern="100" dirty="0">
                          <a:effectLst/>
                          <a:latin typeface="微软雅黑 Light" panose="020B0502040204020203" pitchFamily="34" charset="-122"/>
                          <a:ea typeface="微软雅黑 Light" panose="020B0502040204020203" pitchFamily="34" charset="-122"/>
                        </a:rPr>
                        <a:t>\D</a:t>
                      </a:r>
                      <a:r>
                        <a:rPr lang="zh-CN" sz="1700" kern="100" dirty="0">
                          <a:effectLst/>
                          <a:latin typeface="微软雅黑 Light" panose="020B0502040204020203" pitchFamily="34" charset="-122"/>
                          <a:ea typeface="微软雅黑 Light" panose="020B0502040204020203" pitchFamily="34" charset="-122"/>
                        </a:rPr>
                        <a:t>”匹配任意非数字字符</a:t>
                      </a:r>
                      <a:endParaRPr lang="zh-CN" sz="1700" kern="100" dirty="0">
                        <a:effectLst/>
                        <a:latin typeface="微软雅黑 Light" panose="020B0502040204020203" pitchFamily="34" charset="-122"/>
                        <a:ea typeface="微软雅黑 Light" panose="020B0502040204020203" pitchFamily="34" charset="-122"/>
                        <a:cs typeface="Times New Roman" panose="02020603050405020304" pitchFamily="18" charset="0"/>
                      </a:endParaRPr>
                    </a:p>
                  </a:txBody>
                  <a:tcPr marL="68580" marR="68580" marT="0" marB="0"/>
                </a:tc>
                <a:extLst>
                  <a:ext uri="{0D108BD9-81ED-4DB2-BD59-A6C34878D82A}">
                    <a16:rowId xmlns:a16="http://schemas.microsoft.com/office/drawing/2014/main" xmlns="" val="3510410799"/>
                  </a:ext>
                </a:extLst>
              </a:tr>
              <a:tr h="0">
                <a:tc>
                  <a:txBody>
                    <a:bodyPr/>
                    <a:lstStyle/>
                    <a:p>
                      <a:pPr algn="ctr">
                        <a:spcAft>
                          <a:spcPts val="0"/>
                        </a:spcAft>
                      </a:pPr>
                      <a:r>
                        <a:rPr lang="zh-CN" sz="1700" kern="100">
                          <a:effectLst/>
                          <a:latin typeface="微软雅黑 Light" panose="020B0502040204020203" pitchFamily="34" charset="-122"/>
                          <a:ea typeface="微软雅黑 Light" panose="020B0502040204020203" pitchFamily="34" charset="-122"/>
                        </a:rPr>
                        <a:t>？</a:t>
                      </a:r>
                      <a:endParaRPr lang="zh-CN" sz="1700" kern="100">
                        <a:effectLst/>
                        <a:latin typeface="微软雅黑 Light" panose="020B0502040204020203" pitchFamily="34" charset="-122"/>
                        <a:ea typeface="微软雅黑 Light" panose="020B0502040204020203" pitchFamily="34" charset="-122"/>
                        <a:cs typeface="Times New Roman" panose="02020603050405020304" pitchFamily="18" charset="0"/>
                      </a:endParaRPr>
                    </a:p>
                  </a:txBody>
                  <a:tcPr marL="68580" marR="68580" marT="0" marB="0"/>
                </a:tc>
                <a:tc>
                  <a:txBody>
                    <a:bodyPr/>
                    <a:lstStyle/>
                    <a:p>
                      <a:pPr algn="l">
                        <a:spcAft>
                          <a:spcPts val="0"/>
                        </a:spcAft>
                      </a:pPr>
                      <a:r>
                        <a:rPr lang="zh-CN" sz="1700" kern="100" dirty="0">
                          <a:effectLst/>
                          <a:latin typeface="微软雅黑 Light" panose="020B0502040204020203" pitchFamily="34" charset="-122"/>
                          <a:ea typeface="微软雅黑 Light" panose="020B0502040204020203" pitchFamily="34" charset="-122"/>
                        </a:rPr>
                        <a:t>重复前面的子表达式</a:t>
                      </a:r>
                      <a:r>
                        <a:rPr lang="en-US" sz="1700" kern="100" dirty="0">
                          <a:effectLst/>
                          <a:latin typeface="微软雅黑 Light" panose="020B0502040204020203" pitchFamily="34" charset="-122"/>
                          <a:ea typeface="微软雅黑 Light" panose="020B0502040204020203" pitchFamily="34" charset="-122"/>
                        </a:rPr>
                        <a:t>0</a:t>
                      </a:r>
                      <a:r>
                        <a:rPr lang="zh-CN" sz="1700" kern="100" dirty="0">
                          <a:effectLst/>
                          <a:latin typeface="微软雅黑 Light" panose="020B0502040204020203" pitchFamily="34" charset="-122"/>
                          <a:ea typeface="微软雅黑 Light" panose="020B0502040204020203" pitchFamily="34" charset="-122"/>
                        </a:rPr>
                        <a:t>次或</a:t>
                      </a:r>
                      <a:r>
                        <a:rPr lang="en-US" sz="1700" kern="100" dirty="0">
                          <a:effectLst/>
                          <a:latin typeface="微软雅黑 Light" panose="020B0502040204020203" pitchFamily="34" charset="-122"/>
                          <a:ea typeface="微软雅黑 Light" panose="020B0502040204020203" pitchFamily="34" charset="-122"/>
                        </a:rPr>
                        <a:t>1</a:t>
                      </a:r>
                      <a:r>
                        <a:rPr lang="zh-CN" sz="1700" kern="100" dirty="0">
                          <a:effectLst/>
                          <a:latin typeface="微软雅黑 Light" panose="020B0502040204020203" pitchFamily="34" charset="-122"/>
                          <a:ea typeface="微软雅黑 Light" panose="020B0502040204020203" pitchFamily="34" charset="-122"/>
                        </a:rPr>
                        <a:t>次</a:t>
                      </a:r>
                      <a:endParaRPr lang="zh-CN" sz="1700" kern="100" dirty="0">
                        <a:effectLst/>
                        <a:latin typeface="微软雅黑 Light" panose="020B0502040204020203" pitchFamily="34" charset="-122"/>
                        <a:ea typeface="微软雅黑 Light" panose="020B0502040204020203" pitchFamily="34" charset="-122"/>
                        <a:cs typeface="Times New Roman" panose="02020603050405020304" pitchFamily="18" charset="0"/>
                      </a:endParaRPr>
                    </a:p>
                  </a:txBody>
                  <a:tcPr marL="68580" marR="68580" marT="0" marB="0"/>
                </a:tc>
                <a:tc>
                  <a:txBody>
                    <a:bodyPr/>
                    <a:lstStyle/>
                    <a:p>
                      <a:pPr algn="ctr">
                        <a:spcAft>
                          <a:spcPts val="0"/>
                        </a:spcAft>
                      </a:pPr>
                      <a:r>
                        <a:rPr lang="en-US" sz="1700" kern="100" dirty="0">
                          <a:effectLst/>
                          <a:latin typeface="微软雅黑 Light" panose="020B0502040204020203" pitchFamily="34" charset="-122"/>
                          <a:ea typeface="微软雅黑 Light" panose="020B0502040204020203" pitchFamily="34" charset="-122"/>
                        </a:rPr>
                        <a:t>\s</a:t>
                      </a:r>
                      <a:endParaRPr lang="zh-CN" sz="1700" kern="100" dirty="0">
                        <a:effectLst/>
                        <a:latin typeface="微软雅黑 Light" panose="020B0502040204020203" pitchFamily="34" charset="-122"/>
                        <a:ea typeface="微软雅黑 Light" panose="020B0502040204020203" pitchFamily="34" charset="-122"/>
                        <a:cs typeface="Times New Roman" panose="02020603050405020304" pitchFamily="18" charset="0"/>
                      </a:endParaRPr>
                    </a:p>
                  </a:txBody>
                  <a:tcPr marL="68580" marR="68580" marT="0" marB="0"/>
                </a:tc>
                <a:tc>
                  <a:txBody>
                    <a:bodyPr/>
                    <a:lstStyle/>
                    <a:p>
                      <a:pPr algn="l">
                        <a:spcAft>
                          <a:spcPts val="0"/>
                        </a:spcAft>
                      </a:pPr>
                      <a:r>
                        <a:rPr lang="zh-CN" sz="1700" kern="100" dirty="0">
                          <a:effectLst/>
                          <a:latin typeface="微软雅黑 Light" panose="020B0502040204020203" pitchFamily="34" charset="-122"/>
                          <a:ea typeface="微软雅黑 Light" panose="020B0502040204020203" pitchFamily="34" charset="-122"/>
                        </a:rPr>
                        <a:t>匹配任意空白符，“</a:t>
                      </a:r>
                      <a:r>
                        <a:rPr lang="en-US" sz="1700" kern="100" dirty="0">
                          <a:effectLst/>
                          <a:latin typeface="微软雅黑 Light" panose="020B0502040204020203" pitchFamily="34" charset="-122"/>
                          <a:ea typeface="微软雅黑 Light" panose="020B0502040204020203" pitchFamily="34" charset="-122"/>
                        </a:rPr>
                        <a:t>\S</a:t>
                      </a:r>
                      <a:r>
                        <a:rPr lang="zh-CN" sz="1700" kern="100" dirty="0">
                          <a:effectLst/>
                          <a:latin typeface="微软雅黑 Light" panose="020B0502040204020203" pitchFamily="34" charset="-122"/>
                          <a:ea typeface="微软雅黑 Light" panose="020B0502040204020203" pitchFamily="34" charset="-122"/>
                        </a:rPr>
                        <a:t>”匹配任意非空白符</a:t>
                      </a:r>
                      <a:endParaRPr lang="zh-CN" sz="1700" kern="100" dirty="0">
                        <a:effectLst/>
                        <a:latin typeface="微软雅黑 Light" panose="020B0502040204020203" pitchFamily="34" charset="-122"/>
                        <a:ea typeface="微软雅黑 Light" panose="020B0502040204020203" pitchFamily="34" charset="-122"/>
                        <a:cs typeface="Times New Roman" panose="02020603050405020304" pitchFamily="18" charset="0"/>
                      </a:endParaRPr>
                    </a:p>
                  </a:txBody>
                  <a:tcPr marL="68580" marR="68580" marT="0" marB="0"/>
                </a:tc>
                <a:extLst>
                  <a:ext uri="{0D108BD9-81ED-4DB2-BD59-A6C34878D82A}">
                    <a16:rowId xmlns:a16="http://schemas.microsoft.com/office/drawing/2014/main" xmlns="" val="979535621"/>
                  </a:ext>
                </a:extLst>
              </a:tr>
              <a:tr h="0">
                <a:tc>
                  <a:txBody>
                    <a:bodyPr/>
                    <a:lstStyle/>
                    <a:p>
                      <a:pPr algn="ctr">
                        <a:spcAft>
                          <a:spcPts val="0"/>
                        </a:spcAft>
                      </a:pPr>
                      <a:r>
                        <a:rPr lang="en-US" sz="1700" kern="100">
                          <a:effectLst/>
                          <a:latin typeface="微软雅黑 Light" panose="020B0502040204020203" pitchFamily="34" charset="-122"/>
                          <a:ea typeface="微软雅黑 Light" panose="020B0502040204020203" pitchFamily="34" charset="-122"/>
                        </a:rPr>
                        <a:t>^</a:t>
                      </a:r>
                      <a:endParaRPr lang="zh-CN" sz="1700" kern="100">
                        <a:effectLst/>
                        <a:latin typeface="微软雅黑 Light" panose="020B0502040204020203" pitchFamily="34" charset="-122"/>
                        <a:ea typeface="微软雅黑 Light" panose="020B0502040204020203" pitchFamily="34" charset="-122"/>
                        <a:cs typeface="Times New Roman" panose="02020603050405020304" pitchFamily="18" charset="0"/>
                      </a:endParaRPr>
                    </a:p>
                  </a:txBody>
                  <a:tcPr marL="68580" marR="68580" marT="0" marB="0"/>
                </a:tc>
                <a:tc>
                  <a:txBody>
                    <a:bodyPr/>
                    <a:lstStyle/>
                    <a:p>
                      <a:pPr algn="l">
                        <a:spcAft>
                          <a:spcPts val="0"/>
                        </a:spcAft>
                      </a:pPr>
                      <a:r>
                        <a:rPr lang="zh-CN" sz="1700" kern="100">
                          <a:effectLst/>
                          <a:latin typeface="微软雅黑 Light" panose="020B0502040204020203" pitchFamily="34" charset="-122"/>
                          <a:ea typeface="微软雅黑 Light" panose="020B0502040204020203" pitchFamily="34" charset="-122"/>
                        </a:rPr>
                        <a:t>匹配字符串的开始</a:t>
                      </a:r>
                      <a:endParaRPr lang="zh-CN" sz="1700" kern="100">
                        <a:effectLst/>
                        <a:latin typeface="微软雅黑 Light" panose="020B0502040204020203" pitchFamily="34" charset="-122"/>
                        <a:ea typeface="微软雅黑 Light" panose="020B0502040204020203" pitchFamily="34" charset="-122"/>
                        <a:cs typeface="Times New Roman" panose="02020603050405020304" pitchFamily="18" charset="0"/>
                      </a:endParaRPr>
                    </a:p>
                  </a:txBody>
                  <a:tcPr marL="68580" marR="68580" marT="0" marB="0"/>
                </a:tc>
                <a:tc>
                  <a:txBody>
                    <a:bodyPr/>
                    <a:lstStyle/>
                    <a:p>
                      <a:pPr algn="ctr">
                        <a:spcAft>
                          <a:spcPts val="0"/>
                        </a:spcAft>
                      </a:pPr>
                      <a:r>
                        <a:rPr lang="en-US" sz="1700" kern="100" dirty="0">
                          <a:effectLst/>
                          <a:latin typeface="微软雅黑 Light" panose="020B0502040204020203" pitchFamily="34" charset="-122"/>
                          <a:ea typeface="微软雅黑 Light" panose="020B0502040204020203" pitchFamily="34" charset="-122"/>
                        </a:rPr>
                        <a:t>\w</a:t>
                      </a:r>
                      <a:endParaRPr lang="zh-CN" sz="1700" kern="100" dirty="0">
                        <a:effectLst/>
                        <a:latin typeface="微软雅黑 Light" panose="020B0502040204020203" pitchFamily="34" charset="-122"/>
                        <a:ea typeface="微软雅黑 Light" panose="020B0502040204020203" pitchFamily="34" charset="-122"/>
                        <a:cs typeface="Times New Roman" panose="02020603050405020304" pitchFamily="18" charset="0"/>
                      </a:endParaRPr>
                    </a:p>
                  </a:txBody>
                  <a:tcPr marL="68580" marR="68580" marT="0" marB="0"/>
                </a:tc>
                <a:tc>
                  <a:txBody>
                    <a:bodyPr/>
                    <a:lstStyle/>
                    <a:p>
                      <a:pPr algn="l">
                        <a:spcAft>
                          <a:spcPts val="0"/>
                        </a:spcAft>
                      </a:pPr>
                      <a:r>
                        <a:rPr lang="zh-CN" sz="1700" kern="100" dirty="0">
                          <a:effectLst/>
                          <a:latin typeface="微软雅黑 Light" panose="020B0502040204020203" pitchFamily="34" charset="-122"/>
                          <a:ea typeface="微软雅黑 Light" panose="020B0502040204020203" pitchFamily="34" charset="-122"/>
                        </a:rPr>
                        <a:t>匹配任意字母、数字或下划线的标识符字符，“</a:t>
                      </a:r>
                      <a:r>
                        <a:rPr lang="en-US" sz="1700" kern="100" dirty="0">
                          <a:effectLst/>
                          <a:latin typeface="微软雅黑 Light" panose="020B0502040204020203" pitchFamily="34" charset="-122"/>
                          <a:ea typeface="微软雅黑 Light" panose="020B0502040204020203" pitchFamily="34" charset="-122"/>
                        </a:rPr>
                        <a:t>\W</a:t>
                      </a:r>
                      <a:r>
                        <a:rPr lang="zh-CN" sz="1700" kern="100" dirty="0">
                          <a:effectLst/>
                          <a:latin typeface="微软雅黑 Light" panose="020B0502040204020203" pitchFamily="34" charset="-122"/>
                          <a:ea typeface="微软雅黑 Light" panose="020B0502040204020203" pitchFamily="34" charset="-122"/>
                        </a:rPr>
                        <a:t>”匹配任意非标识符字符</a:t>
                      </a:r>
                      <a:endParaRPr lang="zh-CN" sz="1700" kern="100" dirty="0">
                        <a:effectLst/>
                        <a:latin typeface="微软雅黑 Light" panose="020B0502040204020203" pitchFamily="34" charset="-122"/>
                        <a:ea typeface="微软雅黑 Light" panose="020B0502040204020203" pitchFamily="34" charset="-122"/>
                        <a:cs typeface="Times New Roman" panose="02020603050405020304" pitchFamily="18" charset="0"/>
                      </a:endParaRPr>
                    </a:p>
                  </a:txBody>
                  <a:tcPr marL="68580" marR="68580" marT="0" marB="0"/>
                </a:tc>
                <a:extLst>
                  <a:ext uri="{0D108BD9-81ED-4DB2-BD59-A6C34878D82A}">
                    <a16:rowId xmlns:a16="http://schemas.microsoft.com/office/drawing/2014/main" xmlns="" val="509998493"/>
                  </a:ext>
                </a:extLst>
              </a:tr>
              <a:tr h="0">
                <a:tc>
                  <a:txBody>
                    <a:bodyPr/>
                    <a:lstStyle/>
                    <a:p>
                      <a:pPr algn="ctr">
                        <a:spcAft>
                          <a:spcPts val="0"/>
                        </a:spcAft>
                      </a:pPr>
                      <a:r>
                        <a:rPr lang="en-US" sz="1700" kern="100" dirty="0">
                          <a:effectLst/>
                          <a:latin typeface="微软雅黑 Light" panose="020B0502040204020203" pitchFamily="34" charset="-122"/>
                          <a:ea typeface="微软雅黑 Light" panose="020B0502040204020203" pitchFamily="34" charset="-122"/>
                        </a:rPr>
                        <a:t>$</a:t>
                      </a:r>
                      <a:endParaRPr lang="zh-CN" sz="1700" kern="100" dirty="0">
                        <a:effectLst/>
                        <a:latin typeface="微软雅黑 Light" panose="020B0502040204020203" pitchFamily="34" charset="-122"/>
                        <a:ea typeface="微软雅黑 Light" panose="020B0502040204020203" pitchFamily="34" charset="-122"/>
                        <a:cs typeface="Times New Roman" panose="02020603050405020304" pitchFamily="18" charset="0"/>
                      </a:endParaRPr>
                    </a:p>
                  </a:txBody>
                  <a:tcPr marL="68580" marR="68580" marT="0" marB="0"/>
                </a:tc>
                <a:tc>
                  <a:txBody>
                    <a:bodyPr/>
                    <a:lstStyle/>
                    <a:p>
                      <a:pPr algn="l">
                        <a:spcAft>
                          <a:spcPts val="0"/>
                        </a:spcAft>
                      </a:pPr>
                      <a:r>
                        <a:rPr lang="zh-CN" sz="1700" kern="100" dirty="0">
                          <a:effectLst/>
                          <a:latin typeface="微软雅黑 Light" panose="020B0502040204020203" pitchFamily="34" charset="-122"/>
                          <a:ea typeface="微软雅黑 Light" panose="020B0502040204020203" pitchFamily="34" charset="-122"/>
                        </a:rPr>
                        <a:t>匹配字符串的结束</a:t>
                      </a:r>
                      <a:endParaRPr lang="zh-CN" sz="1700" kern="100" dirty="0">
                        <a:effectLst/>
                        <a:latin typeface="微软雅黑 Light" panose="020B0502040204020203" pitchFamily="34" charset="-122"/>
                        <a:ea typeface="微软雅黑 Light" panose="020B0502040204020203" pitchFamily="34" charset="-122"/>
                        <a:cs typeface="Times New Roman" panose="02020603050405020304" pitchFamily="18" charset="0"/>
                      </a:endParaRPr>
                    </a:p>
                  </a:txBody>
                  <a:tcPr marL="68580" marR="68580" marT="0" marB="0"/>
                </a:tc>
                <a:tc>
                  <a:txBody>
                    <a:bodyPr/>
                    <a:lstStyle/>
                    <a:p>
                      <a:pPr algn="ctr">
                        <a:spcAft>
                          <a:spcPts val="0"/>
                        </a:spcAft>
                      </a:pPr>
                      <a:r>
                        <a:rPr lang="en-US" sz="1700" kern="100">
                          <a:effectLst/>
                          <a:latin typeface="微软雅黑 Light" panose="020B0502040204020203" pitchFamily="34" charset="-122"/>
                          <a:ea typeface="微软雅黑 Light" panose="020B0502040204020203" pitchFamily="34" charset="-122"/>
                        </a:rPr>
                        <a:t>[a-z]</a:t>
                      </a:r>
                      <a:endParaRPr lang="zh-CN" sz="1700" kern="100">
                        <a:effectLst/>
                        <a:latin typeface="微软雅黑 Light" panose="020B0502040204020203" pitchFamily="34" charset="-122"/>
                        <a:ea typeface="微软雅黑 Light" panose="020B0502040204020203" pitchFamily="34" charset="-122"/>
                        <a:cs typeface="Times New Roman" panose="02020603050405020304" pitchFamily="18" charset="0"/>
                      </a:endParaRPr>
                    </a:p>
                  </a:txBody>
                  <a:tcPr marL="68580" marR="68580" marT="0" marB="0"/>
                </a:tc>
                <a:tc>
                  <a:txBody>
                    <a:bodyPr/>
                    <a:lstStyle/>
                    <a:p>
                      <a:pPr algn="l">
                        <a:spcAft>
                          <a:spcPts val="0"/>
                        </a:spcAft>
                      </a:pPr>
                      <a:r>
                        <a:rPr lang="zh-CN" sz="1700" kern="100" dirty="0">
                          <a:effectLst/>
                          <a:latin typeface="微软雅黑 Light" panose="020B0502040204020203" pitchFamily="34" charset="-122"/>
                          <a:ea typeface="微软雅黑 Light" panose="020B0502040204020203" pitchFamily="34" charset="-122"/>
                        </a:rPr>
                        <a:t>匹配指定范围内的任意字符</a:t>
                      </a:r>
                      <a:endParaRPr lang="zh-CN" sz="1700" kern="100" dirty="0">
                        <a:effectLst/>
                        <a:latin typeface="微软雅黑 Light" panose="020B0502040204020203" pitchFamily="34" charset="-122"/>
                        <a:ea typeface="微软雅黑 Light" panose="020B0502040204020203" pitchFamily="34" charset="-122"/>
                        <a:cs typeface="Times New Roman" panose="02020603050405020304" pitchFamily="18" charset="0"/>
                      </a:endParaRPr>
                    </a:p>
                  </a:txBody>
                  <a:tcPr marL="68580" marR="68580" marT="0" marB="0"/>
                </a:tc>
                <a:extLst>
                  <a:ext uri="{0D108BD9-81ED-4DB2-BD59-A6C34878D82A}">
                    <a16:rowId xmlns:a16="http://schemas.microsoft.com/office/drawing/2014/main" xmlns="" val="801676171"/>
                  </a:ext>
                </a:extLst>
              </a:tr>
              <a:tr h="0">
                <a:tc>
                  <a:txBody>
                    <a:bodyPr/>
                    <a:lstStyle/>
                    <a:p>
                      <a:pPr algn="ctr">
                        <a:spcAft>
                          <a:spcPts val="0"/>
                        </a:spcAft>
                      </a:pPr>
                      <a:r>
                        <a:rPr lang="en-US" sz="1700" kern="100">
                          <a:effectLst/>
                          <a:latin typeface="微软雅黑 Light" panose="020B0502040204020203" pitchFamily="34" charset="-122"/>
                          <a:ea typeface="微软雅黑 Light" panose="020B0502040204020203" pitchFamily="34" charset="-122"/>
                        </a:rPr>
                        <a:t>{n}</a:t>
                      </a:r>
                      <a:endParaRPr lang="zh-CN" sz="1700" kern="100">
                        <a:effectLst/>
                        <a:latin typeface="微软雅黑 Light" panose="020B0502040204020203" pitchFamily="34" charset="-122"/>
                        <a:ea typeface="微软雅黑 Light" panose="020B0502040204020203" pitchFamily="34" charset="-122"/>
                        <a:cs typeface="Times New Roman" panose="02020603050405020304" pitchFamily="18" charset="0"/>
                      </a:endParaRPr>
                    </a:p>
                  </a:txBody>
                  <a:tcPr marL="68580" marR="68580" marT="0" marB="0"/>
                </a:tc>
                <a:tc>
                  <a:txBody>
                    <a:bodyPr/>
                    <a:lstStyle/>
                    <a:p>
                      <a:pPr algn="l">
                        <a:spcAft>
                          <a:spcPts val="0"/>
                        </a:spcAft>
                      </a:pPr>
                      <a:r>
                        <a:rPr lang="zh-CN" sz="1700" kern="100">
                          <a:effectLst/>
                          <a:latin typeface="微软雅黑 Light" panose="020B0502040204020203" pitchFamily="34" charset="-122"/>
                          <a:ea typeface="微软雅黑 Light" panose="020B0502040204020203" pitchFamily="34" charset="-122"/>
                        </a:rPr>
                        <a:t>重复</a:t>
                      </a:r>
                      <a:r>
                        <a:rPr lang="en-US" sz="1700" kern="100">
                          <a:effectLst/>
                          <a:latin typeface="微软雅黑 Light" panose="020B0502040204020203" pitchFamily="34" charset="-122"/>
                          <a:ea typeface="微软雅黑 Light" panose="020B0502040204020203" pitchFamily="34" charset="-122"/>
                        </a:rPr>
                        <a:t>n</a:t>
                      </a:r>
                      <a:r>
                        <a:rPr lang="zh-CN" sz="1700" kern="100">
                          <a:effectLst/>
                          <a:latin typeface="微软雅黑 Light" panose="020B0502040204020203" pitchFamily="34" charset="-122"/>
                          <a:ea typeface="微软雅黑 Light" panose="020B0502040204020203" pitchFamily="34" charset="-122"/>
                        </a:rPr>
                        <a:t>次</a:t>
                      </a:r>
                      <a:endParaRPr lang="zh-CN" sz="1700" kern="100">
                        <a:effectLst/>
                        <a:latin typeface="微软雅黑 Light" panose="020B0502040204020203" pitchFamily="34" charset="-122"/>
                        <a:ea typeface="微软雅黑 Light" panose="020B0502040204020203" pitchFamily="34" charset="-122"/>
                        <a:cs typeface="Times New Roman" panose="02020603050405020304" pitchFamily="18" charset="0"/>
                      </a:endParaRPr>
                    </a:p>
                  </a:txBody>
                  <a:tcPr marL="68580" marR="68580" marT="0" marB="0"/>
                </a:tc>
                <a:tc>
                  <a:txBody>
                    <a:bodyPr/>
                    <a:lstStyle/>
                    <a:p>
                      <a:pPr algn="ctr">
                        <a:spcAft>
                          <a:spcPts val="0"/>
                        </a:spcAft>
                      </a:pPr>
                      <a:r>
                        <a:rPr lang="en-US" sz="1700" kern="100" dirty="0">
                          <a:effectLst/>
                          <a:latin typeface="微软雅黑 Light" panose="020B0502040204020203" pitchFamily="34" charset="-122"/>
                          <a:ea typeface="微软雅黑 Light" panose="020B0502040204020203" pitchFamily="34" charset="-122"/>
                        </a:rPr>
                        <a:t>[^a-z]</a:t>
                      </a:r>
                      <a:endParaRPr lang="zh-CN" sz="1700" kern="100" dirty="0">
                        <a:effectLst/>
                        <a:latin typeface="微软雅黑 Light" panose="020B0502040204020203" pitchFamily="34" charset="-122"/>
                        <a:ea typeface="微软雅黑 Light" panose="020B0502040204020203" pitchFamily="34" charset="-122"/>
                        <a:cs typeface="Times New Roman" panose="02020603050405020304" pitchFamily="18" charset="0"/>
                      </a:endParaRPr>
                    </a:p>
                  </a:txBody>
                  <a:tcPr marL="68580" marR="68580" marT="0" marB="0"/>
                </a:tc>
                <a:tc>
                  <a:txBody>
                    <a:bodyPr/>
                    <a:lstStyle/>
                    <a:p>
                      <a:pPr algn="l">
                        <a:spcAft>
                          <a:spcPts val="0"/>
                        </a:spcAft>
                      </a:pPr>
                      <a:r>
                        <a:rPr lang="zh-CN" sz="1700" kern="100" dirty="0">
                          <a:effectLst/>
                          <a:latin typeface="微软雅黑 Light" panose="020B0502040204020203" pitchFamily="34" charset="-122"/>
                          <a:ea typeface="微软雅黑 Light" panose="020B0502040204020203" pitchFamily="34" charset="-122"/>
                        </a:rPr>
                        <a:t>匹配任何不在指定范围内的任意字符</a:t>
                      </a:r>
                      <a:endParaRPr lang="zh-CN" sz="1700" kern="100" dirty="0">
                        <a:effectLst/>
                        <a:latin typeface="微软雅黑 Light" panose="020B0502040204020203" pitchFamily="34" charset="-122"/>
                        <a:ea typeface="微软雅黑 Light" panose="020B0502040204020203" pitchFamily="34" charset="-122"/>
                        <a:cs typeface="Times New Roman" panose="02020603050405020304" pitchFamily="18" charset="0"/>
                      </a:endParaRPr>
                    </a:p>
                  </a:txBody>
                  <a:tcPr marL="68580" marR="68580" marT="0" marB="0"/>
                </a:tc>
                <a:extLst>
                  <a:ext uri="{0D108BD9-81ED-4DB2-BD59-A6C34878D82A}">
                    <a16:rowId xmlns:a16="http://schemas.microsoft.com/office/drawing/2014/main" xmlns="" val="1109622556"/>
                  </a:ext>
                </a:extLst>
              </a:tr>
              <a:tr h="0">
                <a:tc>
                  <a:txBody>
                    <a:bodyPr/>
                    <a:lstStyle/>
                    <a:p>
                      <a:pPr algn="ctr">
                        <a:spcAft>
                          <a:spcPts val="0"/>
                        </a:spcAft>
                      </a:pPr>
                      <a:r>
                        <a:rPr lang="en-US" sz="1700" kern="100">
                          <a:effectLst/>
                          <a:latin typeface="微软雅黑 Light" panose="020B0502040204020203" pitchFamily="34" charset="-122"/>
                          <a:ea typeface="微软雅黑 Light" panose="020B0502040204020203" pitchFamily="34" charset="-122"/>
                        </a:rPr>
                        <a:t>{n,}</a:t>
                      </a:r>
                      <a:endParaRPr lang="zh-CN" sz="1700" kern="100">
                        <a:effectLst/>
                        <a:latin typeface="微软雅黑 Light" panose="020B0502040204020203" pitchFamily="34" charset="-122"/>
                        <a:ea typeface="微软雅黑 Light" panose="020B0502040204020203" pitchFamily="34" charset="-122"/>
                        <a:cs typeface="Times New Roman" panose="02020603050405020304" pitchFamily="18" charset="0"/>
                      </a:endParaRPr>
                    </a:p>
                  </a:txBody>
                  <a:tcPr marL="68580" marR="68580" marT="0" marB="0"/>
                </a:tc>
                <a:tc>
                  <a:txBody>
                    <a:bodyPr/>
                    <a:lstStyle/>
                    <a:p>
                      <a:pPr algn="l">
                        <a:spcAft>
                          <a:spcPts val="0"/>
                        </a:spcAft>
                      </a:pPr>
                      <a:r>
                        <a:rPr lang="zh-CN" sz="1700" kern="100">
                          <a:effectLst/>
                          <a:latin typeface="微软雅黑 Light" panose="020B0502040204020203" pitchFamily="34" charset="-122"/>
                          <a:ea typeface="微软雅黑 Light" panose="020B0502040204020203" pitchFamily="34" charset="-122"/>
                        </a:rPr>
                        <a:t>重复</a:t>
                      </a:r>
                      <a:r>
                        <a:rPr lang="en-US" sz="1700" kern="100">
                          <a:effectLst/>
                          <a:latin typeface="微软雅黑 Light" panose="020B0502040204020203" pitchFamily="34" charset="-122"/>
                          <a:ea typeface="微软雅黑 Light" panose="020B0502040204020203" pitchFamily="34" charset="-122"/>
                        </a:rPr>
                        <a:t>n</a:t>
                      </a:r>
                      <a:r>
                        <a:rPr lang="zh-CN" sz="1700" kern="100">
                          <a:effectLst/>
                          <a:latin typeface="微软雅黑 Light" panose="020B0502040204020203" pitchFamily="34" charset="-122"/>
                          <a:ea typeface="微软雅黑 Light" panose="020B0502040204020203" pitchFamily="34" charset="-122"/>
                        </a:rPr>
                        <a:t>次或更多次</a:t>
                      </a:r>
                      <a:endParaRPr lang="zh-CN" sz="1700" kern="100">
                        <a:effectLst/>
                        <a:latin typeface="微软雅黑 Light" panose="020B0502040204020203" pitchFamily="34" charset="-122"/>
                        <a:ea typeface="微软雅黑 Light" panose="020B0502040204020203" pitchFamily="34" charset="-122"/>
                        <a:cs typeface="Times New Roman" panose="02020603050405020304" pitchFamily="18" charset="0"/>
                      </a:endParaRPr>
                    </a:p>
                  </a:txBody>
                  <a:tcPr marL="68580" marR="68580" marT="0" marB="0"/>
                </a:tc>
                <a:tc gridSpan="2">
                  <a:txBody>
                    <a:bodyPr/>
                    <a:lstStyle/>
                    <a:p>
                      <a:pPr algn="ctr">
                        <a:spcAft>
                          <a:spcPts val="0"/>
                        </a:spcAft>
                      </a:pPr>
                      <a:endParaRPr lang="zh-CN" sz="1700" kern="100" dirty="0">
                        <a:effectLst/>
                        <a:latin typeface="微软雅黑 Light" panose="020B0502040204020203" pitchFamily="34" charset="-122"/>
                        <a:ea typeface="微软雅黑 Light" panose="020B0502040204020203" pitchFamily="34" charset="-122"/>
                        <a:cs typeface="Times New Roman" panose="02020603050405020304" pitchFamily="18" charset="0"/>
                      </a:endParaRPr>
                    </a:p>
                  </a:txBody>
                  <a:tcPr marL="68580" marR="68580" marT="0" marB="0"/>
                </a:tc>
                <a:tc hMerge="1">
                  <a:txBody>
                    <a:bodyPr/>
                    <a:lstStyle/>
                    <a:p>
                      <a:pPr algn="l">
                        <a:spcAft>
                          <a:spcPts val="0"/>
                        </a:spcAft>
                      </a:pPr>
                      <a:endParaRPr lang="zh-CN" sz="17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xmlns="" val="1074333120"/>
                  </a:ext>
                </a:extLst>
              </a:tr>
            </a:tbl>
          </a:graphicData>
        </a:graphic>
      </p:graphicFrame>
    </p:spTree>
    <p:extLst>
      <p:ext uri="{BB962C8B-B14F-4D97-AF65-F5344CB8AC3E}">
        <p14:creationId xmlns:p14="http://schemas.microsoft.com/office/powerpoint/2010/main" val="74270461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re</a:t>
            </a:r>
            <a:r>
              <a:rPr lang="zh-CN" altLang="en-US" dirty="0" smtClean="0"/>
              <a:t>正则表达式</a:t>
            </a:r>
            <a:r>
              <a:rPr lang="zh-CN" altLang="en-US" dirty="0"/>
              <a:t>简介</a:t>
            </a:r>
          </a:p>
        </p:txBody>
      </p:sp>
      <p:sp>
        <p:nvSpPr>
          <p:cNvPr id="3" name="内容占位符 2"/>
          <p:cNvSpPr>
            <a:spLocks noGrp="1"/>
          </p:cNvSpPr>
          <p:nvPr>
            <p:ph idx="1"/>
          </p:nvPr>
        </p:nvSpPr>
        <p:spPr/>
        <p:txBody>
          <a:bodyPr/>
          <a:lstStyle/>
          <a:p>
            <a:r>
              <a:rPr lang="zh-CN" altLang="zh-CN" dirty="0"/>
              <a:t>“</a:t>
            </a:r>
            <a:r>
              <a:rPr lang="en-US" altLang="zh-CN" dirty="0"/>
              <a:t>\bpi\b.*apple\b</a:t>
            </a:r>
            <a:r>
              <a:rPr lang="zh-CN" altLang="zh-CN" dirty="0" smtClean="0"/>
              <a:t>”</a:t>
            </a:r>
            <a:endParaRPr lang="en-US" altLang="zh-CN" dirty="0" smtClean="0"/>
          </a:p>
          <a:p>
            <a:r>
              <a:rPr lang="zh-CN" altLang="zh-CN" dirty="0"/>
              <a:t>“</a:t>
            </a:r>
            <a:r>
              <a:rPr lang="en-US" altLang="zh-CN" dirty="0"/>
              <a:t>\d{1,3}</a:t>
            </a:r>
            <a:r>
              <a:rPr lang="zh-CN" altLang="zh-CN" dirty="0" smtClean="0"/>
              <a:t>”</a:t>
            </a:r>
            <a:endParaRPr lang="en-US" altLang="zh-CN" dirty="0" smtClean="0"/>
          </a:p>
          <a:p>
            <a:r>
              <a:rPr lang="zh-CN" altLang="zh-CN" dirty="0"/>
              <a:t>“</a:t>
            </a:r>
            <a:r>
              <a:rPr lang="en-US" altLang="zh-CN" dirty="0"/>
              <a:t>a.*b</a:t>
            </a:r>
            <a:r>
              <a:rPr lang="zh-CN" altLang="zh-CN" dirty="0"/>
              <a:t>”</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33</a:t>
            </a:fld>
            <a:endParaRPr lang="zh-CN" altLang="en-US" dirty="0"/>
          </a:p>
        </p:txBody>
      </p:sp>
    </p:spTree>
    <p:extLst>
      <p:ext uri="{BB962C8B-B14F-4D97-AF65-F5344CB8AC3E}">
        <p14:creationId xmlns:p14="http://schemas.microsoft.com/office/powerpoint/2010/main" val="375229378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re</a:t>
            </a:r>
            <a:r>
              <a:rPr lang="zh-CN" altLang="en-US" dirty="0"/>
              <a:t>正则表达式模块</a:t>
            </a:r>
          </a:p>
        </p:txBody>
      </p:sp>
      <p:sp>
        <p:nvSpPr>
          <p:cNvPr id="3" name="灯片编号占位符 2"/>
          <p:cNvSpPr>
            <a:spLocks noGrp="1"/>
          </p:cNvSpPr>
          <p:nvPr>
            <p:ph type="sldNum" sz="quarter" idx="4"/>
          </p:nvPr>
        </p:nvSpPr>
        <p:spPr>
          <a:xfrm>
            <a:off x="8028384" y="357504"/>
            <a:ext cx="360000" cy="432048"/>
          </a:xfrm>
        </p:spPr>
        <p:txBody>
          <a:bodyPr/>
          <a:lstStyle/>
          <a:p>
            <a:fld id="{D18B1CCC-5B4E-41DC-9FD8-30B8F0069F97}" type="slidenum">
              <a:rPr lang="zh-CN" altLang="en-US" smtClean="0"/>
              <a:pPr/>
              <a:t>34</a:t>
            </a:fld>
            <a:endParaRPr lang="zh-CN" altLang="en-US" dirty="0"/>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3568" y="1163271"/>
            <a:ext cx="1872208" cy="2013840"/>
          </a:xfrm>
          <a:prstGeom prst="rect">
            <a:avLst/>
          </a:prstGeom>
        </p:spPr>
      </p:pic>
      <p:sp>
        <p:nvSpPr>
          <p:cNvPr id="11" name="矩形 10"/>
          <p:cNvSpPr/>
          <p:nvPr/>
        </p:nvSpPr>
        <p:spPr>
          <a:xfrm>
            <a:off x="2926160" y="1198210"/>
            <a:ext cx="5760640" cy="769441"/>
          </a:xfrm>
          <a:prstGeom prst="rect">
            <a:avLst/>
          </a:prstGeom>
        </p:spPr>
        <p:txBody>
          <a:bodyPr wrap="square">
            <a:spAutoFit/>
          </a:bodyPr>
          <a:lstStyle/>
          <a:p>
            <a:r>
              <a:rPr lang="en-US" altLang="zh-CN" sz="2200" dirty="0">
                <a:solidFill>
                  <a:srgbClr val="000000"/>
                </a:solidFill>
                <a:latin typeface="Courier New" panose="02070309020205020404" pitchFamily="49" charset="0"/>
              </a:rPr>
              <a:t>&lt;span class="user-stars allstar</a:t>
            </a:r>
            <a:r>
              <a:rPr lang="en-US" altLang="zh-CN" sz="2200" b="1" dirty="0">
                <a:solidFill>
                  <a:srgbClr val="C00000"/>
                </a:solidFill>
                <a:latin typeface="Courier New" panose="02070309020205020404" pitchFamily="49" charset="0"/>
              </a:rPr>
              <a:t>50</a:t>
            </a:r>
            <a:r>
              <a:rPr lang="en-US" altLang="zh-CN" sz="2200" dirty="0">
                <a:solidFill>
                  <a:srgbClr val="000000"/>
                </a:solidFill>
                <a:latin typeface="Courier New" panose="02070309020205020404" pitchFamily="49" charset="0"/>
              </a:rPr>
              <a:t> rating" title="</a:t>
            </a:r>
            <a:r>
              <a:rPr lang="zh-CN" altLang="en-US" sz="2200" dirty="0">
                <a:solidFill>
                  <a:srgbClr val="000000"/>
                </a:solidFill>
                <a:latin typeface="Courier New" panose="02070309020205020404" pitchFamily="49" charset="0"/>
              </a:rPr>
              <a:t>力荐</a:t>
            </a:r>
            <a:r>
              <a:rPr lang="en-US" altLang="zh-CN" sz="2200" dirty="0">
                <a:solidFill>
                  <a:srgbClr val="000000"/>
                </a:solidFill>
                <a:latin typeface="Courier New" panose="02070309020205020404" pitchFamily="49" charset="0"/>
              </a:rPr>
              <a:t>"&gt;&lt;/span&gt;</a:t>
            </a:r>
            <a:endParaRPr lang="zh-CN" altLang="en-US" sz="2200" dirty="0">
              <a:solidFill>
                <a:srgbClr val="000000"/>
              </a:solidFill>
              <a:latin typeface="Courier New" panose="02070309020205020404" pitchFamily="49" charset="0"/>
            </a:endParaRPr>
          </a:p>
        </p:txBody>
      </p:sp>
      <p:sp>
        <p:nvSpPr>
          <p:cNvPr id="13" name="矩形 12"/>
          <p:cNvSpPr/>
          <p:nvPr/>
        </p:nvSpPr>
        <p:spPr>
          <a:xfrm>
            <a:off x="3029000" y="2526939"/>
            <a:ext cx="5554960" cy="461665"/>
          </a:xfrm>
          <a:prstGeom prst="rect">
            <a:avLst/>
          </a:prstGeom>
          <a:solidFill>
            <a:schemeClr val="bg1">
              <a:lumMod val="85000"/>
            </a:schemeClr>
          </a:solidFill>
        </p:spPr>
        <p:txBody>
          <a:bodyPr wrap="square">
            <a:spAutoFit/>
          </a:bodyPr>
          <a:lstStyle/>
          <a:p>
            <a:r>
              <a:rPr lang="en-US" altLang="zh-CN" sz="2400" dirty="0" smtClean="0"/>
              <a:t>'&lt;</a:t>
            </a:r>
            <a:r>
              <a:rPr lang="en-US" altLang="zh-CN" sz="2400" dirty="0"/>
              <a:t>span class</a:t>
            </a:r>
            <a:r>
              <a:rPr lang="en-US" altLang="zh-CN" sz="2400" dirty="0" smtClean="0"/>
              <a:t>="user-stars </a:t>
            </a:r>
            <a:r>
              <a:rPr lang="en-US" altLang="zh-CN" sz="2400" dirty="0" err="1"/>
              <a:t>allstar</a:t>
            </a:r>
            <a:r>
              <a:rPr lang="en-US" altLang="zh-CN" sz="2400" b="1" dirty="0" smtClean="0">
                <a:solidFill>
                  <a:schemeClr val="accent6"/>
                </a:solidFill>
              </a:rPr>
              <a:t>(.*?) </a:t>
            </a:r>
            <a:r>
              <a:rPr lang="en-US" altLang="zh-CN" sz="2400" dirty="0" smtClean="0"/>
              <a:t>rating</a:t>
            </a:r>
            <a:r>
              <a:rPr lang="en-US" altLang="zh-CN" sz="2400" dirty="0"/>
              <a:t>"'</a:t>
            </a:r>
          </a:p>
        </p:txBody>
      </p:sp>
      <p:sp>
        <p:nvSpPr>
          <p:cNvPr id="4" name="矩形 3"/>
          <p:cNvSpPr/>
          <p:nvPr/>
        </p:nvSpPr>
        <p:spPr>
          <a:xfrm>
            <a:off x="683568" y="3466600"/>
            <a:ext cx="8280920" cy="830997"/>
          </a:xfrm>
          <a:prstGeom prst="rect">
            <a:avLst/>
          </a:prstGeom>
        </p:spPr>
        <p:txBody>
          <a:bodyPr wrap="square">
            <a:spAutoFit/>
          </a:bodyPr>
          <a:lstStyle/>
          <a:p>
            <a:r>
              <a:rPr lang="en-US" altLang="zh-CN" sz="2400" dirty="0"/>
              <a:t>pattern = </a:t>
            </a:r>
            <a:r>
              <a:rPr lang="en-US" altLang="zh-CN" sz="2400" dirty="0" err="1"/>
              <a:t>re.compile</a:t>
            </a:r>
            <a:r>
              <a:rPr lang="en-US" altLang="zh-CN" sz="2400" dirty="0"/>
              <a:t>(</a:t>
            </a:r>
            <a:r>
              <a:rPr lang="en-US" altLang="zh-CN" sz="2400" dirty="0">
                <a:solidFill>
                  <a:schemeClr val="accent3"/>
                </a:solidFill>
              </a:rPr>
              <a:t>'&lt;span class="user-stars </a:t>
            </a:r>
            <a:r>
              <a:rPr lang="en-US" altLang="zh-CN" sz="2400" dirty="0" err="1">
                <a:solidFill>
                  <a:schemeClr val="accent3"/>
                </a:solidFill>
              </a:rPr>
              <a:t>allstar</a:t>
            </a:r>
            <a:r>
              <a:rPr lang="en-US" altLang="zh-CN" sz="2400" dirty="0">
                <a:solidFill>
                  <a:schemeClr val="accent3"/>
                </a:solidFill>
              </a:rPr>
              <a:t>(.*?) rating"'</a:t>
            </a:r>
            <a:r>
              <a:rPr lang="en-US" altLang="zh-CN" sz="2400" dirty="0"/>
              <a:t>)</a:t>
            </a:r>
          </a:p>
          <a:p>
            <a:r>
              <a:rPr lang="en-US" altLang="zh-CN" sz="2400" dirty="0"/>
              <a:t>p = </a:t>
            </a:r>
            <a:r>
              <a:rPr lang="en-US" altLang="zh-CN" sz="2400" dirty="0" err="1"/>
              <a:t>re.findall</a:t>
            </a:r>
            <a:r>
              <a:rPr lang="en-US" altLang="zh-CN" sz="2400" dirty="0"/>
              <a:t>(pattern, </a:t>
            </a:r>
            <a:r>
              <a:rPr lang="en-US" altLang="zh-CN" sz="2400" dirty="0" err="1"/>
              <a:t>r.text</a:t>
            </a:r>
            <a:r>
              <a:rPr lang="en-US" altLang="zh-CN" sz="2400" dirty="0"/>
              <a:t>)</a:t>
            </a:r>
          </a:p>
        </p:txBody>
      </p:sp>
      <p:sp>
        <p:nvSpPr>
          <p:cNvPr id="5" name="矩形 4"/>
          <p:cNvSpPr/>
          <p:nvPr/>
        </p:nvSpPr>
        <p:spPr>
          <a:xfrm>
            <a:off x="395536" y="4382073"/>
            <a:ext cx="6671186" cy="369332"/>
          </a:xfrm>
          <a:prstGeom prst="rect">
            <a:avLst/>
          </a:prstGeom>
        </p:spPr>
        <p:txBody>
          <a:bodyPr wrap="square">
            <a:spAutoFit/>
          </a:bodyPr>
          <a:lstStyle/>
          <a:p>
            <a:pPr indent="266700">
              <a:spcBef>
                <a:spcPts val="600"/>
              </a:spcBef>
            </a:pPr>
            <a:r>
              <a:rPr lang="en-US" altLang="zh-CN" kern="100" dirty="0">
                <a:solidFill>
                  <a:srgbClr val="3333FF"/>
                </a:solidFill>
                <a:latin typeface="Calibri" panose="020F0502020204030204" pitchFamily="34" charset="0"/>
                <a:cs typeface="Times New Roman" panose="02020603050405020304" pitchFamily="18" charset="0"/>
              </a:rPr>
              <a:t>[50, 50, 50, 10, 50, 30, 50, 50, 40, 40, 20, 50, 50, 50, 40, 50]</a:t>
            </a:r>
            <a:endParaRPr lang="zh-CN" altLang="zh-CN" kern="100" dirty="0">
              <a:solidFill>
                <a:srgbClr val="3333FF"/>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7032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animBg="1"/>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re</a:t>
            </a:r>
            <a:r>
              <a:rPr lang="zh-CN" altLang="en-US" dirty="0"/>
              <a:t>正则表达式模块</a:t>
            </a:r>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35</a:t>
            </a:fld>
            <a:endParaRPr lang="zh-CN" altLang="en-US" dirty="0"/>
          </a:p>
        </p:txBody>
      </p:sp>
      <p:grpSp>
        <p:nvGrpSpPr>
          <p:cNvPr id="5" name="组合 4"/>
          <p:cNvGrpSpPr/>
          <p:nvPr/>
        </p:nvGrpSpPr>
        <p:grpSpPr>
          <a:xfrm>
            <a:off x="1187624" y="966008"/>
            <a:ext cx="7099528" cy="3852425"/>
            <a:chOff x="565480" y="1288733"/>
            <a:chExt cx="2349389" cy="3856735"/>
          </a:xfrm>
        </p:grpSpPr>
        <p:sp>
          <p:nvSpPr>
            <p:cNvPr id="6" name="任意多边形 5"/>
            <p:cNvSpPr/>
            <p:nvPr/>
          </p:nvSpPr>
          <p:spPr>
            <a:xfrm>
              <a:off x="565480" y="1288733"/>
              <a:ext cx="2349389" cy="3856735"/>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tLang="zh-CN" sz="1200" dirty="0"/>
            </a:p>
            <a:p>
              <a:endParaRPr lang="en-US" altLang="zh-CN" sz="1200" dirty="0"/>
            </a:p>
            <a:p>
              <a:pPr>
                <a:lnSpc>
                  <a:spcPct val="85000"/>
                </a:lnSpc>
              </a:pPr>
              <a:r>
                <a:rPr lang="en-US" altLang="zh-CN" sz="2000" i="1" dirty="0">
                  <a:solidFill>
                    <a:schemeClr val="bg1">
                      <a:lumMod val="65000"/>
                    </a:schemeClr>
                  </a:solidFill>
                </a:rPr>
                <a:t># Filename: </a:t>
              </a:r>
              <a:r>
                <a:rPr lang="en-US" altLang="zh-CN" sz="2000" i="1" dirty="0" smtClean="0">
                  <a:solidFill>
                    <a:schemeClr val="bg1">
                      <a:lumMod val="65000"/>
                    </a:schemeClr>
                  </a:solidFill>
                </a:rPr>
                <a:t>Prog11_2.py</a:t>
              </a:r>
              <a:endParaRPr lang="zh-CN" altLang="zh-CN" sz="2000" dirty="0">
                <a:solidFill>
                  <a:schemeClr val="bg1">
                    <a:lumMod val="65000"/>
                  </a:schemeClr>
                </a:solidFill>
              </a:endParaRPr>
            </a:p>
            <a:p>
              <a:pPr>
                <a:lnSpc>
                  <a:spcPct val="85000"/>
                </a:lnSpc>
              </a:pPr>
              <a:r>
                <a:rPr lang="en-US" altLang="zh-CN" sz="2000" dirty="0">
                  <a:solidFill>
                    <a:schemeClr val="accent6"/>
                  </a:solidFill>
                </a:rPr>
                <a:t>import</a:t>
              </a:r>
              <a:r>
                <a:rPr lang="en-US" altLang="zh-CN" sz="2000" dirty="0"/>
                <a:t> requests</a:t>
              </a:r>
              <a:endParaRPr lang="zh-CN" altLang="zh-CN" sz="2000" dirty="0"/>
            </a:p>
            <a:p>
              <a:pPr>
                <a:lnSpc>
                  <a:spcPct val="85000"/>
                </a:lnSpc>
              </a:pPr>
              <a:r>
                <a:rPr lang="en-US" altLang="zh-CN" sz="2000" dirty="0">
                  <a:solidFill>
                    <a:schemeClr val="accent6"/>
                  </a:solidFill>
                </a:rPr>
                <a:t>from</a:t>
              </a:r>
              <a:r>
                <a:rPr lang="en-US" altLang="zh-CN" sz="2000" dirty="0"/>
                <a:t> bs4 </a:t>
              </a:r>
              <a:r>
                <a:rPr lang="en-US" altLang="zh-CN" sz="2000" dirty="0">
                  <a:solidFill>
                    <a:schemeClr val="accent6"/>
                  </a:solidFill>
                </a:rPr>
                <a:t>import</a:t>
              </a:r>
              <a:r>
                <a:rPr lang="en-US" altLang="zh-CN" sz="2000" dirty="0"/>
                <a:t> </a:t>
              </a:r>
              <a:r>
                <a:rPr lang="en-US" altLang="zh-CN" sz="2000" dirty="0" err="1" smtClean="0"/>
                <a:t>BeautifulSoup</a:t>
              </a:r>
              <a:endParaRPr lang="en-US" altLang="zh-CN" sz="2000" dirty="0" smtClean="0"/>
            </a:p>
            <a:p>
              <a:pPr>
                <a:lnSpc>
                  <a:spcPct val="85000"/>
                </a:lnSpc>
              </a:pPr>
              <a:r>
                <a:rPr lang="en-US" altLang="zh-CN" sz="2000" dirty="0">
                  <a:solidFill>
                    <a:schemeClr val="accent6"/>
                  </a:solidFill>
                </a:rPr>
                <a:t>i</a:t>
              </a:r>
              <a:r>
                <a:rPr lang="en-US" altLang="zh-CN" sz="2000" dirty="0" smtClean="0">
                  <a:solidFill>
                    <a:schemeClr val="accent6"/>
                  </a:solidFill>
                </a:rPr>
                <a:t>mport </a:t>
              </a:r>
              <a:r>
                <a:rPr lang="en-US" altLang="zh-CN" sz="2000" dirty="0" smtClean="0"/>
                <a:t>re</a:t>
              </a:r>
            </a:p>
            <a:p>
              <a:pPr>
                <a:lnSpc>
                  <a:spcPct val="85000"/>
                </a:lnSpc>
              </a:pPr>
              <a:r>
                <a:rPr lang="en-US" altLang="zh-CN" sz="2000" dirty="0" smtClean="0"/>
                <a:t>url = </a:t>
              </a:r>
              <a:r>
                <a:rPr lang="en-US" altLang="zh-CN" sz="2000" dirty="0" smtClean="0">
                  <a:solidFill>
                    <a:srgbClr val="92D050"/>
                  </a:solidFill>
                </a:rPr>
                <a:t>'</a:t>
              </a:r>
              <a:r>
                <a:rPr lang="en-US" altLang="zh-CN" sz="2000" dirty="0">
                  <a:solidFill>
                    <a:srgbClr val="92D050"/>
                  </a:solidFill>
                </a:rPr>
                <a:t>https://book.douban.com/subject/1084336/comments/</a:t>
              </a:r>
              <a:r>
                <a:rPr lang="en-US" altLang="zh-CN" sz="2000" dirty="0" smtClean="0">
                  <a:solidFill>
                    <a:srgbClr val="92D050"/>
                  </a:solidFill>
                </a:rPr>
                <a:t>'</a:t>
              </a:r>
              <a:endParaRPr lang="zh-CN" altLang="zh-CN" sz="2000" dirty="0">
                <a:solidFill>
                  <a:srgbClr val="92D050"/>
                </a:solidFill>
              </a:endParaRPr>
            </a:p>
            <a:p>
              <a:pPr>
                <a:lnSpc>
                  <a:spcPct val="85000"/>
                </a:lnSpc>
              </a:pPr>
              <a:r>
                <a:rPr lang="en-US" altLang="zh-CN" sz="2000" dirty="0" smtClean="0"/>
                <a:t>r </a:t>
              </a:r>
              <a:r>
                <a:rPr lang="en-US" altLang="zh-CN" sz="2000" dirty="0"/>
                <a:t>= </a:t>
              </a:r>
              <a:r>
                <a:rPr lang="en-US" altLang="zh-CN" sz="2000" dirty="0" err="1" smtClean="0"/>
                <a:t>requests.get</a:t>
              </a:r>
              <a:r>
                <a:rPr lang="en-US" altLang="zh-CN" sz="2000" dirty="0" smtClean="0"/>
                <a:t>(url</a:t>
              </a:r>
              <a:r>
                <a:rPr lang="en-US" altLang="zh-CN" sz="2000" dirty="0" smtClean="0"/>
                <a:t>)</a:t>
              </a:r>
              <a:endParaRPr lang="zh-CN" altLang="zh-CN" sz="2000" i="1" dirty="0">
                <a:solidFill>
                  <a:schemeClr val="bg1">
                    <a:lumMod val="65000"/>
                  </a:schemeClr>
                </a:solidFill>
              </a:endParaRPr>
            </a:p>
            <a:p>
              <a:pPr>
                <a:lnSpc>
                  <a:spcPct val="85000"/>
                </a:lnSpc>
              </a:pPr>
              <a:r>
                <a:rPr lang="en-US" altLang="zh-CN" sz="2000" dirty="0"/>
                <a:t>soup = </a:t>
              </a:r>
              <a:r>
                <a:rPr lang="en-US" altLang="zh-CN" sz="2000" dirty="0" err="1"/>
                <a:t>BeautifulSoup</a:t>
              </a:r>
              <a:r>
                <a:rPr lang="en-US" altLang="zh-CN" sz="2000" dirty="0"/>
                <a:t>(</a:t>
              </a:r>
              <a:r>
                <a:rPr lang="en-US" altLang="zh-CN" sz="2000" dirty="0" err="1"/>
                <a:t>r.text</a:t>
              </a:r>
              <a:r>
                <a:rPr lang="en-US" altLang="zh-CN" sz="2000" dirty="0"/>
                <a:t>, </a:t>
              </a:r>
              <a:r>
                <a:rPr lang="en-US" altLang="zh-CN" sz="2000" dirty="0">
                  <a:solidFill>
                    <a:schemeClr val="accent3"/>
                  </a:solidFill>
                </a:rPr>
                <a:t>'</a:t>
              </a:r>
              <a:r>
                <a:rPr lang="en-US" altLang="zh-CN" sz="2000" dirty="0" err="1">
                  <a:solidFill>
                    <a:schemeClr val="accent3"/>
                  </a:solidFill>
                </a:rPr>
                <a:t>lxml</a:t>
              </a:r>
              <a:r>
                <a:rPr lang="en-US" altLang="zh-CN" sz="2000" dirty="0" smtClean="0">
                  <a:solidFill>
                    <a:schemeClr val="accent3"/>
                  </a:solidFill>
                </a:rPr>
                <a:t>'</a:t>
              </a:r>
              <a:r>
                <a:rPr lang="en-US" altLang="zh-CN" sz="2000" dirty="0" smtClean="0"/>
                <a:t>)</a:t>
              </a:r>
              <a:endParaRPr lang="zh-CN" altLang="zh-CN" sz="2000" dirty="0">
                <a:solidFill>
                  <a:schemeClr val="accent3"/>
                </a:solidFill>
              </a:endParaRPr>
            </a:p>
            <a:p>
              <a:pPr>
                <a:lnSpc>
                  <a:spcPct val="85000"/>
                </a:lnSpc>
              </a:pPr>
              <a:r>
                <a:rPr lang="en-US" altLang="zh-CN" sz="2000" dirty="0"/>
                <a:t>pattern = </a:t>
              </a:r>
              <a:r>
                <a:rPr lang="en-US" altLang="zh-CN" sz="2000" dirty="0" err="1" smtClean="0"/>
                <a:t>re.compile</a:t>
              </a:r>
              <a:r>
                <a:rPr lang="en-US" altLang="zh-CN" sz="2000" dirty="0"/>
                <a:t>(</a:t>
              </a:r>
              <a:r>
                <a:rPr lang="en-US" altLang="zh-CN" sz="2000" dirty="0" smtClean="0">
                  <a:solidFill>
                    <a:schemeClr val="accent3"/>
                  </a:solidFill>
                </a:rPr>
                <a:t>'&lt;</a:t>
              </a:r>
              <a:r>
                <a:rPr lang="en-US" altLang="zh-CN" sz="2000" dirty="0">
                  <a:solidFill>
                    <a:schemeClr val="accent3"/>
                  </a:solidFill>
                </a:rPr>
                <a:t>span class="user-stars </a:t>
              </a:r>
              <a:r>
                <a:rPr lang="en-US" altLang="zh-CN" sz="2000" dirty="0" err="1">
                  <a:solidFill>
                    <a:schemeClr val="accent3"/>
                  </a:solidFill>
                </a:rPr>
                <a:t>allstar</a:t>
              </a:r>
              <a:r>
                <a:rPr lang="en-US" altLang="zh-CN" sz="2000" dirty="0">
                  <a:solidFill>
                    <a:schemeClr val="accent3"/>
                  </a:solidFill>
                </a:rPr>
                <a:t>(.*?) rating"'</a:t>
              </a:r>
              <a:r>
                <a:rPr lang="en-US" altLang="zh-CN" sz="2000" dirty="0"/>
                <a:t>) </a:t>
              </a:r>
              <a:endParaRPr lang="en-US" altLang="zh-CN" sz="2000" dirty="0" smtClean="0"/>
            </a:p>
            <a:p>
              <a:pPr>
                <a:lnSpc>
                  <a:spcPct val="85000"/>
                </a:lnSpc>
              </a:pPr>
              <a:r>
                <a:rPr lang="en-US" altLang="zh-CN" sz="2000" dirty="0"/>
                <a:t>p = </a:t>
              </a:r>
              <a:r>
                <a:rPr lang="en-US" altLang="zh-CN" sz="2000" dirty="0" err="1"/>
                <a:t>re.findall</a:t>
              </a:r>
              <a:r>
                <a:rPr lang="en-US" altLang="zh-CN" sz="2000" dirty="0"/>
                <a:t>(pattern, </a:t>
              </a:r>
              <a:r>
                <a:rPr lang="en-US" altLang="zh-CN" sz="2000" dirty="0" err="1"/>
                <a:t>r.text</a:t>
              </a:r>
              <a:r>
                <a:rPr lang="en-US" altLang="zh-CN" sz="2000" dirty="0"/>
                <a:t>)</a:t>
              </a:r>
              <a:endParaRPr lang="zh-CN" altLang="zh-CN" sz="2000" dirty="0"/>
            </a:p>
            <a:p>
              <a:pPr>
                <a:lnSpc>
                  <a:spcPct val="85000"/>
                </a:lnSpc>
              </a:pPr>
              <a:r>
                <a:rPr lang="en-US" altLang="zh-CN" sz="2000" dirty="0" err="1"/>
                <a:t>lst</a:t>
              </a:r>
              <a:r>
                <a:rPr lang="en-US" altLang="zh-CN" sz="2000" dirty="0"/>
                <a:t> = []</a:t>
              </a:r>
              <a:endParaRPr lang="zh-CN" altLang="zh-CN" sz="2000" dirty="0"/>
            </a:p>
            <a:p>
              <a:pPr>
                <a:lnSpc>
                  <a:spcPct val="85000"/>
                </a:lnSpc>
              </a:pPr>
              <a:r>
                <a:rPr lang="en-US" altLang="zh-CN" sz="2000" dirty="0" smtClean="0">
                  <a:solidFill>
                    <a:schemeClr val="accent6"/>
                  </a:solidFill>
                </a:rPr>
                <a:t>for </a:t>
              </a:r>
              <a:r>
                <a:rPr lang="en-US" altLang="zh-CN" sz="2000" dirty="0" smtClean="0"/>
                <a:t>star </a:t>
              </a:r>
              <a:r>
                <a:rPr lang="en-US" altLang="zh-CN" sz="2000" dirty="0">
                  <a:solidFill>
                    <a:schemeClr val="accent6"/>
                  </a:solidFill>
                </a:rPr>
                <a:t>in</a:t>
              </a:r>
              <a:r>
                <a:rPr lang="en-US" altLang="zh-CN" sz="2000" dirty="0"/>
                <a:t> </a:t>
              </a:r>
              <a:r>
                <a:rPr lang="en-US" altLang="zh-CN" sz="2000" dirty="0" smtClean="0"/>
                <a:t>p:</a:t>
              </a:r>
              <a:endParaRPr lang="zh-CN" altLang="zh-CN" sz="2000" dirty="0"/>
            </a:p>
            <a:p>
              <a:pPr>
                <a:lnSpc>
                  <a:spcPct val="85000"/>
                </a:lnSpc>
              </a:pPr>
              <a:r>
                <a:rPr lang="en-US" altLang="zh-CN" sz="2000" dirty="0"/>
                <a:t> </a:t>
              </a:r>
              <a:r>
                <a:rPr lang="en-US" altLang="zh-CN" sz="2000" dirty="0" smtClean="0"/>
                <a:t>   </a:t>
              </a:r>
              <a:r>
                <a:rPr lang="en-US" altLang="zh-CN" sz="2000" dirty="0" smtClean="0"/>
                <a:t>  </a:t>
              </a:r>
              <a:r>
                <a:rPr lang="en-US" altLang="zh-CN" sz="2000" dirty="0" err="1" smtClean="0"/>
                <a:t>lst.append</a:t>
              </a:r>
              <a:r>
                <a:rPr lang="en-US" altLang="zh-CN" sz="2000" dirty="0" smtClean="0"/>
                <a:t>(</a:t>
              </a:r>
              <a:r>
                <a:rPr lang="en-US" altLang="zh-CN" sz="2000" dirty="0" err="1" smtClean="0"/>
                <a:t>int</a:t>
              </a:r>
              <a:r>
                <a:rPr lang="en-US" altLang="zh-CN" sz="2000" dirty="0" smtClean="0"/>
                <a:t>(star</a:t>
              </a:r>
              <a:r>
                <a:rPr lang="en-US" altLang="zh-CN" sz="2000" dirty="0" smtClean="0"/>
                <a:t>))</a:t>
              </a:r>
            </a:p>
            <a:p>
              <a:pPr>
                <a:lnSpc>
                  <a:spcPct val="85000"/>
                </a:lnSpc>
              </a:pPr>
              <a:r>
                <a:rPr lang="en-US" altLang="zh-CN" sz="2000" dirty="0" smtClean="0">
                  <a:solidFill>
                    <a:srgbClr val="7030A0"/>
                  </a:solidFill>
                </a:rPr>
                <a:t>print</a:t>
              </a:r>
              <a:r>
                <a:rPr lang="en-US" altLang="zh-CN" sz="2000" dirty="0" smtClean="0"/>
                <a:t>(</a:t>
              </a:r>
              <a:r>
                <a:rPr lang="en-US" altLang="zh-CN" sz="2000" dirty="0" err="1" smtClean="0"/>
                <a:t>lst</a:t>
              </a:r>
              <a:r>
                <a:rPr lang="en-US" altLang="zh-CN" sz="2000" dirty="0" smtClean="0"/>
                <a:t>)</a:t>
              </a:r>
              <a:endParaRPr lang="zh-CN" altLang="zh-CN" sz="2000" dirty="0"/>
            </a:p>
          </p:txBody>
        </p:sp>
        <p:sp>
          <p:nvSpPr>
            <p:cNvPr id="7" name="椭圆形标注 6"/>
            <p:cNvSpPr/>
            <p:nvPr/>
          </p:nvSpPr>
          <p:spPr>
            <a:xfrm>
              <a:off x="613138" y="1298736"/>
              <a:ext cx="283863" cy="344351"/>
            </a:xfrm>
            <a:prstGeom prst="wedgeEllipseCallout">
              <a:avLst/>
            </a:prstGeom>
            <a:ln w="19050">
              <a:solidFill>
                <a:schemeClr val="accent1"/>
              </a:solidFill>
            </a:ln>
          </p:spPr>
          <p:style>
            <a:lnRef idx="2">
              <a:schemeClr val="accent6"/>
            </a:lnRef>
            <a:fillRef idx="1">
              <a:schemeClr val="lt1"/>
            </a:fillRef>
            <a:effectRef idx="0">
              <a:schemeClr val="accent6"/>
            </a:effectRef>
            <a:fontRef idx="minor">
              <a:schemeClr val="dk1"/>
            </a:fontRef>
          </p:style>
          <p:txBody>
            <a:bodyPr lIns="0" rIns="0"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b="1" dirty="0">
                  <a:solidFill>
                    <a:schemeClr val="accent1"/>
                  </a:solidFill>
                </a:rPr>
                <a:t>F</a:t>
              </a:r>
              <a:r>
                <a:rPr lang="en-US" altLang="zh-CN" sz="600" dirty="0">
                  <a:solidFill>
                    <a:schemeClr val="accent1"/>
                  </a:solidFill>
                </a:rPr>
                <a:t>ile</a:t>
              </a:r>
              <a:endParaRPr lang="zh-CN" altLang="en-US" sz="600" dirty="0">
                <a:solidFill>
                  <a:schemeClr val="accent1"/>
                </a:solidFill>
              </a:endParaRPr>
            </a:p>
          </p:txBody>
        </p:sp>
      </p:grpSp>
    </p:spTree>
    <p:extLst>
      <p:ext uri="{BB962C8B-B14F-4D97-AF65-F5344CB8AC3E}">
        <p14:creationId xmlns:p14="http://schemas.microsoft.com/office/powerpoint/2010/main" val="2625667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re</a:t>
            </a:r>
            <a:r>
              <a:rPr lang="zh-CN" altLang="en-US" dirty="0"/>
              <a:t>正则表达式</a:t>
            </a:r>
            <a:r>
              <a:rPr lang="zh-CN" altLang="en-US" dirty="0" smtClean="0"/>
              <a:t>模块</a:t>
            </a:r>
            <a:r>
              <a:rPr lang="en-US" altLang="zh-CN" dirty="0" smtClean="0"/>
              <a:t>——</a:t>
            </a:r>
            <a:r>
              <a:rPr lang="zh-CN" altLang="zh-CN" dirty="0">
                <a:cs typeface="Times New Roman" panose="02020603050405020304" pitchFamily="18" charset="0"/>
              </a:rPr>
              <a:t>成组</a:t>
            </a:r>
            <a:r>
              <a:rPr lang="zh-CN" altLang="en-US" dirty="0" smtClean="0">
                <a:cs typeface="Times New Roman" panose="02020603050405020304" pitchFamily="18" charset="0"/>
              </a:rPr>
              <a:t>信息</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36</a:t>
            </a:fld>
            <a:endParaRPr lang="zh-CN" altLang="en-US" dirty="0"/>
          </a:p>
        </p:txBody>
      </p:sp>
      <p:sp>
        <p:nvSpPr>
          <p:cNvPr id="9" name="矩形 8"/>
          <p:cNvSpPr/>
          <p:nvPr/>
        </p:nvSpPr>
        <p:spPr>
          <a:xfrm>
            <a:off x="4417600" y="1188331"/>
            <a:ext cx="3970784" cy="646331"/>
          </a:xfrm>
          <a:prstGeom prst="rect">
            <a:avLst/>
          </a:prstGeom>
          <a:solidFill>
            <a:schemeClr val="bg1">
              <a:lumMod val="85000"/>
            </a:schemeClr>
          </a:solidFill>
        </p:spPr>
        <p:txBody>
          <a:bodyPr wrap="square">
            <a:spAutoFit/>
          </a:bodyPr>
          <a:lstStyle/>
          <a:p>
            <a:r>
              <a:rPr lang="zh-CN" altLang="zh-CN" dirty="0">
                <a:cs typeface="Times New Roman" panose="02020603050405020304" pitchFamily="18" charset="0"/>
              </a:rPr>
              <a:t>希望获得每个国家的总比赛（</a:t>
            </a:r>
            <a:r>
              <a:rPr lang="en-US" altLang="zh-CN" dirty="0">
                <a:cs typeface="Times New Roman" panose="02020603050405020304" pitchFamily="18" charset="0"/>
              </a:rPr>
              <a:t>TOTAL</a:t>
            </a:r>
            <a:r>
              <a:rPr lang="zh-CN" altLang="zh-CN" dirty="0">
                <a:cs typeface="Times New Roman" panose="02020603050405020304" pitchFamily="18" charset="0"/>
              </a:rPr>
              <a:t>）、赢球（</a:t>
            </a:r>
            <a:r>
              <a:rPr lang="en-US" altLang="zh-CN" dirty="0">
                <a:cs typeface="Times New Roman" panose="02020603050405020304" pitchFamily="18" charset="0"/>
              </a:rPr>
              <a:t>WON</a:t>
            </a:r>
            <a:r>
              <a:rPr lang="zh-CN" altLang="zh-CN" dirty="0">
                <a:cs typeface="Times New Roman" panose="02020603050405020304" pitchFamily="18" charset="0"/>
              </a:rPr>
              <a:t>）和输球（</a:t>
            </a:r>
            <a:r>
              <a:rPr lang="en-US" altLang="zh-CN" dirty="0">
                <a:cs typeface="Times New Roman" panose="02020603050405020304" pitchFamily="18" charset="0"/>
              </a:rPr>
              <a:t>LOST</a:t>
            </a:r>
            <a:r>
              <a:rPr lang="zh-CN" altLang="zh-CN" dirty="0">
                <a:cs typeface="Times New Roman" panose="02020603050405020304" pitchFamily="18" charset="0"/>
              </a:rPr>
              <a:t>）场次</a:t>
            </a:r>
            <a:endParaRPr lang="zh-CN" altLang="en-US" dirty="0"/>
          </a:p>
        </p:txBody>
      </p:sp>
      <p:pic>
        <p:nvPicPr>
          <p:cNvPr id="10" name="图片 9"/>
          <p:cNvPicPr/>
          <p:nvPr/>
        </p:nvPicPr>
        <p:blipFill>
          <a:blip r:embed="rId3">
            <a:extLst>
              <a:ext uri="{28A0092B-C50C-407E-A947-70E740481C1C}">
                <a14:useLocalDpi xmlns:a14="http://schemas.microsoft.com/office/drawing/2010/main" val="0"/>
              </a:ext>
            </a:extLst>
          </a:blip>
          <a:srcRect/>
          <a:stretch>
            <a:fillRect/>
          </a:stretch>
        </p:blipFill>
        <p:spPr bwMode="auto">
          <a:xfrm>
            <a:off x="4355976" y="2107426"/>
            <a:ext cx="4524375" cy="1034415"/>
          </a:xfrm>
          <a:prstGeom prst="rect">
            <a:avLst/>
          </a:prstGeom>
          <a:noFill/>
          <a:ln>
            <a:noFill/>
          </a:ln>
        </p:spPr>
      </p:pic>
      <p:sp>
        <p:nvSpPr>
          <p:cNvPr id="11" name="矩形 10"/>
          <p:cNvSpPr/>
          <p:nvPr/>
        </p:nvSpPr>
        <p:spPr>
          <a:xfrm>
            <a:off x="4322305" y="3389174"/>
            <a:ext cx="4572000" cy="1323439"/>
          </a:xfrm>
          <a:prstGeom prst="rect">
            <a:avLst/>
          </a:prstGeom>
          <a:solidFill>
            <a:schemeClr val="bg1">
              <a:lumMod val="85000"/>
            </a:schemeClr>
          </a:solidFill>
        </p:spPr>
        <p:txBody>
          <a:bodyPr>
            <a:spAutoFit/>
          </a:bodyPr>
          <a:lstStyle/>
          <a:p>
            <a:r>
              <a:rPr lang="en-US" altLang="zh-CN" sz="1600" dirty="0">
                <a:latin typeface="宋体" panose="02010600030101010101" pitchFamily="2" charset="-122"/>
                <a:cs typeface="Times New Roman" panose="02020603050405020304" pitchFamily="18" charset="0"/>
              </a:rPr>
              <a:t>'</a:t>
            </a:r>
            <a:r>
              <a:rPr lang="en-US" altLang="zh-CN" sz="1600" dirty="0" err="1">
                <a:latin typeface="宋体" panose="02010600030101010101" pitchFamily="2" charset="-122"/>
                <a:cs typeface="Times New Roman" panose="02020603050405020304" pitchFamily="18" charset="0"/>
              </a:rPr>
              <a:t>href</a:t>
            </a:r>
            <a:r>
              <a:rPr lang="en-US" altLang="zh-CN" sz="1600" dirty="0">
                <a:latin typeface="宋体" panose="02010600030101010101" pitchFamily="2" charset="-122"/>
                <a:cs typeface="Times New Roman" panose="02020603050405020304" pitchFamily="18" charset="0"/>
              </a:rPr>
              <a:t>="/</a:t>
            </a:r>
            <a:r>
              <a:rPr lang="en-US" altLang="zh-CN" sz="1600" dirty="0" err="1">
                <a:latin typeface="宋体" panose="02010600030101010101" pitchFamily="2" charset="-122"/>
                <a:cs typeface="Times New Roman" panose="02020603050405020304" pitchFamily="18" charset="0"/>
              </a:rPr>
              <a:t>en</a:t>
            </a:r>
            <a:r>
              <a:rPr lang="en-US" altLang="zh-CN" sz="1600" dirty="0">
                <a:latin typeface="宋体" panose="02010600030101010101" pitchFamily="2" charset="-122"/>
                <a:cs typeface="Times New Roman" panose="02020603050405020304" pitchFamily="18" charset="0"/>
              </a:rPr>
              <a:t>/</a:t>
            </a:r>
            <a:r>
              <a:rPr lang="en-US" altLang="zh-CN" sz="1600" dirty="0" err="1">
                <a:latin typeface="宋体" panose="02010600030101010101" pitchFamily="2" charset="-122"/>
                <a:cs typeface="Times New Roman" panose="02020603050405020304" pitchFamily="18" charset="0"/>
              </a:rPr>
              <a:t>vnl</a:t>
            </a:r>
            <a:r>
              <a:rPr lang="en-US" altLang="zh-CN" sz="1600" dirty="0">
                <a:latin typeface="宋体" panose="02010600030101010101" pitchFamily="2" charset="-122"/>
                <a:cs typeface="Times New Roman" panose="02020603050405020304" pitchFamily="18" charset="0"/>
              </a:rPr>
              <a:t>/women/teams/</a:t>
            </a:r>
            <a:r>
              <a:rPr lang="en-US" altLang="zh-CN" sz="1600" dirty="0">
                <a:solidFill>
                  <a:srgbClr val="FF0000"/>
                </a:solidFill>
                <a:latin typeface="宋体" panose="02010600030101010101" pitchFamily="2" charset="-122"/>
                <a:cs typeface="Times New Roman" panose="02020603050405020304" pitchFamily="18" charset="0"/>
              </a:rPr>
              <a:t>.*?</a:t>
            </a:r>
            <a:r>
              <a:rPr lang="en-US" altLang="zh-CN" sz="1600" dirty="0">
                <a:latin typeface="宋体" panose="02010600030101010101" pitchFamily="2" charset="-122"/>
                <a:cs typeface="Times New Roman" panose="02020603050405020304" pitchFamily="18" charset="0"/>
              </a:rPr>
              <a:t>"&gt;</a:t>
            </a:r>
            <a:r>
              <a:rPr lang="en-US" altLang="zh-CN" sz="1600" dirty="0">
                <a:solidFill>
                  <a:srgbClr val="FF0000"/>
                </a:solidFill>
                <a:latin typeface="宋体" panose="02010600030101010101" pitchFamily="2" charset="-122"/>
                <a:cs typeface="Times New Roman" panose="02020603050405020304" pitchFamily="18" charset="0"/>
              </a:rPr>
              <a:t>(.*?)</a:t>
            </a:r>
            <a:r>
              <a:rPr lang="en-US" altLang="zh-CN" sz="1600" dirty="0">
                <a:latin typeface="宋体" panose="02010600030101010101" pitchFamily="2" charset="-122"/>
                <a:cs typeface="Times New Roman" panose="02020603050405020304" pitchFamily="18" charset="0"/>
              </a:rPr>
              <a:t>&lt;\/a&gt; &lt;\/</a:t>
            </a:r>
            <a:r>
              <a:rPr lang="en-US" altLang="zh-CN" sz="1600" dirty="0" err="1">
                <a:latin typeface="宋体" panose="02010600030101010101" pitchFamily="2" charset="-122"/>
                <a:cs typeface="Times New Roman" panose="02020603050405020304" pitchFamily="18" charset="0"/>
              </a:rPr>
              <a:t>figcaption</a:t>
            </a:r>
            <a:r>
              <a:rPr lang="en-US" altLang="zh-CN" sz="1600" dirty="0">
                <a:latin typeface="宋体" panose="02010600030101010101" pitchFamily="2" charset="-122"/>
                <a:cs typeface="Times New Roman" panose="02020603050405020304" pitchFamily="18" charset="0"/>
              </a:rPr>
              <a:t>&gt;</a:t>
            </a:r>
            <a:r>
              <a:rPr lang="en-US" altLang="zh-CN" sz="1600" dirty="0">
                <a:solidFill>
                  <a:srgbClr val="FF0000"/>
                </a:solidFill>
                <a:latin typeface="宋体" panose="02010600030101010101" pitchFamily="2" charset="-122"/>
                <a:cs typeface="Times New Roman" panose="02020603050405020304" pitchFamily="18" charset="0"/>
              </a:rPr>
              <a:t>\s+</a:t>
            </a:r>
            <a:r>
              <a:rPr lang="en-US" altLang="zh-CN" sz="1600" dirty="0">
                <a:latin typeface="宋体" panose="02010600030101010101" pitchFamily="2" charset="-122"/>
                <a:cs typeface="Times New Roman" panose="02020603050405020304" pitchFamily="18" charset="0"/>
              </a:rPr>
              <a:t>&lt;/</a:t>
            </a:r>
            <a:r>
              <a:rPr lang="en-US" altLang="zh-CN" sz="1600" dirty="0" smtClean="0">
                <a:latin typeface="宋体" panose="02010600030101010101" pitchFamily="2" charset="-122"/>
                <a:cs typeface="Times New Roman" panose="02020603050405020304" pitchFamily="18" charset="0"/>
              </a:rPr>
              <a:t>figure&gt;</a:t>
            </a:r>
            <a:r>
              <a:rPr lang="en-US" altLang="zh-CN" sz="1600" dirty="0">
                <a:solidFill>
                  <a:srgbClr val="FF0000"/>
                </a:solidFill>
                <a:latin typeface="宋体" panose="02010600030101010101" pitchFamily="2" charset="-122"/>
                <a:cs typeface="Times New Roman" panose="02020603050405020304" pitchFamily="18" charset="0"/>
              </a:rPr>
              <a:t>\s+</a:t>
            </a:r>
            <a:r>
              <a:rPr lang="en-US" altLang="zh-CN" sz="1600" dirty="0" smtClean="0">
                <a:latin typeface="宋体" panose="02010600030101010101" pitchFamily="2" charset="-122"/>
                <a:cs typeface="Times New Roman" panose="02020603050405020304" pitchFamily="18" charset="0"/>
              </a:rPr>
              <a:t>&lt;/</a:t>
            </a:r>
            <a:r>
              <a:rPr lang="en-US" altLang="zh-CN" sz="1600" dirty="0">
                <a:latin typeface="宋体" panose="02010600030101010101" pitchFamily="2" charset="-122"/>
                <a:cs typeface="Times New Roman" panose="02020603050405020304" pitchFamily="18" charset="0"/>
              </a:rPr>
              <a:t>td</a:t>
            </a:r>
            <a:r>
              <a:rPr lang="en-US" altLang="zh-CN" sz="1600" dirty="0" smtClean="0">
                <a:latin typeface="宋体" panose="02010600030101010101" pitchFamily="2" charset="-122"/>
                <a:cs typeface="Times New Roman" panose="02020603050405020304" pitchFamily="18" charset="0"/>
              </a:rPr>
              <a:t>&gt;</a:t>
            </a:r>
            <a:r>
              <a:rPr lang="en-US" altLang="zh-CN" sz="1600" dirty="0">
                <a:solidFill>
                  <a:srgbClr val="FF0000"/>
                </a:solidFill>
                <a:latin typeface="宋体" panose="02010600030101010101" pitchFamily="2" charset="-122"/>
                <a:cs typeface="Times New Roman" panose="02020603050405020304" pitchFamily="18" charset="0"/>
              </a:rPr>
              <a:t>\s+</a:t>
            </a:r>
            <a:r>
              <a:rPr lang="en-US" altLang="zh-CN" sz="1600" dirty="0" smtClean="0">
                <a:latin typeface="宋体" panose="02010600030101010101" pitchFamily="2" charset="-122"/>
                <a:cs typeface="Times New Roman" panose="02020603050405020304" pitchFamily="18" charset="0"/>
              </a:rPr>
              <a:t>&lt;td&gt;</a:t>
            </a:r>
            <a:r>
              <a:rPr lang="en-US" altLang="zh-CN" sz="1600" dirty="0">
                <a:solidFill>
                  <a:srgbClr val="FF0000"/>
                </a:solidFill>
                <a:latin typeface="宋体" panose="02010600030101010101" pitchFamily="2" charset="-122"/>
                <a:cs typeface="Times New Roman" panose="02020603050405020304" pitchFamily="18" charset="0"/>
              </a:rPr>
              <a:t>(.*?)</a:t>
            </a:r>
            <a:r>
              <a:rPr lang="en-US" altLang="zh-CN" sz="1600" dirty="0" smtClean="0">
                <a:latin typeface="宋体" panose="02010600030101010101" pitchFamily="2" charset="-122"/>
                <a:cs typeface="Times New Roman" panose="02020603050405020304" pitchFamily="18" charset="0"/>
              </a:rPr>
              <a:t>&lt;/</a:t>
            </a:r>
            <a:r>
              <a:rPr lang="en-US" altLang="zh-CN" sz="1600" dirty="0">
                <a:latin typeface="宋体" panose="02010600030101010101" pitchFamily="2" charset="-122"/>
                <a:cs typeface="Times New Roman" panose="02020603050405020304" pitchFamily="18" charset="0"/>
              </a:rPr>
              <a:t>td&gt;</a:t>
            </a:r>
            <a:r>
              <a:rPr lang="en-US" altLang="zh-CN" sz="1600" dirty="0">
                <a:solidFill>
                  <a:srgbClr val="FF0000"/>
                </a:solidFill>
                <a:latin typeface="宋体" panose="02010600030101010101" pitchFamily="2" charset="-122"/>
                <a:cs typeface="Times New Roman" panose="02020603050405020304" pitchFamily="18" charset="0"/>
              </a:rPr>
              <a:t>\s+</a:t>
            </a:r>
            <a:r>
              <a:rPr lang="en-US" altLang="zh-CN" sz="1600" dirty="0">
                <a:latin typeface="宋体" panose="02010600030101010101" pitchFamily="2" charset="-122"/>
                <a:cs typeface="Times New Roman" panose="02020603050405020304" pitchFamily="18" charset="0"/>
              </a:rPr>
              <a:t>&lt;td class="table-td-bold"&gt;</a:t>
            </a:r>
            <a:r>
              <a:rPr lang="en-US" altLang="zh-CN" sz="1600" dirty="0">
                <a:solidFill>
                  <a:srgbClr val="FF0000"/>
                </a:solidFill>
                <a:latin typeface="宋体" panose="02010600030101010101" pitchFamily="2" charset="-122"/>
                <a:cs typeface="Times New Roman" panose="02020603050405020304" pitchFamily="18" charset="0"/>
              </a:rPr>
              <a:t>(.*?)</a:t>
            </a:r>
            <a:r>
              <a:rPr lang="en-US" altLang="zh-CN" sz="1600" dirty="0">
                <a:latin typeface="宋体" panose="02010600030101010101" pitchFamily="2" charset="-122"/>
                <a:cs typeface="Times New Roman" panose="02020603050405020304" pitchFamily="18" charset="0"/>
              </a:rPr>
              <a:t>&lt;/</a:t>
            </a:r>
            <a:r>
              <a:rPr lang="en-US" altLang="zh-CN" sz="1600" dirty="0" smtClean="0">
                <a:latin typeface="宋体" panose="02010600030101010101" pitchFamily="2" charset="-122"/>
                <a:cs typeface="Times New Roman" panose="02020603050405020304" pitchFamily="18" charset="0"/>
              </a:rPr>
              <a:t>td</a:t>
            </a:r>
            <a:r>
              <a:rPr lang="en-US" altLang="zh-CN" sz="1600" dirty="0">
                <a:latin typeface="宋体" panose="02010600030101010101" pitchFamily="2" charset="-122"/>
                <a:cs typeface="Times New Roman" panose="02020603050405020304" pitchFamily="18" charset="0"/>
              </a:rPr>
              <a:t>&gt;</a:t>
            </a:r>
            <a:r>
              <a:rPr lang="en-US" altLang="zh-CN" sz="1600" dirty="0" smtClean="0">
                <a:solidFill>
                  <a:srgbClr val="FF0000"/>
                </a:solidFill>
                <a:latin typeface="宋体" panose="02010600030101010101" pitchFamily="2" charset="-122"/>
                <a:cs typeface="Times New Roman" panose="02020603050405020304" pitchFamily="18" charset="0"/>
              </a:rPr>
              <a:t>\s</a:t>
            </a:r>
            <a:r>
              <a:rPr lang="en-US" altLang="zh-CN" sz="1600" dirty="0">
                <a:solidFill>
                  <a:srgbClr val="FF0000"/>
                </a:solidFill>
                <a:latin typeface="宋体" panose="02010600030101010101" pitchFamily="2" charset="-122"/>
                <a:cs typeface="Times New Roman" panose="02020603050405020304" pitchFamily="18" charset="0"/>
              </a:rPr>
              <a:t>+</a:t>
            </a:r>
            <a:r>
              <a:rPr lang="en-US" altLang="zh-CN" sz="1600" dirty="0">
                <a:latin typeface="宋体" panose="02010600030101010101" pitchFamily="2" charset="-122"/>
                <a:cs typeface="Times New Roman" panose="02020603050405020304" pitchFamily="18" charset="0"/>
              </a:rPr>
              <a:t>&lt;td </a:t>
            </a:r>
            <a:r>
              <a:rPr lang="en-US" altLang="zh-CN" sz="1600" dirty="0" smtClean="0">
                <a:latin typeface="宋体" panose="02010600030101010101" pitchFamily="2" charset="-122"/>
                <a:cs typeface="Times New Roman" panose="02020603050405020304" pitchFamily="18" charset="0"/>
              </a:rPr>
              <a:t>class</a:t>
            </a:r>
            <a:r>
              <a:rPr lang="en-US" altLang="zh-CN" sz="1600" dirty="0">
                <a:latin typeface="宋体" panose="02010600030101010101" pitchFamily="2" charset="-122"/>
                <a:cs typeface="Times New Roman" panose="02020603050405020304" pitchFamily="18" charset="0"/>
              </a:rPr>
              <a:t>="table-td-</a:t>
            </a:r>
            <a:r>
              <a:rPr lang="en-US" altLang="zh-CN" sz="1600" dirty="0" err="1">
                <a:latin typeface="宋体" panose="02010600030101010101" pitchFamily="2" charset="-122"/>
                <a:cs typeface="Times New Roman" panose="02020603050405020304" pitchFamily="18" charset="0"/>
              </a:rPr>
              <a:t>rightborder</a:t>
            </a:r>
            <a:r>
              <a:rPr lang="en-US" altLang="zh-CN" sz="1600" dirty="0">
                <a:latin typeface="宋体" panose="02010600030101010101" pitchFamily="2" charset="-122"/>
                <a:cs typeface="Times New Roman" panose="02020603050405020304" pitchFamily="18" charset="0"/>
              </a:rPr>
              <a:t>"&gt;</a:t>
            </a:r>
            <a:r>
              <a:rPr lang="en-US" altLang="zh-CN" sz="1600" dirty="0">
                <a:solidFill>
                  <a:srgbClr val="FF0000"/>
                </a:solidFill>
                <a:latin typeface="宋体" panose="02010600030101010101" pitchFamily="2" charset="-122"/>
                <a:cs typeface="Times New Roman" panose="02020603050405020304" pitchFamily="18" charset="0"/>
              </a:rPr>
              <a:t>(.*?)</a:t>
            </a:r>
            <a:r>
              <a:rPr lang="en-US" altLang="zh-CN" sz="1600" dirty="0">
                <a:latin typeface="宋体" panose="02010600030101010101" pitchFamily="2" charset="-122"/>
                <a:cs typeface="Times New Roman" panose="02020603050405020304" pitchFamily="18" charset="0"/>
              </a:rPr>
              <a:t>&lt;/td&gt;'</a:t>
            </a:r>
            <a:endParaRPr lang="zh-CN" altLang="en-US" sz="1600" dirty="0"/>
          </a:p>
        </p:txBody>
      </p:sp>
      <p:grpSp>
        <p:nvGrpSpPr>
          <p:cNvPr id="16" name="组合 15"/>
          <p:cNvGrpSpPr/>
          <p:nvPr/>
        </p:nvGrpSpPr>
        <p:grpSpPr>
          <a:xfrm>
            <a:off x="457200" y="1401170"/>
            <a:ext cx="3727580" cy="2670747"/>
            <a:chOff x="926279" y="709599"/>
            <a:chExt cx="7291441" cy="3801169"/>
          </a:xfrm>
        </p:grpSpPr>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6279" y="709599"/>
              <a:ext cx="7291441" cy="3724302"/>
            </a:xfrm>
            <a:prstGeom prst="rect">
              <a:avLst/>
            </a:prstGeom>
          </p:spPr>
        </p:pic>
        <p:sp>
          <p:nvSpPr>
            <p:cNvPr id="15" name="椭圆 14"/>
            <p:cNvSpPr/>
            <p:nvPr/>
          </p:nvSpPr>
          <p:spPr>
            <a:xfrm>
              <a:off x="1597613" y="1247648"/>
              <a:ext cx="2112800" cy="3263120"/>
            </a:xfrm>
            <a:prstGeom prst="ellipse">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grpSp>
    </p:spTree>
    <p:extLst>
      <p:ext uri="{BB962C8B-B14F-4D97-AF65-F5344CB8AC3E}">
        <p14:creationId xmlns:p14="http://schemas.microsoft.com/office/powerpoint/2010/main" val="22700213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re</a:t>
            </a:r>
            <a:r>
              <a:rPr lang="zh-CN" altLang="en-US" dirty="0"/>
              <a:t>正则表达式</a:t>
            </a:r>
            <a:r>
              <a:rPr lang="zh-CN" altLang="en-US" dirty="0" smtClean="0"/>
              <a:t>模块</a:t>
            </a:r>
            <a:r>
              <a:rPr lang="en-US" altLang="zh-CN" dirty="0"/>
              <a:t>——</a:t>
            </a:r>
            <a:r>
              <a:rPr lang="zh-CN" altLang="zh-CN" dirty="0">
                <a:cs typeface="Times New Roman" panose="02020603050405020304" pitchFamily="18" charset="0"/>
              </a:rPr>
              <a:t>成组</a:t>
            </a:r>
            <a:r>
              <a:rPr lang="zh-CN" altLang="en-US" dirty="0">
                <a:cs typeface="Times New Roman" panose="02020603050405020304" pitchFamily="18" charset="0"/>
              </a:rPr>
              <a:t>信息</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37</a:t>
            </a:fld>
            <a:endParaRPr lang="zh-CN" altLang="en-US" dirty="0"/>
          </a:p>
        </p:txBody>
      </p:sp>
      <p:grpSp>
        <p:nvGrpSpPr>
          <p:cNvPr id="5" name="组合 4"/>
          <p:cNvGrpSpPr/>
          <p:nvPr/>
        </p:nvGrpSpPr>
        <p:grpSpPr>
          <a:xfrm>
            <a:off x="459432" y="596804"/>
            <a:ext cx="7183560" cy="4129134"/>
            <a:chOff x="436651" y="841077"/>
            <a:chExt cx="2615474" cy="4829063"/>
          </a:xfrm>
        </p:grpSpPr>
        <p:sp>
          <p:nvSpPr>
            <p:cNvPr id="6" name="任意多边形 5"/>
            <p:cNvSpPr/>
            <p:nvPr/>
          </p:nvSpPr>
          <p:spPr>
            <a:xfrm>
              <a:off x="464446" y="1004178"/>
              <a:ext cx="2587679" cy="4665962"/>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tLang="zh-CN" sz="1200" dirty="0"/>
            </a:p>
            <a:p>
              <a:r>
                <a:rPr lang="en-US" altLang="zh-CN" i="1" dirty="0" smtClean="0">
                  <a:solidFill>
                    <a:schemeClr val="bg1">
                      <a:lumMod val="65000"/>
                    </a:schemeClr>
                  </a:solidFill>
                </a:rPr>
                <a:t># </a:t>
              </a:r>
              <a:r>
                <a:rPr lang="en-US" altLang="zh-CN" i="1" dirty="0">
                  <a:solidFill>
                    <a:schemeClr val="bg1">
                      <a:lumMod val="65000"/>
                    </a:schemeClr>
                  </a:solidFill>
                </a:rPr>
                <a:t>Filename: </a:t>
              </a:r>
              <a:r>
                <a:rPr lang="en-US" altLang="zh-CN" i="1" dirty="0" smtClean="0">
                  <a:solidFill>
                    <a:schemeClr val="bg1">
                      <a:lumMod val="65000"/>
                    </a:schemeClr>
                  </a:solidFill>
                </a:rPr>
                <a:t>Prog11_3.py</a:t>
              </a:r>
              <a:endParaRPr lang="zh-CN" altLang="zh-CN" dirty="0">
                <a:solidFill>
                  <a:schemeClr val="bg1">
                    <a:lumMod val="65000"/>
                  </a:schemeClr>
                </a:solidFill>
              </a:endParaRPr>
            </a:p>
            <a:p>
              <a:r>
                <a:rPr lang="en-US" altLang="zh-CN" dirty="0">
                  <a:solidFill>
                    <a:schemeClr val="accent6"/>
                  </a:solidFill>
                </a:rPr>
                <a:t>import</a:t>
              </a:r>
              <a:r>
                <a:rPr lang="en-US" altLang="zh-CN" dirty="0"/>
                <a:t> requests</a:t>
              </a:r>
              <a:endParaRPr lang="zh-CN" altLang="zh-CN" dirty="0"/>
            </a:p>
            <a:p>
              <a:r>
                <a:rPr lang="en-US" altLang="zh-CN" dirty="0" smtClean="0">
                  <a:solidFill>
                    <a:schemeClr val="accent6"/>
                  </a:solidFill>
                </a:rPr>
                <a:t>import </a:t>
              </a:r>
              <a:r>
                <a:rPr lang="en-US" altLang="zh-CN" dirty="0" smtClean="0"/>
                <a:t>re</a:t>
              </a:r>
            </a:p>
            <a:p>
              <a:r>
                <a:rPr lang="en-US" altLang="zh-CN" dirty="0" err="1">
                  <a:solidFill>
                    <a:schemeClr val="accent6"/>
                  </a:solidFill>
                </a:rPr>
                <a:t>def</a:t>
              </a:r>
              <a:r>
                <a:rPr lang="en-US" altLang="zh-CN" dirty="0"/>
                <a:t> crawler(url):</a:t>
              </a:r>
              <a:endParaRPr lang="zh-CN" altLang="zh-CN" dirty="0"/>
            </a:p>
            <a:p>
              <a:r>
                <a:rPr lang="en-US" altLang="zh-CN" dirty="0"/>
                <a:t>    </a:t>
              </a:r>
              <a:r>
                <a:rPr lang="en-US" altLang="zh-CN" dirty="0">
                  <a:solidFill>
                    <a:schemeClr val="accent6"/>
                  </a:solidFill>
                </a:rPr>
                <a:t>try</a:t>
              </a:r>
              <a:r>
                <a:rPr lang="en-US" altLang="zh-CN" dirty="0"/>
                <a:t>:</a:t>
              </a:r>
              <a:endParaRPr lang="zh-CN" altLang="zh-CN" dirty="0"/>
            </a:p>
            <a:p>
              <a:r>
                <a:rPr lang="en-US" altLang="zh-CN" dirty="0"/>
                <a:t>        r = </a:t>
              </a:r>
              <a:r>
                <a:rPr lang="en-US" altLang="zh-CN" dirty="0" err="1"/>
                <a:t>requests.get</a:t>
              </a:r>
              <a:r>
                <a:rPr lang="en-US" altLang="zh-CN" dirty="0"/>
                <a:t>(url)</a:t>
              </a:r>
              <a:endParaRPr lang="zh-CN" altLang="zh-CN" dirty="0"/>
            </a:p>
            <a:p>
              <a:r>
                <a:rPr lang="en-US" altLang="zh-CN" dirty="0"/>
                <a:t>    </a:t>
              </a:r>
              <a:r>
                <a:rPr lang="en-US" altLang="zh-CN" dirty="0">
                  <a:solidFill>
                    <a:schemeClr val="accent6"/>
                  </a:solidFill>
                </a:rPr>
                <a:t>except</a:t>
              </a:r>
              <a:r>
                <a:rPr lang="en-US" altLang="zh-CN" dirty="0"/>
                <a:t> </a:t>
              </a:r>
              <a:r>
                <a:rPr lang="en-US" altLang="zh-CN" dirty="0" err="1"/>
                <a:t>requests.exceptions.RequestException</a:t>
              </a:r>
              <a:r>
                <a:rPr lang="en-US" altLang="zh-CN" dirty="0"/>
                <a:t> </a:t>
              </a:r>
              <a:r>
                <a:rPr lang="en-US" altLang="zh-CN" dirty="0">
                  <a:solidFill>
                    <a:schemeClr val="accent6"/>
                  </a:solidFill>
                </a:rPr>
                <a:t>as</a:t>
              </a:r>
              <a:r>
                <a:rPr lang="en-US" altLang="zh-CN" dirty="0"/>
                <a:t> err:</a:t>
              </a:r>
              <a:endParaRPr lang="zh-CN" altLang="zh-CN" dirty="0"/>
            </a:p>
            <a:p>
              <a:r>
                <a:rPr lang="en-US" altLang="zh-CN" dirty="0"/>
                <a:t>        </a:t>
              </a:r>
              <a:r>
                <a:rPr lang="en-US" altLang="zh-CN" dirty="0">
                  <a:solidFill>
                    <a:schemeClr val="accent6"/>
                  </a:solidFill>
                </a:rPr>
                <a:t>return</a:t>
              </a:r>
              <a:r>
                <a:rPr lang="en-US" altLang="zh-CN" dirty="0"/>
                <a:t> err</a:t>
              </a:r>
              <a:endParaRPr lang="zh-CN" altLang="zh-CN" dirty="0"/>
            </a:p>
            <a:p>
              <a:r>
                <a:rPr lang="en-US" altLang="zh-CN" dirty="0"/>
                <a:t>    </a:t>
              </a:r>
              <a:r>
                <a:rPr lang="en-US" altLang="zh-CN" dirty="0" err="1"/>
                <a:t>r.encoding</a:t>
              </a:r>
              <a:r>
                <a:rPr lang="en-US" altLang="zh-CN" dirty="0"/>
                <a:t> = </a:t>
              </a:r>
              <a:r>
                <a:rPr lang="en-US" altLang="zh-CN" dirty="0" err="1"/>
                <a:t>r.apparent_encoding</a:t>
              </a:r>
              <a:endParaRPr lang="zh-CN" altLang="zh-CN" dirty="0"/>
            </a:p>
            <a:p>
              <a:r>
                <a:rPr lang="en-US" altLang="zh-CN" dirty="0" smtClean="0"/>
                <a:t>    pattern </a:t>
              </a:r>
              <a:r>
                <a:rPr lang="en-US" altLang="zh-CN" dirty="0"/>
                <a:t>= </a:t>
              </a:r>
              <a:r>
                <a:rPr lang="en-US" altLang="zh-CN" dirty="0" err="1"/>
                <a:t>re.compile</a:t>
              </a:r>
              <a:r>
                <a:rPr lang="en-US" altLang="zh-CN" dirty="0"/>
                <a:t>(</a:t>
              </a:r>
              <a:r>
                <a:rPr lang="en-US" altLang="zh-CN" dirty="0">
                  <a:solidFill>
                    <a:schemeClr val="accent3"/>
                  </a:solidFill>
                </a:rPr>
                <a:t>'</a:t>
              </a:r>
              <a:r>
                <a:rPr lang="en-US" altLang="zh-CN" dirty="0" err="1">
                  <a:solidFill>
                    <a:schemeClr val="accent3"/>
                  </a:solidFill>
                </a:rPr>
                <a:t>href</a:t>
              </a:r>
              <a:r>
                <a:rPr lang="en-US" altLang="zh-CN" dirty="0">
                  <a:solidFill>
                    <a:schemeClr val="accent3"/>
                  </a:solidFill>
                </a:rPr>
                <a:t>="/</a:t>
              </a:r>
              <a:r>
                <a:rPr lang="en-US" altLang="zh-CN" dirty="0" err="1">
                  <a:solidFill>
                    <a:schemeClr val="accent3"/>
                  </a:solidFill>
                </a:rPr>
                <a:t>en</a:t>
              </a:r>
              <a:r>
                <a:rPr lang="en-US" altLang="zh-CN" dirty="0">
                  <a:solidFill>
                    <a:schemeClr val="accent3"/>
                  </a:solidFill>
                </a:rPr>
                <a:t>/</a:t>
              </a:r>
              <a:r>
                <a:rPr lang="en-US" altLang="zh-CN" dirty="0" err="1">
                  <a:solidFill>
                    <a:schemeClr val="accent3"/>
                  </a:solidFill>
                </a:rPr>
                <a:t>vnl</a:t>
              </a:r>
              <a:r>
                <a:rPr lang="en-US" altLang="zh-CN" dirty="0">
                  <a:solidFill>
                    <a:schemeClr val="accent3"/>
                  </a:solidFill>
                </a:rPr>
                <a:t>/women/teams/.*?"&gt;(.*?)&lt;\/a&gt; &lt;\/</a:t>
              </a:r>
              <a:r>
                <a:rPr lang="en-US" altLang="zh-CN" dirty="0" err="1">
                  <a:solidFill>
                    <a:schemeClr val="accent3"/>
                  </a:solidFill>
                </a:rPr>
                <a:t>figcaption</a:t>
              </a:r>
              <a:r>
                <a:rPr lang="en-US" altLang="zh-CN" dirty="0">
                  <a:solidFill>
                    <a:schemeClr val="accent3"/>
                  </a:solidFill>
                </a:rPr>
                <a:t>&gt;\s+&lt;/figure&gt;\s+&lt;/td&gt;\s+&lt;td&gt;(.*?)&lt;/td&gt;\s+&lt;td class="table-td-bold"&gt;(.*?)&lt;/td&gt;\s+&lt;td class="table-td-</a:t>
              </a:r>
              <a:r>
                <a:rPr lang="en-US" altLang="zh-CN" dirty="0" err="1">
                  <a:solidFill>
                    <a:schemeClr val="accent3"/>
                  </a:solidFill>
                </a:rPr>
                <a:t>rightborder</a:t>
              </a:r>
              <a:r>
                <a:rPr lang="en-US" altLang="zh-CN" dirty="0">
                  <a:solidFill>
                    <a:schemeClr val="accent3"/>
                  </a:solidFill>
                </a:rPr>
                <a:t>"&gt;(.*?)&lt;/td</a:t>
              </a:r>
              <a:r>
                <a:rPr lang="en-US" altLang="zh-CN" dirty="0" smtClean="0">
                  <a:solidFill>
                    <a:schemeClr val="accent3"/>
                  </a:solidFill>
                </a:rPr>
                <a:t>&gt;'</a:t>
              </a:r>
              <a:r>
                <a:rPr lang="en-US" altLang="zh-CN" dirty="0" smtClean="0"/>
                <a:t>)</a:t>
              </a:r>
              <a:endParaRPr lang="zh-CN" altLang="zh-CN" dirty="0"/>
            </a:p>
            <a:p>
              <a:r>
                <a:rPr lang="en-US" altLang="zh-CN" dirty="0"/>
                <a:t>    p = </a:t>
              </a:r>
              <a:r>
                <a:rPr lang="en-US" altLang="zh-CN" dirty="0" err="1"/>
                <a:t>re.findall</a:t>
              </a:r>
              <a:r>
                <a:rPr lang="en-US" altLang="zh-CN" dirty="0"/>
                <a:t>(pattern, </a:t>
              </a:r>
              <a:r>
                <a:rPr lang="en-US" altLang="zh-CN" dirty="0" err="1"/>
                <a:t>r.text</a:t>
              </a:r>
              <a:r>
                <a:rPr lang="en-US" altLang="zh-CN" dirty="0"/>
                <a:t>)</a:t>
              </a:r>
              <a:endParaRPr lang="zh-CN" altLang="zh-CN" dirty="0"/>
            </a:p>
            <a:p>
              <a:r>
                <a:rPr lang="en-US" altLang="zh-CN" dirty="0"/>
                <a:t>    </a:t>
              </a:r>
              <a:r>
                <a:rPr lang="en-US" altLang="zh-CN" dirty="0">
                  <a:solidFill>
                    <a:schemeClr val="accent6"/>
                  </a:solidFill>
                </a:rPr>
                <a:t>return</a:t>
              </a:r>
              <a:r>
                <a:rPr lang="en-US" altLang="zh-CN" dirty="0"/>
                <a:t> </a:t>
              </a:r>
              <a:r>
                <a:rPr lang="en-US" altLang="zh-CN" dirty="0" smtClean="0"/>
                <a:t>p</a:t>
              </a:r>
              <a:endParaRPr lang="zh-CN" altLang="zh-CN" dirty="0"/>
            </a:p>
          </p:txBody>
        </p:sp>
        <p:sp>
          <p:nvSpPr>
            <p:cNvPr id="7" name="椭圆形标注 6"/>
            <p:cNvSpPr/>
            <p:nvPr/>
          </p:nvSpPr>
          <p:spPr>
            <a:xfrm>
              <a:off x="436651" y="841077"/>
              <a:ext cx="283863" cy="344351"/>
            </a:xfrm>
            <a:prstGeom prst="wedgeEllipseCallout">
              <a:avLst/>
            </a:prstGeom>
            <a:ln w="19050">
              <a:solidFill>
                <a:schemeClr val="accent1"/>
              </a:solidFill>
            </a:ln>
          </p:spPr>
          <p:style>
            <a:lnRef idx="2">
              <a:schemeClr val="accent6"/>
            </a:lnRef>
            <a:fillRef idx="1">
              <a:schemeClr val="lt1"/>
            </a:fillRef>
            <a:effectRef idx="0">
              <a:schemeClr val="accent6"/>
            </a:effectRef>
            <a:fontRef idx="minor">
              <a:schemeClr val="dk1"/>
            </a:fontRef>
          </p:style>
          <p:txBody>
            <a:bodyPr lIns="0" rIns="0"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b="1" dirty="0">
                  <a:solidFill>
                    <a:schemeClr val="accent1"/>
                  </a:solidFill>
                </a:rPr>
                <a:t>F</a:t>
              </a:r>
              <a:r>
                <a:rPr lang="en-US" altLang="zh-CN" sz="600" dirty="0">
                  <a:solidFill>
                    <a:schemeClr val="accent1"/>
                  </a:solidFill>
                </a:rPr>
                <a:t>ile</a:t>
              </a:r>
              <a:endParaRPr lang="zh-CN" altLang="en-US" sz="600" dirty="0">
                <a:solidFill>
                  <a:schemeClr val="accent1"/>
                </a:solidFill>
              </a:endParaRPr>
            </a:p>
          </p:txBody>
        </p:sp>
      </p:grpSp>
      <p:sp>
        <p:nvSpPr>
          <p:cNvPr id="8" name="任意多边形 7"/>
          <p:cNvSpPr/>
          <p:nvPr/>
        </p:nvSpPr>
        <p:spPr>
          <a:xfrm>
            <a:off x="4716016" y="1114306"/>
            <a:ext cx="4248472" cy="1306003"/>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t>url = </a:t>
            </a:r>
            <a:r>
              <a:rPr lang="en-US" altLang="zh-CN" dirty="0">
                <a:solidFill>
                  <a:schemeClr val="accent3"/>
                </a:solidFill>
              </a:rPr>
              <a:t>'http://www.volleyball.world/en/vnl/2018/women/results-and-ranking/round1'</a:t>
            </a:r>
            <a:endParaRPr lang="zh-CN" altLang="zh-CN" dirty="0"/>
          </a:p>
          <a:p>
            <a:r>
              <a:rPr lang="en-US" altLang="zh-CN" dirty="0"/>
              <a:t>result = crawler(url)</a:t>
            </a:r>
            <a:endParaRPr lang="zh-CN" altLang="zh-CN" dirty="0"/>
          </a:p>
          <a:p>
            <a:r>
              <a:rPr lang="en-US" altLang="zh-CN" dirty="0">
                <a:solidFill>
                  <a:srgbClr val="7030A0"/>
                </a:solidFill>
              </a:rPr>
              <a:t>print</a:t>
            </a:r>
            <a:r>
              <a:rPr lang="en-US" altLang="zh-CN" dirty="0"/>
              <a:t>(result)</a:t>
            </a:r>
            <a:endParaRPr lang="zh-CN" altLang="zh-CN" dirty="0"/>
          </a:p>
        </p:txBody>
      </p:sp>
    </p:spTree>
    <p:extLst>
      <p:ext uri="{BB962C8B-B14F-4D97-AF65-F5344CB8AC3E}">
        <p14:creationId xmlns:p14="http://schemas.microsoft.com/office/powerpoint/2010/main" val="2311181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Web </a:t>
            </a:r>
            <a:r>
              <a:rPr lang="en-US" altLang="zh-CN" dirty="0"/>
              <a:t>API</a:t>
            </a:r>
            <a:r>
              <a:rPr lang="zh-CN" altLang="en-US" dirty="0"/>
              <a:t>获取数据</a:t>
            </a:r>
          </a:p>
        </p:txBody>
      </p:sp>
      <p:sp>
        <p:nvSpPr>
          <p:cNvPr id="3" name="内容占位符 2"/>
          <p:cNvSpPr>
            <a:spLocks noGrp="1"/>
          </p:cNvSpPr>
          <p:nvPr>
            <p:ph idx="1"/>
          </p:nvPr>
        </p:nvSpPr>
        <p:spPr>
          <a:xfrm>
            <a:off x="683568" y="1075984"/>
            <a:ext cx="8031966" cy="2952328"/>
          </a:xfrm>
        </p:spPr>
        <p:txBody>
          <a:bodyPr>
            <a:noAutofit/>
          </a:bodyPr>
          <a:lstStyle/>
          <a:p>
            <a:pPr>
              <a:lnSpc>
                <a:spcPct val="90000"/>
              </a:lnSpc>
              <a:spcBef>
                <a:spcPts val="0"/>
              </a:spcBef>
            </a:pPr>
            <a:r>
              <a:rPr lang="zh-CN" altLang="en-US" dirty="0" smtClean="0"/>
              <a:t>用</a:t>
            </a:r>
            <a:r>
              <a:rPr lang="en-US" altLang="zh-CN" dirty="0"/>
              <a:t>GET</a:t>
            </a:r>
            <a:r>
              <a:rPr lang="zh-CN" altLang="en-US" dirty="0"/>
              <a:t>方法获得的数据是</a:t>
            </a:r>
            <a:r>
              <a:rPr lang="en-US" altLang="zh-CN" dirty="0"/>
              <a:t>JSON</a:t>
            </a:r>
            <a:r>
              <a:rPr lang="zh-CN" altLang="en-US" dirty="0"/>
              <a:t>格式</a:t>
            </a:r>
            <a:r>
              <a:rPr lang="zh-CN" altLang="en-US" dirty="0" smtClean="0"/>
              <a:t>的，需要</a:t>
            </a:r>
            <a:r>
              <a:rPr lang="zh-CN" altLang="en-US" dirty="0"/>
              <a:t>先解码（</a:t>
            </a:r>
            <a:r>
              <a:rPr lang="en-US" altLang="zh-CN" dirty="0"/>
              <a:t>data = </a:t>
            </a:r>
            <a:r>
              <a:rPr lang="en-US" altLang="zh-CN" dirty="0" err="1"/>
              <a:t>r.json</a:t>
            </a:r>
            <a:r>
              <a:rPr lang="en-US" altLang="zh-CN" dirty="0"/>
              <a:t>()</a:t>
            </a:r>
            <a:r>
              <a:rPr lang="zh-CN" altLang="en-US" dirty="0"/>
              <a:t>）</a:t>
            </a:r>
            <a:r>
              <a:rPr lang="zh-CN" altLang="en-US" dirty="0" smtClean="0"/>
              <a:t>。</a:t>
            </a:r>
            <a:endParaRPr lang="en-US" altLang="zh-CN" dirty="0" smtClean="0"/>
          </a:p>
          <a:p>
            <a:pPr>
              <a:lnSpc>
                <a:spcPct val="90000"/>
              </a:lnSpc>
              <a:spcBef>
                <a:spcPts val="0"/>
              </a:spcBef>
            </a:pPr>
            <a:endParaRPr lang="en-US" altLang="zh-CN" dirty="0" smtClean="0"/>
          </a:p>
          <a:p>
            <a:pPr>
              <a:lnSpc>
                <a:spcPct val="90000"/>
              </a:lnSpc>
              <a:spcBef>
                <a:spcPts val="0"/>
              </a:spcBef>
            </a:pP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38</a:t>
            </a:fld>
            <a:endParaRPr lang="zh-CN" altLang="en-US" dirty="0"/>
          </a:p>
        </p:txBody>
      </p:sp>
      <p:grpSp>
        <p:nvGrpSpPr>
          <p:cNvPr id="5" name="组合 4"/>
          <p:cNvGrpSpPr/>
          <p:nvPr/>
        </p:nvGrpSpPr>
        <p:grpSpPr>
          <a:xfrm>
            <a:off x="2123728" y="2211710"/>
            <a:ext cx="5544616" cy="1255830"/>
            <a:chOff x="883859" y="4681547"/>
            <a:chExt cx="1661814" cy="651469"/>
          </a:xfrm>
        </p:grpSpPr>
        <p:sp>
          <p:nvSpPr>
            <p:cNvPr id="6" name="任意多边形 5"/>
            <p:cNvSpPr/>
            <p:nvPr/>
          </p:nvSpPr>
          <p:spPr>
            <a:xfrm>
              <a:off x="883859" y="4697988"/>
              <a:ext cx="1661814" cy="635028"/>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nSpc>
                  <a:spcPct val="75000"/>
                </a:lnSpc>
              </a:pPr>
              <a:endParaRPr lang="en-US" altLang="zh-CN" sz="2400" dirty="0" smtClean="0"/>
            </a:p>
            <a:p>
              <a:r>
                <a:rPr lang="en-US" altLang="zh-CN" sz="2400" dirty="0" smtClean="0"/>
                <a:t>&gt;&gt;&gt; </a:t>
              </a:r>
              <a:r>
                <a:rPr lang="en-US" altLang="zh-CN" sz="2400" dirty="0"/>
                <a:t>r = </a:t>
              </a:r>
              <a:r>
                <a:rPr lang="en-US" altLang="zh-CN" sz="2400" dirty="0" err="1" smtClean="0"/>
                <a:t>requests.get</a:t>
              </a:r>
              <a:r>
                <a:rPr lang="en-US" altLang="zh-CN" sz="2400" dirty="0" smtClean="0"/>
                <a:t>(</a:t>
              </a:r>
              <a:r>
                <a:rPr lang="en-US" altLang="zh-CN" sz="2400" dirty="0" smtClean="0">
                  <a:solidFill>
                    <a:schemeClr val="accent3"/>
                  </a:solidFill>
                </a:rPr>
                <a:t>'url / book/ 1084336'</a:t>
              </a:r>
              <a:r>
                <a:rPr lang="en-US" altLang="zh-CN" sz="2400" dirty="0" smtClean="0"/>
                <a:t>) </a:t>
              </a:r>
              <a:endParaRPr lang="zh-CN" altLang="zh-CN" sz="2400" dirty="0"/>
            </a:p>
            <a:p>
              <a:r>
                <a:rPr lang="en-US" altLang="zh-CN" sz="2400" dirty="0"/>
                <a:t>&gt;&gt;&gt; </a:t>
              </a:r>
              <a:r>
                <a:rPr lang="en-US" altLang="zh-CN" sz="2400" dirty="0" err="1" smtClean="0"/>
                <a:t>r.json</a:t>
              </a:r>
              <a:r>
                <a:rPr lang="en-US" altLang="zh-CN" sz="2400" dirty="0" smtClean="0"/>
                <a:t>()</a:t>
              </a:r>
              <a:endParaRPr lang="zh-CN" altLang="zh-CN" sz="2400" dirty="0"/>
            </a:p>
          </p:txBody>
        </p:sp>
        <p:sp>
          <p:nvSpPr>
            <p:cNvPr id="7" name="椭圆形标注 6"/>
            <p:cNvSpPr/>
            <p:nvPr/>
          </p:nvSpPr>
          <p:spPr>
            <a:xfrm>
              <a:off x="948605" y="4681547"/>
              <a:ext cx="226928" cy="176604"/>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sz="2400" b="1" dirty="0" smtClean="0">
                  <a:solidFill>
                    <a:schemeClr val="accent6"/>
                  </a:solidFill>
                </a:rPr>
                <a:t>S</a:t>
              </a:r>
              <a:r>
                <a:rPr lang="en-US" altLang="zh-CN" sz="800" dirty="0" smtClean="0">
                  <a:solidFill>
                    <a:schemeClr val="accent6"/>
                  </a:solidFill>
                </a:rPr>
                <a:t>ource</a:t>
              </a:r>
              <a:endParaRPr lang="zh-CN" altLang="en-US" sz="800" dirty="0">
                <a:solidFill>
                  <a:schemeClr val="accent6"/>
                </a:solidFill>
              </a:endParaRPr>
            </a:p>
          </p:txBody>
        </p:sp>
      </p:grpSp>
    </p:spTree>
    <p:extLst>
      <p:ext uri="{BB962C8B-B14F-4D97-AF65-F5344CB8AC3E}">
        <p14:creationId xmlns:p14="http://schemas.microsoft.com/office/powerpoint/2010/main" val="9574300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小结</a:t>
            </a:r>
          </a:p>
        </p:txBody>
      </p:sp>
      <p:sp>
        <p:nvSpPr>
          <p:cNvPr id="4" name="TextBox 3"/>
          <p:cNvSpPr txBox="1"/>
          <p:nvPr/>
        </p:nvSpPr>
        <p:spPr>
          <a:xfrm>
            <a:off x="179512" y="2643758"/>
            <a:ext cx="1656184" cy="861774"/>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altLang="zh-CN" sz="5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Calibri" panose="020F0502020204030204" pitchFamily="34" charset="0"/>
                <a:cs typeface="Calibri" panose="020F0502020204030204" pitchFamily="34" charset="0"/>
              </a:rPr>
              <a:t>11.3</a:t>
            </a:r>
            <a:endParaRPr lang="zh-CN" altLang="en-US" sz="5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Calibri" panose="020F0502020204030204" pitchFamily="34" charset="0"/>
              <a:cs typeface="Calibri" panose="020F0502020204030204" pitchFamily="34" charset="0"/>
            </a:endParaRPr>
          </a:p>
        </p:txBody>
      </p:sp>
      <p:sp>
        <p:nvSpPr>
          <p:cNvPr id="5" name="灯片编号占位符 4"/>
          <p:cNvSpPr>
            <a:spLocks noGrp="1"/>
          </p:cNvSpPr>
          <p:nvPr>
            <p:ph type="sldNum" sz="quarter" idx="4"/>
          </p:nvPr>
        </p:nvSpPr>
        <p:spPr>
          <a:xfrm>
            <a:off x="8028384" y="357504"/>
            <a:ext cx="360000" cy="432048"/>
          </a:xfrm>
        </p:spPr>
        <p:txBody>
          <a:bodyPr/>
          <a:lstStyle/>
          <a:p>
            <a:fld id="{D18B1CCC-5B4E-41DC-9FD8-30B8F0069F97}" type="slidenum">
              <a:rPr lang="zh-CN" altLang="en-US" smtClean="0"/>
              <a:pPr/>
              <a:t>39</a:t>
            </a:fld>
            <a:endParaRPr lang="zh-CN" altLang="en-US" dirty="0"/>
          </a:p>
        </p:txBody>
      </p:sp>
    </p:spTree>
    <p:extLst>
      <p:ext uri="{BB962C8B-B14F-4D97-AF65-F5344CB8AC3E}">
        <p14:creationId xmlns:p14="http://schemas.microsoft.com/office/powerpoint/2010/main" val="22937777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465312" y="401052"/>
            <a:ext cx="8229600" cy="504056"/>
          </a:xfrm>
        </p:spPr>
        <p:txBody>
          <a:bodyPr/>
          <a:lstStyle/>
          <a:p>
            <a:r>
              <a:rPr lang="zh-CN" altLang="en-US" dirty="0" smtClean="0"/>
              <a:t>网页抓取的过程</a:t>
            </a:r>
            <a:endParaRPr lang="zh-CN" altLang="en-US" dirty="0"/>
          </a:p>
        </p:txBody>
      </p:sp>
      <p:sp>
        <p:nvSpPr>
          <p:cNvPr id="5" name="灯片编号占位符 4"/>
          <p:cNvSpPr>
            <a:spLocks noGrp="1"/>
          </p:cNvSpPr>
          <p:nvPr>
            <p:ph type="sldNum" sz="quarter" idx="4"/>
          </p:nvPr>
        </p:nvSpPr>
        <p:spPr/>
        <p:txBody>
          <a:bodyPr/>
          <a:lstStyle/>
          <a:p>
            <a:fld id="{D18B1CCC-5B4E-41DC-9FD8-30B8F0069F97}" type="slidenum">
              <a:rPr lang="zh-CN" altLang="en-US" smtClean="0"/>
              <a:pPr/>
              <a:t>4</a:t>
            </a:fld>
            <a:endParaRPr lang="zh-CN" altLang="en-US" dirty="0"/>
          </a:p>
        </p:txBody>
      </p:sp>
      <p:grpSp>
        <p:nvGrpSpPr>
          <p:cNvPr id="8" name="组合 7"/>
          <p:cNvGrpSpPr/>
          <p:nvPr/>
        </p:nvGrpSpPr>
        <p:grpSpPr>
          <a:xfrm>
            <a:off x="2051720" y="1419622"/>
            <a:ext cx="5040560" cy="2462316"/>
            <a:chOff x="0" y="58366"/>
            <a:chExt cx="3005699" cy="1554616"/>
          </a:xfrm>
        </p:grpSpPr>
        <p:sp>
          <p:nvSpPr>
            <p:cNvPr id="9" name="文本框 23"/>
            <p:cNvSpPr txBox="1"/>
            <p:nvPr/>
          </p:nvSpPr>
          <p:spPr>
            <a:xfrm>
              <a:off x="0" y="603115"/>
              <a:ext cx="982345" cy="505230"/>
            </a:xfrm>
            <a:prstGeom prst="rect">
              <a:avLst/>
            </a:prstGeom>
            <a:solidFill>
              <a:schemeClr val="lt1"/>
            </a:solidFill>
            <a:ln w="6350">
              <a:solidFill>
                <a:prstClr val="black"/>
              </a:solidFill>
            </a:ln>
            <a:effectLst>
              <a:outerShdw blurRad="50800" dist="38100" dir="2700000" algn="tl" rotWithShape="0">
                <a:prstClr val="black">
                  <a:alpha val="40000"/>
                </a:prstClr>
              </a:outerShdw>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sz="2400" kern="100" dirty="0">
                  <a:effectLst/>
                  <a:ea typeface="微软雅黑" panose="020B0503020204020204" pitchFamily="34" charset="-122"/>
                  <a:cs typeface="Times New Roman" panose="02020603050405020304" pitchFamily="18" charset="0"/>
                </a:rPr>
                <a:t>客户机</a:t>
              </a:r>
              <a:endParaRPr lang="zh-CN" sz="2400" kern="100" dirty="0">
                <a:effectLst/>
                <a:ea typeface="宋体" panose="02010600030101010101" pitchFamily="2" charset="-122"/>
                <a:cs typeface="Times New Roman" panose="02020603050405020304" pitchFamily="18" charset="0"/>
              </a:endParaRPr>
            </a:p>
          </p:txBody>
        </p:sp>
        <p:sp>
          <p:nvSpPr>
            <p:cNvPr id="10" name="文本框 24"/>
            <p:cNvSpPr txBox="1"/>
            <p:nvPr/>
          </p:nvSpPr>
          <p:spPr>
            <a:xfrm>
              <a:off x="2023354" y="573932"/>
              <a:ext cx="982345" cy="505379"/>
            </a:xfrm>
            <a:prstGeom prst="rect">
              <a:avLst/>
            </a:prstGeom>
            <a:solidFill>
              <a:sysClr val="window" lastClr="FFFFFF"/>
            </a:solidFill>
            <a:ln w="6350">
              <a:solidFill>
                <a:prstClr val="black"/>
              </a:solidFill>
            </a:ln>
            <a:effectLst>
              <a:outerShdw blurRad="50800" dist="38100" dir="2700000" algn="tl" rotWithShape="0">
                <a:prstClr val="black">
                  <a:alpha val="40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sz="2400" kern="100" dirty="0">
                  <a:effectLst/>
                  <a:latin typeface="Calibri" panose="020F0502020204030204" pitchFamily="34" charset="0"/>
                  <a:ea typeface="微软雅黑" panose="020B0503020204020204" pitchFamily="34" charset="-122"/>
                  <a:cs typeface="Times New Roman" panose="02020603050405020304" pitchFamily="18" charset="0"/>
                </a:rPr>
                <a:t>服务器</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1" name="上弧形箭头 10"/>
            <p:cNvSpPr/>
            <p:nvPr/>
          </p:nvSpPr>
          <p:spPr>
            <a:xfrm>
              <a:off x="826851" y="204281"/>
              <a:ext cx="1381328" cy="252919"/>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12" name="上弧形箭头 11"/>
            <p:cNvSpPr/>
            <p:nvPr/>
          </p:nvSpPr>
          <p:spPr>
            <a:xfrm rot="10800000">
              <a:off x="817124" y="1235413"/>
              <a:ext cx="1381125" cy="252730"/>
            </a:xfrm>
            <a:prstGeom prst="curvedDownArrow">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13" name="文本框 28"/>
            <p:cNvSpPr txBox="1"/>
            <p:nvPr/>
          </p:nvSpPr>
          <p:spPr>
            <a:xfrm>
              <a:off x="1167218" y="58366"/>
              <a:ext cx="680937" cy="329362"/>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sz="2000" kern="100" dirty="0">
                  <a:effectLst/>
                  <a:latin typeface="微软雅黑" panose="020B0503020204020204" pitchFamily="34" charset="-122"/>
                  <a:ea typeface="宋体" panose="02010600030101010101" pitchFamily="2" charset="-122"/>
                  <a:cs typeface="Times New Roman" panose="02020603050405020304" pitchFamily="18" charset="0"/>
                </a:rPr>
                <a:t>Request</a:t>
              </a:r>
              <a:endParaRPr lang="zh-CN" sz="2000" kern="100" dirty="0">
                <a:effectLst/>
                <a:ea typeface="宋体" panose="02010600030101010101" pitchFamily="2" charset="-122"/>
                <a:cs typeface="Times New Roman" panose="02020603050405020304" pitchFamily="18" charset="0"/>
              </a:endParaRPr>
            </a:p>
          </p:txBody>
        </p:sp>
        <p:sp>
          <p:nvSpPr>
            <p:cNvPr id="14" name="文本框 29"/>
            <p:cNvSpPr txBox="1"/>
            <p:nvPr/>
          </p:nvSpPr>
          <p:spPr>
            <a:xfrm>
              <a:off x="1177047" y="1284052"/>
              <a:ext cx="710119" cy="328930"/>
            </a:xfrm>
            <a:prstGeom prst="rect">
              <a:avLst/>
            </a:prstGeom>
            <a:solidFill>
              <a:sysClr val="window" lastClr="FFFFFF"/>
            </a:solidFill>
            <a:ln w="6350">
              <a:noFill/>
            </a:ln>
            <a:effectLst/>
          </p:spPr>
          <p:txBody>
            <a:bodyPr rot="0" spcFirstLastPara="0" vert="horz" wrap="square" lIns="0" tIns="0" rIns="0" bIns="0" numCol="1" spcCol="0" rtlCol="0" fromWordArt="0" anchor="ctr" anchorCtr="0" forceAA="0" compatLnSpc="1">
              <a:prstTxWarp prst="textNoShape">
                <a:avLst/>
              </a:prstTxWarp>
              <a:noAutofit/>
            </a:bodyPr>
            <a:lstStyle/>
            <a:p>
              <a:pPr algn="ctr">
                <a:spcAft>
                  <a:spcPts val="0"/>
                </a:spcAft>
              </a:pPr>
              <a:r>
                <a:rPr lang="en-US" sz="2000" kern="100" dirty="0">
                  <a:effectLst/>
                  <a:latin typeface="微软雅黑" panose="020B0503020204020204" pitchFamily="34" charset="-122"/>
                  <a:ea typeface="宋体" panose="02010600030101010101" pitchFamily="2" charset="-122"/>
                  <a:cs typeface="Times New Roman" panose="02020603050405020304" pitchFamily="18" charset="0"/>
                </a:rPr>
                <a:t>Response</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pSp>
    </p:spTree>
    <p:extLst>
      <p:ext uri="{BB962C8B-B14F-4D97-AF65-F5344CB8AC3E}">
        <p14:creationId xmlns:p14="http://schemas.microsoft.com/office/powerpoint/2010/main" val="323063764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dirty="0" smtClean="0"/>
              <a:t>小结</a:t>
            </a:r>
            <a:endParaRPr lang="zh-CN" altLang="en-US" dirty="0"/>
          </a:p>
        </p:txBody>
      </p:sp>
      <p:sp>
        <p:nvSpPr>
          <p:cNvPr id="6" name="内容占位符 5"/>
          <p:cNvSpPr>
            <a:spLocks noGrp="1"/>
          </p:cNvSpPr>
          <p:nvPr>
            <p:ph idx="1"/>
          </p:nvPr>
        </p:nvSpPr>
        <p:spPr>
          <a:xfrm>
            <a:off x="1115616" y="1203598"/>
            <a:ext cx="6480721" cy="3495836"/>
          </a:xfrm>
        </p:spPr>
        <p:txBody>
          <a:bodyPr>
            <a:normAutofit/>
          </a:bodyPr>
          <a:lstStyle/>
          <a:p>
            <a:r>
              <a:rPr lang="zh-CN" altLang="en-US" b="1" dirty="0" smtClean="0"/>
              <a:t>网页抓取</a:t>
            </a:r>
            <a:endParaRPr lang="en-US" altLang="zh-CN" b="1" dirty="0" smtClean="0"/>
          </a:p>
          <a:p>
            <a:r>
              <a:rPr lang="zh-CN" altLang="en-US" b="1" dirty="0" smtClean="0"/>
              <a:t>网页数据解析</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40</a:t>
            </a:fld>
            <a:endParaRPr lang="zh-CN" altLang="en-US" dirty="0"/>
          </a:p>
        </p:txBody>
      </p:sp>
      <p:pic>
        <p:nvPicPr>
          <p:cNvPr id="7" name="图片 6"/>
          <p:cNvPicPr>
            <a:picLocks noChangeAspect="1"/>
          </p:cNvPicPr>
          <p:nvPr/>
        </p:nvPicPr>
        <p:blipFill>
          <a:blip r:embed="rId2"/>
          <a:stretch>
            <a:fillRect/>
          </a:stretch>
        </p:blipFill>
        <p:spPr>
          <a:xfrm>
            <a:off x="4572000" y="1203598"/>
            <a:ext cx="2718572" cy="2385814"/>
          </a:xfrm>
          <a:prstGeom prst="rect">
            <a:avLst/>
          </a:prstGeom>
        </p:spPr>
      </p:pic>
    </p:spTree>
    <p:extLst>
      <p:ext uri="{BB962C8B-B14F-4D97-AF65-F5344CB8AC3E}">
        <p14:creationId xmlns:p14="http://schemas.microsoft.com/office/powerpoint/2010/main" val="3971619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cap="none" dirty="0" smtClean="0"/>
              <a:t>11.1.1 Requests</a:t>
            </a:r>
            <a:r>
              <a:rPr lang="zh-CN" altLang="en-US" cap="none" dirty="0" smtClean="0"/>
              <a:t>库基本使用</a:t>
            </a:r>
            <a:endParaRPr lang="zh-CN" altLang="en-US" cap="none" dirty="0"/>
          </a:p>
        </p:txBody>
      </p:sp>
      <p:sp>
        <p:nvSpPr>
          <p:cNvPr id="5" name="文本占位符 4"/>
          <p:cNvSpPr>
            <a:spLocks noGrp="1"/>
          </p:cNvSpPr>
          <p:nvPr>
            <p:ph type="body" idx="1"/>
          </p:nvPr>
        </p:nvSpPr>
        <p:spPr/>
        <p:txBody>
          <a:bodyPr/>
          <a:lstStyle/>
          <a:p>
            <a:endParaRPr lang="zh-CN" altLang="en-US" dirty="0"/>
          </a:p>
        </p:txBody>
      </p:sp>
      <p:sp>
        <p:nvSpPr>
          <p:cNvPr id="3" name="灯片编号占位符 2"/>
          <p:cNvSpPr>
            <a:spLocks noGrp="1"/>
          </p:cNvSpPr>
          <p:nvPr>
            <p:ph type="sldNum" sz="quarter" idx="4"/>
          </p:nvPr>
        </p:nvSpPr>
        <p:spPr/>
        <p:txBody>
          <a:bodyPr/>
          <a:lstStyle/>
          <a:p>
            <a:fld id="{D18B1CCC-5B4E-41DC-9FD8-30B8F0069F97}" type="slidenum">
              <a:rPr lang="zh-CN" altLang="en-US" smtClean="0"/>
              <a:pPr/>
              <a:t>5</a:t>
            </a:fld>
            <a:endParaRPr lang="zh-CN" altLang="en-US" dirty="0"/>
          </a:p>
        </p:txBody>
      </p:sp>
    </p:spTree>
    <p:extLst>
      <p:ext uri="{BB962C8B-B14F-4D97-AF65-F5344CB8AC3E}">
        <p14:creationId xmlns:p14="http://schemas.microsoft.com/office/powerpoint/2010/main" val="11597098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Requests</a:t>
            </a:r>
            <a:r>
              <a:rPr lang="zh-CN" altLang="en-US" dirty="0" smtClean="0"/>
              <a:t>库</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6</a:t>
            </a:fld>
            <a:endParaRPr lang="zh-CN" altLang="en-US" dirty="0"/>
          </a:p>
        </p:txBody>
      </p:sp>
      <p:sp>
        <p:nvSpPr>
          <p:cNvPr id="6" name="内容占位符 2"/>
          <p:cNvSpPr>
            <a:spLocks noGrp="1"/>
          </p:cNvSpPr>
          <p:nvPr>
            <p:ph idx="1"/>
          </p:nvPr>
        </p:nvSpPr>
        <p:spPr>
          <a:xfrm>
            <a:off x="611560" y="1275607"/>
            <a:ext cx="3454980" cy="2304256"/>
          </a:xfrm>
        </p:spPr>
        <p:txBody>
          <a:bodyPr>
            <a:noAutofit/>
          </a:bodyPr>
          <a:lstStyle/>
          <a:p>
            <a:pPr>
              <a:lnSpc>
                <a:spcPct val="100000"/>
              </a:lnSpc>
              <a:spcAft>
                <a:spcPts val="600"/>
              </a:spcAft>
            </a:pPr>
            <a:r>
              <a:rPr lang="en-US" altLang="zh-CN" sz="2200" dirty="0"/>
              <a:t>Requests</a:t>
            </a:r>
            <a:r>
              <a:rPr lang="zh-CN" altLang="en-US" sz="2200" dirty="0"/>
              <a:t>库</a:t>
            </a:r>
            <a:r>
              <a:rPr lang="zh-CN" altLang="en-US" sz="2200" dirty="0" smtClean="0"/>
              <a:t>是简单</a:t>
            </a:r>
            <a:r>
              <a:rPr lang="zh-CN" altLang="en-US" sz="2200" dirty="0"/>
              <a:t>、方便和人性化的</a:t>
            </a:r>
            <a:r>
              <a:rPr lang="en-US" altLang="zh-CN" sz="2200" dirty="0"/>
              <a:t>Python HTTP</a:t>
            </a:r>
            <a:r>
              <a:rPr lang="zh-CN" altLang="en-US" sz="2200" dirty="0"/>
              <a:t>第三方</a:t>
            </a:r>
            <a:r>
              <a:rPr lang="zh-CN" altLang="en-US" sz="2200" dirty="0" smtClean="0"/>
              <a:t>库</a:t>
            </a:r>
            <a:endParaRPr lang="en-US" altLang="zh-CN" sz="2200" dirty="0" smtClean="0"/>
          </a:p>
          <a:p>
            <a:pPr>
              <a:lnSpc>
                <a:spcPct val="100000"/>
              </a:lnSpc>
              <a:spcAft>
                <a:spcPts val="600"/>
              </a:spcAft>
            </a:pPr>
            <a:r>
              <a:rPr lang="en-US" altLang="zh-CN" sz="2200" dirty="0" smtClean="0"/>
              <a:t>Requests</a:t>
            </a:r>
            <a:r>
              <a:rPr lang="zh-CN" altLang="en-US" sz="2200" dirty="0"/>
              <a:t>官</a:t>
            </a:r>
            <a:r>
              <a:rPr lang="zh-CN" altLang="en-US" sz="2200" dirty="0" smtClean="0"/>
              <a:t>网：</a:t>
            </a:r>
            <a:r>
              <a:rPr lang="en-US" altLang="zh-CN" sz="2200" dirty="0" smtClean="0">
                <a:hlinkClick r:id="rId3"/>
              </a:rPr>
              <a:t>http</a:t>
            </a:r>
            <a:r>
              <a:rPr lang="en-US" altLang="zh-CN" sz="2200" dirty="0">
                <a:hlinkClick r:id="rId3"/>
              </a:rPr>
              <a:t>://www.python-requests.org</a:t>
            </a:r>
            <a:r>
              <a:rPr lang="en-US" altLang="zh-CN" sz="2200" dirty="0" smtClean="0">
                <a:hlinkClick r:id="rId3"/>
              </a:rPr>
              <a:t>/</a:t>
            </a:r>
            <a:endParaRPr lang="en-US" altLang="zh-CN" sz="2200" dirty="0" smtClean="0"/>
          </a:p>
        </p:txBody>
      </p:sp>
      <p:sp>
        <p:nvSpPr>
          <p:cNvPr id="3" name="矩形 2"/>
          <p:cNvSpPr/>
          <p:nvPr/>
        </p:nvSpPr>
        <p:spPr>
          <a:xfrm>
            <a:off x="683568" y="3579862"/>
            <a:ext cx="3240631" cy="984885"/>
          </a:xfrm>
          <a:prstGeom prst="rect">
            <a:avLst/>
          </a:prstGeom>
        </p:spPr>
        <p:txBody>
          <a:bodyPr wrap="none">
            <a:spAutoFit/>
          </a:bodyPr>
          <a:lstStyle/>
          <a:p>
            <a:pPr indent="266700">
              <a:spcBef>
                <a:spcPts val="600"/>
              </a:spcBef>
              <a:spcAft>
                <a:spcPts val="600"/>
              </a:spcAft>
            </a:pPr>
            <a:r>
              <a:rPr lang="en-US" altLang="zh-CN" sz="2400" kern="100" dirty="0">
                <a:latin typeface="Calibri" panose="020F0502020204030204" pitchFamily="34" charset="0"/>
                <a:cs typeface="Times New Roman" panose="02020603050405020304" pitchFamily="18" charset="0"/>
              </a:rPr>
              <a:t>$ pip install </a:t>
            </a:r>
            <a:r>
              <a:rPr lang="en-US" altLang="zh-CN" sz="2400" kern="100" dirty="0" smtClean="0">
                <a:latin typeface="Calibri" panose="020F0502020204030204" pitchFamily="34" charset="0"/>
                <a:cs typeface="Times New Roman" panose="02020603050405020304" pitchFamily="18" charset="0"/>
              </a:rPr>
              <a:t>requests</a:t>
            </a:r>
          </a:p>
          <a:p>
            <a:pPr indent="266700">
              <a:spcBef>
                <a:spcPts val="600"/>
              </a:spcBef>
              <a:spcAft>
                <a:spcPts val="600"/>
              </a:spcAft>
            </a:pPr>
            <a:r>
              <a:rPr lang="zh-CN" altLang="en-US" sz="2400" dirty="0" smtClean="0"/>
              <a:t>（</a:t>
            </a:r>
            <a:r>
              <a:rPr lang="en-US" altLang="zh-CN" sz="2400" dirty="0"/>
              <a:t>Anaconda</a:t>
            </a:r>
            <a:r>
              <a:rPr lang="zh-CN" altLang="en-US" sz="2400" dirty="0"/>
              <a:t>中预装</a:t>
            </a:r>
            <a:r>
              <a:rPr lang="zh-CN" altLang="en-US" sz="2400" dirty="0" smtClean="0"/>
              <a:t>）</a:t>
            </a:r>
            <a:endParaRPr lang="en-US" altLang="zh-CN" sz="2400" dirty="0"/>
          </a:p>
        </p:txBody>
      </p:sp>
      <p:pic>
        <p:nvPicPr>
          <p:cNvPr id="7" name="图片 6"/>
          <p:cNvPicPr>
            <a:picLocks/>
          </p:cNvPicPr>
          <p:nvPr/>
        </p:nvPicPr>
        <p:blipFill>
          <a:blip r:embed="rId4"/>
          <a:stretch>
            <a:fillRect/>
          </a:stretch>
        </p:blipFill>
        <p:spPr>
          <a:xfrm>
            <a:off x="4066540" y="1080272"/>
            <a:ext cx="4780598" cy="3013710"/>
          </a:xfrm>
          <a:prstGeom prst="rect">
            <a:avLst/>
          </a:prstGeom>
        </p:spPr>
      </p:pic>
    </p:spTree>
    <p:extLst>
      <p:ext uri="{BB962C8B-B14F-4D97-AF65-F5344CB8AC3E}">
        <p14:creationId xmlns:p14="http://schemas.microsoft.com/office/powerpoint/2010/main" val="1132964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Requests</a:t>
            </a:r>
            <a:r>
              <a:rPr lang="zh-CN" altLang="en-US" dirty="0" smtClean="0"/>
              <a:t>库</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7</a:t>
            </a:fld>
            <a:endParaRPr lang="zh-CN" altLang="en-US" dirty="0"/>
          </a:p>
        </p:txBody>
      </p:sp>
      <p:grpSp>
        <p:nvGrpSpPr>
          <p:cNvPr id="7" name="组合 6"/>
          <p:cNvGrpSpPr/>
          <p:nvPr/>
        </p:nvGrpSpPr>
        <p:grpSpPr>
          <a:xfrm>
            <a:off x="556887" y="1726518"/>
            <a:ext cx="8335592" cy="2429410"/>
            <a:chOff x="642910" y="4124187"/>
            <a:chExt cx="2634036" cy="2076772"/>
          </a:xfrm>
        </p:grpSpPr>
        <p:sp>
          <p:nvSpPr>
            <p:cNvPr id="8" name="任意多边形 7"/>
            <p:cNvSpPr/>
            <p:nvPr/>
          </p:nvSpPr>
          <p:spPr>
            <a:xfrm>
              <a:off x="642910" y="4124188"/>
              <a:ext cx="2634036" cy="2076771"/>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nSpc>
                  <a:spcPct val="80000"/>
                </a:lnSpc>
                <a:spcBef>
                  <a:spcPct val="20000"/>
                </a:spcBef>
                <a:buFont typeface="Arial" charset="0"/>
                <a:buNone/>
              </a:pPr>
              <a:endParaRPr lang="en-US" altLang="zh-CN" sz="1600" dirty="0" smtClean="0"/>
            </a:p>
            <a:p>
              <a:pPr>
                <a:lnSpc>
                  <a:spcPct val="80000"/>
                </a:lnSpc>
                <a:spcBef>
                  <a:spcPct val="20000"/>
                </a:spcBef>
                <a:buFont typeface="Arial" charset="0"/>
                <a:buNone/>
              </a:pPr>
              <a:endParaRPr lang="en-US" altLang="zh-CN" dirty="0" smtClean="0"/>
            </a:p>
            <a:p>
              <a:pPr>
                <a:buFont typeface="Arial" charset="0"/>
                <a:buNone/>
              </a:pPr>
              <a:r>
                <a:rPr lang="en-US" altLang="zh-CN" sz="2400" dirty="0" smtClean="0"/>
                <a:t>&gt;&gt;&gt; </a:t>
              </a:r>
              <a:r>
                <a:rPr lang="en-US" altLang="zh-CN" sz="2400" dirty="0" smtClean="0">
                  <a:solidFill>
                    <a:schemeClr val="accent6"/>
                  </a:solidFill>
                  <a:cs typeface="Consolas" panose="020B0609020204030204" pitchFamily="49" charset="0"/>
                </a:rPr>
                <a:t>import</a:t>
              </a:r>
              <a:r>
                <a:rPr lang="en-US" altLang="zh-CN" sz="2400" dirty="0" smtClean="0">
                  <a:cs typeface="Consolas" panose="020B0609020204030204" pitchFamily="49" charset="0"/>
                </a:rPr>
                <a:t> requests</a:t>
              </a:r>
              <a:endParaRPr lang="en-US" altLang="zh-CN" sz="2400" dirty="0">
                <a:cs typeface="Consolas" panose="020B0609020204030204" pitchFamily="49" charset="0"/>
              </a:endParaRPr>
            </a:p>
            <a:p>
              <a:pPr>
                <a:buFont typeface="Arial" charset="0"/>
                <a:buNone/>
              </a:pPr>
              <a:r>
                <a:rPr lang="en-US" altLang="zh-CN" sz="2400" spc="-100" dirty="0" smtClean="0"/>
                <a:t>&gt;&gt;&gt;  </a:t>
              </a:r>
              <a:r>
                <a:rPr lang="en-US" altLang="zh-CN" sz="2400" spc="-100" dirty="0" smtClean="0">
                  <a:cs typeface="Consolas" panose="020B0609020204030204" pitchFamily="49" charset="0"/>
                </a:rPr>
                <a:t>r </a:t>
              </a:r>
              <a:r>
                <a:rPr lang="en-US" altLang="zh-CN" sz="2400" spc="-100" dirty="0">
                  <a:cs typeface="Consolas" panose="020B0609020204030204" pitchFamily="49" charset="0"/>
                </a:rPr>
                <a:t>= </a:t>
              </a:r>
              <a:r>
                <a:rPr lang="en-US" altLang="zh-CN" sz="2400" spc="-100" dirty="0" err="1">
                  <a:cs typeface="Consolas" panose="020B0609020204030204" pitchFamily="49" charset="0"/>
                </a:rPr>
                <a:t>requests.get</a:t>
              </a:r>
              <a:r>
                <a:rPr lang="en-US" altLang="zh-CN" sz="2400" spc="-100" dirty="0" smtClean="0">
                  <a:cs typeface="Consolas" panose="020B0609020204030204" pitchFamily="49" charset="0"/>
                </a:rPr>
                <a:t>(</a:t>
              </a:r>
              <a:r>
                <a:rPr lang="en-US" altLang="zh-CN" sz="2400" spc="-100" dirty="0" smtClean="0">
                  <a:solidFill>
                    <a:schemeClr val="accent3"/>
                  </a:solidFill>
                  <a:cs typeface="Consolas" panose="020B0609020204030204" pitchFamily="49" charset="0"/>
                </a:rPr>
                <a:t>'https://www.amazon.cn'</a:t>
              </a:r>
              <a:r>
                <a:rPr lang="en-US" altLang="zh-CN" sz="2400" spc="-100" dirty="0" smtClean="0">
                  <a:cs typeface="Consolas" panose="020B0609020204030204" pitchFamily="49" charset="0"/>
                </a:rPr>
                <a:t>)</a:t>
              </a:r>
            </a:p>
            <a:p>
              <a:pPr>
                <a:buFont typeface="Arial" charset="0"/>
                <a:buNone/>
              </a:pPr>
              <a:r>
                <a:rPr lang="en-US" altLang="zh-CN" sz="2400" dirty="0" smtClean="0">
                  <a:cs typeface="Consolas" panose="020B0609020204030204" pitchFamily="49" charset="0"/>
                </a:rPr>
                <a:t>&gt;&gt;&gt;</a:t>
              </a:r>
              <a:r>
                <a:rPr lang="en-US" altLang="zh-CN" sz="2400" dirty="0"/>
                <a:t> </a:t>
              </a:r>
              <a:r>
                <a:rPr lang="en-US" altLang="zh-CN" sz="2400" dirty="0" err="1" smtClean="0">
                  <a:cs typeface="Consolas" panose="020B0609020204030204" pitchFamily="49" charset="0"/>
                </a:rPr>
                <a:t>r.status_code</a:t>
              </a:r>
              <a:endParaRPr lang="en-US" altLang="zh-CN" sz="2400" dirty="0">
                <a:cs typeface="Consolas" panose="020B0609020204030204" pitchFamily="49" charset="0"/>
              </a:endParaRPr>
            </a:p>
            <a:p>
              <a:pPr>
                <a:buFont typeface="Arial" charset="0"/>
                <a:buNone/>
              </a:pPr>
              <a:r>
                <a:rPr lang="en-US" altLang="zh-CN" sz="2400" dirty="0" smtClean="0">
                  <a:solidFill>
                    <a:srgbClr val="0070C0"/>
                  </a:solidFill>
                </a:rPr>
                <a:t>200</a:t>
              </a:r>
              <a:endParaRPr lang="en-US" altLang="zh-CN" sz="2400" dirty="0">
                <a:solidFill>
                  <a:srgbClr val="0070C0"/>
                </a:solidFill>
              </a:endParaRPr>
            </a:p>
          </p:txBody>
        </p:sp>
        <p:sp>
          <p:nvSpPr>
            <p:cNvPr id="9" name="椭圆形标注 8"/>
            <p:cNvSpPr/>
            <p:nvPr/>
          </p:nvSpPr>
          <p:spPr>
            <a:xfrm>
              <a:off x="680890" y="4124187"/>
              <a:ext cx="226928" cy="353209"/>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sz="2400" b="1" dirty="0" smtClean="0">
                  <a:solidFill>
                    <a:schemeClr val="accent6"/>
                  </a:solidFill>
                </a:rPr>
                <a:t>S</a:t>
              </a:r>
              <a:r>
                <a:rPr lang="en-US" altLang="zh-CN" sz="800" dirty="0" smtClean="0">
                  <a:solidFill>
                    <a:schemeClr val="accent6"/>
                  </a:solidFill>
                </a:rPr>
                <a:t>ource</a:t>
              </a:r>
              <a:endParaRPr lang="zh-CN" altLang="en-US" sz="800" dirty="0">
                <a:solidFill>
                  <a:schemeClr val="accent6"/>
                </a:solidFill>
              </a:endParaRPr>
            </a:p>
          </p:txBody>
        </p:sp>
      </p:grpSp>
      <p:graphicFrame>
        <p:nvGraphicFramePr>
          <p:cNvPr id="11" name="表格 10"/>
          <p:cNvGraphicFramePr>
            <a:graphicFrameLocks noGrp="1"/>
          </p:cNvGraphicFramePr>
          <p:nvPr>
            <p:extLst>
              <p:ext uri="{D42A27DB-BD31-4B8C-83A1-F6EECF244321}">
                <p14:modId xmlns:p14="http://schemas.microsoft.com/office/powerpoint/2010/main" val="4276607583"/>
              </p:ext>
            </p:extLst>
          </p:nvPr>
        </p:nvGraphicFramePr>
        <p:xfrm>
          <a:off x="565212" y="1016242"/>
          <a:ext cx="8013576" cy="609600"/>
        </p:xfrm>
        <a:graphic>
          <a:graphicData uri="http://schemas.openxmlformats.org/drawingml/2006/table">
            <a:tbl>
              <a:tblPr firstRow="1" firstCol="1" bandRow="1">
                <a:tableStyleId>{5C22544A-7EE6-4342-B048-85BDC9FD1C3A}</a:tableStyleId>
              </a:tblPr>
              <a:tblGrid>
                <a:gridCol w="2931796">
                  <a:extLst>
                    <a:ext uri="{9D8B030D-6E8A-4147-A177-3AD203B41FA5}">
                      <a16:colId xmlns:a16="http://schemas.microsoft.com/office/drawing/2014/main" xmlns="" val="20000"/>
                    </a:ext>
                  </a:extLst>
                </a:gridCol>
                <a:gridCol w="5081780">
                  <a:extLst>
                    <a:ext uri="{9D8B030D-6E8A-4147-A177-3AD203B41FA5}">
                      <a16:colId xmlns:a16="http://schemas.microsoft.com/office/drawing/2014/main" xmlns="" val="20001"/>
                    </a:ext>
                  </a:extLst>
                </a:gridCol>
              </a:tblGrid>
              <a:tr h="605882">
                <a:tc>
                  <a:txBody>
                    <a:bodyPr/>
                    <a:lstStyle/>
                    <a:p>
                      <a:pPr algn="just">
                        <a:spcAft>
                          <a:spcPts val="0"/>
                        </a:spcAft>
                      </a:pPr>
                      <a:r>
                        <a:rPr lang="en-US" sz="2400" b="0" kern="100" dirty="0" err="1">
                          <a:solidFill>
                            <a:schemeClr val="tx1"/>
                          </a:solidFill>
                          <a:effectLst/>
                          <a:latin typeface="微软雅黑" panose="020B0503020204020204" pitchFamily="34" charset="-122"/>
                          <a:ea typeface="微软雅黑" panose="020B0503020204020204" pitchFamily="34" charset="-122"/>
                        </a:rPr>
                        <a:t>requests.get</a:t>
                      </a:r>
                      <a:r>
                        <a:rPr lang="en-US" sz="2400" b="0" kern="100" dirty="0">
                          <a:solidFill>
                            <a:schemeClr val="tx1"/>
                          </a:solidFill>
                          <a:effectLst/>
                          <a:latin typeface="微软雅黑" panose="020B0503020204020204" pitchFamily="34" charset="-122"/>
                          <a:ea typeface="微软雅黑" panose="020B0503020204020204" pitchFamily="34" charset="-122"/>
                        </a:rPr>
                        <a:t>()</a:t>
                      </a:r>
                      <a:endParaRPr lang="zh-CN" sz="2400" b="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just">
                        <a:spcAft>
                          <a:spcPts val="0"/>
                        </a:spcAft>
                      </a:pPr>
                      <a:r>
                        <a:rPr lang="zh-CN" sz="2000" b="0" kern="100" dirty="0">
                          <a:solidFill>
                            <a:schemeClr val="tx1"/>
                          </a:solidFill>
                          <a:effectLst/>
                          <a:latin typeface="微软雅黑 Light" panose="020B0502040204020203" pitchFamily="34" charset="-122"/>
                          <a:ea typeface="微软雅黑 Light" panose="020B0502040204020203" pitchFamily="34" charset="-122"/>
                        </a:rPr>
                        <a:t>请求获取指定</a:t>
                      </a:r>
                      <a:r>
                        <a:rPr lang="en-US" sz="2000" b="0" kern="100" dirty="0">
                          <a:solidFill>
                            <a:schemeClr val="tx1"/>
                          </a:solidFill>
                          <a:effectLst/>
                          <a:latin typeface="微软雅黑 Light" panose="020B0502040204020203" pitchFamily="34" charset="-122"/>
                          <a:ea typeface="微软雅黑 Light" panose="020B0502040204020203" pitchFamily="34" charset="-122"/>
                        </a:rPr>
                        <a:t>URL</a:t>
                      </a:r>
                      <a:r>
                        <a:rPr lang="zh-CN" sz="2000" b="0" kern="100" dirty="0">
                          <a:solidFill>
                            <a:schemeClr val="tx1"/>
                          </a:solidFill>
                          <a:effectLst/>
                          <a:latin typeface="微软雅黑 Light" panose="020B0502040204020203" pitchFamily="34" charset="-122"/>
                          <a:ea typeface="微软雅黑 Light" panose="020B0502040204020203" pitchFamily="34" charset="-122"/>
                        </a:rPr>
                        <a:t>位置的资源，对应</a:t>
                      </a:r>
                      <a:r>
                        <a:rPr lang="en-US" sz="2000" b="0" kern="100" dirty="0">
                          <a:solidFill>
                            <a:schemeClr val="tx1"/>
                          </a:solidFill>
                          <a:effectLst/>
                          <a:latin typeface="微软雅黑 Light" panose="020B0502040204020203" pitchFamily="34" charset="-122"/>
                          <a:ea typeface="微软雅黑 Light" panose="020B0502040204020203" pitchFamily="34" charset="-122"/>
                        </a:rPr>
                        <a:t>HTTP</a:t>
                      </a:r>
                      <a:r>
                        <a:rPr lang="zh-CN" sz="2000" b="0" kern="100" dirty="0">
                          <a:solidFill>
                            <a:schemeClr val="tx1"/>
                          </a:solidFill>
                          <a:effectLst/>
                          <a:latin typeface="微软雅黑 Light" panose="020B0502040204020203" pitchFamily="34" charset="-122"/>
                          <a:ea typeface="微软雅黑 Light" panose="020B0502040204020203" pitchFamily="34" charset="-122"/>
                        </a:rPr>
                        <a:t>协议的</a:t>
                      </a:r>
                      <a:r>
                        <a:rPr lang="en-US" sz="2000" b="0" kern="100" dirty="0">
                          <a:solidFill>
                            <a:schemeClr val="tx1"/>
                          </a:solidFill>
                          <a:effectLst/>
                          <a:latin typeface="微软雅黑 Light" panose="020B0502040204020203" pitchFamily="34" charset="-122"/>
                          <a:ea typeface="微软雅黑 Light" panose="020B0502040204020203" pitchFamily="34" charset="-122"/>
                        </a:rPr>
                        <a:t>GET</a:t>
                      </a:r>
                      <a:r>
                        <a:rPr lang="zh-CN" sz="2000" b="0" kern="100" dirty="0" smtClean="0">
                          <a:solidFill>
                            <a:schemeClr val="tx1"/>
                          </a:solidFill>
                          <a:effectLst/>
                          <a:latin typeface="微软雅黑 Light" panose="020B0502040204020203" pitchFamily="34" charset="-122"/>
                          <a:ea typeface="微软雅黑 Light" panose="020B0502040204020203" pitchFamily="34" charset="-122"/>
                        </a:rPr>
                        <a:t>方法</a:t>
                      </a:r>
                      <a:r>
                        <a:rPr lang="zh-CN" altLang="en-US" sz="2000" b="0" kern="100" dirty="0" smtClean="0">
                          <a:solidFill>
                            <a:schemeClr val="tx1"/>
                          </a:solidFill>
                          <a:effectLst/>
                          <a:latin typeface="微软雅黑 Light" panose="020B0502040204020203" pitchFamily="34" charset="-122"/>
                          <a:ea typeface="微软雅黑 Light" panose="020B0502040204020203" pitchFamily="34" charset="-122"/>
                        </a:rPr>
                        <a:t>，返回一个</a:t>
                      </a:r>
                      <a:r>
                        <a:rPr lang="en-US" altLang="zh-CN" sz="2000" b="0" kern="100" dirty="0" smtClean="0">
                          <a:solidFill>
                            <a:schemeClr val="tx1"/>
                          </a:solidFill>
                          <a:effectLst/>
                          <a:latin typeface="微软雅黑 Light" panose="020B0502040204020203" pitchFamily="34" charset="-122"/>
                          <a:ea typeface="微软雅黑 Light" panose="020B0502040204020203" pitchFamily="34" charset="-122"/>
                        </a:rPr>
                        <a:t>Response</a:t>
                      </a:r>
                      <a:r>
                        <a:rPr lang="zh-CN" altLang="en-US" sz="2000" b="0" kern="100" dirty="0" smtClean="0">
                          <a:solidFill>
                            <a:schemeClr val="tx1"/>
                          </a:solidFill>
                          <a:effectLst/>
                          <a:latin typeface="微软雅黑 Light" panose="020B0502040204020203" pitchFamily="34" charset="-122"/>
                          <a:ea typeface="微软雅黑 Light" panose="020B0502040204020203" pitchFamily="34" charset="-122"/>
                        </a:rPr>
                        <a:t>对象</a:t>
                      </a:r>
                      <a:endParaRPr lang="zh-CN" sz="2000" b="0" kern="100" dirty="0">
                        <a:solidFill>
                          <a:schemeClr val="tx1"/>
                        </a:solidFill>
                        <a:effectLst/>
                        <a:latin typeface="微软雅黑 Light" panose="020B0502040204020203" pitchFamily="34" charset="-122"/>
                        <a:ea typeface="微软雅黑 Light" panose="020B0502040204020203" pitchFamily="34" charset="-122"/>
                        <a:cs typeface="Times New Roman" panose="02020603050405020304" pitchFamily="18" charset="0"/>
                      </a:endParaRPr>
                    </a:p>
                  </a:txBody>
                  <a:tcPr marL="68580" marR="68580" marT="0" marB="0" anchor="ctr">
                    <a:solidFill>
                      <a:schemeClr val="accent2">
                        <a:lumMod val="20000"/>
                        <a:lumOff val="80000"/>
                      </a:schemeClr>
                    </a:solidFill>
                  </a:tcPr>
                </a:tc>
                <a:extLst>
                  <a:ext uri="{0D108BD9-81ED-4DB2-BD59-A6C34878D82A}">
                    <a16:rowId xmlns:a16="http://schemas.microsoft.com/office/drawing/2014/main" xmlns="" val="10000"/>
                  </a:ext>
                </a:extLst>
              </a:tr>
            </a:tbl>
          </a:graphicData>
        </a:graphic>
      </p:graphicFrame>
    </p:spTree>
    <p:extLst>
      <p:ext uri="{BB962C8B-B14F-4D97-AF65-F5344CB8AC3E}">
        <p14:creationId xmlns:p14="http://schemas.microsoft.com/office/powerpoint/2010/main" val="2657304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Requests</a:t>
            </a:r>
            <a:r>
              <a:rPr lang="zh-CN" altLang="en-US" dirty="0" smtClean="0"/>
              <a:t>库</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8</a:t>
            </a:fld>
            <a:endParaRPr lang="zh-CN" altLang="en-US" dirty="0"/>
          </a:p>
        </p:txBody>
      </p:sp>
      <p:grpSp>
        <p:nvGrpSpPr>
          <p:cNvPr id="7" name="组合 6"/>
          <p:cNvGrpSpPr/>
          <p:nvPr/>
        </p:nvGrpSpPr>
        <p:grpSpPr>
          <a:xfrm>
            <a:off x="556887" y="1726518"/>
            <a:ext cx="8335592" cy="2429410"/>
            <a:chOff x="642910" y="4124187"/>
            <a:chExt cx="2634036" cy="2076772"/>
          </a:xfrm>
        </p:grpSpPr>
        <p:sp>
          <p:nvSpPr>
            <p:cNvPr id="8" name="任意多边形 7"/>
            <p:cNvSpPr/>
            <p:nvPr/>
          </p:nvSpPr>
          <p:spPr>
            <a:xfrm>
              <a:off x="642910" y="4124188"/>
              <a:ext cx="2634036" cy="2076771"/>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nSpc>
                  <a:spcPct val="80000"/>
                </a:lnSpc>
                <a:spcBef>
                  <a:spcPct val="20000"/>
                </a:spcBef>
                <a:buFont typeface="Arial" charset="0"/>
                <a:buNone/>
              </a:pPr>
              <a:endParaRPr lang="en-US" altLang="zh-CN" sz="1600" dirty="0" smtClean="0"/>
            </a:p>
            <a:p>
              <a:pPr>
                <a:lnSpc>
                  <a:spcPct val="80000"/>
                </a:lnSpc>
                <a:spcBef>
                  <a:spcPct val="20000"/>
                </a:spcBef>
                <a:buFont typeface="Arial" charset="0"/>
                <a:buNone/>
              </a:pPr>
              <a:endParaRPr lang="en-US" altLang="zh-CN" dirty="0" smtClean="0"/>
            </a:p>
            <a:p>
              <a:pPr>
                <a:buFont typeface="Arial" charset="0"/>
                <a:buNone/>
              </a:pPr>
              <a:r>
                <a:rPr lang="en-US" altLang="zh-CN" sz="2400" dirty="0" smtClean="0"/>
                <a:t>&gt;&gt;&gt;</a:t>
              </a:r>
              <a:r>
                <a:rPr lang="en-US" altLang="zh-CN" sz="2400" dirty="0" smtClean="0">
                  <a:solidFill>
                    <a:srgbClr val="0070C0"/>
                  </a:solidFill>
                </a:rPr>
                <a:t> </a:t>
              </a:r>
              <a:r>
                <a:rPr lang="en-US" altLang="zh-CN" sz="2400" dirty="0" err="1" smtClean="0">
                  <a:cs typeface="Consolas" panose="020B0609020204030204" pitchFamily="49" charset="0"/>
                </a:rPr>
                <a:t>r.text</a:t>
              </a:r>
              <a:r>
                <a:rPr lang="en-US" altLang="zh-CN" sz="2400" dirty="0" smtClean="0">
                  <a:cs typeface="Consolas" panose="020B0609020204030204" pitchFamily="49" charset="0"/>
                </a:rPr>
                <a:t>[:150]</a:t>
              </a:r>
            </a:p>
            <a:p>
              <a:pPr>
                <a:buFont typeface="Arial" charset="0"/>
                <a:buNone/>
              </a:pPr>
              <a:r>
                <a:rPr lang="pt-BR" altLang="zh-CN" sz="2400" dirty="0">
                  <a:solidFill>
                    <a:srgbClr val="3333FF"/>
                  </a:solidFill>
                  <a:cs typeface="Consolas" panose="020B0609020204030204" pitchFamily="49" charset="0"/>
                </a:rPr>
                <a:t>'\n\n  \n  \n\n\n\n\n\n\n\n\n\n\n      \n  &lt;!doctype html&gt;&lt;html class="a-no-js" data-19ax5a9jf="dingo"&gt;\n  &lt;head&gt;&lt;script&gt;var aPageStart = (new Date()).getTime();&lt;/scri'</a:t>
              </a:r>
              <a:endParaRPr lang="en-US" altLang="zh-CN" sz="2400" dirty="0">
                <a:solidFill>
                  <a:srgbClr val="3333FF"/>
                </a:solidFill>
                <a:cs typeface="Consolas" panose="020B0609020204030204" pitchFamily="49" charset="0"/>
              </a:endParaRPr>
            </a:p>
          </p:txBody>
        </p:sp>
        <p:sp>
          <p:nvSpPr>
            <p:cNvPr id="9" name="椭圆形标注 8"/>
            <p:cNvSpPr/>
            <p:nvPr/>
          </p:nvSpPr>
          <p:spPr>
            <a:xfrm>
              <a:off x="680890" y="4124187"/>
              <a:ext cx="226928" cy="353209"/>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sz="2400" b="1" dirty="0" smtClean="0">
                  <a:solidFill>
                    <a:schemeClr val="accent6"/>
                  </a:solidFill>
                </a:rPr>
                <a:t>S</a:t>
              </a:r>
              <a:r>
                <a:rPr lang="en-US" altLang="zh-CN" sz="800" dirty="0" smtClean="0">
                  <a:solidFill>
                    <a:schemeClr val="accent6"/>
                  </a:solidFill>
                </a:rPr>
                <a:t>ource</a:t>
              </a:r>
              <a:endParaRPr lang="zh-CN" altLang="en-US" sz="800" dirty="0">
                <a:solidFill>
                  <a:schemeClr val="accent6"/>
                </a:solidFill>
              </a:endParaRPr>
            </a:p>
          </p:txBody>
        </p:sp>
      </p:grpSp>
      <p:graphicFrame>
        <p:nvGraphicFramePr>
          <p:cNvPr id="11" name="表格 10"/>
          <p:cNvGraphicFramePr>
            <a:graphicFrameLocks noGrp="1"/>
          </p:cNvGraphicFramePr>
          <p:nvPr>
            <p:extLst/>
          </p:nvPr>
        </p:nvGraphicFramePr>
        <p:xfrm>
          <a:off x="565212" y="1016242"/>
          <a:ext cx="8013576" cy="609600"/>
        </p:xfrm>
        <a:graphic>
          <a:graphicData uri="http://schemas.openxmlformats.org/drawingml/2006/table">
            <a:tbl>
              <a:tblPr firstRow="1" firstCol="1" bandRow="1">
                <a:tableStyleId>{5C22544A-7EE6-4342-B048-85BDC9FD1C3A}</a:tableStyleId>
              </a:tblPr>
              <a:tblGrid>
                <a:gridCol w="2931796">
                  <a:extLst>
                    <a:ext uri="{9D8B030D-6E8A-4147-A177-3AD203B41FA5}">
                      <a16:colId xmlns:a16="http://schemas.microsoft.com/office/drawing/2014/main" xmlns="" val="20000"/>
                    </a:ext>
                  </a:extLst>
                </a:gridCol>
                <a:gridCol w="5081780">
                  <a:extLst>
                    <a:ext uri="{9D8B030D-6E8A-4147-A177-3AD203B41FA5}">
                      <a16:colId xmlns:a16="http://schemas.microsoft.com/office/drawing/2014/main" xmlns="" val="20001"/>
                    </a:ext>
                  </a:extLst>
                </a:gridCol>
              </a:tblGrid>
              <a:tr h="605882">
                <a:tc>
                  <a:txBody>
                    <a:bodyPr/>
                    <a:lstStyle/>
                    <a:p>
                      <a:pPr algn="just">
                        <a:spcAft>
                          <a:spcPts val="0"/>
                        </a:spcAft>
                      </a:pPr>
                      <a:r>
                        <a:rPr lang="en-US" sz="2400" b="0" kern="100" dirty="0" err="1">
                          <a:solidFill>
                            <a:schemeClr val="tx1"/>
                          </a:solidFill>
                          <a:effectLst/>
                          <a:latin typeface="微软雅黑" panose="020B0503020204020204" pitchFamily="34" charset="-122"/>
                          <a:ea typeface="微软雅黑" panose="020B0503020204020204" pitchFamily="34" charset="-122"/>
                        </a:rPr>
                        <a:t>requests.get</a:t>
                      </a:r>
                      <a:r>
                        <a:rPr lang="en-US" sz="2400" b="0" kern="100" dirty="0">
                          <a:solidFill>
                            <a:schemeClr val="tx1"/>
                          </a:solidFill>
                          <a:effectLst/>
                          <a:latin typeface="微软雅黑" panose="020B0503020204020204" pitchFamily="34" charset="-122"/>
                          <a:ea typeface="微软雅黑" panose="020B0503020204020204" pitchFamily="34" charset="-122"/>
                        </a:rPr>
                        <a:t>()</a:t>
                      </a:r>
                      <a:endParaRPr lang="zh-CN" sz="2400" b="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algn="just">
                        <a:spcAft>
                          <a:spcPts val="0"/>
                        </a:spcAft>
                      </a:pPr>
                      <a:r>
                        <a:rPr lang="zh-CN" sz="2000" b="0" kern="100" dirty="0">
                          <a:solidFill>
                            <a:schemeClr val="tx1"/>
                          </a:solidFill>
                          <a:effectLst/>
                          <a:latin typeface="微软雅黑 Light" panose="020B0502040204020203" pitchFamily="34" charset="-122"/>
                          <a:ea typeface="微软雅黑 Light" panose="020B0502040204020203" pitchFamily="34" charset="-122"/>
                        </a:rPr>
                        <a:t>请求获取指定</a:t>
                      </a:r>
                      <a:r>
                        <a:rPr lang="en-US" sz="2000" b="0" kern="100" dirty="0">
                          <a:solidFill>
                            <a:schemeClr val="tx1"/>
                          </a:solidFill>
                          <a:effectLst/>
                          <a:latin typeface="微软雅黑 Light" panose="020B0502040204020203" pitchFamily="34" charset="-122"/>
                          <a:ea typeface="微软雅黑 Light" panose="020B0502040204020203" pitchFamily="34" charset="-122"/>
                        </a:rPr>
                        <a:t>URL</a:t>
                      </a:r>
                      <a:r>
                        <a:rPr lang="zh-CN" sz="2000" b="0" kern="100" dirty="0">
                          <a:solidFill>
                            <a:schemeClr val="tx1"/>
                          </a:solidFill>
                          <a:effectLst/>
                          <a:latin typeface="微软雅黑 Light" panose="020B0502040204020203" pitchFamily="34" charset="-122"/>
                          <a:ea typeface="微软雅黑 Light" panose="020B0502040204020203" pitchFamily="34" charset="-122"/>
                        </a:rPr>
                        <a:t>位置的资源，对应</a:t>
                      </a:r>
                      <a:r>
                        <a:rPr lang="en-US" sz="2000" b="0" kern="100" dirty="0">
                          <a:solidFill>
                            <a:schemeClr val="tx1"/>
                          </a:solidFill>
                          <a:effectLst/>
                          <a:latin typeface="微软雅黑 Light" panose="020B0502040204020203" pitchFamily="34" charset="-122"/>
                          <a:ea typeface="微软雅黑 Light" panose="020B0502040204020203" pitchFamily="34" charset="-122"/>
                        </a:rPr>
                        <a:t>HTTP</a:t>
                      </a:r>
                      <a:r>
                        <a:rPr lang="zh-CN" sz="2000" b="0" kern="100" dirty="0">
                          <a:solidFill>
                            <a:schemeClr val="tx1"/>
                          </a:solidFill>
                          <a:effectLst/>
                          <a:latin typeface="微软雅黑 Light" panose="020B0502040204020203" pitchFamily="34" charset="-122"/>
                          <a:ea typeface="微软雅黑 Light" panose="020B0502040204020203" pitchFamily="34" charset="-122"/>
                        </a:rPr>
                        <a:t>协议的</a:t>
                      </a:r>
                      <a:r>
                        <a:rPr lang="en-US" sz="2000" b="0" kern="100" dirty="0">
                          <a:solidFill>
                            <a:schemeClr val="tx1"/>
                          </a:solidFill>
                          <a:effectLst/>
                          <a:latin typeface="微软雅黑 Light" panose="020B0502040204020203" pitchFamily="34" charset="-122"/>
                          <a:ea typeface="微软雅黑 Light" panose="020B0502040204020203" pitchFamily="34" charset="-122"/>
                        </a:rPr>
                        <a:t>GET</a:t>
                      </a:r>
                      <a:r>
                        <a:rPr lang="zh-CN" sz="2000" b="0" kern="100" dirty="0" smtClean="0">
                          <a:solidFill>
                            <a:schemeClr val="tx1"/>
                          </a:solidFill>
                          <a:effectLst/>
                          <a:latin typeface="微软雅黑 Light" panose="020B0502040204020203" pitchFamily="34" charset="-122"/>
                          <a:ea typeface="微软雅黑 Light" panose="020B0502040204020203" pitchFamily="34" charset="-122"/>
                        </a:rPr>
                        <a:t>方法</a:t>
                      </a:r>
                      <a:r>
                        <a:rPr lang="zh-CN" altLang="en-US" sz="2000" b="0" kern="100" dirty="0" smtClean="0">
                          <a:solidFill>
                            <a:schemeClr val="tx1"/>
                          </a:solidFill>
                          <a:effectLst/>
                          <a:latin typeface="微软雅黑 Light" panose="020B0502040204020203" pitchFamily="34" charset="-122"/>
                          <a:ea typeface="微软雅黑 Light" panose="020B0502040204020203" pitchFamily="34" charset="-122"/>
                        </a:rPr>
                        <a:t>，返回一个</a:t>
                      </a:r>
                      <a:r>
                        <a:rPr lang="en-US" altLang="zh-CN" sz="2000" b="0" kern="100" dirty="0" smtClean="0">
                          <a:solidFill>
                            <a:schemeClr val="tx1"/>
                          </a:solidFill>
                          <a:effectLst/>
                          <a:latin typeface="微软雅黑 Light" panose="020B0502040204020203" pitchFamily="34" charset="-122"/>
                          <a:ea typeface="微软雅黑 Light" panose="020B0502040204020203" pitchFamily="34" charset="-122"/>
                        </a:rPr>
                        <a:t>Response</a:t>
                      </a:r>
                      <a:r>
                        <a:rPr lang="zh-CN" altLang="en-US" sz="2000" b="0" kern="100" dirty="0" smtClean="0">
                          <a:solidFill>
                            <a:schemeClr val="tx1"/>
                          </a:solidFill>
                          <a:effectLst/>
                          <a:latin typeface="微软雅黑 Light" panose="020B0502040204020203" pitchFamily="34" charset="-122"/>
                          <a:ea typeface="微软雅黑 Light" panose="020B0502040204020203" pitchFamily="34" charset="-122"/>
                        </a:rPr>
                        <a:t>对象</a:t>
                      </a:r>
                      <a:endParaRPr lang="zh-CN" sz="2000" b="0" kern="100" dirty="0">
                        <a:solidFill>
                          <a:schemeClr val="tx1"/>
                        </a:solidFill>
                        <a:effectLst/>
                        <a:latin typeface="微软雅黑 Light" panose="020B0502040204020203" pitchFamily="34" charset="-122"/>
                        <a:ea typeface="微软雅黑 Light" panose="020B0502040204020203" pitchFamily="34" charset="-122"/>
                        <a:cs typeface="Times New Roman" panose="02020603050405020304" pitchFamily="18" charset="0"/>
                      </a:endParaRPr>
                    </a:p>
                  </a:txBody>
                  <a:tcPr marL="68580" marR="68580" marT="0" marB="0" anchor="ctr">
                    <a:solidFill>
                      <a:schemeClr val="accent2">
                        <a:lumMod val="20000"/>
                        <a:lumOff val="80000"/>
                      </a:schemeClr>
                    </a:solidFill>
                  </a:tcPr>
                </a:tc>
                <a:extLst>
                  <a:ext uri="{0D108BD9-81ED-4DB2-BD59-A6C34878D82A}">
                    <a16:rowId xmlns:a16="http://schemas.microsoft.com/office/drawing/2014/main" xmlns="" val="10000"/>
                  </a:ext>
                </a:extLst>
              </a:tr>
            </a:tbl>
          </a:graphicData>
        </a:graphic>
      </p:graphicFrame>
    </p:spTree>
    <p:extLst>
      <p:ext uri="{BB962C8B-B14F-4D97-AF65-F5344CB8AC3E}">
        <p14:creationId xmlns:p14="http://schemas.microsoft.com/office/powerpoint/2010/main" val="2458512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Requests</a:t>
            </a:r>
            <a:r>
              <a:rPr lang="zh-CN" altLang="en-US" dirty="0"/>
              <a:t>库</a:t>
            </a:r>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9</a:t>
            </a:fld>
            <a:endParaRPr lang="zh-CN" altLang="en-US" dirty="0"/>
          </a:p>
        </p:txBody>
      </p:sp>
      <p:grpSp>
        <p:nvGrpSpPr>
          <p:cNvPr id="5" name="组合 4"/>
          <p:cNvGrpSpPr/>
          <p:nvPr/>
        </p:nvGrpSpPr>
        <p:grpSpPr>
          <a:xfrm>
            <a:off x="827584" y="1347614"/>
            <a:ext cx="7200800" cy="2429410"/>
            <a:chOff x="642910" y="4124187"/>
            <a:chExt cx="2634036" cy="2076772"/>
          </a:xfrm>
        </p:grpSpPr>
        <p:sp>
          <p:nvSpPr>
            <p:cNvPr id="6" name="任意多边形 5"/>
            <p:cNvSpPr/>
            <p:nvPr/>
          </p:nvSpPr>
          <p:spPr>
            <a:xfrm>
              <a:off x="642910" y="4124188"/>
              <a:ext cx="2634036" cy="2076771"/>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nSpc>
                  <a:spcPct val="80000"/>
                </a:lnSpc>
                <a:spcBef>
                  <a:spcPct val="20000"/>
                </a:spcBef>
                <a:buFont typeface="Arial" charset="0"/>
                <a:buNone/>
              </a:pPr>
              <a:endParaRPr lang="en-US" altLang="zh-CN" sz="1600" dirty="0" smtClean="0"/>
            </a:p>
            <a:p>
              <a:pPr>
                <a:lnSpc>
                  <a:spcPct val="80000"/>
                </a:lnSpc>
                <a:spcBef>
                  <a:spcPct val="20000"/>
                </a:spcBef>
                <a:buFont typeface="Arial" charset="0"/>
                <a:buNone/>
              </a:pPr>
              <a:endParaRPr lang="en-US" altLang="zh-CN" dirty="0" smtClean="0"/>
            </a:p>
            <a:p>
              <a:r>
                <a:rPr lang="en-US" altLang="zh-CN" sz="2400" dirty="0"/>
                <a:t>&gt;&gt;&gt; </a:t>
              </a:r>
              <a:r>
                <a:rPr lang="en-US" altLang="zh-CN" sz="2400" dirty="0" err="1"/>
                <a:t>r.encoding</a:t>
              </a:r>
              <a:r>
                <a:rPr lang="en-US" altLang="zh-CN" sz="2400" dirty="0"/>
                <a:t>       </a:t>
              </a:r>
              <a:r>
                <a:rPr lang="en-US" altLang="zh-CN" sz="2400" i="1" dirty="0">
                  <a:solidFill>
                    <a:schemeClr val="bg1">
                      <a:lumMod val="65000"/>
                    </a:schemeClr>
                  </a:solidFill>
                </a:rPr>
                <a:t># </a:t>
              </a:r>
              <a:r>
                <a:rPr lang="zh-CN" altLang="en-US" sz="2400" i="1" dirty="0">
                  <a:solidFill>
                    <a:schemeClr val="bg1">
                      <a:lumMod val="65000"/>
                    </a:schemeClr>
                  </a:solidFill>
                </a:rPr>
                <a:t>根据</a:t>
              </a:r>
              <a:r>
                <a:rPr lang="en-US" altLang="zh-CN" sz="2400" i="1" dirty="0">
                  <a:solidFill>
                    <a:schemeClr val="bg1">
                      <a:lumMod val="65000"/>
                    </a:schemeClr>
                  </a:solidFill>
                </a:rPr>
                <a:t>HTTP</a:t>
              </a:r>
              <a:r>
                <a:rPr lang="zh-CN" altLang="en-US" sz="2400" i="1" dirty="0">
                  <a:solidFill>
                    <a:schemeClr val="bg1">
                      <a:lumMod val="65000"/>
                    </a:schemeClr>
                  </a:solidFill>
                </a:rPr>
                <a:t>头部自动推测</a:t>
              </a:r>
              <a:endParaRPr lang="en-US" altLang="zh-CN" sz="2400" i="1" dirty="0">
                <a:solidFill>
                  <a:schemeClr val="bg1">
                    <a:lumMod val="65000"/>
                  </a:schemeClr>
                </a:solidFill>
              </a:endParaRPr>
            </a:p>
            <a:p>
              <a:r>
                <a:rPr lang="en-US" altLang="zh-CN" sz="2400" dirty="0">
                  <a:solidFill>
                    <a:srgbClr val="0070C0"/>
                  </a:solidFill>
                </a:rPr>
                <a:t>'UTF-8'</a:t>
              </a:r>
            </a:p>
            <a:p>
              <a:r>
                <a:rPr lang="en-US" altLang="zh-CN" sz="2400" dirty="0"/>
                <a:t>&gt;&gt;&gt; </a:t>
              </a:r>
              <a:r>
                <a:rPr lang="en-US" altLang="zh-CN" sz="2400" dirty="0" err="1"/>
                <a:t>r.encoding</a:t>
              </a:r>
              <a:r>
                <a:rPr lang="en-US" altLang="zh-CN" sz="2400" dirty="0"/>
                <a:t> = </a:t>
              </a:r>
              <a:r>
                <a:rPr lang="en-US" altLang="zh-CN" sz="2400" dirty="0">
                  <a:solidFill>
                    <a:schemeClr val="accent3"/>
                  </a:solidFill>
                </a:rPr>
                <a:t>'gb2312'</a:t>
              </a:r>
            </a:p>
            <a:p>
              <a:r>
                <a:rPr lang="en-US" altLang="zh-CN" sz="2400" dirty="0"/>
                <a:t>&gt;&gt;&gt; </a:t>
              </a:r>
              <a:r>
                <a:rPr lang="en-US" altLang="zh-CN" sz="2400" dirty="0" err="1"/>
                <a:t>r.encoding</a:t>
              </a:r>
              <a:r>
                <a:rPr lang="en-US" altLang="zh-CN" sz="2400" dirty="0"/>
                <a:t> = </a:t>
              </a:r>
              <a:r>
                <a:rPr lang="en-US" altLang="zh-CN" sz="2400" dirty="0" err="1"/>
                <a:t>r.apparent_encoding</a:t>
              </a:r>
              <a:endParaRPr lang="en-US" altLang="zh-CN" sz="2400" dirty="0"/>
            </a:p>
          </p:txBody>
        </p:sp>
        <p:sp>
          <p:nvSpPr>
            <p:cNvPr id="7" name="椭圆形标注 6"/>
            <p:cNvSpPr/>
            <p:nvPr/>
          </p:nvSpPr>
          <p:spPr>
            <a:xfrm>
              <a:off x="680890" y="4124187"/>
              <a:ext cx="226928" cy="353209"/>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sz="2400" b="1" dirty="0" smtClean="0">
                  <a:solidFill>
                    <a:schemeClr val="accent6"/>
                  </a:solidFill>
                </a:rPr>
                <a:t>S</a:t>
              </a:r>
              <a:r>
                <a:rPr lang="en-US" altLang="zh-CN" sz="800" dirty="0" smtClean="0">
                  <a:solidFill>
                    <a:schemeClr val="accent6"/>
                  </a:solidFill>
                </a:rPr>
                <a:t>ource</a:t>
              </a:r>
              <a:endParaRPr lang="zh-CN" altLang="en-US" sz="800" dirty="0">
                <a:solidFill>
                  <a:schemeClr val="accent6"/>
                </a:solidFill>
              </a:endParaRPr>
            </a:p>
          </p:txBody>
        </p:sp>
      </p:grpSp>
    </p:spTree>
    <p:extLst>
      <p:ext uri="{BB962C8B-B14F-4D97-AF65-F5344CB8AC3E}">
        <p14:creationId xmlns:p14="http://schemas.microsoft.com/office/powerpoint/2010/main" val="3700149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15321</TotalTime>
  <Words>2692</Words>
  <Application>Microsoft Office PowerPoint</Application>
  <PresentationFormat>全屏显示(16:9)</PresentationFormat>
  <Paragraphs>434</Paragraphs>
  <Slides>40</Slides>
  <Notes>30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40</vt:i4>
      </vt:variant>
    </vt:vector>
  </HeadingPairs>
  <TitlesOfParts>
    <vt:vector size="54" baseType="lpstr">
      <vt:lpstr>Arial Unicode MS</vt:lpstr>
      <vt:lpstr>Broadway</vt:lpstr>
      <vt:lpstr>宋体</vt:lpstr>
      <vt:lpstr>微软雅黑</vt:lpstr>
      <vt:lpstr>微软雅黑 Light</vt:lpstr>
      <vt:lpstr>幼圆</vt:lpstr>
      <vt:lpstr>Arial</vt:lpstr>
      <vt:lpstr>Arial Black</vt:lpstr>
      <vt:lpstr>Calibri</vt:lpstr>
      <vt:lpstr>Consolas</vt:lpstr>
      <vt:lpstr>Courier New</vt:lpstr>
      <vt:lpstr>Times New Roman</vt:lpstr>
      <vt:lpstr>Wingdings</vt:lpstr>
      <vt:lpstr>Office 主题​​</vt:lpstr>
      <vt:lpstr>   网络爬虫入门</vt:lpstr>
      <vt:lpstr>用Python获取网络数据</vt:lpstr>
      <vt:lpstr>网页抓取</vt:lpstr>
      <vt:lpstr>网页抓取的过程</vt:lpstr>
      <vt:lpstr>11.1.1 Requests库基本使用</vt:lpstr>
      <vt:lpstr>Requests库</vt:lpstr>
      <vt:lpstr>Requests库</vt:lpstr>
      <vt:lpstr>Requests库</vt:lpstr>
      <vt:lpstr>Requests库</vt:lpstr>
      <vt:lpstr>Requests库</vt:lpstr>
      <vt:lpstr>JSON格式</vt:lpstr>
      <vt:lpstr>*JSON格式转化</vt:lpstr>
      <vt:lpstr>Requests</vt:lpstr>
      <vt:lpstr>11.1.2 Robots 协议</vt:lpstr>
      <vt:lpstr>Robots协议</vt:lpstr>
      <vt:lpstr>Robots协议</vt:lpstr>
      <vt:lpstr>Robots协议-豆瓣网</vt:lpstr>
      <vt:lpstr>网页数据解析</vt:lpstr>
      <vt:lpstr>Requests库网页源代码</vt:lpstr>
      <vt:lpstr>11.2.1Beautiful Soup库</vt:lpstr>
      <vt:lpstr>1.Beautiful Soup 基础</vt:lpstr>
      <vt:lpstr>1.Beautiful Soup 基础</vt:lpstr>
      <vt:lpstr>2.Beautiful Soup 使用</vt:lpstr>
      <vt:lpstr>2.Beautiful Soup 使用</vt:lpstr>
      <vt:lpstr>2.Beautiful Soup 使用</vt:lpstr>
      <vt:lpstr>2.Beautiful Soup 使用</vt:lpstr>
      <vt:lpstr>思考：抓取图书短评前3页</vt:lpstr>
      <vt:lpstr>11.2.2 re正则表达式</vt:lpstr>
      <vt:lpstr>re正则表达式</vt:lpstr>
      <vt:lpstr>re正则表达式简介</vt:lpstr>
      <vt:lpstr>re正则表达式简介</vt:lpstr>
      <vt:lpstr>re正则表达式简介</vt:lpstr>
      <vt:lpstr>re正则表达式简介</vt:lpstr>
      <vt:lpstr>re正则表达式模块</vt:lpstr>
      <vt:lpstr>re正则表达式模块</vt:lpstr>
      <vt:lpstr>re正则表达式模块——成组信息</vt:lpstr>
      <vt:lpstr>re正则表达式模块——成组信息</vt:lpstr>
      <vt:lpstr>Web API获取数据</vt:lpstr>
      <vt:lpstr>小结</vt:lpstr>
      <vt:lpstr>小结</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Zhang Lily</cp:lastModifiedBy>
  <cp:revision>851</cp:revision>
  <dcterms:created xsi:type="dcterms:W3CDTF">2014-10-11T09:01:24Z</dcterms:created>
  <dcterms:modified xsi:type="dcterms:W3CDTF">2019-05-04T08:42:14Z</dcterms:modified>
</cp:coreProperties>
</file>