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56" r:id="rId2"/>
    <p:sldId id="277" r:id="rId3"/>
    <p:sldId id="422" r:id="rId4"/>
    <p:sldId id="426" r:id="rId5"/>
    <p:sldId id="427" r:id="rId6"/>
    <p:sldId id="423" r:id="rId7"/>
    <p:sldId id="424" r:id="rId8"/>
    <p:sldId id="425" r:id="rId9"/>
    <p:sldId id="428" r:id="rId10"/>
    <p:sldId id="429" r:id="rId11"/>
    <p:sldId id="451" r:id="rId12"/>
    <p:sldId id="430" r:id="rId13"/>
    <p:sldId id="431" r:id="rId14"/>
    <p:sldId id="433" r:id="rId15"/>
    <p:sldId id="452" r:id="rId16"/>
    <p:sldId id="434" r:id="rId17"/>
    <p:sldId id="345" r:id="rId18"/>
    <p:sldId id="435" r:id="rId19"/>
    <p:sldId id="436" r:id="rId20"/>
    <p:sldId id="437" r:id="rId21"/>
    <p:sldId id="438" r:id="rId22"/>
    <p:sldId id="342" r:id="rId23"/>
    <p:sldId id="341" r:id="rId24"/>
    <p:sldId id="343" r:id="rId25"/>
    <p:sldId id="346" r:id="rId26"/>
    <p:sldId id="439" r:id="rId27"/>
    <p:sldId id="440" r:id="rId28"/>
    <p:sldId id="441" r:id="rId29"/>
    <p:sldId id="445" r:id="rId30"/>
    <p:sldId id="350" r:id="rId31"/>
    <p:sldId id="349" r:id="rId32"/>
    <p:sldId id="405" r:id="rId33"/>
    <p:sldId id="352" r:id="rId34"/>
    <p:sldId id="446" r:id="rId35"/>
    <p:sldId id="458" r:id="rId36"/>
    <p:sldId id="419" r:id="rId37"/>
    <p:sldId id="457" r:id="rId38"/>
    <p:sldId id="459" r:id="rId39"/>
    <p:sldId id="456" r:id="rId40"/>
    <p:sldId id="460" r:id="rId41"/>
    <p:sldId id="454" r:id="rId42"/>
    <p:sldId id="420" r:id="rId43"/>
    <p:sldId id="453" r:id="rId44"/>
    <p:sldId id="461" r:id="rId45"/>
    <p:sldId id="447" r:id="rId46"/>
    <p:sldId id="353" r:id="rId47"/>
    <p:sldId id="354" r:id="rId48"/>
    <p:sldId id="415" r:id="rId49"/>
    <p:sldId id="448" r:id="rId50"/>
    <p:sldId id="455" r:id="rId51"/>
    <p:sldId id="450" r:id="rId5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3333FF"/>
    <a:srgbClr val="898989"/>
    <a:srgbClr val="3366FF"/>
    <a:srgbClr val="6699FF"/>
    <a:srgbClr val="376092"/>
    <a:srgbClr val="F5F395"/>
    <a:srgbClr val="F1EE64"/>
    <a:srgbClr val="0000FF"/>
    <a:srgbClr val="FFD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9" autoAdjust="0"/>
    <p:restoredTop sz="88354" autoAdjust="0"/>
  </p:normalViewPr>
  <p:slideViewPr>
    <p:cSldViewPr>
      <p:cViewPr varScale="1">
        <p:scale>
          <a:sx n="121" d="100"/>
          <a:sy n="121" d="100"/>
        </p:scale>
        <p:origin x="978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0FC3C9-F338-416D-A390-787AD83F75B0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CD10A0AD-0DC7-4B57-AA1A-ABC7247ADCC7}">
      <dgm:prSet phldrT="[文本]" custT="1"/>
      <dgm:spPr/>
      <dgm:t>
        <a:bodyPr/>
        <a:lstStyle/>
        <a:p>
          <a:r>
            <a:rPr lang="en-US" sz="2000" dirty="0" smtClean="0"/>
            <a:t>Java</a:t>
          </a:r>
          <a:endParaRPr lang="zh-CN" altLang="en-US" sz="2000" dirty="0"/>
        </a:p>
      </dgm:t>
    </dgm:pt>
    <dgm:pt modelId="{8AED2FCC-C20F-4F52-8A94-4899D7DAB2D9}" type="parTrans" cxnId="{D100F507-2E55-4EFD-9B46-FFAA0A4995D9}">
      <dgm:prSet/>
      <dgm:spPr/>
      <dgm:t>
        <a:bodyPr/>
        <a:lstStyle/>
        <a:p>
          <a:endParaRPr lang="zh-CN" altLang="en-US"/>
        </a:p>
      </dgm:t>
    </dgm:pt>
    <dgm:pt modelId="{54BDE9CC-8E0D-410C-893E-8B720D06D840}" type="sibTrans" cxnId="{D100F507-2E55-4EFD-9B46-FFAA0A4995D9}">
      <dgm:prSet custT="1"/>
      <dgm:spPr/>
      <dgm:t>
        <a:bodyPr/>
        <a:lstStyle/>
        <a:p>
          <a:r>
            <a:rPr lang="en-US" sz="2000" dirty="0" smtClean="0"/>
            <a:t>C</a:t>
          </a:r>
          <a:endParaRPr lang="zh-CN" altLang="en-US" sz="2000" dirty="0"/>
        </a:p>
      </dgm:t>
    </dgm:pt>
    <dgm:pt modelId="{034B7807-0381-4272-B040-201E2464B8B2}">
      <dgm:prSet phldrT="[文本]" custT="1"/>
      <dgm:spPr/>
      <dgm:t>
        <a:bodyPr lIns="0" rIns="0"/>
        <a:lstStyle/>
        <a:p>
          <a:r>
            <a:rPr lang="en-US" sz="2000" spc="-100" baseline="0" dirty="0" smtClean="0"/>
            <a:t>Python</a:t>
          </a:r>
          <a:endParaRPr lang="zh-CN" altLang="en-US" sz="2000" spc="-100" baseline="0" dirty="0" smtClean="0"/>
        </a:p>
      </dgm:t>
    </dgm:pt>
    <dgm:pt modelId="{1BDFF209-1CF1-4773-9F55-7006D842C3D2}" type="parTrans" cxnId="{B04DFD18-16ED-4CFA-9736-7A5FA06F0484}">
      <dgm:prSet/>
      <dgm:spPr/>
      <dgm:t>
        <a:bodyPr/>
        <a:lstStyle/>
        <a:p>
          <a:endParaRPr lang="zh-CN" altLang="en-US"/>
        </a:p>
      </dgm:t>
    </dgm:pt>
    <dgm:pt modelId="{3803BA2E-F2DD-48C4-B46C-09A06A609936}" type="sibTrans" cxnId="{B04DFD18-16ED-4CFA-9736-7A5FA06F0484}">
      <dgm:prSet custT="1"/>
      <dgm:spPr/>
      <dgm:t>
        <a:bodyPr/>
        <a:lstStyle/>
        <a:p>
          <a:r>
            <a:rPr lang="en-US" sz="2000" dirty="0" smtClean="0"/>
            <a:t>C++</a:t>
          </a:r>
          <a:endParaRPr lang="zh-CN" altLang="en-US" sz="2000" dirty="0"/>
        </a:p>
      </dgm:t>
    </dgm:pt>
    <dgm:pt modelId="{D0FF7834-937A-454B-AF71-30ADEE1537BA}">
      <dgm:prSet phldrT="[文本]" custT="1"/>
      <dgm:spPr/>
      <dgm:t>
        <a:bodyPr/>
        <a:lstStyle/>
        <a:p>
          <a:r>
            <a:rPr lang="en-US" sz="2000" dirty="0" smtClean="0"/>
            <a:t>Perl</a:t>
          </a:r>
          <a:endParaRPr lang="zh-CN" altLang="en-US" sz="2000" dirty="0"/>
        </a:p>
      </dgm:t>
    </dgm:pt>
    <dgm:pt modelId="{FF7230B2-E4F6-4B98-8798-CA3A9E006E6D}" type="parTrans" cxnId="{7E2F4B12-5917-4676-8B98-40A211E46352}">
      <dgm:prSet/>
      <dgm:spPr/>
      <dgm:t>
        <a:bodyPr/>
        <a:lstStyle/>
        <a:p>
          <a:endParaRPr lang="zh-CN" altLang="en-US"/>
        </a:p>
      </dgm:t>
    </dgm:pt>
    <dgm:pt modelId="{19571078-F1FF-445E-80F0-72697EDEA474}" type="sibTrans" cxnId="{7E2F4B12-5917-4676-8B98-40A211E46352}">
      <dgm:prSet custT="1"/>
      <dgm:spPr/>
      <dgm:t>
        <a:bodyPr/>
        <a:lstStyle/>
        <a:p>
          <a:r>
            <a:rPr lang="en-US" sz="2000" dirty="0" smtClean="0"/>
            <a:t>C#</a:t>
          </a:r>
          <a:endParaRPr lang="zh-CN" altLang="en-US" sz="2000" dirty="0"/>
        </a:p>
      </dgm:t>
    </dgm:pt>
    <dgm:pt modelId="{D62BF8E1-3503-4AE8-86A0-68BAB4DF81B6}" type="pres">
      <dgm:prSet presAssocID="{FB0FC3C9-F338-416D-A390-787AD83F75B0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67849FC-819B-44C5-91F5-D6817F4AD026}" type="pres">
      <dgm:prSet presAssocID="{CD10A0AD-0DC7-4B57-AA1A-ABC7247ADCC7}" presName="composite" presStyleCnt="0"/>
      <dgm:spPr/>
    </dgm:pt>
    <dgm:pt modelId="{B6A76813-D1AE-470B-A165-E1C5B33CE56A}" type="pres">
      <dgm:prSet presAssocID="{CD10A0AD-0DC7-4B57-AA1A-ABC7247ADCC7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89C400-6C83-44E2-A2A0-66007F7DAB08}" type="pres">
      <dgm:prSet presAssocID="{CD10A0AD-0DC7-4B57-AA1A-ABC7247ADCC7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EFA574-236E-4ACF-BDFA-2A009A72C51B}" type="pres">
      <dgm:prSet presAssocID="{CD10A0AD-0DC7-4B57-AA1A-ABC7247ADCC7}" presName="BalanceSpacing" presStyleCnt="0"/>
      <dgm:spPr/>
    </dgm:pt>
    <dgm:pt modelId="{A80D3D52-D01B-43B8-A5BE-A3CF1A7A35C2}" type="pres">
      <dgm:prSet presAssocID="{CD10A0AD-0DC7-4B57-AA1A-ABC7247ADCC7}" presName="BalanceSpacing1" presStyleCnt="0"/>
      <dgm:spPr/>
    </dgm:pt>
    <dgm:pt modelId="{155029BA-7C33-4CA9-95B9-444C18F8335D}" type="pres">
      <dgm:prSet presAssocID="{54BDE9CC-8E0D-410C-893E-8B720D06D840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2EA1D0DB-E444-4BF9-B153-F4D9919E08EA}" type="pres">
      <dgm:prSet presAssocID="{54BDE9CC-8E0D-410C-893E-8B720D06D840}" presName="spaceBetweenRectangles" presStyleCnt="0"/>
      <dgm:spPr/>
    </dgm:pt>
    <dgm:pt modelId="{57693D13-5A88-47A6-90F0-B443E6A6CD06}" type="pres">
      <dgm:prSet presAssocID="{034B7807-0381-4272-B040-201E2464B8B2}" presName="composite" presStyleCnt="0"/>
      <dgm:spPr/>
    </dgm:pt>
    <dgm:pt modelId="{FC66FC6F-F318-4C00-AD60-28FC1C8F8D34}" type="pres">
      <dgm:prSet presAssocID="{034B7807-0381-4272-B040-201E2464B8B2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03B889-7482-46BA-ABCF-7FA70667E252}" type="pres">
      <dgm:prSet presAssocID="{034B7807-0381-4272-B040-201E2464B8B2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D0D4F8-4B12-4167-AF7B-2D4036CEF0DE}" type="pres">
      <dgm:prSet presAssocID="{034B7807-0381-4272-B040-201E2464B8B2}" presName="BalanceSpacing" presStyleCnt="0"/>
      <dgm:spPr/>
    </dgm:pt>
    <dgm:pt modelId="{B6EF8282-2050-4C58-9DFB-C10B4190F800}" type="pres">
      <dgm:prSet presAssocID="{034B7807-0381-4272-B040-201E2464B8B2}" presName="BalanceSpacing1" presStyleCnt="0"/>
      <dgm:spPr/>
    </dgm:pt>
    <dgm:pt modelId="{F23B4126-B524-4579-B094-6F0C69AB03C4}" type="pres">
      <dgm:prSet presAssocID="{3803BA2E-F2DD-48C4-B46C-09A06A609936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BA57ACD4-4F72-44F5-B3B6-25B11A620516}" type="pres">
      <dgm:prSet presAssocID="{3803BA2E-F2DD-48C4-B46C-09A06A609936}" presName="spaceBetweenRectangles" presStyleCnt="0"/>
      <dgm:spPr/>
    </dgm:pt>
    <dgm:pt modelId="{7A837249-307B-4612-95AC-940992E76CDC}" type="pres">
      <dgm:prSet presAssocID="{D0FF7834-937A-454B-AF71-30ADEE1537BA}" presName="composite" presStyleCnt="0"/>
      <dgm:spPr/>
    </dgm:pt>
    <dgm:pt modelId="{553CA5AA-8891-4C98-BD52-CEB870FF9765}" type="pres">
      <dgm:prSet presAssocID="{D0FF7834-937A-454B-AF71-30ADEE1537BA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2FF0E0-EFF2-4204-9E65-129603977C59}" type="pres">
      <dgm:prSet presAssocID="{D0FF7834-937A-454B-AF71-30ADEE1537B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CB3EDD-964D-48A3-ABF3-64E2AB5FC1BC}" type="pres">
      <dgm:prSet presAssocID="{D0FF7834-937A-454B-AF71-30ADEE1537BA}" presName="BalanceSpacing" presStyleCnt="0"/>
      <dgm:spPr/>
    </dgm:pt>
    <dgm:pt modelId="{3F4E3306-922C-4040-BB51-223EB49479BA}" type="pres">
      <dgm:prSet presAssocID="{D0FF7834-937A-454B-AF71-30ADEE1537BA}" presName="BalanceSpacing1" presStyleCnt="0"/>
      <dgm:spPr/>
    </dgm:pt>
    <dgm:pt modelId="{8444AB6E-A48F-464A-BD0F-8FB8BCC83634}" type="pres">
      <dgm:prSet presAssocID="{19571078-F1FF-445E-80F0-72697EDEA474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3C1F970-649C-4022-B31C-63A0BD14AB7A}" type="presOf" srcId="{CD10A0AD-0DC7-4B57-AA1A-ABC7247ADCC7}" destId="{B6A76813-D1AE-470B-A165-E1C5B33CE56A}" srcOrd="0" destOrd="0" presId="urn:microsoft.com/office/officeart/2008/layout/AlternatingHexagons"/>
    <dgm:cxn modelId="{B9069464-E98D-492F-B1DA-845037CDCD61}" type="presOf" srcId="{19571078-F1FF-445E-80F0-72697EDEA474}" destId="{8444AB6E-A48F-464A-BD0F-8FB8BCC83634}" srcOrd="0" destOrd="0" presId="urn:microsoft.com/office/officeart/2008/layout/AlternatingHexagons"/>
    <dgm:cxn modelId="{7E2F4B12-5917-4676-8B98-40A211E46352}" srcId="{FB0FC3C9-F338-416D-A390-787AD83F75B0}" destId="{D0FF7834-937A-454B-AF71-30ADEE1537BA}" srcOrd="2" destOrd="0" parTransId="{FF7230B2-E4F6-4B98-8798-CA3A9E006E6D}" sibTransId="{19571078-F1FF-445E-80F0-72697EDEA474}"/>
    <dgm:cxn modelId="{B04DFD18-16ED-4CFA-9736-7A5FA06F0484}" srcId="{FB0FC3C9-F338-416D-A390-787AD83F75B0}" destId="{034B7807-0381-4272-B040-201E2464B8B2}" srcOrd="1" destOrd="0" parTransId="{1BDFF209-1CF1-4773-9F55-7006D842C3D2}" sibTransId="{3803BA2E-F2DD-48C4-B46C-09A06A609936}"/>
    <dgm:cxn modelId="{C7CA13A3-097A-46CF-BC9A-C4DAC2C96885}" type="presOf" srcId="{D0FF7834-937A-454B-AF71-30ADEE1537BA}" destId="{553CA5AA-8891-4C98-BD52-CEB870FF9765}" srcOrd="0" destOrd="0" presId="urn:microsoft.com/office/officeart/2008/layout/AlternatingHexagons"/>
    <dgm:cxn modelId="{001C30CD-C2DB-4CBC-9840-1DE8C4E74440}" type="presOf" srcId="{FB0FC3C9-F338-416D-A390-787AD83F75B0}" destId="{D62BF8E1-3503-4AE8-86A0-68BAB4DF81B6}" srcOrd="0" destOrd="0" presId="urn:microsoft.com/office/officeart/2008/layout/AlternatingHexagons"/>
    <dgm:cxn modelId="{B1EAA1CD-E6FB-4CCF-BB36-6BD05C51E4D1}" type="presOf" srcId="{3803BA2E-F2DD-48C4-B46C-09A06A609936}" destId="{F23B4126-B524-4579-B094-6F0C69AB03C4}" srcOrd="0" destOrd="0" presId="urn:microsoft.com/office/officeart/2008/layout/AlternatingHexagons"/>
    <dgm:cxn modelId="{978A97E4-3BFF-47F8-8C8D-77361A823E3B}" type="presOf" srcId="{034B7807-0381-4272-B040-201E2464B8B2}" destId="{FC66FC6F-F318-4C00-AD60-28FC1C8F8D34}" srcOrd="0" destOrd="0" presId="urn:microsoft.com/office/officeart/2008/layout/AlternatingHexagons"/>
    <dgm:cxn modelId="{D100F507-2E55-4EFD-9B46-FFAA0A4995D9}" srcId="{FB0FC3C9-F338-416D-A390-787AD83F75B0}" destId="{CD10A0AD-0DC7-4B57-AA1A-ABC7247ADCC7}" srcOrd="0" destOrd="0" parTransId="{8AED2FCC-C20F-4F52-8A94-4899D7DAB2D9}" sibTransId="{54BDE9CC-8E0D-410C-893E-8B720D06D840}"/>
    <dgm:cxn modelId="{17AAF03C-35CA-43D6-AB44-832464E1FCB1}" type="presOf" srcId="{54BDE9CC-8E0D-410C-893E-8B720D06D840}" destId="{155029BA-7C33-4CA9-95B9-444C18F8335D}" srcOrd="0" destOrd="0" presId="urn:microsoft.com/office/officeart/2008/layout/AlternatingHexagons"/>
    <dgm:cxn modelId="{CEE069B0-7975-480B-8C62-93D5CFF08BF5}" type="presParOf" srcId="{D62BF8E1-3503-4AE8-86A0-68BAB4DF81B6}" destId="{267849FC-819B-44C5-91F5-D6817F4AD026}" srcOrd="0" destOrd="0" presId="urn:microsoft.com/office/officeart/2008/layout/AlternatingHexagons"/>
    <dgm:cxn modelId="{A5E093C6-4B14-405C-8EB5-3BD2C415EBCD}" type="presParOf" srcId="{267849FC-819B-44C5-91F5-D6817F4AD026}" destId="{B6A76813-D1AE-470B-A165-E1C5B33CE56A}" srcOrd="0" destOrd="0" presId="urn:microsoft.com/office/officeart/2008/layout/AlternatingHexagons"/>
    <dgm:cxn modelId="{11416161-090B-4A5E-9E83-8280CFD257BA}" type="presParOf" srcId="{267849FC-819B-44C5-91F5-D6817F4AD026}" destId="{6089C400-6C83-44E2-A2A0-66007F7DAB08}" srcOrd="1" destOrd="0" presId="urn:microsoft.com/office/officeart/2008/layout/AlternatingHexagons"/>
    <dgm:cxn modelId="{05C39E10-9E37-4BAD-B3AF-1CB6644F09EE}" type="presParOf" srcId="{267849FC-819B-44C5-91F5-D6817F4AD026}" destId="{BCEFA574-236E-4ACF-BDFA-2A009A72C51B}" srcOrd="2" destOrd="0" presId="urn:microsoft.com/office/officeart/2008/layout/AlternatingHexagons"/>
    <dgm:cxn modelId="{12178AE5-8299-45B3-9007-5F003F826332}" type="presParOf" srcId="{267849FC-819B-44C5-91F5-D6817F4AD026}" destId="{A80D3D52-D01B-43B8-A5BE-A3CF1A7A35C2}" srcOrd="3" destOrd="0" presId="urn:microsoft.com/office/officeart/2008/layout/AlternatingHexagons"/>
    <dgm:cxn modelId="{9FA3E7A6-AEBA-4B52-8B10-B8C15CC60F02}" type="presParOf" srcId="{267849FC-819B-44C5-91F5-D6817F4AD026}" destId="{155029BA-7C33-4CA9-95B9-444C18F8335D}" srcOrd="4" destOrd="0" presId="urn:microsoft.com/office/officeart/2008/layout/AlternatingHexagons"/>
    <dgm:cxn modelId="{082CC461-9F9D-4F97-AA82-9F3EE5A3EAA0}" type="presParOf" srcId="{D62BF8E1-3503-4AE8-86A0-68BAB4DF81B6}" destId="{2EA1D0DB-E444-4BF9-B153-F4D9919E08EA}" srcOrd="1" destOrd="0" presId="urn:microsoft.com/office/officeart/2008/layout/AlternatingHexagons"/>
    <dgm:cxn modelId="{10BBA1FE-A1C3-4DEA-870C-8DC4017D3676}" type="presParOf" srcId="{D62BF8E1-3503-4AE8-86A0-68BAB4DF81B6}" destId="{57693D13-5A88-47A6-90F0-B443E6A6CD06}" srcOrd="2" destOrd="0" presId="urn:microsoft.com/office/officeart/2008/layout/AlternatingHexagons"/>
    <dgm:cxn modelId="{1928DC92-4E24-4873-9648-65D1E31E9887}" type="presParOf" srcId="{57693D13-5A88-47A6-90F0-B443E6A6CD06}" destId="{FC66FC6F-F318-4C00-AD60-28FC1C8F8D34}" srcOrd="0" destOrd="0" presId="urn:microsoft.com/office/officeart/2008/layout/AlternatingHexagons"/>
    <dgm:cxn modelId="{0B30BF9B-D222-4F30-98E1-D3C4C540B805}" type="presParOf" srcId="{57693D13-5A88-47A6-90F0-B443E6A6CD06}" destId="{6D03B889-7482-46BA-ABCF-7FA70667E252}" srcOrd="1" destOrd="0" presId="urn:microsoft.com/office/officeart/2008/layout/AlternatingHexagons"/>
    <dgm:cxn modelId="{D1B2C0EF-30E5-4EAE-9252-B48BE32A45C3}" type="presParOf" srcId="{57693D13-5A88-47A6-90F0-B443E6A6CD06}" destId="{6ED0D4F8-4B12-4167-AF7B-2D4036CEF0DE}" srcOrd="2" destOrd="0" presId="urn:microsoft.com/office/officeart/2008/layout/AlternatingHexagons"/>
    <dgm:cxn modelId="{504A8BF6-7F1D-4F12-8D27-4A136A5E899A}" type="presParOf" srcId="{57693D13-5A88-47A6-90F0-B443E6A6CD06}" destId="{B6EF8282-2050-4C58-9DFB-C10B4190F800}" srcOrd="3" destOrd="0" presId="urn:microsoft.com/office/officeart/2008/layout/AlternatingHexagons"/>
    <dgm:cxn modelId="{EAD95CE0-4FA0-4528-8F62-BE7D1F719FF9}" type="presParOf" srcId="{57693D13-5A88-47A6-90F0-B443E6A6CD06}" destId="{F23B4126-B524-4579-B094-6F0C69AB03C4}" srcOrd="4" destOrd="0" presId="urn:microsoft.com/office/officeart/2008/layout/AlternatingHexagons"/>
    <dgm:cxn modelId="{F255B431-B378-4BCC-AAC6-094557DEC4A1}" type="presParOf" srcId="{D62BF8E1-3503-4AE8-86A0-68BAB4DF81B6}" destId="{BA57ACD4-4F72-44F5-B3B6-25B11A620516}" srcOrd="3" destOrd="0" presId="urn:microsoft.com/office/officeart/2008/layout/AlternatingHexagons"/>
    <dgm:cxn modelId="{2402E987-6329-4E64-9715-526213BC51E1}" type="presParOf" srcId="{D62BF8E1-3503-4AE8-86A0-68BAB4DF81B6}" destId="{7A837249-307B-4612-95AC-940992E76CDC}" srcOrd="4" destOrd="0" presId="urn:microsoft.com/office/officeart/2008/layout/AlternatingHexagons"/>
    <dgm:cxn modelId="{54327D0C-2EE5-43BF-A034-4D8587E16598}" type="presParOf" srcId="{7A837249-307B-4612-95AC-940992E76CDC}" destId="{553CA5AA-8891-4C98-BD52-CEB870FF9765}" srcOrd="0" destOrd="0" presId="urn:microsoft.com/office/officeart/2008/layout/AlternatingHexagons"/>
    <dgm:cxn modelId="{8A886483-A477-49F6-BC1B-18C4D6622610}" type="presParOf" srcId="{7A837249-307B-4612-95AC-940992E76CDC}" destId="{372FF0E0-EFF2-4204-9E65-129603977C59}" srcOrd="1" destOrd="0" presId="urn:microsoft.com/office/officeart/2008/layout/AlternatingHexagons"/>
    <dgm:cxn modelId="{E276351E-DEA5-41A9-8AA5-54FA7AEDFB6B}" type="presParOf" srcId="{7A837249-307B-4612-95AC-940992E76CDC}" destId="{FBCB3EDD-964D-48A3-ABF3-64E2AB5FC1BC}" srcOrd="2" destOrd="0" presId="urn:microsoft.com/office/officeart/2008/layout/AlternatingHexagons"/>
    <dgm:cxn modelId="{0F982648-189E-4FD8-B481-0130B01C14BE}" type="presParOf" srcId="{7A837249-307B-4612-95AC-940992E76CDC}" destId="{3F4E3306-922C-4040-BB51-223EB49479BA}" srcOrd="3" destOrd="0" presId="urn:microsoft.com/office/officeart/2008/layout/AlternatingHexagons"/>
    <dgm:cxn modelId="{D9C454D1-2FA8-4652-9E76-4EA30BBBDAF5}" type="presParOf" srcId="{7A837249-307B-4612-95AC-940992E76CDC}" destId="{8444AB6E-A48F-464A-BD0F-8FB8BCC8363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A76813-D1AE-470B-A165-E1C5B33CE56A}">
      <dsp:nvSpPr>
        <dsp:cNvPr id="0" name=""/>
        <dsp:cNvSpPr/>
      </dsp:nvSpPr>
      <dsp:spPr>
        <a:xfrm rot="5400000">
          <a:off x="1708103" y="327471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Java</a:t>
          </a:r>
          <a:endParaRPr lang="zh-CN" altLang="en-US" sz="2000" kern="1200" dirty="0"/>
        </a:p>
      </dsp:txBody>
      <dsp:txXfrm rot="-5400000">
        <a:off x="1933115" y="429371"/>
        <a:ext cx="671809" cy="772195"/>
      </dsp:txXfrm>
    </dsp:sp>
    <dsp:sp modelId="{6089C400-6C83-44E2-A2A0-66007F7DAB08}">
      <dsp:nvSpPr>
        <dsp:cNvPr id="0" name=""/>
        <dsp:cNvSpPr/>
      </dsp:nvSpPr>
      <dsp:spPr>
        <a:xfrm>
          <a:off x="2786634" y="478918"/>
          <a:ext cx="1251966" cy="673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5029BA-7C33-4CA9-95B9-444C18F8335D}">
      <dsp:nvSpPr>
        <dsp:cNvPr id="0" name=""/>
        <dsp:cNvSpPr/>
      </dsp:nvSpPr>
      <dsp:spPr>
        <a:xfrm rot="5400000">
          <a:off x="654028" y="327471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</a:t>
          </a:r>
          <a:endParaRPr lang="zh-CN" altLang="en-US" sz="2000" kern="1200" dirty="0"/>
        </a:p>
      </dsp:txBody>
      <dsp:txXfrm rot="-5400000">
        <a:off x="879040" y="429371"/>
        <a:ext cx="671809" cy="772195"/>
      </dsp:txXfrm>
    </dsp:sp>
    <dsp:sp modelId="{FC66FC6F-F318-4C00-AD60-28FC1C8F8D34}">
      <dsp:nvSpPr>
        <dsp:cNvPr id="0" name=""/>
        <dsp:cNvSpPr/>
      </dsp:nvSpPr>
      <dsp:spPr>
        <a:xfrm rot="5400000">
          <a:off x="1179046" y="1279683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pc="-100" baseline="0" dirty="0" smtClean="0"/>
            <a:t>Python</a:t>
          </a:r>
          <a:endParaRPr lang="zh-CN" altLang="en-US" sz="2000" kern="1200" spc="-100" baseline="0" dirty="0" smtClean="0"/>
        </a:p>
      </dsp:txBody>
      <dsp:txXfrm rot="-5400000">
        <a:off x="1404058" y="1381583"/>
        <a:ext cx="671809" cy="772195"/>
      </dsp:txXfrm>
    </dsp:sp>
    <dsp:sp modelId="{6D03B889-7482-46BA-ABCF-7FA70667E252}">
      <dsp:nvSpPr>
        <dsp:cNvPr id="0" name=""/>
        <dsp:cNvSpPr/>
      </dsp:nvSpPr>
      <dsp:spPr>
        <a:xfrm>
          <a:off x="0" y="1431131"/>
          <a:ext cx="1211580" cy="673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3B4126-B524-4579-B094-6F0C69AB03C4}">
      <dsp:nvSpPr>
        <dsp:cNvPr id="0" name=""/>
        <dsp:cNvSpPr/>
      </dsp:nvSpPr>
      <dsp:spPr>
        <a:xfrm rot="5400000">
          <a:off x="2233121" y="1279683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C++</a:t>
          </a:r>
          <a:endParaRPr lang="zh-CN" altLang="en-US" sz="2000" kern="1200" dirty="0"/>
        </a:p>
      </dsp:txBody>
      <dsp:txXfrm rot="-5400000">
        <a:off x="2458133" y="1381583"/>
        <a:ext cx="671809" cy="772195"/>
      </dsp:txXfrm>
    </dsp:sp>
    <dsp:sp modelId="{553CA5AA-8891-4C98-BD52-CEB870FF9765}">
      <dsp:nvSpPr>
        <dsp:cNvPr id="0" name=""/>
        <dsp:cNvSpPr/>
      </dsp:nvSpPr>
      <dsp:spPr>
        <a:xfrm rot="5400000">
          <a:off x="1708103" y="2231895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Perl</a:t>
          </a:r>
          <a:endParaRPr lang="zh-CN" altLang="en-US" sz="2000" kern="1200" dirty="0"/>
        </a:p>
      </dsp:txBody>
      <dsp:txXfrm rot="-5400000">
        <a:off x="1933115" y="2333795"/>
        <a:ext cx="671809" cy="772195"/>
      </dsp:txXfrm>
    </dsp:sp>
    <dsp:sp modelId="{372FF0E0-EFF2-4204-9E65-129603977C59}">
      <dsp:nvSpPr>
        <dsp:cNvPr id="0" name=""/>
        <dsp:cNvSpPr/>
      </dsp:nvSpPr>
      <dsp:spPr>
        <a:xfrm>
          <a:off x="2786634" y="2383343"/>
          <a:ext cx="1251966" cy="673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44AB6E-A48F-464A-BD0F-8FB8BCC83634}">
      <dsp:nvSpPr>
        <dsp:cNvPr id="0" name=""/>
        <dsp:cNvSpPr/>
      </dsp:nvSpPr>
      <dsp:spPr>
        <a:xfrm rot="5400000">
          <a:off x="654028" y="2231895"/>
          <a:ext cx="1121833" cy="975995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C#</a:t>
          </a:r>
          <a:endParaRPr lang="zh-CN" altLang="en-US" sz="2000" kern="1200" dirty="0"/>
        </a:p>
      </dsp:txBody>
      <dsp:txXfrm rot="-5400000">
        <a:off x="879040" y="2333795"/>
        <a:ext cx="671809" cy="772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735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22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3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1" indent="0">
              <a:buFont typeface="Arial" pitchFamily="34" charset="0"/>
              <a:buNone/>
            </a:pPr>
            <a:endParaRPr lang="en-US" altLang="zh-CN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BBD11DAB-2CBA-4F36-91E1-D011496DE198}" type="slidenum">
              <a:rPr lang="zh-CN"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90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887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63CCD751-3E0F-46D2-97C2-CE6D50A010D6}" type="slidenum">
              <a:rPr lang="zh-CN" altLang="en-US">
                <a:latin typeface="Calibri" pitchFamily="34" charset="0"/>
              </a:rPr>
              <a:pPr/>
              <a:t>25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35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63CCD751-3E0F-46D2-97C2-CE6D50A010D6}" type="slidenum">
              <a:rPr lang="zh-CN" altLang="en-US">
                <a:latin typeface="Calibri" pitchFamily="34" charset="0"/>
              </a:rPr>
              <a:pPr/>
              <a:t>26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561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46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6180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336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63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442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9859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get-pip.py</a:t>
            </a:r>
            <a:r>
              <a:rPr lang="zh-CN" altLang="en-US" dirty="0" smtClean="0"/>
              <a:t>的官网下载地址：</a:t>
            </a:r>
            <a:endParaRPr lang="en-US" altLang="zh-CN" dirty="0" smtClean="0"/>
          </a:p>
          <a:p>
            <a:r>
              <a:rPr lang="en-US" altLang="zh-CN" dirty="0" smtClean="0"/>
              <a:t>https://packaging.python.org/tutorials/installing-packages/#ensure-you-can-run-pip-from-the-command-line</a:t>
            </a:r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安装软件时勾选“将命令添加到环境变量的选项”或安装后再系统中做响应的设置，否则命令行中无法直接使用</a:t>
            </a:r>
            <a:r>
              <a:rPr lang="en-US" altLang="zh-CN" dirty="0" smtClean="0"/>
              <a:t>pip</a:t>
            </a:r>
            <a:r>
              <a:rPr lang="zh-CN" altLang="en-US" dirty="0" smtClean="0"/>
              <a:t>安装命令。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0634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83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049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73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88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834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17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55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49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8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1.jpeg"/><Relationship Id="rId7" Type="http://schemas.microsoft.com/office/2007/relationships/hdphoto" Target="../media/hdphoto1.wdp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3.xml"/><Relationship Id="rId7" Type="http://schemas.openxmlformats.org/officeDocument/2006/relationships/image" Target="../media/image2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pypi.org/" TargetMode="Externa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章 程序设计和</a:t>
            </a:r>
            <a:r>
              <a:rPr lang="en-US" altLang="zh-CN" dirty="0"/>
              <a:t>Python</a:t>
            </a:r>
            <a:r>
              <a:rPr lang="zh-CN" altLang="en-US" dirty="0" smtClean="0"/>
              <a:t>语言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793329" y="2787774"/>
            <a:ext cx="5514975" cy="540544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Chap1 Programming &amp; Python</a:t>
            </a:r>
            <a:endParaRPr lang="en-US" altLang="zh-CN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zh-CN" altLang="en-US" sz="2000" dirty="0">
              <a:solidFill>
                <a:srgbClr val="FFF0B6"/>
              </a:solidFill>
              <a:latin typeface="Bauhaus 93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4011910"/>
            <a:ext cx="5324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  <a:endParaRPr lang="en-US" altLang="zh-CN" sz="1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027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r>
              <a:rPr lang="zh-CN" altLang="en-US" dirty="0"/>
              <a:t>＝算法＋</a:t>
            </a:r>
            <a:r>
              <a:rPr lang="zh-CN" altLang="en-US" dirty="0" smtClean="0"/>
              <a:t>数据结构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算法</a:t>
            </a:r>
            <a:r>
              <a:rPr lang="zh-CN" altLang="zh-CN" dirty="0" smtClean="0"/>
              <a:t>是</a:t>
            </a:r>
            <a:r>
              <a:rPr lang="zh-CN" altLang="zh-CN" dirty="0"/>
              <a:t>解决问题的步骤和方法，是指令的有限</a:t>
            </a:r>
            <a:r>
              <a:rPr lang="zh-CN" altLang="zh-CN" dirty="0" smtClean="0"/>
              <a:t>序列</a:t>
            </a:r>
            <a:endParaRPr lang="en-US" altLang="zh-CN" dirty="0" smtClean="0"/>
          </a:p>
          <a:p>
            <a:r>
              <a:rPr lang="zh-CN" altLang="zh-CN" b="1" dirty="0" smtClean="0"/>
              <a:t>数据结构</a:t>
            </a:r>
            <a:r>
              <a:rPr lang="zh-CN" altLang="zh-CN" dirty="0"/>
              <a:t>则是数据的组织形式，涉及操作对象以及它们之间的关系和</a:t>
            </a:r>
            <a:r>
              <a:rPr lang="zh-CN" altLang="zh-CN" dirty="0" smtClean="0"/>
              <a:t>操作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5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r>
              <a:rPr lang="zh-CN" altLang="en-US" dirty="0"/>
              <a:t>＝算法＋</a:t>
            </a:r>
            <a:r>
              <a:rPr lang="zh-CN" altLang="en-US" dirty="0" smtClean="0"/>
              <a:t>数据结构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5092" y="1635646"/>
            <a:ext cx="75711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微软雅黑" panose="020B0503020204020204" pitchFamily="34" charset="-122"/>
              </a:rPr>
              <a:t>S1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sum 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sym typeface="Symbol" panose="05050102010706020507" pitchFamily="18" charset="2"/>
              </a:rPr>
              <a:t>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0</a:t>
            </a:r>
            <a:endParaRPr lang="zh-CN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微软雅黑" panose="020B0503020204020204" pitchFamily="34" charset="-122"/>
              </a:rPr>
              <a:t>S2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sym typeface="Symbol" panose="05050102010706020507" pitchFamily="18" charset="2"/>
              </a:rPr>
              <a:t>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1</a:t>
            </a:r>
            <a:endParaRPr lang="zh-CN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微软雅黑" panose="020B0503020204020204" pitchFamily="34" charset="-122"/>
              </a:rPr>
              <a:t>S3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：如果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sym typeface="Symbol" panose="05050102010706020507" pitchFamily="18" charset="2"/>
              </a:rPr>
              <a:t>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100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执行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sum 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sym typeface="Symbol" panose="05050102010706020507" pitchFamily="18" charset="2"/>
              </a:rPr>
              <a:t>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sum + 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，如果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&gt; 100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S5</a:t>
            </a:r>
            <a:endParaRPr lang="zh-CN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微软雅黑" panose="020B0503020204020204" pitchFamily="34" charset="-122"/>
              </a:rPr>
              <a:t>S4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sym typeface="Symbol" panose="05050102010706020507" pitchFamily="18" charset="2"/>
              </a:rPr>
              <a:t>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  <a:ea typeface="微软雅黑" panose="020B0503020204020204" pitchFamily="34" charset="-122"/>
              </a:rPr>
              <a:t>i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 + 1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，转</a:t>
            </a: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S3</a:t>
            </a:r>
            <a:endParaRPr lang="zh-CN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微软雅黑" panose="020B0503020204020204" pitchFamily="34" charset="-122"/>
              </a:rPr>
              <a:t>S5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：输出</a:t>
            </a:r>
            <a:r>
              <a:rPr lang="en-US" altLang="zh-CN" sz="2400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sum</a:t>
            </a:r>
            <a:endParaRPr lang="zh-CN" altLang="zh-CN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203" y="105958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计算</a:t>
            </a: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1+2+…+100</a:t>
            </a:r>
            <a:r>
              <a:rPr lang="zh-CN" altLang="zh-CN" sz="2400" dirty="0">
                <a:latin typeface="Calibri" panose="020F0502020204030204" pitchFamily="34" charset="0"/>
                <a:ea typeface="微软雅黑" panose="020B0503020204020204" pitchFamily="34" charset="-122"/>
              </a:rPr>
              <a:t>的</a:t>
            </a:r>
            <a:r>
              <a:rPr lang="zh-CN" altLang="zh-CN" sz="2400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和</a:t>
            </a:r>
            <a:r>
              <a:rPr lang="zh-CN" altLang="en-US" sz="2400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，</a:t>
            </a:r>
            <a:r>
              <a:rPr lang="zh-CN" altLang="zh-CN" sz="2400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算法和数据结构</a:t>
            </a:r>
            <a:r>
              <a:rPr lang="zh-CN" altLang="en-US" sz="2400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设计：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3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程序</a:t>
            </a:r>
            <a:r>
              <a:rPr lang="zh-CN" altLang="zh-CN" dirty="0" smtClean="0"/>
              <a:t>＝数据结构</a:t>
            </a:r>
            <a:r>
              <a:rPr lang="en-US" altLang="zh-CN" dirty="0" smtClean="0"/>
              <a:t>+</a:t>
            </a:r>
            <a:r>
              <a:rPr lang="zh-CN" altLang="zh-CN" dirty="0" smtClean="0"/>
              <a:t>算法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算法是程序的</a:t>
            </a:r>
            <a:r>
              <a:rPr lang="zh-CN" altLang="zh-CN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灵魂</a:t>
            </a:r>
            <a:r>
              <a:rPr lang="zh-CN" altLang="zh-CN" dirty="0"/>
              <a:t>，在程序设计中有</a:t>
            </a:r>
            <a:r>
              <a:rPr lang="zh-CN" altLang="zh-CN" b="1" dirty="0">
                <a:solidFill>
                  <a:srgbClr val="7030A0"/>
                </a:solidFill>
              </a:rPr>
              <a:t>核心</a:t>
            </a:r>
            <a:r>
              <a:rPr lang="zh-CN" altLang="zh-CN" dirty="0" smtClean="0"/>
              <a:t>地位</a:t>
            </a:r>
            <a:endParaRPr lang="en-US" altLang="zh-CN" dirty="0" smtClean="0"/>
          </a:p>
          <a:p>
            <a:r>
              <a:rPr lang="zh-CN" altLang="zh-CN" dirty="0" smtClean="0"/>
              <a:t>实际</a:t>
            </a:r>
            <a:r>
              <a:rPr lang="zh-CN" altLang="zh-CN" dirty="0"/>
              <a:t>应用中用户首先关心的是自己的数据能够被处理，其次才关心如何处理，用什么工具处理数据，所以从应用角度出发，程序设计的</a:t>
            </a:r>
            <a:r>
              <a:rPr lang="zh-CN" altLang="zh-CN" b="1" dirty="0">
                <a:solidFill>
                  <a:srgbClr val="FFC000"/>
                </a:solidFill>
              </a:rPr>
              <a:t>重心</a:t>
            </a:r>
            <a:r>
              <a:rPr lang="zh-CN" altLang="zh-CN" dirty="0"/>
              <a:t>已转移到</a:t>
            </a:r>
            <a:r>
              <a:rPr lang="zh-CN" altLang="zh-CN" b="1" dirty="0">
                <a:solidFill>
                  <a:srgbClr val="FFC000"/>
                </a:solidFill>
              </a:rPr>
              <a:t>数据</a:t>
            </a:r>
            <a:r>
              <a:rPr lang="zh-CN" altLang="zh-CN" dirty="0"/>
              <a:t>上了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771800" y="3642328"/>
            <a:ext cx="3195100" cy="719899"/>
            <a:chOff x="2771800" y="3642328"/>
            <a:chExt cx="3195100" cy="7198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b="18727"/>
            <a:stretch/>
          </p:blipFill>
          <p:spPr>
            <a:xfrm>
              <a:off x="4700819" y="3642328"/>
              <a:ext cx="1266081" cy="71340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1800" y="3651870"/>
              <a:ext cx="1260000" cy="710357"/>
            </a:xfrm>
            <a:prstGeom prst="rect">
              <a:avLst/>
            </a:prstGeom>
          </p:spPr>
        </p:pic>
        <p:sp>
          <p:nvSpPr>
            <p:cNvPr id="7" name="右箭头 6"/>
            <p:cNvSpPr/>
            <p:nvPr/>
          </p:nvSpPr>
          <p:spPr>
            <a:xfrm>
              <a:off x="4114281" y="3778235"/>
              <a:ext cx="504056" cy="441590"/>
            </a:xfrm>
            <a:prstGeom prst="rightArrow">
              <a:avLst/>
            </a:prstGeom>
            <a:gradFill flip="none" rotWithShape="1">
              <a:gsLst>
                <a:gs pos="0">
                  <a:schemeClr val="lt1">
                    <a:shade val="30000"/>
                    <a:satMod val="115000"/>
                  </a:schemeClr>
                </a:gs>
                <a:gs pos="50000">
                  <a:schemeClr val="lt1">
                    <a:shade val="67500"/>
                    <a:satMod val="115000"/>
                  </a:schemeClr>
                </a:gs>
                <a:gs pos="100000">
                  <a:schemeClr val="l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79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程序设计的本质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/>
              <a:t>结构化程序设计</a:t>
            </a:r>
            <a:endParaRPr lang="en-US" altLang="zh-CN" dirty="0" smtClean="0"/>
          </a:p>
          <a:p>
            <a:pPr lvl="1">
              <a:spcBef>
                <a:spcPct val="50000"/>
              </a:spcBef>
            </a:pPr>
            <a:r>
              <a:rPr lang="zh-CN" altLang="zh-CN" sz="2400" dirty="0"/>
              <a:t>自顶向下（</a:t>
            </a:r>
            <a:r>
              <a:rPr lang="en-US" altLang="zh-CN" sz="2400" dirty="0"/>
              <a:t>top-down</a:t>
            </a:r>
            <a:r>
              <a:rPr lang="zh-CN" altLang="zh-CN" sz="2400" dirty="0"/>
              <a:t>），逐步细化</a:t>
            </a:r>
            <a:r>
              <a:rPr lang="en-US" altLang="zh-CN" sz="2400" dirty="0"/>
              <a:t>(stepwise refinement)</a:t>
            </a:r>
            <a:r>
              <a:rPr lang="zh-CN" altLang="zh-CN" sz="2400" dirty="0"/>
              <a:t>，由抽象到具体的功能分解过程，使用三种控制结构即顺序、选择和循环控制构造程序</a:t>
            </a:r>
            <a:endParaRPr lang="en-US" altLang="zh-CN" sz="2400" dirty="0" smtClean="0"/>
          </a:p>
          <a:p>
            <a:pPr>
              <a:spcBef>
                <a:spcPct val="50000"/>
              </a:spcBef>
            </a:pPr>
            <a:endParaRPr lang="zh-CN" alt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232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程序设计的本质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面向对象程序设计</a:t>
            </a:r>
            <a:endParaRPr lang="en-US" altLang="zh-CN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是目前计算机开发中使用的主流方法，它是一种对现实世界理解并抽象的方法，将对象作为程序的基本单元，并将程序和数据封装在内，以提高软件的重用性、灵活性和扩展性</a:t>
            </a:r>
            <a:r>
              <a:rPr lang="zh-CN" altLang="en-US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2400" b="1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863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程序设计的本质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827584" y="1491630"/>
            <a:ext cx="7776864" cy="2448272"/>
            <a:chOff x="1709684" y="2637948"/>
            <a:chExt cx="6115593" cy="1311451"/>
          </a:xfrm>
        </p:grpSpPr>
        <p:sp>
          <p:nvSpPr>
            <p:cNvPr id="6" name="TextBox 14"/>
            <p:cNvSpPr txBox="1"/>
            <p:nvPr/>
          </p:nvSpPr>
          <p:spPr>
            <a:xfrm>
              <a:off x="1709684" y="2637949"/>
              <a:ext cx="1894364" cy="13114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 lIns="0" tIns="0" rIns="0" bIns="0">
              <a:spAutoFit/>
            </a:bodyPr>
            <a:lstStyle/>
            <a:p>
              <a:pPr marL="0" lvl="1">
                <a:defRPr/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类  狗狗</a:t>
              </a:r>
              <a:endPara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{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</a:t>
              </a: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过程   跑步</a:t>
              </a: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;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</a:t>
              </a: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过程   打滚</a:t>
              </a: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;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……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}</a:t>
              </a:r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TextBox 15"/>
            <p:cNvSpPr txBox="1"/>
            <p:nvPr/>
          </p:nvSpPr>
          <p:spPr>
            <a:xfrm>
              <a:off x="3781644" y="2637948"/>
              <a:ext cx="2862371" cy="13114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>
              <a:spAutoFit/>
            </a:bodyPr>
            <a:lstStyle/>
            <a:p>
              <a:pPr marL="0" lvl="1">
                <a:defRPr/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类  吉娃娃 继承自  狗狗</a:t>
              </a:r>
              <a:endPara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{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</a:t>
              </a: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过程   卖萌</a:t>
              </a: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;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</a:t>
              </a: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过程   咬人</a:t>
              </a: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;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   ……</a:t>
              </a:r>
            </a:p>
            <a:p>
              <a:pPr marL="0" lvl="1">
                <a:defRPr/>
              </a:pPr>
              <a:r>
                <a:rPr lang="en-US" altLang="zh-CN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}</a:t>
              </a:r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700498" y="2767673"/>
              <a:ext cx="1124779" cy="1052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一只叫旺财的吉娃娃</a:t>
              </a:r>
            </a:p>
            <a:p>
              <a:pPr algn="ctr"/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1333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Python</a:t>
            </a:r>
            <a:r>
              <a:rPr lang="zh-CN" altLang="zh-CN" dirty="0"/>
              <a:t>简介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7" name="TextBox 4"/>
          <p:cNvSpPr txBox="1"/>
          <p:nvPr/>
        </p:nvSpPr>
        <p:spPr>
          <a:xfrm>
            <a:off x="124866" y="2646080"/>
            <a:ext cx="2502918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85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指数</a:t>
            </a:r>
            <a:r>
              <a:rPr lang="en-US" altLang="zh-CN" dirty="0" smtClean="0"/>
              <a:t>——PYPL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62984" y="3827075"/>
            <a:ext cx="23899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编程语言流行指数（</a:t>
            </a:r>
            <a:r>
              <a:rPr lang="en-US" altLang="zh-CN" sz="1500" u="sng" dirty="0" err="1" smtClean="0">
                <a:solidFill>
                  <a:srgbClr val="3D81EE"/>
                </a:solidFill>
                <a:latin typeface="Calibri" panose="020F0502020204030204" pitchFamily="34" charset="0"/>
              </a:rPr>
              <a:t>PyPL</a:t>
            </a:r>
            <a:r>
              <a:rPr lang="en-US" altLang="zh-CN" sz="1500" u="sng" dirty="0" smtClean="0">
                <a:solidFill>
                  <a:srgbClr val="3D81EE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ctr"/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Feb 2019</a:t>
            </a:r>
            <a:endParaRPr lang="zh-CN" altLang="en-US" sz="15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20728"/>
            <a:ext cx="3744416" cy="3682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pypl.github.io/PYPL/Al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936" y="1563638"/>
            <a:ext cx="3254046" cy="216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95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指数</a:t>
            </a:r>
            <a:r>
              <a:rPr lang="en-US" altLang="zh-CN" dirty="0" smtClean="0"/>
              <a:t>——TIOBE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059582"/>
            <a:ext cx="4896544" cy="359278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6716886" y="2455866"/>
            <a:ext cx="1308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Feb 2019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8552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指数</a:t>
            </a:r>
            <a:r>
              <a:rPr lang="en-US" altLang="zh-CN" dirty="0" smtClean="0"/>
              <a:t>——</a:t>
            </a:r>
            <a:r>
              <a:rPr lang="en-US" altLang="zh-CN" dirty="0"/>
              <a:t>IEEE </a:t>
            </a:r>
            <a:r>
              <a:rPr lang="en-US" altLang="zh-CN" dirty="0" smtClean="0"/>
              <a:t>Spectrum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993188"/>
            <a:ext cx="5308398" cy="365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5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程序设计</a:t>
            </a:r>
            <a:r>
              <a:rPr lang="zh-CN" altLang="zh-CN" dirty="0"/>
              <a:t>概述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4866" y="2646080"/>
            <a:ext cx="2502918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>
              <a:defRPr sz="50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roadway" panose="04040905080B02020502" pitchFamily="82" charset="0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1.1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4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应用实例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473" y="2358805"/>
            <a:ext cx="1521167" cy="504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83" y="1275606"/>
            <a:ext cx="582002" cy="433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379" y="1701337"/>
            <a:ext cx="641336" cy="479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19652"/>
          <a:stretch/>
        </p:blipFill>
        <p:spPr>
          <a:xfrm>
            <a:off x="4598660" y="3846324"/>
            <a:ext cx="905192" cy="24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1081" y="2448324"/>
            <a:ext cx="1058678" cy="391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t="6562" b="17116"/>
          <a:stretch/>
        </p:blipFill>
        <p:spPr>
          <a:xfrm>
            <a:off x="4255718" y="1276535"/>
            <a:ext cx="840272" cy="365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4379" y="3178645"/>
            <a:ext cx="1077504" cy="320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14396" y="1728403"/>
            <a:ext cx="689168" cy="673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/>
          <a:srcRect b="24086"/>
          <a:stretch/>
        </p:blipFill>
        <p:spPr>
          <a:xfrm>
            <a:off x="5894089" y="3503355"/>
            <a:ext cx="1030404" cy="254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82634" y="2719736"/>
            <a:ext cx="641859" cy="346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98774" y="3774477"/>
            <a:ext cx="728219" cy="390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5"/>
          <a:srcRect b="34171"/>
          <a:stretch/>
        </p:blipFill>
        <p:spPr>
          <a:xfrm>
            <a:off x="3953885" y="1864205"/>
            <a:ext cx="1383755" cy="2476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92463" y="3128037"/>
            <a:ext cx="2097476" cy="50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1.2.1 Python</a:t>
            </a:r>
            <a:r>
              <a:rPr lang="zh-CN" altLang="zh-CN" dirty="0"/>
              <a:t>的历史和</a:t>
            </a:r>
            <a:r>
              <a:rPr lang="zh-CN" altLang="zh-CN" dirty="0" smtClean="0"/>
              <a:t>特性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63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143000" y="1766207"/>
            <a:ext cx="6858000" cy="1611086"/>
          </a:xfrm>
          <a:prstGeom prst="rect">
            <a:avLst/>
          </a:prstGeom>
          <a:solidFill>
            <a:sysClr val="window" lastClr="FFFFFF">
              <a:alpha val="47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135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683871" y="915566"/>
            <a:ext cx="2466273" cy="2575926"/>
            <a:chOff x="5101908" y="1507126"/>
            <a:chExt cx="3483428" cy="3603967"/>
          </a:xfrm>
        </p:grpSpPr>
        <p:sp>
          <p:nvSpPr>
            <p:cNvPr id="26" name="矩形 25"/>
            <p:cNvSpPr/>
            <p:nvPr/>
          </p:nvSpPr>
          <p:spPr>
            <a:xfrm rot="3404441">
              <a:off x="5486706" y="1516541"/>
              <a:ext cx="2713832" cy="3483428"/>
            </a:xfrm>
            <a:prstGeom prst="rect">
              <a:avLst/>
            </a:prstGeom>
            <a:solidFill>
              <a:sysClr val="window" lastClr="FFFFFF">
                <a:alpha val="44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2003173">
              <a:off x="5356843" y="1627665"/>
              <a:ext cx="2713832" cy="3483428"/>
            </a:xfrm>
            <a:prstGeom prst="rect">
              <a:avLst/>
            </a:prstGeom>
            <a:solidFill>
              <a:sysClr val="window" lastClr="FFFFFF">
                <a:alpha val="44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460182">
              <a:off x="5342328" y="1579336"/>
              <a:ext cx="2713832" cy="3483428"/>
            </a:xfrm>
            <a:prstGeom prst="rect">
              <a:avLst/>
            </a:prstGeom>
            <a:solidFill>
              <a:sysClr val="window" lastClr="FFFFFF">
                <a:alpha val="44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pic>
          <p:nvPicPr>
            <p:cNvPr id="18" name="图片占位符 4" descr="u=2718319679,4130107758&amp;fm=23&amp;gp=0.jpg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5000"/>
                      </a14:imgEffect>
                    </a14:imgLayer>
                  </a14:imgProps>
                </a:ext>
              </a:extLst>
            </a:blip>
            <a:srcRect t="5540" b="5540"/>
            <a:stretch>
              <a:fillRect/>
            </a:stretch>
          </p:blipFill>
          <p:spPr>
            <a:xfrm rot="21094073">
              <a:off x="5562394" y="1507126"/>
              <a:ext cx="2675288" cy="356746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000" y="622679"/>
            <a:ext cx="1782198" cy="4916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917" y="3606573"/>
            <a:ext cx="3109826" cy="504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itchFamily="18" charset="0"/>
                <a:cs typeface="Aharoni" pitchFamily="2" charset="-79"/>
              </a:rPr>
              <a:t>Guido van </a:t>
            </a:r>
            <a:r>
              <a:rPr lang="en-US" altLang="zh-CN" sz="2400" dirty="0" err="1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doni MT Black" pitchFamily="18" charset="0"/>
                <a:cs typeface="Aharoni" pitchFamily="2" charset="-79"/>
              </a:rPr>
              <a:t>Rossum</a:t>
            </a:r>
            <a:endParaRPr lang="en-US" altLang="zh-CN" sz="2400" dirty="0">
              <a:ln w="0"/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doni MT Black" pitchFamily="18" charset="0"/>
              <a:cs typeface="Aharoni" pitchFamily="2" charset="-79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89867" y="1215348"/>
            <a:ext cx="4742574" cy="3084594"/>
          </a:xfrm>
          <a:prstGeom prst="roundRect">
            <a:avLst>
              <a:gd name="adj" fmla="val 4595"/>
            </a:avLst>
          </a:prstGeom>
        </p:spPr>
        <p:txBody>
          <a:bodyPr vert="horz" lIns="68580" tIns="34290" rIns="68580" bIns="34290" rtlCol="0">
            <a:noAutofit/>
          </a:bodyPr>
          <a:lstStyle/>
          <a:p>
            <a:pPr marL="257175" indent="-257175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编译器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解释器于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1991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年诞生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名称来自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Guido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挚爱的电视剧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Monty Python's Flying Circus</a:t>
            </a: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介于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之间、功能全面、易学易用、可扩展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164473" y="1160888"/>
            <a:ext cx="358225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955601" y="576113"/>
            <a:ext cx="1873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的诞生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4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68873" y="1076549"/>
            <a:ext cx="6954373" cy="3148012"/>
            <a:chOff x="968873" y="1076549"/>
            <a:chExt cx="6954373" cy="3148012"/>
          </a:xfrm>
        </p:grpSpPr>
        <p:sp>
          <p:nvSpPr>
            <p:cNvPr id="3" name="椭圆​​ 2"/>
            <p:cNvSpPr/>
            <p:nvPr/>
          </p:nvSpPr>
          <p:spPr>
            <a:xfrm>
              <a:off x="968873" y="2030240"/>
              <a:ext cx="1258490" cy="1583531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ED561"/>
                </a:gs>
                <a:gs pos="100000">
                  <a:srgbClr val="78B832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70000" anchor="ctr"/>
            <a:lstStyle/>
            <a:p>
              <a:pPr algn="ctr"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优雅</a:t>
              </a:r>
              <a:endParaRPr lang="zh-CN" altLang="zh-CN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65485" y="3596194"/>
              <a:ext cx="1040225" cy="194810"/>
            </a:xfrm>
            <a:prstGeom prst="ellipse">
              <a:avLst/>
            </a:prstGeom>
            <a:gradFill flip="none" rotWithShape="1">
              <a:gsLst>
                <a:gs pos="97000">
                  <a:schemeClr val="tx1">
                    <a:alpha val="0"/>
                  </a:schemeClr>
                </a:gs>
                <a:gs pos="0">
                  <a:schemeClr val="tx1">
                    <a:alpha val="3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prstClr val="black">
                    <a:lumMod val="50000"/>
                  </a:prstClr>
                </a:solidFill>
                <a:ea typeface="微软雅黑" pitchFamily="34" charset="-122"/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1098650" y="2054052"/>
              <a:ext cx="987029" cy="46791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8B832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16" name="椭圆​​ 2"/>
            <p:cNvSpPr/>
            <p:nvPr/>
          </p:nvSpPr>
          <p:spPr>
            <a:xfrm>
              <a:off x="2559548" y="1365870"/>
              <a:ext cx="1104900" cy="1390650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D09E00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70000" anchor="ctr"/>
            <a:lstStyle/>
            <a:p>
              <a:pPr algn="ctr">
                <a:defRPr/>
              </a:pPr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</a:t>
              </a:r>
              <a:endParaRPr lang="zh-CN" altLang="zh-CN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644783" y="2741193"/>
              <a:ext cx="913583" cy="171093"/>
            </a:xfrm>
            <a:prstGeom prst="ellipse">
              <a:avLst/>
            </a:prstGeom>
            <a:gradFill flip="none" rotWithShape="1">
              <a:gsLst>
                <a:gs pos="97000">
                  <a:schemeClr val="tx1">
                    <a:alpha val="0"/>
                  </a:schemeClr>
                </a:gs>
                <a:gs pos="0">
                  <a:schemeClr val="tx1">
                    <a:alpha val="3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prstClr val="black">
                    <a:lumMod val="50000"/>
                  </a:prstClr>
                </a:solidFill>
                <a:ea typeface="微软雅黑" pitchFamily="34" charset="-122"/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2673848" y="1386112"/>
              <a:ext cx="866775" cy="410765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09E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20" name="椭圆​​ 2"/>
            <p:cNvSpPr/>
            <p:nvPr/>
          </p:nvSpPr>
          <p:spPr>
            <a:xfrm>
              <a:off x="3997823" y="1076549"/>
              <a:ext cx="837009" cy="1053703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8D4D8"/>
                </a:gs>
                <a:gs pos="100000">
                  <a:srgbClr val="3BB1B7"/>
                </a:gs>
              </a:gsLst>
              <a:path path="shape">
                <a:fillToRect l="50000" t="50000" r="50000" b="50000"/>
              </a:path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89000" anchor="ctr"/>
            <a:lstStyle/>
            <a:p>
              <a:pPr algn="ctr">
                <a:defRPr/>
              </a:pPr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</a:t>
              </a:r>
              <a:endParaRPr lang="zh-CN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062129" y="2118301"/>
              <a:ext cx="692303" cy="129653"/>
            </a:xfrm>
            <a:prstGeom prst="ellipse">
              <a:avLst/>
            </a:prstGeom>
            <a:gradFill flip="none" rotWithShape="1">
              <a:gsLst>
                <a:gs pos="97000">
                  <a:schemeClr val="tx1">
                    <a:alpha val="0"/>
                  </a:schemeClr>
                </a:gs>
                <a:gs pos="0">
                  <a:schemeClr val="tx1">
                    <a:alpha val="3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prstClr val="black">
                    <a:lumMod val="50000"/>
                  </a:prstClr>
                </a:solidFill>
                <a:ea typeface="微软雅黑" pitchFamily="34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4084738" y="1092026"/>
              <a:ext cx="656035" cy="31075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3BB1B7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35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1979712" y="3651870"/>
              <a:ext cx="4836468" cy="572691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just">
                <a:buClr>
                  <a:srgbClr val="404040"/>
                </a:buClr>
                <a:buSzPts val="1800"/>
                <a:defRPr/>
              </a:pPr>
              <a:r>
                <a:rPr lang="en-US" altLang="zh-CN" sz="2200" dirty="0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200" dirty="0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zh-CN" altLang="en-US" sz="2200" dirty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其表达方式和语法形式等多个方面</a:t>
              </a:r>
              <a:r>
                <a:rPr lang="zh-CN" altLang="en-US" sz="2200" dirty="0" smtClean="0">
                  <a:solidFill>
                    <a:schemeClr val="accent3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均体现其优雅</a:t>
              </a:r>
              <a:endParaRPr lang="zh-CN" altLang="en-US" sz="2200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2"/>
            <p:cNvSpPr txBox="1"/>
            <p:nvPr/>
          </p:nvSpPr>
          <p:spPr>
            <a:xfrm>
              <a:off x="3522018" y="2777639"/>
              <a:ext cx="3949823" cy="608409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just">
                <a:buClr>
                  <a:srgbClr val="404040"/>
                </a:buClr>
                <a:buSzPts val="1800"/>
                <a:defRPr/>
              </a:pPr>
              <a:r>
                <a:rPr lang="zh-CN" altLang="en-US" sz="2000" dirty="0">
                  <a:solidFill>
                    <a:srgbClr val="99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拥有传统编译型程序语言所有强大通用的功能</a:t>
              </a:r>
            </a:p>
          </p:txBody>
        </p:sp>
        <p:sp>
          <p:nvSpPr>
            <p:cNvPr id="27" name="TextBox 12"/>
            <p:cNvSpPr txBox="1"/>
            <p:nvPr/>
          </p:nvSpPr>
          <p:spPr>
            <a:xfrm>
              <a:off x="4623703" y="1892722"/>
              <a:ext cx="3299543" cy="81081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just">
                <a:buClr>
                  <a:srgbClr val="404040"/>
                </a:buClr>
                <a:buSzPts val="1800"/>
                <a:defRPr/>
              </a:pPr>
              <a:r>
                <a:rPr lang="zh-CN" altLang="en-US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拥有简单脚本语言和解释型程序语言的易用性</a:t>
              </a:r>
            </a:p>
          </p:txBody>
        </p:sp>
      </p:grpSp>
      <p:sp>
        <p:nvSpPr>
          <p:cNvPr id="5140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的哲学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65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 </a:t>
            </a:r>
            <a:r>
              <a:rPr lang="zh-CN" altLang="en-US" dirty="0" smtClean="0"/>
              <a:t>的历史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胶水语言（</a:t>
            </a:r>
            <a:r>
              <a:rPr lang="en-US" altLang="zh-CN" dirty="0" smtClean="0">
                <a:solidFill>
                  <a:schemeClr val="bg1"/>
                </a:solidFill>
              </a:rPr>
              <a:t>Glue Language</a:t>
            </a:r>
            <a:r>
              <a:rPr lang="zh-CN" altLang="en-US" dirty="0" smtClean="0">
                <a:solidFill>
                  <a:schemeClr val="bg1"/>
                </a:solidFill>
              </a:rPr>
              <a:t>）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lvl="1"/>
            <a:r>
              <a:rPr lang="zh-CN" altLang="en-US" sz="2200" dirty="0" smtClean="0"/>
              <a:t>很容易和其他著名的程序语言连接（</a:t>
            </a:r>
            <a:r>
              <a:rPr lang="en-US" altLang="zh-CN" sz="2200" dirty="0" smtClean="0"/>
              <a:t>C/C++</a:t>
            </a:r>
            <a:r>
              <a:rPr lang="zh-CN" altLang="en-US" sz="2200" dirty="0" smtClean="0"/>
              <a:t>），集成封装</a:t>
            </a:r>
            <a:endParaRPr lang="en-US" altLang="zh-CN" sz="2200" dirty="0" smtClean="0"/>
          </a:p>
          <a:p>
            <a:r>
              <a:rPr lang="zh-CN" altLang="en-US" sz="2200" dirty="0" smtClean="0">
                <a:solidFill>
                  <a:schemeClr val="bg1"/>
                </a:solidFill>
              </a:rPr>
              <a:t>脚本语言（</a:t>
            </a:r>
            <a:r>
              <a:rPr lang="en-US" altLang="zh-CN" sz="2200" dirty="0" smtClean="0">
                <a:solidFill>
                  <a:schemeClr val="bg1"/>
                </a:solidFill>
              </a:rPr>
              <a:t>Script Language</a:t>
            </a:r>
            <a:r>
              <a:rPr lang="zh-CN" altLang="en-US" sz="2200" dirty="0" smtClean="0">
                <a:solidFill>
                  <a:schemeClr val="bg1"/>
                </a:solidFill>
              </a:rPr>
              <a:t>）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 lvl="1"/>
            <a:r>
              <a:rPr lang="zh-CN" altLang="en-US" sz="2200" dirty="0" smtClean="0"/>
              <a:t>高级脚本语言，比脚本语言只能处理简单任务强大</a:t>
            </a:r>
            <a:endParaRPr lang="en-US" altLang="zh-CN" sz="2200" dirty="0" smtClean="0"/>
          </a:p>
          <a:p>
            <a:r>
              <a:rPr lang="zh-CN" altLang="en-US" sz="2200" dirty="0" smtClean="0">
                <a:solidFill>
                  <a:schemeClr val="bg1"/>
                </a:solidFill>
              </a:rPr>
              <a:t>面向对象语言（</a:t>
            </a:r>
            <a:r>
              <a:rPr lang="en-US" altLang="zh-CN" sz="2200" dirty="0">
                <a:solidFill>
                  <a:schemeClr val="bg1"/>
                </a:solidFill>
              </a:rPr>
              <a:t>Object-Oriented </a:t>
            </a:r>
            <a:r>
              <a:rPr lang="en-US" altLang="zh-CN" sz="2200" dirty="0" smtClean="0">
                <a:solidFill>
                  <a:schemeClr val="bg1"/>
                </a:solidFill>
              </a:rPr>
              <a:t>Language</a:t>
            </a:r>
            <a:r>
              <a:rPr lang="zh-CN" altLang="en-US" sz="2200" dirty="0" smtClean="0">
                <a:solidFill>
                  <a:schemeClr val="bg1"/>
                </a:solidFill>
              </a:rPr>
              <a:t>）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 lvl="1"/>
            <a:r>
              <a:rPr lang="zh-CN" altLang="en-US" sz="2200" dirty="0"/>
              <a:t>完全支持继承、重载、派生、多继承</a:t>
            </a:r>
            <a:endParaRPr lang="en-US" altLang="zh-CN" sz="2200" dirty="0" smtClean="0"/>
          </a:p>
          <a:p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929953" y="3407788"/>
            <a:ext cx="5400600" cy="439516"/>
            <a:chOff x="1043608" y="3487027"/>
            <a:chExt cx="5400600" cy="439516"/>
          </a:xfrm>
        </p:grpSpPr>
        <p:sp>
          <p:nvSpPr>
            <p:cNvPr id="8" name="矩形 7"/>
            <p:cNvSpPr/>
            <p:nvPr/>
          </p:nvSpPr>
          <p:spPr>
            <a:xfrm>
              <a:off x="1043608" y="3487027"/>
              <a:ext cx="4464496" cy="43951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>
                <a:buFont typeface="Arial" panose="020B0604020202020204" pitchFamily="34" charset="0"/>
                <a:buChar char="•"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面向对象语言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75856" y="3526433"/>
              <a:ext cx="31683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Object-Oriented Language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922543" y="1106946"/>
            <a:ext cx="4706625" cy="439516"/>
            <a:chOff x="2265507" y="2074924"/>
            <a:chExt cx="4706625" cy="439516"/>
          </a:xfrm>
        </p:grpSpPr>
        <p:sp>
          <p:nvSpPr>
            <p:cNvPr id="13" name="矩形 12"/>
            <p:cNvSpPr/>
            <p:nvPr/>
          </p:nvSpPr>
          <p:spPr>
            <a:xfrm>
              <a:off x="2265507" y="2074924"/>
              <a:ext cx="4464496" cy="43951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>
                <a:buFont typeface="Arial" panose="020B0604020202020204" pitchFamily="34" charset="0"/>
                <a:buChar char="•"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胶水语言</a:t>
              </a: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3803780" y="2104012"/>
              <a:ext cx="31683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Glue Language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2543" y="2321848"/>
            <a:ext cx="4706625" cy="439516"/>
            <a:chOff x="2265507" y="2074924"/>
            <a:chExt cx="4706625" cy="439516"/>
          </a:xfrm>
        </p:grpSpPr>
        <p:sp>
          <p:nvSpPr>
            <p:cNvPr id="16" name="矩形 15"/>
            <p:cNvSpPr/>
            <p:nvPr/>
          </p:nvSpPr>
          <p:spPr>
            <a:xfrm>
              <a:off x="2265507" y="2074924"/>
              <a:ext cx="4464496" cy="439516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>
                <a:buFont typeface="Arial" panose="020B0604020202020204" pitchFamily="34" charset="0"/>
                <a:buChar char="•"/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脚本语言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3803780" y="2104012"/>
              <a:ext cx="31683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Script Language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1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 48"/>
          <p:cNvSpPr/>
          <p:nvPr/>
        </p:nvSpPr>
        <p:spPr>
          <a:xfrm>
            <a:off x="1763688" y="1288257"/>
            <a:ext cx="539354" cy="54054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135164" y="1601392"/>
            <a:ext cx="62031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2624511" y="1709738"/>
            <a:ext cx="62150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861320" y="2109787"/>
            <a:ext cx="540544" cy="53935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2357811" y="2028825"/>
            <a:ext cx="1133475" cy="1134666"/>
          </a:xfrm>
          <a:prstGeom prst="roundRect">
            <a:avLst/>
          </a:prstGeom>
          <a:solidFill>
            <a:srgbClr val="3494BA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科学</a:t>
            </a:r>
            <a:endParaRPr lang="en-US" altLang="zh-CN" sz="2200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endParaRPr lang="zh-CN" altLang="en-US" sz="2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 flipH="1">
            <a:off x="6983784" y="2627710"/>
            <a:ext cx="540544" cy="539353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6" name="圆角矩形 45"/>
          <p:cNvSpPr/>
          <p:nvPr/>
        </p:nvSpPr>
        <p:spPr>
          <a:xfrm flipH="1">
            <a:off x="6531346" y="2939654"/>
            <a:ext cx="62150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 flipH="1">
            <a:off x="6042000" y="3049192"/>
            <a:ext cx="620315" cy="620315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 flipH="1">
            <a:off x="6886152" y="3448050"/>
            <a:ext cx="540544" cy="54054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 flipH="1">
            <a:off x="5808637" y="3373042"/>
            <a:ext cx="1133475" cy="1134665"/>
          </a:xfrm>
          <a:prstGeom prst="roundRect">
            <a:avLst/>
          </a:prstGeom>
          <a:solidFill>
            <a:srgbClr val="3494BA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人工</a:t>
            </a:r>
            <a:endParaRPr lang="en-US" altLang="zh-CN" sz="2200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智能</a:t>
            </a:r>
            <a:endParaRPr lang="en-US" altLang="zh-CN" sz="2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34" name="标题 5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的库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具有强大吸引力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16" name="TextBox 39"/>
          <p:cNvSpPr txBox="1"/>
          <p:nvPr/>
        </p:nvSpPr>
        <p:spPr>
          <a:xfrm>
            <a:off x="3567486" y="1491630"/>
            <a:ext cx="4460898" cy="141269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22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2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是一</a:t>
            </a:r>
            <a:r>
              <a:rPr lang="zh-CN" altLang="en-US" sz="2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门通用程序语言，有众多程序库支持</a:t>
            </a:r>
            <a:r>
              <a:rPr lang="zh-CN" altLang="en-US" sz="22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，可用</a:t>
            </a:r>
            <a:r>
              <a:rPr lang="zh-CN" altLang="en-US" sz="2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于基础性、前瞻性的科研工作</a:t>
            </a:r>
          </a:p>
        </p:txBody>
      </p:sp>
      <p:sp>
        <p:nvSpPr>
          <p:cNvPr id="17" name="TextBox 53"/>
          <p:cNvSpPr txBox="1"/>
          <p:nvPr/>
        </p:nvSpPr>
        <p:spPr>
          <a:xfrm>
            <a:off x="2033365" y="3363838"/>
            <a:ext cx="3728838" cy="141269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000" ker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200" dirty="0" smtClean="0"/>
              <a:t>Python</a:t>
            </a:r>
            <a:r>
              <a:rPr lang="zh-CN" altLang="en-US" sz="2200" dirty="0" smtClean="0"/>
              <a:t>提供丰富的库，解决人工智能领域中大量数据处理和科学计算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61239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 48"/>
          <p:cNvSpPr/>
          <p:nvPr/>
        </p:nvSpPr>
        <p:spPr>
          <a:xfrm>
            <a:off x="1763688" y="1288257"/>
            <a:ext cx="539354" cy="54054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135164" y="1601392"/>
            <a:ext cx="62031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2624511" y="1709738"/>
            <a:ext cx="62150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861320" y="2109787"/>
            <a:ext cx="540544" cy="53935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2357811" y="2028825"/>
            <a:ext cx="1133475" cy="1134666"/>
          </a:xfrm>
          <a:prstGeom prst="roundRect">
            <a:avLst/>
          </a:prstGeom>
          <a:solidFill>
            <a:srgbClr val="3494BA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endParaRPr lang="en-US" altLang="zh-CN" sz="2200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  <a:endParaRPr lang="zh-CN" altLang="en-US" sz="2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39"/>
          <p:cNvSpPr txBox="1"/>
          <p:nvPr/>
        </p:nvSpPr>
        <p:spPr>
          <a:xfrm>
            <a:off x="3567486" y="1709738"/>
            <a:ext cx="4460898" cy="97257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22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2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提供各种库，具有极其</a:t>
            </a:r>
            <a:r>
              <a:rPr lang="zh-CN" altLang="en-US" sz="2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便捷强大的数据处理和统计功能</a:t>
            </a:r>
          </a:p>
        </p:txBody>
      </p:sp>
      <p:sp>
        <p:nvSpPr>
          <p:cNvPr id="45" name="圆角矩形 44"/>
          <p:cNvSpPr/>
          <p:nvPr/>
        </p:nvSpPr>
        <p:spPr>
          <a:xfrm flipH="1">
            <a:off x="6983784" y="2627710"/>
            <a:ext cx="540544" cy="539353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6" name="圆角矩形 45"/>
          <p:cNvSpPr/>
          <p:nvPr/>
        </p:nvSpPr>
        <p:spPr>
          <a:xfrm flipH="1">
            <a:off x="6531346" y="2939654"/>
            <a:ext cx="621506" cy="621506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 flipH="1">
            <a:off x="6042000" y="3049192"/>
            <a:ext cx="620315" cy="620315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 flipH="1">
            <a:off x="6886152" y="3448050"/>
            <a:ext cx="540544" cy="540544"/>
          </a:xfrm>
          <a:prstGeom prst="roundRect">
            <a:avLst/>
          </a:prstGeom>
          <a:noFill/>
          <a:ln w="76200" cap="flat" cmpd="sng" algn="ctr">
            <a:solidFill>
              <a:srgbClr val="3494BA">
                <a:lumMod val="40000"/>
                <a:lumOff val="6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 dirty="0">
              <a:solidFill>
                <a:sysClr val="window" lastClr="FFFFFF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 flipH="1">
            <a:off x="5808637" y="3373042"/>
            <a:ext cx="1133475" cy="1134665"/>
          </a:xfrm>
          <a:prstGeom prst="roundRect">
            <a:avLst/>
          </a:prstGeom>
          <a:solidFill>
            <a:srgbClr val="3494BA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200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  <a:endParaRPr lang="en-US" altLang="zh-CN" sz="2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3"/>
          <p:cNvSpPr txBox="1"/>
          <p:nvPr/>
        </p:nvSpPr>
        <p:spPr>
          <a:xfrm>
            <a:off x="3059832" y="3598069"/>
            <a:ext cx="2702371" cy="97257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2000" ker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200" dirty="0" smtClean="0"/>
              <a:t>Python</a:t>
            </a:r>
            <a:r>
              <a:rPr lang="zh-CN" altLang="en-US" sz="2200" dirty="0"/>
              <a:t>提供的</a:t>
            </a:r>
            <a:r>
              <a:rPr lang="en-US" altLang="zh-CN" sz="2200" dirty="0"/>
              <a:t>re</a:t>
            </a:r>
            <a:r>
              <a:rPr lang="zh-CN" altLang="en-US" sz="2200" dirty="0"/>
              <a:t>模块能支持正则表达式</a:t>
            </a:r>
          </a:p>
        </p:txBody>
      </p:sp>
      <p:sp>
        <p:nvSpPr>
          <p:cNvPr id="5134" name="标题 5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的库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具有强大吸引力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0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1.2.2 Python</a:t>
            </a:r>
            <a:r>
              <a:rPr lang="zh-CN" altLang="zh-CN" dirty="0"/>
              <a:t>的版本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68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的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个版本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509395" y="1419702"/>
            <a:ext cx="3977878" cy="1109662"/>
            <a:chOff x="2590801" y="2241948"/>
            <a:chExt cx="3977878" cy="1109662"/>
          </a:xfrm>
        </p:grpSpPr>
        <p:sp>
          <p:nvSpPr>
            <p:cNvPr id="5" name="MH_SubTitle_1"/>
            <p:cNvSpPr/>
            <p:nvPr>
              <p:custDataLst>
                <p:tags r:id="rId1"/>
              </p:custDataLst>
            </p:nvPr>
          </p:nvSpPr>
          <p:spPr>
            <a:xfrm>
              <a:off x="2590801" y="2514600"/>
              <a:ext cx="1632347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altLang="zh-CN" sz="2400" dirty="0"/>
                <a:t>Python 2.x</a:t>
              </a:r>
            </a:p>
          </p:txBody>
        </p:sp>
        <p:sp>
          <p:nvSpPr>
            <p:cNvPr id="6" name="MH_Other_3"/>
            <p:cNvSpPr/>
            <p:nvPr>
              <p:custDataLst>
                <p:tags r:id="rId2"/>
              </p:custDataLst>
            </p:nvPr>
          </p:nvSpPr>
          <p:spPr>
            <a:xfrm>
              <a:off x="3242072" y="2241948"/>
              <a:ext cx="894159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Ins="135000" anchor="ctr"/>
            <a:lstStyle/>
            <a:p>
              <a:pPr algn="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MH_SubTitle_2"/>
            <p:cNvSpPr/>
            <p:nvPr>
              <p:custDataLst>
                <p:tags r:id="rId3"/>
              </p:custDataLst>
            </p:nvPr>
          </p:nvSpPr>
          <p:spPr>
            <a:xfrm>
              <a:off x="4936332" y="2514600"/>
              <a:ext cx="1632347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altLang="zh-CN" sz="2400" dirty="0"/>
                <a:t>Python 3.x</a:t>
              </a:r>
              <a:endParaRPr lang="zh-CN" altLang="en-US" sz="2400" dirty="0"/>
            </a:p>
          </p:txBody>
        </p:sp>
        <p:sp>
          <p:nvSpPr>
            <p:cNvPr id="8" name="MH_Other_4"/>
            <p:cNvSpPr/>
            <p:nvPr>
              <p:custDataLst>
                <p:tags r:id="rId4"/>
              </p:custDataLst>
            </p:nvPr>
          </p:nvSpPr>
          <p:spPr>
            <a:xfrm>
              <a:off x="5586413" y="2241948"/>
              <a:ext cx="895350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Ins="135000" anchor="ctr"/>
            <a:lstStyle/>
            <a:p>
              <a:pPr algn="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011" y="3075886"/>
            <a:ext cx="504839" cy="720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70476" y="3219822"/>
            <a:ext cx="3203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本书以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Python3.x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54100" y="3219822"/>
            <a:ext cx="1625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互不兼容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75886"/>
            <a:ext cx="864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4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官方网站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923635"/>
            <a:ext cx="5832648" cy="388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9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程序</a:t>
            </a:r>
            <a:r>
              <a:rPr lang="zh-CN" altLang="en-US" dirty="0" smtClean="0"/>
              <a:t>语言分类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计算机中的程序</a:t>
            </a:r>
            <a:r>
              <a:rPr lang="zh-CN" altLang="zh-CN" dirty="0"/>
              <a:t>是指按特定的算法用某种计算机语言描述完成指定任务的处理</a:t>
            </a:r>
            <a:r>
              <a:rPr lang="zh-CN" altLang="zh-CN" dirty="0" smtClean="0"/>
              <a:t>过程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程序语言</a:t>
            </a:r>
            <a:r>
              <a:rPr lang="zh-CN" altLang="en-US" b="1" dirty="0" smtClean="0"/>
              <a:t>分类</a:t>
            </a:r>
            <a:endParaRPr lang="en-US" altLang="zh-CN" b="1" dirty="0" smtClean="0"/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771800" y="2571750"/>
            <a:ext cx="5328592" cy="1629864"/>
            <a:chOff x="827584" y="2515824"/>
            <a:chExt cx="5328592" cy="1629864"/>
          </a:xfrm>
        </p:grpSpPr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827584" y="2735492"/>
              <a:ext cx="3095698" cy="13480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l"/>
                <a:defRPr sz="30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Char char="l"/>
                <a:defRPr sz="23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按对机器依赖性、 </a:t>
              </a:r>
            </a:p>
            <a:p>
              <a:pPr eaLnBrk="1" hangingPunct="1">
                <a:buClrTx/>
                <a:buSzTx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接近自然语言的程度、 </a:t>
              </a:r>
            </a:p>
            <a:p>
              <a:pPr eaLnBrk="1" hangingPunct="1">
                <a:buClrTx/>
                <a:buSzTx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语言的发展过程 </a:t>
              </a: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559264" y="2515824"/>
              <a:ext cx="159691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l"/>
                <a:defRPr sz="30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Char char="l"/>
                <a:defRPr sz="23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机器语言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4559264" y="3142532"/>
              <a:ext cx="147989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l"/>
                <a:defRPr sz="30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Char char="l"/>
                <a:defRPr sz="23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 b="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汇编语言</a:t>
              </a:r>
              <a:r>
                <a:rPr lang="zh-CN" altLang="en-US" sz="1800" b="0" dirty="0">
                  <a:solidFill>
                    <a:srgbClr val="0000FF"/>
                  </a:solidFill>
                </a:rPr>
                <a:t> </a:t>
              </a: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4545638" y="3684023"/>
              <a:ext cx="15071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itchFamily="2" charset="2"/>
                <a:buChar char="l"/>
                <a:defRPr sz="30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l"/>
                <a:defRPr sz="2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Char char="l"/>
                <a:defRPr sz="23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Char char="§"/>
                <a:defRPr sz="20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2400" b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高级语言 </a:t>
              </a:r>
            </a:p>
          </p:txBody>
        </p:sp>
        <p:sp>
          <p:nvSpPr>
            <p:cNvPr id="11" name="右大括号 10"/>
            <p:cNvSpPr/>
            <p:nvPr/>
          </p:nvSpPr>
          <p:spPr>
            <a:xfrm flipH="1">
              <a:off x="4197636" y="2806998"/>
              <a:ext cx="144391" cy="1209429"/>
            </a:xfrm>
            <a:prstGeom prst="rightBrac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362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61" b="21208"/>
          <a:stretch/>
        </p:blipFill>
        <p:spPr bwMode="auto">
          <a:xfrm>
            <a:off x="1169622" y="357505"/>
            <a:ext cx="3240360" cy="441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463988" y="514573"/>
            <a:ext cx="3402378" cy="545009"/>
          </a:xfrm>
        </p:spPr>
        <p:txBody>
          <a:bodyPr/>
          <a:lstStyle/>
          <a:p>
            <a:r>
              <a:rPr lang="en-US" altLang="zh-CN" sz="2400" dirty="0"/>
              <a:t>Python </a:t>
            </a:r>
            <a:r>
              <a:rPr lang="zh-CN" altLang="en-US" sz="2400" dirty="0"/>
              <a:t>格言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72000" y="1491630"/>
            <a:ext cx="4248472" cy="3291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100" dirty="0"/>
              <a:t>Beautiful is better than ugly.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Explicit is better than implicit.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Simple is better than complex.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Complex is better than complicated.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Flat is better than nested.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Sparse is better than dense.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Readability counts.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Special cases aren't special enough to break the rules.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Although practicality beats purity.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Errors should never pass silently.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Unless explicitly silenced.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In the face of ambiguity, refuse the temptation to guess.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There should be one-- and preferably only one --obvious way to do it.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Although that way may not be obvious at first unless you're Dutch.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Now is better than never.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Although never is often better than *right* now.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If the implementation is hard to explain, it's a bad idea.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If the implementation is easy to explain, it may be a good idea.</a:t>
            </a:r>
          </a:p>
          <a:p>
            <a:pPr>
              <a:lnSpc>
                <a:spcPct val="90000"/>
              </a:lnSpc>
            </a:pPr>
            <a:r>
              <a:rPr lang="en-US" altLang="zh-CN" sz="1100" dirty="0"/>
              <a:t>Namespaces are one honking great idea -- let's do more of those!</a:t>
            </a:r>
          </a:p>
          <a:p>
            <a:pPr>
              <a:lnSpc>
                <a:spcPct val="90000"/>
              </a:lnSpc>
            </a:pPr>
            <a:endParaRPr lang="en-US" altLang="zh-CN" sz="1100" dirty="0"/>
          </a:p>
          <a:p>
            <a:pPr algn="r">
              <a:lnSpc>
                <a:spcPct val="90000"/>
              </a:lnSpc>
            </a:pPr>
            <a:r>
              <a:rPr lang="en-US" altLang="zh-CN" sz="1100" dirty="0"/>
              <a:t>by Tim Peters</a:t>
            </a:r>
          </a:p>
        </p:txBody>
      </p:sp>
      <p:sp>
        <p:nvSpPr>
          <p:cNvPr id="3" name="矩形 2"/>
          <p:cNvSpPr/>
          <p:nvPr/>
        </p:nvSpPr>
        <p:spPr>
          <a:xfrm>
            <a:off x="4626006" y="1131590"/>
            <a:ext cx="1446230" cy="300082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350" i="1" dirty="0"/>
              <a:t>The Zen of Python</a:t>
            </a:r>
            <a:endParaRPr lang="zh-CN" altLang="en-US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1817694" y="987574"/>
            <a:ext cx="30243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latin typeface="华文行楷" pitchFamily="2" charset="-122"/>
                <a:ea typeface="华文行楷" pitchFamily="2" charset="-122"/>
              </a:rPr>
              <a:t>禅</a:t>
            </a:r>
            <a:r>
              <a:rPr lang="zh-CN" altLang="en-US" sz="7500" b="1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08304" y="1923824"/>
            <a:ext cx="1247457" cy="3000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350" i="1" dirty="0" smtClean="0"/>
              <a:t>&gt;&gt;&gt; import this</a:t>
            </a:r>
            <a:endParaRPr lang="zh-CN" altLang="en-US" sz="1350" dirty="0"/>
          </a:p>
        </p:txBody>
      </p:sp>
    </p:spTree>
    <p:extLst>
      <p:ext uri="{BB962C8B-B14F-4D97-AF65-F5344CB8AC3E}">
        <p14:creationId xmlns:p14="http://schemas.microsoft.com/office/powerpoint/2010/main" val="328962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dirty="0" smtClean="0"/>
              <a:t>超级程序员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2895786"/>
            <a:ext cx="2448272" cy="1692188"/>
          </a:xfrm>
        </p:spPr>
        <p:txBody>
          <a:bodyPr/>
          <a:lstStyle/>
          <a:p>
            <a:r>
              <a:rPr lang="en-US" altLang="zh-CN" dirty="0" smtClean="0"/>
              <a:t>Alex </a:t>
            </a:r>
            <a:r>
              <a:rPr lang="en-US" altLang="zh-CN" dirty="0" err="1" smtClean="0"/>
              <a:t>Martelli</a:t>
            </a:r>
            <a:endParaRPr lang="en-US" altLang="zh-CN" dirty="0" smtClean="0"/>
          </a:p>
          <a:p>
            <a:r>
              <a:rPr lang="en-US" altLang="zh-CN" sz="1400" b="0" dirty="0">
                <a:solidFill>
                  <a:schemeClr val="tx1"/>
                </a:solidFill>
              </a:rPr>
              <a:t>2002 Activators</a:t>
            </a:r>
            <a:r>
              <a:rPr lang="en-US" altLang="zh-C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’ </a:t>
            </a:r>
            <a:r>
              <a:rPr lang="en-US" altLang="zh-CN" sz="1400" b="0" dirty="0">
                <a:solidFill>
                  <a:schemeClr val="tx1"/>
                </a:solidFill>
              </a:rPr>
              <a:t>Choice Award</a:t>
            </a:r>
            <a:r>
              <a:rPr lang="zh-CN" altLang="en-US" sz="1400" b="0" dirty="0">
                <a:solidFill>
                  <a:schemeClr val="tx1"/>
                </a:solidFill>
              </a:rPr>
              <a:t>和</a:t>
            </a:r>
            <a:r>
              <a:rPr lang="en-US" altLang="zh-CN" sz="1400" b="0" dirty="0">
                <a:solidFill>
                  <a:schemeClr val="tx1"/>
                </a:solidFill>
              </a:rPr>
              <a:t>2006 Frank </a:t>
            </a:r>
            <a:r>
              <a:rPr lang="en-US" altLang="zh-CN" sz="1400" b="0" dirty="0" err="1">
                <a:solidFill>
                  <a:schemeClr val="tx1"/>
                </a:solidFill>
              </a:rPr>
              <a:t>Willison</a:t>
            </a:r>
            <a:r>
              <a:rPr lang="en-US" altLang="zh-CN" sz="1400" b="0" dirty="0">
                <a:solidFill>
                  <a:schemeClr val="tx1"/>
                </a:solidFill>
              </a:rPr>
              <a:t> award</a:t>
            </a:r>
            <a:r>
              <a:rPr lang="zh-CN" altLang="en-US" sz="1400" b="0" dirty="0">
                <a:solidFill>
                  <a:schemeClr val="tx1"/>
                </a:solidFill>
              </a:rPr>
              <a:t>为</a:t>
            </a:r>
            <a:r>
              <a:rPr lang="en-US" altLang="zh-CN" sz="1400" b="0" dirty="0">
                <a:solidFill>
                  <a:schemeClr val="tx1"/>
                </a:solidFill>
              </a:rPr>
              <a:t>Google</a:t>
            </a:r>
            <a:r>
              <a:rPr lang="zh-CN" altLang="en-US" sz="1400" b="0" dirty="0">
                <a:solidFill>
                  <a:schemeClr val="tx1"/>
                </a:solidFill>
              </a:rPr>
              <a:t>开发商业智能软件</a:t>
            </a:r>
          </a:p>
        </p:txBody>
      </p:sp>
      <p:pic>
        <p:nvPicPr>
          <p:cNvPr id="9" name="图片占位符 8" descr="006797c529_48489f11-1251-313c-bffa-f462d8aa428a.jpg"/>
          <p:cNvPicPr>
            <a:picLocks noGrp="1" noChangeAspect="1"/>
          </p:cNvPicPr>
          <p:nvPr>
            <p:ph type="pic" idx="10"/>
          </p:nvPr>
        </p:nvPicPr>
        <p:blipFill>
          <a:blip r:embed="rId3">
            <a:grayscl/>
            <a:lum bright="15000" contrast="40000"/>
          </a:blip>
          <a:srcRect l="6660" r="6660"/>
          <a:stretch>
            <a:fillRect/>
          </a:stretch>
        </p:blipFill>
        <p:spPr>
          <a:ln>
            <a:solidFill>
              <a:schemeClr val="accent6"/>
            </a:solidFill>
          </a:ln>
        </p:spPr>
      </p:pic>
      <p:sp>
        <p:nvSpPr>
          <p:cNvPr id="5" name="内容占位符 4"/>
          <p:cNvSpPr>
            <a:spLocks noGrp="1"/>
          </p:cNvSpPr>
          <p:nvPr>
            <p:ph idx="11"/>
          </p:nvPr>
        </p:nvSpPr>
        <p:spPr>
          <a:xfrm>
            <a:off x="6085831" y="2895786"/>
            <a:ext cx="2086569" cy="1692188"/>
          </a:xfrm>
        </p:spPr>
        <p:txBody>
          <a:bodyPr/>
          <a:lstStyle/>
          <a:p>
            <a:r>
              <a:rPr lang="en-US" altLang="zh-CN" dirty="0" smtClean="0"/>
              <a:t>Miguel </a:t>
            </a:r>
            <a:r>
              <a:rPr lang="en-US" altLang="zh-CN" dirty="0" err="1" smtClean="0"/>
              <a:t>Grinberg</a:t>
            </a:r>
            <a:endParaRPr lang="en-US" altLang="zh-CN" dirty="0" smtClean="0"/>
          </a:p>
          <a:p>
            <a:r>
              <a:rPr lang="zh-CN" altLang="en-US" sz="1400" b="0" dirty="0">
                <a:solidFill>
                  <a:schemeClr val="tx1"/>
                </a:solidFill>
              </a:rPr>
              <a:t>为</a:t>
            </a:r>
            <a:r>
              <a:rPr lang="en-US" altLang="zh-CN" sz="1400" b="0" dirty="0">
                <a:solidFill>
                  <a:schemeClr val="tx1"/>
                </a:solidFill>
              </a:rPr>
              <a:t>Harmonic</a:t>
            </a:r>
            <a:r>
              <a:rPr lang="zh-CN" altLang="en-US" sz="1400" b="0" dirty="0">
                <a:solidFill>
                  <a:schemeClr val="tx1"/>
                </a:solidFill>
              </a:rPr>
              <a:t>做视频软件。</a:t>
            </a:r>
            <a:r>
              <a:rPr lang="en-US" altLang="zh-CN" sz="1400" b="0" dirty="0">
                <a:solidFill>
                  <a:schemeClr val="tx1"/>
                </a:solidFill>
              </a:rPr>
              <a:t>C++</a:t>
            </a:r>
            <a:r>
              <a:rPr lang="zh-CN" altLang="en-US" sz="1400" b="0" dirty="0">
                <a:solidFill>
                  <a:schemeClr val="tx1"/>
                </a:solidFill>
              </a:rPr>
              <a:t>是主要语言，但用</a:t>
            </a:r>
            <a:r>
              <a:rPr lang="en-US" altLang="zh-CN" sz="1400" b="0" dirty="0">
                <a:solidFill>
                  <a:schemeClr val="tx1"/>
                </a:solidFill>
              </a:rPr>
              <a:t>Python</a:t>
            </a:r>
            <a:r>
              <a:rPr lang="zh-CN" altLang="en-US" sz="1400" b="0" dirty="0">
                <a:solidFill>
                  <a:schemeClr val="tx1"/>
                </a:solidFill>
              </a:rPr>
              <a:t>写的自动化单元测试框架更很有趣</a:t>
            </a:r>
          </a:p>
        </p:txBody>
      </p:sp>
      <p:pic>
        <p:nvPicPr>
          <p:cNvPr id="11" name="图片占位符 10" descr="006797c529_ce956c6d-e6a3-3f00-912c-31df5f07c5c4.png"/>
          <p:cNvPicPr>
            <a:picLocks noGrp="1" noChangeAspect="1"/>
          </p:cNvPicPr>
          <p:nvPr>
            <p:ph type="pic" idx="12"/>
          </p:nvPr>
        </p:nvPicPr>
        <p:blipFill>
          <a:blip r:embed="rId4">
            <a:grayscl/>
          </a:blip>
          <a:srcRect t="18838" b="18838"/>
          <a:stretch>
            <a:fillRect/>
          </a:stretch>
        </p:blipFill>
        <p:spPr>
          <a:xfrm>
            <a:off x="5994651" y="1131589"/>
            <a:ext cx="1673694" cy="1728000"/>
          </a:xfrm>
          <a:ln>
            <a:solidFill>
              <a:schemeClr val="accent6"/>
            </a:solidFill>
          </a:ln>
        </p:spPr>
      </p:pic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3635896" y="2895786"/>
            <a:ext cx="2124728" cy="1476164"/>
          </a:xfrm>
        </p:spPr>
        <p:txBody>
          <a:bodyPr/>
          <a:lstStyle/>
          <a:p>
            <a:r>
              <a:rPr lang="en-US" altLang="zh-CN" dirty="0" smtClean="0"/>
              <a:t>Daniel </a:t>
            </a:r>
            <a:r>
              <a:rPr lang="en-US" altLang="zh-CN" dirty="0" err="1" smtClean="0"/>
              <a:t>Greenfeld</a:t>
            </a:r>
            <a:endParaRPr lang="en-US" altLang="zh-CN" dirty="0" smtClean="0"/>
          </a:p>
          <a:p>
            <a:r>
              <a:rPr lang="zh-CN" altLang="en-US" sz="1400" b="0" dirty="0">
                <a:solidFill>
                  <a:schemeClr val="tx1"/>
                </a:solidFill>
              </a:rPr>
              <a:t>之前在美国宇航局做开发，目前是</a:t>
            </a:r>
            <a:r>
              <a:rPr lang="en-US" altLang="zh-CN" sz="1400" b="0" dirty="0">
                <a:solidFill>
                  <a:schemeClr val="tx1"/>
                </a:solidFill>
              </a:rPr>
              <a:t>Cartwheel Web</a:t>
            </a:r>
            <a:r>
              <a:rPr lang="zh-CN" altLang="en-US" sz="1400" b="0" dirty="0">
                <a:solidFill>
                  <a:schemeClr val="tx1"/>
                </a:solidFill>
              </a:rPr>
              <a:t>的负责人</a:t>
            </a:r>
          </a:p>
        </p:txBody>
      </p:sp>
      <p:pic>
        <p:nvPicPr>
          <p:cNvPr id="10" name="图片占位符 9" descr="006797c529_b74ae831-0e69-3521-ad11-01748768be23.png"/>
          <p:cNvPicPr>
            <a:picLocks noGrp="1" noChangeAspect="1"/>
          </p:cNvPicPr>
          <p:nvPr>
            <p:ph type="pic" idx="14"/>
          </p:nvPr>
        </p:nvPicPr>
        <p:blipFill>
          <a:blip r:embed="rId5">
            <a:grayscl/>
          </a:blip>
          <a:srcRect t="3489" b="3489"/>
          <a:stretch>
            <a:fillRect/>
          </a:stretch>
        </p:blipFill>
        <p:spPr>
          <a:ln>
            <a:solidFill>
              <a:schemeClr val="accent6"/>
            </a:solidFill>
          </a:ln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330" y="3305176"/>
            <a:ext cx="4281726" cy="1021556"/>
          </a:xfrm>
        </p:spPr>
        <p:txBody>
          <a:bodyPr/>
          <a:lstStyle/>
          <a:p>
            <a:pPr algn="l"/>
            <a:r>
              <a:rPr lang="en-US" altLang="zh-CN" dirty="0">
                <a:latin typeface="微软雅黑" panose="020B0503020204020204" pitchFamily="34" charset="-122"/>
              </a:rPr>
              <a:t>Python</a:t>
            </a:r>
            <a:r>
              <a:rPr lang="zh-CN" altLang="zh-CN" dirty="0" smtClean="0"/>
              <a:t>开发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环境</a:t>
            </a:r>
            <a:r>
              <a:rPr lang="zh-CN" altLang="zh-CN" dirty="0"/>
              <a:t>和运行方式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2646080"/>
            <a:ext cx="1473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0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经典 </a:t>
            </a:r>
            <a:r>
              <a:rPr lang="en-US" altLang="zh-CN" dirty="0" smtClean="0"/>
              <a:t>Hello World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771800" y="1635646"/>
            <a:ext cx="3456384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/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myString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= 'Hello, World!'</a:t>
            </a:r>
          </a:p>
          <a:p>
            <a:pPr lvl="0"/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print(myString)</a:t>
            </a:r>
          </a:p>
          <a:p>
            <a:pPr lvl="0"/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0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1.3.1 Python</a:t>
            </a:r>
            <a:r>
              <a:rPr lang="zh-CN" altLang="zh-CN" dirty="0"/>
              <a:t>开发环境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96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开发环境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1397" y="987574"/>
            <a:ext cx="4182611" cy="3495836"/>
          </a:xfrm>
        </p:spPr>
        <p:txBody>
          <a:bodyPr vert="horz" lIns="68580" tIns="34290" rIns="68580" bIns="34290" rtlCol="0"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Mac OS &amp; Linux</a:t>
            </a:r>
            <a:r>
              <a:rPr lang="zh-CN" altLang="en-US" sz="1800" dirty="0"/>
              <a:t>下</a:t>
            </a:r>
            <a:endParaRPr lang="en-US" altLang="zh-CN" sz="1800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$ python #</a:t>
            </a:r>
            <a:r>
              <a:rPr lang="zh-CN" altLang="en-US" sz="1600" dirty="0"/>
              <a:t>启动</a:t>
            </a:r>
            <a:r>
              <a:rPr lang="en-US" altLang="zh-CN" sz="1600" dirty="0"/>
              <a:t>Python2.X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$ python3 #</a:t>
            </a:r>
            <a:r>
              <a:rPr lang="zh-CN" altLang="en-US" sz="1600" dirty="0"/>
              <a:t>启动</a:t>
            </a:r>
            <a:r>
              <a:rPr lang="en-US" altLang="zh-CN" sz="1600" dirty="0"/>
              <a:t>Python3.X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800" dirty="0"/>
              <a:t>如果没有安装</a:t>
            </a:r>
            <a:r>
              <a:rPr lang="en-US" altLang="zh-CN" sz="1800" dirty="0"/>
              <a:t>Python</a:t>
            </a:r>
            <a:r>
              <a:rPr lang="zh-CN" altLang="en-US" sz="1800" dirty="0"/>
              <a:t>解释器</a:t>
            </a:r>
            <a:r>
              <a:rPr lang="zh-CN" altLang="en-US" sz="1800" dirty="0" smtClean="0"/>
              <a:t>，出现错误信息</a:t>
            </a:r>
            <a:r>
              <a:rPr lang="zh-CN" altLang="en-US" sz="1800" dirty="0"/>
              <a:t>如下：</a:t>
            </a:r>
            <a:endParaRPr lang="en-US" altLang="zh-CN" sz="1800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Python: command not found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800" dirty="0"/>
              <a:t>退出解释器的方法</a:t>
            </a:r>
            <a:endParaRPr lang="en-US" altLang="zh-CN" sz="1800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/>
              <a:t>exit()</a:t>
            </a:r>
            <a:r>
              <a:rPr lang="zh-CN" altLang="en-US" sz="1600" dirty="0"/>
              <a:t>、</a:t>
            </a:r>
            <a:r>
              <a:rPr lang="en-US" altLang="zh-CN" sz="1600" dirty="0"/>
              <a:t>quit()</a:t>
            </a:r>
            <a:r>
              <a:rPr lang="zh-CN" altLang="en-US" sz="1600" dirty="0"/>
              <a:t>、</a:t>
            </a:r>
            <a:r>
              <a:rPr lang="en-US" altLang="zh-CN" sz="1600" dirty="0"/>
              <a:t>Ctrl+D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563638"/>
            <a:ext cx="360850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9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 集成开发环境（</a:t>
            </a:r>
            <a:r>
              <a:rPr lang="en-US" altLang="zh-CN" dirty="0" smtClean="0"/>
              <a:t>IDE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925000" y="1131590"/>
            <a:ext cx="7169150" cy="2983781"/>
            <a:chOff x="987425" y="1525191"/>
            <a:chExt cx="7169150" cy="2518172"/>
          </a:xfrm>
        </p:grpSpPr>
        <p:sp>
          <p:nvSpPr>
            <p:cNvPr id="11" name="MH_Other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2397126" y="1525191"/>
              <a:ext cx="1470025" cy="1064419"/>
            </a:xfrm>
            <a:custGeom>
              <a:avLst/>
              <a:gdLst>
                <a:gd name="T0" fmla="*/ 0 w 1469707"/>
                <a:gd name="T1" fmla="*/ 1090606 h 1419196"/>
                <a:gd name="T2" fmla="*/ 45729 w 1469707"/>
                <a:gd name="T3" fmla="*/ 1090606 h 1419196"/>
                <a:gd name="T4" fmla="*/ 45729 w 1469707"/>
                <a:gd name="T5" fmla="*/ 1373505 h 1419196"/>
                <a:gd name="T6" fmla="*/ 1424296 w 1469707"/>
                <a:gd name="T7" fmla="*/ 1373505 h 1419196"/>
                <a:gd name="T8" fmla="*/ 1424296 w 1469707"/>
                <a:gd name="T9" fmla="*/ 1090606 h 1419196"/>
                <a:gd name="T10" fmla="*/ 1470025 w 1469707"/>
                <a:gd name="T11" fmla="*/ 1090606 h 1419196"/>
                <a:gd name="T12" fmla="*/ 1470025 w 1469707"/>
                <a:gd name="T13" fmla="*/ 1373505 h 1419196"/>
                <a:gd name="T14" fmla="*/ 1470025 w 1469707"/>
                <a:gd name="T15" fmla="*/ 1419225 h 1419196"/>
                <a:gd name="T16" fmla="*/ 1424296 w 1469707"/>
                <a:gd name="T17" fmla="*/ 1419225 h 1419196"/>
                <a:gd name="T18" fmla="*/ 45729 w 1469707"/>
                <a:gd name="T19" fmla="*/ 1419225 h 1419196"/>
                <a:gd name="T20" fmla="*/ 0 w 1469707"/>
                <a:gd name="T21" fmla="*/ 1419225 h 1419196"/>
                <a:gd name="T22" fmla="*/ 0 w 1469707"/>
                <a:gd name="T23" fmla="*/ 1373505 h 1419196"/>
                <a:gd name="T24" fmla="*/ 0 w 1469707"/>
                <a:gd name="T25" fmla="*/ 0 h 1419196"/>
                <a:gd name="T26" fmla="*/ 45729 w 1469707"/>
                <a:gd name="T27" fmla="*/ 0 h 1419196"/>
                <a:gd name="T28" fmla="*/ 1424296 w 1469707"/>
                <a:gd name="T29" fmla="*/ 0 h 1419196"/>
                <a:gd name="T30" fmla="*/ 1470025 w 1469707"/>
                <a:gd name="T31" fmla="*/ 0 h 1419196"/>
                <a:gd name="T32" fmla="*/ 1470025 w 1469707"/>
                <a:gd name="T33" fmla="*/ 45720 h 1419196"/>
                <a:gd name="T34" fmla="*/ 1470025 w 1469707"/>
                <a:gd name="T35" fmla="*/ 328619 h 1419196"/>
                <a:gd name="T36" fmla="*/ 1424296 w 1469707"/>
                <a:gd name="T37" fmla="*/ 328619 h 1419196"/>
                <a:gd name="T38" fmla="*/ 1424296 w 1469707"/>
                <a:gd name="T39" fmla="*/ 45720 h 1419196"/>
                <a:gd name="T40" fmla="*/ 45729 w 1469707"/>
                <a:gd name="T41" fmla="*/ 45720 h 1419196"/>
                <a:gd name="T42" fmla="*/ 45729 w 1469707"/>
                <a:gd name="T43" fmla="*/ 328619 h 1419196"/>
                <a:gd name="T44" fmla="*/ 0 w 1469707"/>
                <a:gd name="T45" fmla="*/ 328619 h 1419196"/>
                <a:gd name="T46" fmla="*/ 0 w 1469707"/>
                <a:gd name="T47" fmla="*/ 45720 h 14191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69707" h="1419196">
                  <a:moveTo>
                    <a:pt x="0" y="1090584"/>
                  </a:moveTo>
                  <a:lnTo>
                    <a:pt x="45719" y="1090584"/>
                  </a:lnTo>
                  <a:lnTo>
                    <a:pt x="45719" y="1373477"/>
                  </a:lnTo>
                  <a:lnTo>
                    <a:pt x="1423988" y="1373477"/>
                  </a:lnTo>
                  <a:lnTo>
                    <a:pt x="1423988" y="1090584"/>
                  </a:lnTo>
                  <a:lnTo>
                    <a:pt x="1469707" y="1090584"/>
                  </a:lnTo>
                  <a:lnTo>
                    <a:pt x="1469707" y="1373477"/>
                  </a:lnTo>
                  <a:lnTo>
                    <a:pt x="1469707" y="1419196"/>
                  </a:lnTo>
                  <a:lnTo>
                    <a:pt x="1423988" y="1419196"/>
                  </a:lnTo>
                  <a:lnTo>
                    <a:pt x="45719" y="1419196"/>
                  </a:lnTo>
                  <a:lnTo>
                    <a:pt x="0" y="1419196"/>
                  </a:lnTo>
                  <a:lnTo>
                    <a:pt x="0" y="1373477"/>
                  </a:lnTo>
                  <a:lnTo>
                    <a:pt x="0" y="1090584"/>
                  </a:lnTo>
                  <a:close/>
                  <a:moveTo>
                    <a:pt x="0" y="0"/>
                  </a:moveTo>
                  <a:lnTo>
                    <a:pt x="45719" y="0"/>
                  </a:lnTo>
                  <a:lnTo>
                    <a:pt x="1423988" y="0"/>
                  </a:lnTo>
                  <a:lnTo>
                    <a:pt x="1469707" y="0"/>
                  </a:lnTo>
                  <a:lnTo>
                    <a:pt x="1469707" y="45719"/>
                  </a:lnTo>
                  <a:lnTo>
                    <a:pt x="1469707" y="328612"/>
                  </a:lnTo>
                  <a:lnTo>
                    <a:pt x="1423988" y="328612"/>
                  </a:lnTo>
                  <a:lnTo>
                    <a:pt x="1423988" y="45719"/>
                  </a:lnTo>
                  <a:lnTo>
                    <a:pt x="45719" y="45719"/>
                  </a:lnTo>
                  <a:lnTo>
                    <a:pt x="45719" y="328612"/>
                  </a:lnTo>
                  <a:lnTo>
                    <a:pt x="0" y="328612"/>
                  </a:lnTo>
                  <a:lnTo>
                    <a:pt x="0" y="45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  <p:sp>
          <p:nvSpPr>
            <p:cNvPr id="12" name="MH_SubTitle_1"/>
            <p:cNvSpPr/>
            <p:nvPr>
              <p:custDataLst>
                <p:tags r:id="rId2"/>
              </p:custDataLst>
            </p:nvPr>
          </p:nvSpPr>
          <p:spPr>
            <a:xfrm>
              <a:off x="1155701" y="1919288"/>
              <a:ext cx="3954463" cy="276225"/>
            </a:xfrm>
            <a:prstGeom prst="rect">
              <a:avLst/>
            </a:prstGeom>
            <a:solidFill>
              <a:srgbClr val="FFFFFF"/>
            </a:solidFill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schemeClr val="accent1"/>
                  </a:solidFill>
                  <a:cs typeface="宋体" panose="02010600030101010101" pitchFamily="2" charset="-122"/>
                </a:rPr>
                <a:t>Python</a:t>
              </a:r>
              <a:r>
                <a:rPr lang="zh-CN" altLang="en-US" sz="2000" b="1" kern="0" dirty="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编辑器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MH_Other_2"/>
            <p:cNvSpPr/>
            <p:nvPr>
              <p:custDataLst>
                <p:tags r:id="rId3"/>
              </p:custDataLst>
            </p:nvPr>
          </p:nvSpPr>
          <p:spPr>
            <a:xfrm>
              <a:off x="1041400" y="1703785"/>
              <a:ext cx="1847850" cy="489347"/>
            </a:xfrm>
            <a:custGeom>
              <a:avLst/>
              <a:gdLst>
                <a:gd name="connsiteX0" fmla="*/ 101600 w 1847850"/>
                <a:gd name="connsiteY0" fmla="*/ 0 h 652225"/>
                <a:gd name="connsiteX1" fmla="*/ 112400 w 1847850"/>
                <a:gd name="connsiteY1" fmla="*/ 0 h 652225"/>
                <a:gd name="connsiteX2" fmla="*/ 112400 w 1847850"/>
                <a:gd name="connsiteY2" fmla="*/ 213573 h 652225"/>
                <a:gd name="connsiteX3" fmla="*/ 1847850 w 1847850"/>
                <a:gd name="connsiteY3" fmla="*/ 213573 h 652225"/>
                <a:gd name="connsiteX4" fmla="*/ 1847850 w 1847850"/>
                <a:gd name="connsiteY4" fmla="*/ 224373 h 652225"/>
                <a:gd name="connsiteX5" fmla="*/ 112400 w 1847850"/>
                <a:gd name="connsiteY5" fmla="*/ 224373 h 652225"/>
                <a:gd name="connsiteX6" fmla="*/ 112400 w 1847850"/>
                <a:gd name="connsiteY6" fmla="*/ 652225 h 652225"/>
                <a:gd name="connsiteX7" fmla="*/ 101600 w 1847850"/>
                <a:gd name="connsiteY7" fmla="*/ 652225 h 652225"/>
                <a:gd name="connsiteX8" fmla="*/ 101600 w 1847850"/>
                <a:gd name="connsiteY8" fmla="*/ 224373 h 652225"/>
                <a:gd name="connsiteX9" fmla="*/ 0 w 1847850"/>
                <a:gd name="connsiteY9" fmla="*/ 224373 h 652225"/>
                <a:gd name="connsiteX10" fmla="*/ 0 w 1847850"/>
                <a:gd name="connsiteY10" fmla="*/ 213573 h 652225"/>
                <a:gd name="connsiteX11" fmla="*/ 101600 w 1847850"/>
                <a:gd name="connsiteY11" fmla="*/ 213573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 err="1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987425" y="1668066"/>
              <a:ext cx="1847850" cy="489347"/>
            </a:xfrm>
            <a:custGeom>
              <a:avLst/>
              <a:gdLst>
                <a:gd name="T0" fmla="*/ 101600 w 1847850"/>
                <a:gd name="T1" fmla="*/ 0 h 652225"/>
                <a:gd name="T2" fmla="*/ 112400 w 1847850"/>
                <a:gd name="T3" fmla="*/ 0 h 652225"/>
                <a:gd name="T4" fmla="*/ 112400 w 1847850"/>
                <a:gd name="T5" fmla="*/ 213651 h 652225"/>
                <a:gd name="T6" fmla="*/ 1847850 w 1847850"/>
                <a:gd name="T7" fmla="*/ 213651 h 652225"/>
                <a:gd name="T8" fmla="*/ 1847850 w 1847850"/>
                <a:gd name="T9" fmla="*/ 224455 h 652225"/>
                <a:gd name="T10" fmla="*/ 112400 w 1847850"/>
                <a:gd name="T11" fmla="*/ 224455 h 652225"/>
                <a:gd name="T12" fmla="*/ 112400 w 1847850"/>
                <a:gd name="T13" fmla="*/ 652462 h 652225"/>
                <a:gd name="T14" fmla="*/ 101600 w 1847850"/>
                <a:gd name="T15" fmla="*/ 652462 h 652225"/>
                <a:gd name="T16" fmla="*/ 101600 w 1847850"/>
                <a:gd name="T17" fmla="*/ 224455 h 652225"/>
                <a:gd name="T18" fmla="*/ 0 w 1847850"/>
                <a:gd name="T19" fmla="*/ 224455 h 652225"/>
                <a:gd name="T20" fmla="*/ 0 w 1847850"/>
                <a:gd name="T21" fmla="*/ 213651 h 652225"/>
                <a:gd name="T22" fmla="*/ 101600 w 1847850"/>
                <a:gd name="T23" fmla="*/ 213651 h 652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  <p:sp>
          <p:nvSpPr>
            <p:cNvPr id="15" name="MH_Other_4"/>
            <p:cNvSpPr/>
            <p:nvPr>
              <p:custDataLst>
                <p:tags r:id="rId5"/>
              </p:custDataLst>
            </p:nvPr>
          </p:nvSpPr>
          <p:spPr>
            <a:xfrm>
              <a:off x="3378200" y="1920478"/>
              <a:ext cx="1847850" cy="489347"/>
            </a:xfrm>
            <a:custGeom>
              <a:avLst/>
              <a:gdLst>
                <a:gd name="connsiteX0" fmla="*/ 1735450 w 1847850"/>
                <a:gd name="connsiteY0" fmla="*/ 0 h 652225"/>
                <a:gd name="connsiteX1" fmla="*/ 1746250 w 1847850"/>
                <a:gd name="connsiteY1" fmla="*/ 0 h 652225"/>
                <a:gd name="connsiteX2" fmla="*/ 1746250 w 1847850"/>
                <a:gd name="connsiteY2" fmla="*/ 427852 h 652225"/>
                <a:gd name="connsiteX3" fmla="*/ 1847850 w 1847850"/>
                <a:gd name="connsiteY3" fmla="*/ 427852 h 652225"/>
                <a:gd name="connsiteX4" fmla="*/ 1847850 w 1847850"/>
                <a:gd name="connsiteY4" fmla="*/ 438652 h 652225"/>
                <a:gd name="connsiteX5" fmla="*/ 1746250 w 1847850"/>
                <a:gd name="connsiteY5" fmla="*/ 438652 h 652225"/>
                <a:gd name="connsiteX6" fmla="*/ 1746250 w 1847850"/>
                <a:gd name="connsiteY6" fmla="*/ 652225 h 652225"/>
                <a:gd name="connsiteX7" fmla="*/ 1735450 w 1847850"/>
                <a:gd name="connsiteY7" fmla="*/ 652225 h 652225"/>
                <a:gd name="connsiteX8" fmla="*/ 1735450 w 1847850"/>
                <a:gd name="connsiteY8" fmla="*/ 438652 h 652225"/>
                <a:gd name="connsiteX9" fmla="*/ 0 w 1847850"/>
                <a:gd name="connsiteY9" fmla="*/ 438652 h 652225"/>
                <a:gd name="connsiteX10" fmla="*/ 0 w 1847850"/>
                <a:gd name="connsiteY10" fmla="*/ 427852 h 652225"/>
                <a:gd name="connsiteX11" fmla="*/ 1735450 w 1847850"/>
                <a:gd name="connsiteY11" fmla="*/ 427852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 err="1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429000" y="1957388"/>
              <a:ext cx="1847850" cy="489347"/>
            </a:xfrm>
            <a:custGeom>
              <a:avLst/>
              <a:gdLst>
                <a:gd name="T0" fmla="*/ 1735450 w 1847850"/>
                <a:gd name="T1" fmla="*/ 0 h 652225"/>
                <a:gd name="T2" fmla="*/ 1746250 w 1847850"/>
                <a:gd name="T3" fmla="*/ 0 h 652225"/>
                <a:gd name="T4" fmla="*/ 1746250 w 1847850"/>
                <a:gd name="T5" fmla="*/ 428008 h 652225"/>
                <a:gd name="T6" fmla="*/ 1847850 w 1847850"/>
                <a:gd name="T7" fmla="*/ 428008 h 652225"/>
                <a:gd name="T8" fmla="*/ 1847850 w 1847850"/>
                <a:gd name="T9" fmla="*/ 438812 h 652225"/>
                <a:gd name="T10" fmla="*/ 1746250 w 1847850"/>
                <a:gd name="T11" fmla="*/ 438812 h 652225"/>
                <a:gd name="T12" fmla="*/ 1746250 w 1847850"/>
                <a:gd name="T13" fmla="*/ 652463 h 652225"/>
                <a:gd name="T14" fmla="*/ 1735450 w 1847850"/>
                <a:gd name="T15" fmla="*/ 652463 h 652225"/>
                <a:gd name="T16" fmla="*/ 1735450 w 1847850"/>
                <a:gd name="T17" fmla="*/ 438812 h 652225"/>
                <a:gd name="T18" fmla="*/ 0 w 1847850"/>
                <a:gd name="T19" fmla="*/ 438812 h 652225"/>
                <a:gd name="T20" fmla="*/ 0 w 1847850"/>
                <a:gd name="T21" fmla="*/ 428008 h 652225"/>
                <a:gd name="T22" fmla="*/ 1735450 w 1847850"/>
                <a:gd name="T23" fmla="*/ 428008 h 652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lnTo>
                    <a:pt x="173545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  <p:sp>
          <p:nvSpPr>
            <p:cNvPr id="17" name="MH_Other_6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276851" y="2978944"/>
              <a:ext cx="1470025" cy="1064419"/>
            </a:xfrm>
            <a:custGeom>
              <a:avLst/>
              <a:gdLst>
                <a:gd name="T0" fmla="*/ 0 w 1469707"/>
                <a:gd name="T1" fmla="*/ 1090606 h 1419196"/>
                <a:gd name="T2" fmla="*/ 45729 w 1469707"/>
                <a:gd name="T3" fmla="*/ 1090606 h 1419196"/>
                <a:gd name="T4" fmla="*/ 45729 w 1469707"/>
                <a:gd name="T5" fmla="*/ 1373505 h 1419196"/>
                <a:gd name="T6" fmla="*/ 1424296 w 1469707"/>
                <a:gd name="T7" fmla="*/ 1373505 h 1419196"/>
                <a:gd name="T8" fmla="*/ 1424296 w 1469707"/>
                <a:gd name="T9" fmla="*/ 1090606 h 1419196"/>
                <a:gd name="T10" fmla="*/ 1470025 w 1469707"/>
                <a:gd name="T11" fmla="*/ 1090606 h 1419196"/>
                <a:gd name="T12" fmla="*/ 1470025 w 1469707"/>
                <a:gd name="T13" fmla="*/ 1373505 h 1419196"/>
                <a:gd name="T14" fmla="*/ 1470025 w 1469707"/>
                <a:gd name="T15" fmla="*/ 1419225 h 1419196"/>
                <a:gd name="T16" fmla="*/ 1424296 w 1469707"/>
                <a:gd name="T17" fmla="*/ 1419225 h 1419196"/>
                <a:gd name="T18" fmla="*/ 45729 w 1469707"/>
                <a:gd name="T19" fmla="*/ 1419225 h 1419196"/>
                <a:gd name="T20" fmla="*/ 0 w 1469707"/>
                <a:gd name="T21" fmla="*/ 1419225 h 1419196"/>
                <a:gd name="T22" fmla="*/ 0 w 1469707"/>
                <a:gd name="T23" fmla="*/ 1373505 h 1419196"/>
                <a:gd name="T24" fmla="*/ 0 w 1469707"/>
                <a:gd name="T25" fmla="*/ 0 h 1419196"/>
                <a:gd name="T26" fmla="*/ 45729 w 1469707"/>
                <a:gd name="T27" fmla="*/ 0 h 1419196"/>
                <a:gd name="T28" fmla="*/ 1424296 w 1469707"/>
                <a:gd name="T29" fmla="*/ 0 h 1419196"/>
                <a:gd name="T30" fmla="*/ 1470025 w 1469707"/>
                <a:gd name="T31" fmla="*/ 0 h 1419196"/>
                <a:gd name="T32" fmla="*/ 1470025 w 1469707"/>
                <a:gd name="T33" fmla="*/ 45720 h 1419196"/>
                <a:gd name="T34" fmla="*/ 1470025 w 1469707"/>
                <a:gd name="T35" fmla="*/ 328619 h 1419196"/>
                <a:gd name="T36" fmla="*/ 1424296 w 1469707"/>
                <a:gd name="T37" fmla="*/ 328619 h 1419196"/>
                <a:gd name="T38" fmla="*/ 1424296 w 1469707"/>
                <a:gd name="T39" fmla="*/ 45720 h 1419196"/>
                <a:gd name="T40" fmla="*/ 45729 w 1469707"/>
                <a:gd name="T41" fmla="*/ 45720 h 1419196"/>
                <a:gd name="T42" fmla="*/ 45729 w 1469707"/>
                <a:gd name="T43" fmla="*/ 328619 h 1419196"/>
                <a:gd name="T44" fmla="*/ 0 w 1469707"/>
                <a:gd name="T45" fmla="*/ 328619 h 1419196"/>
                <a:gd name="T46" fmla="*/ 0 w 1469707"/>
                <a:gd name="T47" fmla="*/ 45720 h 14191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69707" h="1419196">
                  <a:moveTo>
                    <a:pt x="0" y="1090584"/>
                  </a:moveTo>
                  <a:lnTo>
                    <a:pt x="45719" y="1090584"/>
                  </a:lnTo>
                  <a:lnTo>
                    <a:pt x="45719" y="1373477"/>
                  </a:lnTo>
                  <a:lnTo>
                    <a:pt x="1423988" y="1373477"/>
                  </a:lnTo>
                  <a:lnTo>
                    <a:pt x="1423988" y="1090584"/>
                  </a:lnTo>
                  <a:lnTo>
                    <a:pt x="1469707" y="1090584"/>
                  </a:lnTo>
                  <a:lnTo>
                    <a:pt x="1469707" y="1373477"/>
                  </a:lnTo>
                  <a:lnTo>
                    <a:pt x="1469707" y="1419196"/>
                  </a:lnTo>
                  <a:lnTo>
                    <a:pt x="1423988" y="1419196"/>
                  </a:lnTo>
                  <a:lnTo>
                    <a:pt x="45719" y="1419196"/>
                  </a:lnTo>
                  <a:lnTo>
                    <a:pt x="0" y="1419196"/>
                  </a:lnTo>
                  <a:lnTo>
                    <a:pt x="0" y="1373477"/>
                  </a:lnTo>
                  <a:lnTo>
                    <a:pt x="0" y="1090584"/>
                  </a:lnTo>
                  <a:close/>
                  <a:moveTo>
                    <a:pt x="0" y="0"/>
                  </a:moveTo>
                  <a:lnTo>
                    <a:pt x="45719" y="0"/>
                  </a:lnTo>
                  <a:lnTo>
                    <a:pt x="1423988" y="0"/>
                  </a:lnTo>
                  <a:lnTo>
                    <a:pt x="1469707" y="0"/>
                  </a:lnTo>
                  <a:lnTo>
                    <a:pt x="1469707" y="45719"/>
                  </a:lnTo>
                  <a:lnTo>
                    <a:pt x="1469707" y="328612"/>
                  </a:lnTo>
                  <a:lnTo>
                    <a:pt x="1423988" y="328612"/>
                  </a:lnTo>
                  <a:lnTo>
                    <a:pt x="1423988" y="45719"/>
                  </a:lnTo>
                  <a:lnTo>
                    <a:pt x="45719" y="45719"/>
                  </a:lnTo>
                  <a:lnTo>
                    <a:pt x="45719" y="328612"/>
                  </a:lnTo>
                  <a:lnTo>
                    <a:pt x="0" y="328612"/>
                  </a:lnTo>
                  <a:lnTo>
                    <a:pt x="0" y="45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  <p:sp>
          <p:nvSpPr>
            <p:cNvPr id="18" name="MH_SubTitle_2"/>
            <p:cNvSpPr/>
            <p:nvPr>
              <p:custDataLst>
                <p:tags r:id="rId8"/>
              </p:custDataLst>
            </p:nvPr>
          </p:nvSpPr>
          <p:spPr>
            <a:xfrm>
              <a:off x="4035426" y="3371850"/>
              <a:ext cx="3954463" cy="277416"/>
            </a:xfrm>
            <a:prstGeom prst="rect">
              <a:avLst/>
            </a:prstGeom>
            <a:solidFill>
              <a:srgbClr val="FFFFFF"/>
            </a:solidFill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2000" b="1" kern="0" dirty="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IDE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MH_Other_7"/>
            <p:cNvSpPr/>
            <p:nvPr>
              <p:custDataLst>
                <p:tags r:id="rId9"/>
              </p:custDataLst>
            </p:nvPr>
          </p:nvSpPr>
          <p:spPr>
            <a:xfrm>
              <a:off x="3921125" y="3157538"/>
              <a:ext cx="1847850" cy="489347"/>
            </a:xfrm>
            <a:custGeom>
              <a:avLst/>
              <a:gdLst>
                <a:gd name="connsiteX0" fmla="*/ 101600 w 1847850"/>
                <a:gd name="connsiteY0" fmla="*/ 0 h 652225"/>
                <a:gd name="connsiteX1" fmla="*/ 112400 w 1847850"/>
                <a:gd name="connsiteY1" fmla="*/ 0 h 652225"/>
                <a:gd name="connsiteX2" fmla="*/ 112400 w 1847850"/>
                <a:gd name="connsiteY2" fmla="*/ 213573 h 652225"/>
                <a:gd name="connsiteX3" fmla="*/ 1847850 w 1847850"/>
                <a:gd name="connsiteY3" fmla="*/ 213573 h 652225"/>
                <a:gd name="connsiteX4" fmla="*/ 1847850 w 1847850"/>
                <a:gd name="connsiteY4" fmla="*/ 224373 h 652225"/>
                <a:gd name="connsiteX5" fmla="*/ 112400 w 1847850"/>
                <a:gd name="connsiteY5" fmla="*/ 224373 h 652225"/>
                <a:gd name="connsiteX6" fmla="*/ 112400 w 1847850"/>
                <a:gd name="connsiteY6" fmla="*/ 652225 h 652225"/>
                <a:gd name="connsiteX7" fmla="*/ 101600 w 1847850"/>
                <a:gd name="connsiteY7" fmla="*/ 652225 h 652225"/>
                <a:gd name="connsiteX8" fmla="*/ 101600 w 1847850"/>
                <a:gd name="connsiteY8" fmla="*/ 224373 h 652225"/>
                <a:gd name="connsiteX9" fmla="*/ 0 w 1847850"/>
                <a:gd name="connsiteY9" fmla="*/ 224373 h 652225"/>
                <a:gd name="connsiteX10" fmla="*/ 0 w 1847850"/>
                <a:gd name="connsiteY10" fmla="*/ 213573 h 652225"/>
                <a:gd name="connsiteX11" fmla="*/ 101600 w 1847850"/>
                <a:gd name="connsiteY11" fmla="*/ 213573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 err="1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MH_Other_8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867150" y="3121819"/>
              <a:ext cx="1847850" cy="489347"/>
            </a:xfrm>
            <a:custGeom>
              <a:avLst/>
              <a:gdLst>
                <a:gd name="T0" fmla="*/ 101600 w 1847850"/>
                <a:gd name="T1" fmla="*/ 0 h 652225"/>
                <a:gd name="T2" fmla="*/ 112400 w 1847850"/>
                <a:gd name="T3" fmla="*/ 0 h 652225"/>
                <a:gd name="T4" fmla="*/ 112400 w 1847850"/>
                <a:gd name="T5" fmla="*/ 213651 h 652225"/>
                <a:gd name="T6" fmla="*/ 1847850 w 1847850"/>
                <a:gd name="T7" fmla="*/ 213651 h 652225"/>
                <a:gd name="T8" fmla="*/ 1847850 w 1847850"/>
                <a:gd name="T9" fmla="*/ 224455 h 652225"/>
                <a:gd name="T10" fmla="*/ 112400 w 1847850"/>
                <a:gd name="T11" fmla="*/ 224455 h 652225"/>
                <a:gd name="T12" fmla="*/ 112400 w 1847850"/>
                <a:gd name="T13" fmla="*/ 652463 h 652225"/>
                <a:gd name="T14" fmla="*/ 101600 w 1847850"/>
                <a:gd name="T15" fmla="*/ 652463 h 652225"/>
                <a:gd name="T16" fmla="*/ 101600 w 1847850"/>
                <a:gd name="T17" fmla="*/ 224455 h 652225"/>
                <a:gd name="T18" fmla="*/ 0 w 1847850"/>
                <a:gd name="T19" fmla="*/ 224455 h 652225"/>
                <a:gd name="T20" fmla="*/ 0 w 1847850"/>
                <a:gd name="T21" fmla="*/ 213651 h 652225"/>
                <a:gd name="T22" fmla="*/ 101600 w 1847850"/>
                <a:gd name="T23" fmla="*/ 213651 h 652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47850" h="652225">
                  <a:moveTo>
                    <a:pt x="101600" y="0"/>
                  </a:moveTo>
                  <a:lnTo>
                    <a:pt x="112400" y="0"/>
                  </a:lnTo>
                  <a:lnTo>
                    <a:pt x="112400" y="213573"/>
                  </a:lnTo>
                  <a:lnTo>
                    <a:pt x="1847850" y="213573"/>
                  </a:lnTo>
                  <a:lnTo>
                    <a:pt x="1847850" y="224373"/>
                  </a:lnTo>
                  <a:lnTo>
                    <a:pt x="112400" y="224373"/>
                  </a:lnTo>
                  <a:lnTo>
                    <a:pt x="112400" y="652225"/>
                  </a:lnTo>
                  <a:lnTo>
                    <a:pt x="101600" y="652225"/>
                  </a:lnTo>
                  <a:lnTo>
                    <a:pt x="101600" y="224373"/>
                  </a:lnTo>
                  <a:lnTo>
                    <a:pt x="0" y="224373"/>
                  </a:lnTo>
                  <a:lnTo>
                    <a:pt x="0" y="213573"/>
                  </a:lnTo>
                  <a:lnTo>
                    <a:pt x="101600" y="213573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  <p:sp>
          <p:nvSpPr>
            <p:cNvPr id="21" name="MH_Other_9"/>
            <p:cNvSpPr/>
            <p:nvPr>
              <p:custDataLst>
                <p:tags r:id="rId11"/>
              </p:custDataLst>
            </p:nvPr>
          </p:nvSpPr>
          <p:spPr>
            <a:xfrm>
              <a:off x="6257925" y="3374232"/>
              <a:ext cx="1847850" cy="489347"/>
            </a:xfrm>
            <a:custGeom>
              <a:avLst/>
              <a:gdLst>
                <a:gd name="connsiteX0" fmla="*/ 1735450 w 1847850"/>
                <a:gd name="connsiteY0" fmla="*/ 0 h 652225"/>
                <a:gd name="connsiteX1" fmla="*/ 1746250 w 1847850"/>
                <a:gd name="connsiteY1" fmla="*/ 0 h 652225"/>
                <a:gd name="connsiteX2" fmla="*/ 1746250 w 1847850"/>
                <a:gd name="connsiteY2" fmla="*/ 427852 h 652225"/>
                <a:gd name="connsiteX3" fmla="*/ 1847850 w 1847850"/>
                <a:gd name="connsiteY3" fmla="*/ 427852 h 652225"/>
                <a:gd name="connsiteX4" fmla="*/ 1847850 w 1847850"/>
                <a:gd name="connsiteY4" fmla="*/ 438652 h 652225"/>
                <a:gd name="connsiteX5" fmla="*/ 1746250 w 1847850"/>
                <a:gd name="connsiteY5" fmla="*/ 438652 h 652225"/>
                <a:gd name="connsiteX6" fmla="*/ 1746250 w 1847850"/>
                <a:gd name="connsiteY6" fmla="*/ 652225 h 652225"/>
                <a:gd name="connsiteX7" fmla="*/ 1735450 w 1847850"/>
                <a:gd name="connsiteY7" fmla="*/ 652225 h 652225"/>
                <a:gd name="connsiteX8" fmla="*/ 1735450 w 1847850"/>
                <a:gd name="connsiteY8" fmla="*/ 438652 h 652225"/>
                <a:gd name="connsiteX9" fmla="*/ 0 w 1847850"/>
                <a:gd name="connsiteY9" fmla="*/ 438652 h 652225"/>
                <a:gd name="connsiteX10" fmla="*/ 0 w 1847850"/>
                <a:gd name="connsiteY10" fmla="*/ 427852 h 652225"/>
                <a:gd name="connsiteX11" fmla="*/ 1735450 w 1847850"/>
                <a:gd name="connsiteY11" fmla="*/ 427852 h 65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 err="1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MH_Other_10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6308725" y="3411142"/>
              <a:ext cx="1847850" cy="488156"/>
            </a:xfrm>
            <a:custGeom>
              <a:avLst/>
              <a:gdLst>
                <a:gd name="T0" fmla="*/ 1735450 w 1847850"/>
                <a:gd name="T1" fmla="*/ 0 h 652225"/>
                <a:gd name="T2" fmla="*/ 1746250 w 1847850"/>
                <a:gd name="T3" fmla="*/ 0 h 652225"/>
                <a:gd name="T4" fmla="*/ 1746250 w 1847850"/>
                <a:gd name="T5" fmla="*/ 426966 h 652225"/>
                <a:gd name="T6" fmla="*/ 1847850 w 1847850"/>
                <a:gd name="T7" fmla="*/ 426966 h 652225"/>
                <a:gd name="T8" fmla="*/ 1847850 w 1847850"/>
                <a:gd name="T9" fmla="*/ 437744 h 652225"/>
                <a:gd name="T10" fmla="*/ 1746250 w 1847850"/>
                <a:gd name="T11" fmla="*/ 437744 h 652225"/>
                <a:gd name="T12" fmla="*/ 1746250 w 1847850"/>
                <a:gd name="T13" fmla="*/ 650875 h 652225"/>
                <a:gd name="T14" fmla="*/ 1735450 w 1847850"/>
                <a:gd name="T15" fmla="*/ 650875 h 652225"/>
                <a:gd name="T16" fmla="*/ 1735450 w 1847850"/>
                <a:gd name="T17" fmla="*/ 437744 h 652225"/>
                <a:gd name="T18" fmla="*/ 0 w 1847850"/>
                <a:gd name="T19" fmla="*/ 437744 h 652225"/>
                <a:gd name="T20" fmla="*/ 0 w 1847850"/>
                <a:gd name="T21" fmla="*/ 426966 h 652225"/>
                <a:gd name="T22" fmla="*/ 1735450 w 1847850"/>
                <a:gd name="T23" fmla="*/ 426966 h 652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47850" h="652225">
                  <a:moveTo>
                    <a:pt x="1735450" y="0"/>
                  </a:moveTo>
                  <a:lnTo>
                    <a:pt x="1746250" y="0"/>
                  </a:lnTo>
                  <a:lnTo>
                    <a:pt x="1746250" y="427852"/>
                  </a:lnTo>
                  <a:lnTo>
                    <a:pt x="1847850" y="427852"/>
                  </a:lnTo>
                  <a:lnTo>
                    <a:pt x="1847850" y="438652"/>
                  </a:lnTo>
                  <a:lnTo>
                    <a:pt x="1746250" y="438652"/>
                  </a:lnTo>
                  <a:lnTo>
                    <a:pt x="1746250" y="652225"/>
                  </a:lnTo>
                  <a:lnTo>
                    <a:pt x="1735450" y="652225"/>
                  </a:lnTo>
                  <a:lnTo>
                    <a:pt x="1735450" y="438652"/>
                  </a:lnTo>
                  <a:lnTo>
                    <a:pt x="0" y="438652"/>
                  </a:lnTo>
                  <a:lnTo>
                    <a:pt x="0" y="427852"/>
                  </a:lnTo>
                  <a:lnTo>
                    <a:pt x="1735450" y="427852"/>
                  </a:lnTo>
                  <a:lnTo>
                    <a:pt x="173545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4800"/>
            </a:p>
          </p:txBody>
        </p:sp>
      </p:grpSp>
    </p:spTree>
    <p:extLst>
      <p:ext uri="{BB962C8B-B14F-4D97-AF65-F5344CB8AC3E}">
        <p14:creationId xmlns:p14="http://schemas.microsoft.com/office/powerpoint/2010/main" val="14729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 编辑器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 smtClean="0"/>
              <a:t>自动</a:t>
            </a:r>
            <a:r>
              <a:rPr lang="zh-CN" altLang="en-US" sz="2000" dirty="0"/>
              <a:t>补全和智能提示等编辑和调试</a:t>
            </a:r>
            <a:r>
              <a:rPr lang="zh-CN" altLang="en-US" sz="2000" dirty="0" smtClean="0"/>
              <a:t>功能</a:t>
            </a:r>
            <a:endParaRPr lang="en-US" altLang="zh-CN" sz="2000" dirty="0" smtClean="0"/>
          </a:p>
          <a:p>
            <a:r>
              <a:rPr lang="zh-CN" altLang="en-US" sz="2000" dirty="0" smtClean="0"/>
              <a:t>小巧</a:t>
            </a:r>
            <a:r>
              <a:rPr lang="zh-CN" altLang="en-US" sz="2000" dirty="0"/>
              <a:t>，定制方便，但功能相对简单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835696" y="2211710"/>
            <a:ext cx="5303838" cy="1109662"/>
            <a:chOff x="1930401" y="2241948"/>
            <a:chExt cx="5303838" cy="1109662"/>
          </a:xfrm>
        </p:grpSpPr>
        <p:sp>
          <p:nvSpPr>
            <p:cNvPr id="11" name="MH_SubTitle_1"/>
            <p:cNvSpPr/>
            <p:nvPr>
              <p:custDataLst>
                <p:tags r:id="rId1"/>
              </p:custDataLst>
            </p:nvPr>
          </p:nvSpPr>
          <p:spPr>
            <a:xfrm>
              <a:off x="1930401" y="2514600"/>
              <a:ext cx="2176463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</a:rPr>
                <a:t>Sublime Text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12" name="MH_Other_3"/>
            <p:cNvSpPr/>
            <p:nvPr>
              <p:custDataLst>
                <p:tags r:id="rId2"/>
              </p:custDataLst>
            </p:nvPr>
          </p:nvSpPr>
          <p:spPr>
            <a:xfrm>
              <a:off x="2798763" y="2241948"/>
              <a:ext cx="1192212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0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</a:rPr>
                <a:t>1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3"/>
              </p:custDataLst>
            </p:nvPr>
          </p:nvSpPr>
          <p:spPr>
            <a:xfrm>
              <a:off x="5057776" y="2514600"/>
              <a:ext cx="2176463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</a:rPr>
                <a:t>Visual Studio Code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4"/>
              </p:custDataLst>
            </p:nvPr>
          </p:nvSpPr>
          <p:spPr>
            <a:xfrm>
              <a:off x="5924550" y="2241948"/>
              <a:ext cx="1193800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0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</a:rPr>
                <a:t>2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554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 集成开发环境（</a:t>
            </a:r>
            <a:r>
              <a:rPr lang="en-US" altLang="zh-CN" dirty="0"/>
              <a:t>IDE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 dirty="0"/>
          </a:p>
        </p:txBody>
      </p:sp>
      <p:sp>
        <p:nvSpPr>
          <p:cNvPr id="5" name="内容占位符 14"/>
          <p:cNvSpPr>
            <a:spLocks noGrp="1"/>
          </p:cNvSpPr>
          <p:nvPr>
            <p:ph idx="1"/>
          </p:nvPr>
        </p:nvSpPr>
        <p:spPr>
          <a:xfrm>
            <a:off x="457200" y="1109052"/>
            <a:ext cx="8229600" cy="3495836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包含</a:t>
            </a:r>
            <a:r>
              <a:rPr lang="zh-CN" altLang="en-US" sz="2000" dirty="0"/>
              <a:t>编辑器，一般还具有项目管理和版本控制等</a:t>
            </a:r>
            <a:r>
              <a:rPr lang="zh-CN" altLang="en-US" sz="2000" dirty="0" smtClean="0"/>
              <a:t>功能</a:t>
            </a:r>
            <a:endParaRPr lang="en-US" altLang="zh-CN" sz="2000" dirty="0" smtClean="0"/>
          </a:p>
          <a:p>
            <a:r>
              <a:rPr lang="zh-CN" altLang="en-US" sz="2000" dirty="0" smtClean="0"/>
              <a:t>通常</a:t>
            </a:r>
            <a:r>
              <a:rPr lang="zh-CN" altLang="en-US" sz="2000" dirty="0"/>
              <a:t>还预装了完成某些任务的扩展库、文档和</a:t>
            </a:r>
            <a:r>
              <a:rPr lang="zh-CN" altLang="en-US" sz="2000" dirty="0" smtClean="0"/>
              <a:t>教程</a:t>
            </a:r>
            <a:r>
              <a:rPr lang="zh-CN" altLang="en-US" sz="2000" dirty="0"/>
              <a:t>，</a:t>
            </a:r>
            <a:r>
              <a:rPr lang="zh-CN" altLang="en-US" sz="2000" dirty="0" smtClean="0"/>
              <a:t>给</a:t>
            </a:r>
            <a:r>
              <a:rPr lang="zh-CN" altLang="en-US" sz="2000" dirty="0"/>
              <a:t>程序开发带来很大便利。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822982" y="2564076"/>
            <a:ext cx="5303838" cy="1109662"/>
            <a:chOff x="1930401" y="2241948"/>
            <a:chExt cx="5303838" cy="1109662"/>
          </a:xfrm>
        </p:grpSpPr>
        <p:sp>
          <p:nvSpPr>
            <p:cNvPr id="7" name="MH_SubTitle_1"/>
            <p:cNvSpPr/>
            <p:nvPr>
              <p:custDataLst>
                <p:tags r:id="rId1"/>
              </p:custDataLst>
            </p:nvPr>
          </p:nvSpPr>
          <p:spPr>
            <a:xfrm>
              <a:off x="1930401" y="2514600"/>
              <a:ext cx="2176463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</a:rPr>
                <a:t>PyCharm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8" name="MH_Other_3"/>
            <p:cNvSpPr/>
            <p:nvPr>
              <p:custDataLst>
                <p:tags r:id="rId2"/>
              </p:custDataLst>
            </p:nvPr>
          </p:nvSpPr>
          <p:spPr>
            <a:xfrm>
              <a:off x="2798763" y="2241948"/>
              <a:ext cx="1192212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0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</a:rPr>
                <a:t>1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9" name="MH_SubTitle_2"/>
            <p:cNvSpPr/>
            <p:nvPr>
              <p:custDataLst>
                <p:tags r:id="rId3"/>
              </p:custDataLst>
            </p:nvPr>
          </p:nvSpPr>
          <p:spPr>
            <a:xfrm>
              <a:off x="5057776" y="2514600"/>
              <a:ext cx="2176463" cy="83701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</a:rPr>
                <a:t>Anaconda</a:t>
              </a:r>
              <a:endParaRPr lang="zh-CN" altLang="en-US" sz="2800" dirty="0">
                <a:solidFill>
                  <a:srgbClr val="FFFFFF"/>
                </a:solidFill>
              </a:endParaRPr>
            </a:p>
          </p:txBody>
        </p:sp>
        <p:sp>
          <p:nvSpPr>
            <p:cNvPr id="10" name="MH_Other_4"/>
            <p:cNvSpPr/>
            <p:nvPr>
              <p:custDataLst>
                <p:tags r:id="rId4"/>
              </p:custDataLst>
            </p:nvPr>
          </p:nvSpPr>
          <p:spPr>
            <a:xfrm>
              <a:off x="5924550" y="2241948"/>
              <a:ext cx="1193800" cy="292894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0"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</a:rPr>
                <a:t>2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374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 </a:t>
            </a:r>
            <a:r>
              <a:rPr lang="en-US" altLang="zh-CN" dirty="0" smtClean="0"/>
              <a:t>IDE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内置</a:t>
            </a:r>
            <a:r>
              <a:rPr lang="en-US" altLang="zh-CN" dirty="0"/>
              <a:t>IDE</a:t>
            </a:r>
          </a:p>
          <a:p>
            <a:pPr lvl="1"/>
            <a:r>
              <a:rPr lang="en-US" altLang="zh-CN" dirty="0"/>
              <a:t>IDLE</a:t>
            </a:r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" y="1563638"/>
            <a:ext cx="3898776" cy="28582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pic>
        <p:nvPicPr>
          <p:cNvPr id="14" name="内容占位符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3968" y="1355980"/>
            <a:ext cx="4038600" cy="243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CPU</a:t>
            </a:r>
            <a:r>
              <a:rPr lang="zh-CN" altLang="en-US" dirty="0">
                <a:solidFill>
                  <a:schemeClr val="tx1"/>
                </a:solidFill>
              </a:rPr>
              <a:t>能理解且能直接执行的指令集合 </a:t>
            </a:r>
          </a:p>
          <a:p>
            <a:r>
              <a:rPr lang="zh-CN" altLang="en-US" dirty="0">
                <a:solidFill>
                  <a:schemeClr val="tx1"/>
                </a:solidFill>
              </a:rPr>
              <a:t>用</a:t>
            </a:r>
            <a:r>
              <a:rPr lang="zh-CN" altLang="en-US" b="1" dirty="0">
                <a:solidFill>
                  <a:schemeClr val="tx1"/>
                </a:solidFill>
              </a:rPr>
              <a:t>机器语言</a:t>
            </a:r>
            <a:r>
              <a:rPr lang="zh-CN" altLang="en-US" dirty="0">
                <a:solidFill>
                  <a:schemeClr val="tx1"/>
                </a:solidFill>
              </a:rPr>
              <a:t>编写的程序形式： 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779912" y="2379533"/>
            <a:ext cx="302843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能由计算机直接执行</a:t>
            </a:r>
          </a:p>
          <a:p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占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存储空间小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执行速度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快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机器</a:t>
            </a:r>
            <a:r>
              <a:rPr lang="zh-CN" altLang="en-US" smtClean="0"/>
              <a:t>语言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48662" y="2139702"/>
            <a:ext cx="16594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altLang="zh-CN" sz="2400" dirty="0" smtClean="0">
                <a:solidFill>
                  <a:prstClr val="black"/>
                </a:solidFill>
                <a:latin typeface="Bell MT" panose="02020503060305020303" pitchFamily="18" charset="0"/>
                <a:ea typeface="楷体_GB2312" pitchFamily="49" charset="-122"/>
              </a:rPr>
              <a:t>10110000</a:t>
            </a:r>
            <a:endParaRPr lang="en-US" altLang="zh-CN" sz="2400" dirty="0">
              <a:solidFill>
                <a:prstClr val="black"/>
              </a:solidFill>
              <a:latin typeface="Bell MT" panose="02020503060305020303" pitchFamily="18" charset="0"/>
              <a:ea typeface="楷体_GB2312" pitchFamily="49" charset="-122"/>
            </a:endParaRPr>
          </a:p>
          <a:p>
            <a:pPr lvl="0">
              <a:spcBef>
                <a:spcPts val="12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Bell MT" panose="02020503060305020303" pitchFamily="18" charset="0"/>
                <a:ea typeface="楷体_GB2312" pitchFamily="49" charset="-122"/>
              </a:rPr>
              <a:t>00001101</a:t>
            </a:r>
          </a:p>
          <a:p>
            <a:pPr lvl="0">
              <a:spcBef>
                <a:spcPts val="12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Bell MT" panose="02020503060305020303" pitchFamily="18" charset="0"/>
                <a:ea typeface="楷体_GB2312" pitchFamily="49" charset="-122"/>
              </a:rPr>
              <a:t>00101100</a:t>
            </a:r>
          </a:p>
          <a:p>
            <a:pPr lvl="0">
              <a:spcBef>
                <a:spcPts val="12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Bell MT" panose="02020503060305020303" pitchFamily="18" charset="0"/>
                <a:ea typeface="楷体_GB2312" pitchFamily="49" charset="-122"/>
              </a:rPr>
              <a:t>00000101</a:t>
            </a:r>
          </a:p>
          <a:p>
            <a:pPr lvl="0">
              <a:spcBef>
                <a:spcPts val="1200"/>
              </a:spcBef>
            </a:pPr>
            <a:r>
              <a:rPr lang="en-US" altLang="zh-CN" sz="2400" dirty="0" smtClean="0">
                <a:solidFill>
                  <a:prstClr val="black"/>
                </a:solidFill>
                <a:latin typeface="Bell MT" panose="02020503060305020303" pitchFamily="18" charset="0"/>
                <a:ea typeface="楷体_GB2312" pitchFamily="49" charset="-122"/>
              </a:rPr>
              <a:t>11110100</a:t>
            </a:r>
            <a:endParaRPr lang="en-US" altLang="zh-CN" sz="2400" dirty="0">
              <a:solidFill>
                <a:prstClr val="black"/>
              </a:solidFill>
              <a:latin typeface="Bell MT" panose="02020503060305020303" pitchFamily="18" charset="0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65396" y="2345501"/>
            <a:ext cx="597666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依赖于具体计算机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难记忆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易出错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阅读理解困难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编程者需了解特定计算机的硬件及指令系统</a:t>
            </a:r>
          </a:p>
        </p:txBody>
      </p:sp>
    </p:spTree>
    <p:extLst>
      <p:ext uri="{BB962C8B-B14F-4D97-AF65-F5344CB8AC3E}">
        <p14:creationId xmlns:p14="http://schemas.microsoft.com/office/powerpoint/2010/main" val="639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 </a:t>
            </a:r>
            <a:r>
              <a:rPr lang="en-US" altLang="zh-CN" dirty="0" smtClean="0"/>
              <a:t>IDE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>
          <a:xfrm>
            <a:off x="477735" y="1337907"/>
            <a:ext cx="4038600" cy="2495299"/>
          </a:xfrm>
        </p:spPr>
        <p:txBody>
          <a:bodyPr/>
          <a:lstStyle/>
          <a:p>
            <a:r>
              <a:rPr lang="zh-CN" altLang="en-US" dirty="0" smtClean="0"/>
              <a:t>其他</a:t>
            </a:r>
            <a:r>
              <a:rPr lang="en-US" altLang="zh-CN" dirty="0" smtClean="0"/>
              <a:t>IDE</a:t>
            </a:r>
            <a:endParaRPr lang="en-US" altLang="zh-CN" dirty="0"/>
          </a:p>
          <a:p>
            <a:pPr lvl="1"/>
            <a:r>
              <a:rPr lang="en-US" altLang="zh-CN" dirty="0" smtClean="0"/>
              <a:t>PyCharm</a:t>
            </a:r>
          </a:p>
          <a:p>
            <a:pPr lvl="1"/>
            <a:r>
              <a:rPr lang="en-US" altLang="zh-CN" dirty="0"/>
              <a:t>Anaconda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" y="1563638"/>
            <a:ext cx="3898776" cy="28582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pic>
        <p:nvPicPr>
          <p:cNvPr id="9" name="Picture 1" descr="C:\Users\zhj\Documents\Tencent Files\799282891\Image\C2C\{EE9A6D1C-115C-588C-D179-DDB2349018C2}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91888"/>
            <a:ext cx="4038600" cy="223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004048" y="3800309"/>
            <a:ext cx="2016224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PyCharm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2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 </a:t>
            </a:r>
            <a:r>
              <a:rPr lang="en-US" altLang="zh-CN" dirty="0" smtClean="0"/>
              <a:t>IDE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978509"/>
            <a:ext cx="4752528" cy="37962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552" y="1203598"/>
            <a:ext cx="1728192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Anaconda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91880" y="2931358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代码编辑窗口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1995254"/>
            <a:ext cx="1915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变量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文件观察窗口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3256145"/>
            <a:ext cx="1205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控制台窗口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73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第三方库安装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457200" y="1149595"/>
            <a:ext cx="4038600" cy="3535041"/>
          </a:xfrm>
        </p:spPr>
        <p:txBody>
          <a:bodyPr/>
          <a:lstStyle/>
          <a:p>
            <a:r>
              <a:rPr lang="en-US" altLang="zh-CN" dirty="0"/>
              <a:t>PyPI</a:t>
            </a:r>
            <a:r>
              <a:rPr lang="zh-CN" altLang="en-US" dirty="0"/>
              <a:t>（</a:t>
            </a:r>
            <a:r>
              <a:rPr lang="en-US" altLang="zh-CN" dirty="0"/>
              <a:t>the Python Package Index</a:t>
            </a:r>
            <a:r>
              <a:rPr lang="zh-CN" altLang="en-US" dirty="0"/>
              <a:t>）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（</a:t>
            </a:r>
            <a:r>
              <a:rPr lang="en-US" altLang="zh-CN" dirty="0" smtClean="0">
                <a:hlinkClick r:id="rId2"/>
              </a:rPr>
              <a:t>https</a:t>
            </a:r>
            <a:r>
              <a:rPr lang="en-US" altLang="zh-CN" dirty="0">
                <a:hlinkClick r:id="rId2"/>
              </a:rPr>
              <a:t>://pypi.org</a:t>
            </a:r>
            <a:r>
              <a:rPr lang="en-US" altLang="zh-CN" dirty="0" smtClean="0">
                <a:hlinkClick r:id="rId2"/>
              </a:rPr>
              <a:t>/</a:t>
            </a:r>
            <a:r>
              <a:rPr lang="zh-CN" altLang="en-US" dirty="0"/>
              <a:t>）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31143" y="1275606"/>
            <a:ext cx="4038600" cy="254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4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zh-CN" altLang="en-US" dirty="0" smtClean="0"/>
              <a:t>第三方库安装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39552" y="1460790"/>
            <a:ext cx="8251151" cy="334320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如在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中安装基于</a:t>
            </a:r>
            <a:r>
              <a:rPr lang="en-US" altLang="zh-CN" dirty="0" err="1" smtClean="0"/>
              <a:t>opencv</a:t>
            </a:r>
            <a:r>
              <a:rPr lang="zh-CN" altLang="en-US" dirty="0" smtClean="0"/>
              <a:t>的安卓自动测试库“</a:t>
            </a:r>
            <a:r>
              <a:rPr lang="en-US" altLang="zh-CN" dirty="0" err="1" smtClean="0"/>
              <a:t>atx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lvl="1" algn="just">
              <a:lnSpc>
                <a:spcPct val="100000"/>
              </a:lnSpc>
            </a:pPr>
            <a:r>
              <a:rPr lang="en-US" altLang="zh-CN" dirty="0" smtClean="0"/>
              <a:t>①</a:t>
            </a:r>
            <a:r>
              <a:rPr lang="zh-CN" altLang="en-US" dirty="0" smtClean="0"/>
              <a:t>下载</a:t>
            </a:r>
            <a:r>
              <a:rPr lang="en-US" altLang="zh-CN" dirty="0" smtClean="0"/>
              <a:t> get-pip.py</a:t>
            </a:r>
            <a:r>
              <a:rPr lang="zh-CN" altLang="en-US" dirty="0"/>
              <a:t>（目前</a:t>
            </a:r>
            <a:r>
              <a:rPr lang="en-US" altLang="zh-CN" dirty="0"/>
              <a:t>Python</a:t>
            </a:r>
            <a:r>
              <a:rPr lang="zh-CN" altLang="en-US" dirty="0"/>
              <a:t> </a:t>
            </a:r>
            <a:r>
              <a:rPr lang="en-US" altLang="zh-CN" dirty="0"/>
              <a:t>IDE</a:t>
            </a:r>
            <a:r>
              <a:rPr lang="zh-CN" altLang="en-US" dirty="0"/>
              <a:t>中一般都预装了</a:t>
            </a:r>
            <a:r>
              <a:rPr lang="en-US" altLang="zh-CN" dirty="0"/>
              <a:t>pip</a:t>
            </a:r>
            <a:r>
              <a:rPr lang="zh-CN" altLang="en-US" dirty="0"/>
              <a:t>，无需额外</a:t>
            </a:r>
            <a:r>
              <a:rPr lang="zh-CN" altLang="en-US" dirty="0" smtClean="0"/>
              <a:t>安装。如果已经安装</a:t>
            </a:r>
            <a:r>
              <a:rPr lang="en-US" altLang="zh-CN" dirty="0" smtClean="0"/>
              <a:t>pip</a:t>
            </a:r>
            <a:r>
              <a:rPr lang="zh-CN" altLang="en-US" dirty="0" smtClean="0"/>
              <a:t>，直接运行</a:t>
            </a:r>
            <a:r>
              <a:rPr lang="zh-CN" altLang="en-US" dirty="0"/>
              <a:t>第③</a:t>
            </a:r>
            <a:r>
              <a:rPr lang="zh-CN" altLang="en-US" dirty="0" smtClean="0"/>
              <a:t>步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 algn="just">
              <a:lnSpc>
                <a:spcPct val="100000"/>
              </a:lnSpc>
            </a:pPr>
            <a:r>
              <a:rPr lang="en-US" altLang="zh-CN" dirty="0" smtClean="0"/>
              <a:t>②</a:t>
            </a:r>
            <a:r>
              <a:rPr lang="zh-CN" altLang="en-US" dirty="0" smtClean="0"/>
              <a:t>在命令提示</a:t>
            </a:r>
            <a:r>
              <a:rPr lang="zh-CN" altLang="en-US" dirty="0" smtClean="0"/>
              <a:t>符下</a:t>
            </a:r>
            <a:r>
              <a:rPr lang="zh-CN" altLang="en-US" dirty="0" smtClean="0"/>
              <a:t>运行执行如下命令：</a:t>
            </a:r>
            <a:endParaRPr lang="en-US" altLang="zh-CN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	 &gt; </a:t>
            </a:r>
            <a:r>
              <a:rPr lang="en-US" altLang="zh-CN" dirty="0"/>
              <a:t>python </a:t>
            </a:r>
            <a:r>
              <a:rPr lang="en-US" altLang="zh-CN" dirty="0" smtClean="0"/>
              <a:t>get-pip.py</a:t>
            </a:r>
          </a:p>
          <a:p>
            <a:pPr lvl="1" algn="just">
              <a:lnSpc>
                <a:spcPct val="100000"/>
              </a:lnSpc>
            </a:pPr>
            <a:r>
              <a:rPr lang="zh-CN" altLang="en-US" dirty="0" smtClean="0"/>
              <a:t>③使用</a:t>
            </a:r>
            <a:r>
              <a:rPr lang="en-US" altLang="zh-CN" dirty="0"/>
              <a:t>pip</a:t>
            </a:r>
            <a:r>
              <a:rPr lang="zh-CN" altLang="en-US" dirty="0"/>
              <a:t>安装</a:t>
            </a:r>
            <a:r>
              <a:rPr lang="en-US" altLang="zh-CN" dirty="0" err="1"/>
              <a:t>atx</a:t>
            </a:r>
            <a:r>
              <a:rPr lang="zh-CN" altLang="en-US" dirty="0" smtClean="0"/>
              <a:t>库：</a:t>
            </a:r>
            <a:endParaRPr lang="en-US" altLang="zh-CN" dirty="0" smtClean="0"/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zh-CN" dirty="0" smtClean="0"/>
              <a:t>  	&gt; pip install </a:t>
            </a:r>
            <a:r>
              <a:rPr lang="en-US" altLang="zh-CN" dirty="0" err="1" smtClean="0"/>
              <a:t>atx</a:t>
            </a:r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611560" y="1005575"/>
            <a:ext cx="3240360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包管理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pip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724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第三方库安装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1098121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Mac OS</a:t>
            </a:r>
            <a:r>
              <a:rPr lang="zh-CN" altLang="en-US" dirty="0" smtClean="0"/>
              <a:t>系统下也可以使用</a:t>
            </a:r>
            <a:r>
              <a:rPr lang="en-US" altLang="zh-CN" dirty="0" smtClean="0"/>
              <a:t>pip</a:t>
            </a:r>
            <a:r>
              <a:rPr lang="zh-CN" altLang="en-US" dirty="0" smtClean="0"/>
              <a:t>进行第三方库安装</a:t>
            </a:r>
            <a:r>
              <a:rPr lang="zh-CN" altLang="en-US" dirty="0" smtClean="0"/>
              <a:t>，或用</a:t>
            </a:r>
            <a:r>
              <a:rPr lang="en-US" altLang="zh-CN" dirty="0" smtClean="0"/>
              <a:t>curl</a:t>
            </a:r>
            <a:r>
              <a:rPr lang="zh-CN" altLang="en-US" dirty="0" smtClean="0"/>
              <a:t>命令下载安装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44</a:t>
            </a:fld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78628"/>
            <a:ext cx="3722914" cy="2390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32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1.3.2 Python</a:t>
            </a:r>
            <a:r>
              <a:rPr lang="zh-CN" altLang="zh-CN" dirty="0"/>
              <a:t>运行方式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80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Python</a:t>
            </a:r>
            <a:r>
              <a:rPr lang="zh-CN" altLang="en-US" dirty="0" smtClean="0"/>
              <a:t>的运行方式（一）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1600" y="1072938"/>
            <a:ext cx="1547218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490102" y="1599642"/>
            <a:ext cx="3196698" cy="21602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Shell</a:t>
            </a:r>
            <a:r>
              <a:rPr lang="zh-CN" altLang="en-US" dirty="0" smtClean="0"/>
              <a:t>是</a:t>
            </a:r>
            <a:r>
              <a:rPr lang="zh-CN" altLang="en-US" dirty="0"/>
              <a:t>交互式的解释器</a:t>
            </a:r>
            <a:endParaRPr lang="en-US" altLang="zh-CN" dirty="0"/>
          </a:p>
          <a:p>
            <a:r>
              <a:rPr lang="zh-CN" altLang="en-US" dirty="0"/>
              <a:t>输入一行命令，解释器就解释运行出相应结果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971600" y="1599642"/>
            <a:ext cx="4176464" cy="266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2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Python</a:t>
            </a:r>
            <a:r>
              <a:rPr lang="zh-CN" altLang="en-US" dirty="0"/>
              <a:t>的运行方式</a:t>
            </a:r>
            <a:r>
              <a:rPr lang="zh-CN" altLang="en-US" dirty="0" smtClean="0"/>
              <a:t>（二）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539250"/>
            <a:ext cx="6172200" cy="282976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的</a:t>
            </a:r>
            <a:r>
              <a:rPr lang="en-US" altLang="zh-CN" dirty="0" smtClean="0"/>
              <a:t>IDE</a:t>
            </a:r>
            <a:r>
              <a:rPr lang="zh-CN" altLang="en-US" dirty="0" smtClean="0"/>
              <a:t>环境中，创建一个以</a:t>
            </a:r>
            <a:r>
              <a:rPr lang="en-US" altLang="zh-CN" dirty="0" err="1" smtClean="0"/>
              <a:t>py</a:t>
            </a:r>
            <a:r>
              <a:rPr lang="zh-CN" altLang="en-US" dirty="0" smtClean="0"/>
              <a:t>为扩展名的文件</a:t>
            </a:r>
            <a:endParaRPr lang="en-US" altLang="zh-CN" dirty="0" smtClean="0"/>
          </a:p>
          <a:p>
            <a:r>
              <a:rPr lang="zh-CN" altLang="en-US" dirty="0" smtClean="0"/>
              <a:t>用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解释器在</a:t>
            </a:r>
            <a:r>
              <a:rPr lang="en-US" altLang="zh-CN" dirty="0" smtClean="0"/>
              <a:t>Shell</a:t>
            </a:r>
            <a:r>
              <a:rPr lang="zh-CN" altLang="en-US" dirty="0" smtClean="0"/>
              <a:t>中运行出结果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8218" y="999190"/>
            <a:ext cx="2031325" cy="461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6" name="Picture 4" descr="http://img2.imgtn.bdimg.com/it/u=2244024774,2280980850&amp;fm=23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6"/>
          <a:stretch/>
        </p:blipFill>
        <p:spPr bwMode="auto">
          <a:xfrm>
            <a:off x="7020272" y="1436030"/>
            <a:ext cx="1535906" cy="204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97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经典 </a:t>
            </a:r>
            <a:r>
              <a:rPr lang="en-US" altLang="zh-CN" dirty="0" smtClean="0"/>
              <a:t>Hello World</a:t>
            </a:r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611560" y="1505517"/>
            <a:ext cx="4230470" cy="2268551"/>
            <a:chOff x="548640" y="2090981"/>
            <a:chExt cx="2666038" cy="2052399"/>
          </a:xfrm>
        </p:grpSpPr>
        <p:sp>
          <p:nvSpPr>
            <p:cNvPr id="3" name="任意多边形 2"/>
            <p:cNvSpPr/>
            <p:nvPr/>
          </p:nvSpPr>
          <p:spPr>
            <a:xfrm>
              <a:off x="548640" y="2121408"/>
              <a:ext cx="2666038" cy="20219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/>
                <a:t>&gt;&gt;&gt; myString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'He</a:t>
              </a:r>
              <a:r>
                <a:rPr lang="en-US" altLang="zh-CN" sz="2400" dirty="0" smtClean="0">
                  <a:solidFill>
                    <a:srgbClr val="92D050"/>
                  </a:solidFill>
                </a:rPr>
                <a:t>ll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o, World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!'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(myString)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Hello,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World!</a:t>
              </a:r>
            </a:p>
            <a:p>
              <a:r>
                <a:rPr lang="en-US" altLang="zh-CN" sz="2400" dirty="0"/>
                <a:t>&gt;&gt;&gt; myString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'Hello,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World!'</a:t>
              </a:r>
              <a:endParaRPr lang="zh-CN" altLang="en-US" sz="2400" dirty="0">
                <a:solidFill>
                  <a:srgbClr val="0070C0"/>
                </a:solidFill>
              </a:endParaRPr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84778" y="2090981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32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900" dirty="0">
                  <a:solidFill>
                    <a:schemeClr val="accent6"/>
                  </a:solidFill>
                </a:rPr>
                <a:t>ource</a:t>
              </a:r>
              <a:endParaRPr lang="zh-CN" altLang="en-US" sz="9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914038" y="1508089"/>
            <a:ext cx="3690410" cy="1927756"/>
            <a:chOff x="500449" y="2125951"/>
            <a:chExt cx="3293017" cy="1720171"/>
          </a:xfrm>
        </p:grpSpPr>
        <p:sp>
          <p:nvSpPr>
            <p:cNvPr id="7" name="任意多边形 6"/>
            <p:cNvSpPr/>
            <p:nvPr/>
          </p:nvSpPr>
          <p:spPr>
            <a:xfrm>
              <a:off x="500449" y="2125951"/>
              <a:ext cx="3293017" cy="172017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000" dirty="0">
                  <a:solidFill>
                    <a:schemeClr val="accent2">
                      <a:lumMod val="75000"/>
                    </a:schemeClr>
                  </a:solidFill>
                </a:rPr>
                <a:t># Filename: helloworld.py</a:t>
              </a:r>
            </a:p>
            <a:p>
              <a:r>
                <a:rPr lang="en-US" altLang="zh-CN" sz="2400" dirty="0" smtClean="0"/>
                <a:t>myString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'Hello, World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!'</a:t>
              </a:r>
            </a:p>
            <a:p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(myString)</a:t>
              </a:r>
              <a:endParaRPr lang="en-US" altLang="zh-CN" sz="2400" dirty="0"/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900" dirty="0">
                  <a:solidFill>
                    <a:schemeClr val="accent1"/>
                  </a:solidFill>
                </a:rPr>
                <a:t>ile</a:t>
              </a:r>
              <a:endParaRPr lang="zh-CN" altLang="en-US" sz="9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303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Shell</a:t>
            </a:r>
            <a:r>
              <a:rPr lang="zh-CN" altLang="en-US" dirty="0" smtClean="0"/>
              <a:t>方式和文件执行方式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1396" y="987574"/>
            <a:ext cx="8431083" cy="3495836"/>
          </a:xfrm>
        </p:spPr>
        <p:txBody>
          <a:bodyPr/>
          <a:lstStyle/>
          <a:p>
            <a:r>
              <a:rPr lang="zh-CN" altLang="en-US" dirty="0" smtClean="0"/>
              <a:t>都是解释运行方式</a:t>
            </a:r>
            <a:endParaRPr lang="en-US" altLang="zh-CN" dirty="0" smtClean="0"/>
          </a:p>
          <a:p>
            <a:pPr lvl="1"/>
            <a:r>
              <a:rPr lang="zh-CN" altLang="zh-CN" sz="2400" dirty="0"/>
              <a:t>如果整个代码段较短，</a:t>
            </a:r>
            <a:r>
              <a:rPr lang="zh-CN" altLang="zh-CN" sz="2400" dirty="0" smtClean="0"/>
              <a:t>则优先</a:t>
            </a:r>
            <a:r>
              <a:rPr lang="zh-CN" altLang="zh-CN" sz="2400" dirty="0"/>
              <a:t>考虑选择用</a:t>
            </a:r>
            <a:r>
              <a:rPr lang="en-US" altLang="zh-CN" sz="2400" dirty="0"/>
              <a:t>Shell</a:t>
            </a:r>
            <a:r>
              <a:rPr lang="zh-CN" altLang="zh-CN" sz="2400" dirty="0" smtClean="0"/>
              <a:t>交互方式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如果</a:t>
            </a:r>
            <a:r>
              <a:rPr lang="zh-CN" altLang="zh-CN" sz="2400" dirty="0"/>
              <a:t>代码段较长，则建议使用文件执行方式</a:t>
            </a:r>
            <a:endParaRPr lang="zh-CN" altLang="en-US" sz="24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pic>
        <p:nvPicPr>
          <p:cNvPr id="5" name="Picture 4" descr="http://img2.imgtn.bdimg.com/it/u=2244024774,2280980850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6"/>
          <a:stretch/>
        </p:blipFill>
        <p:spPr bwMode="auto">
          <a:xfrm>
            <a:off x="5940152" y="2895963"/>
            <a:ext cx="1038946" cy="138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同声传译 icon 的图像结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31267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2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汇编</a:t>
            </a:r>
            <a:r>
              <a:rPr lang="zh-CN" altLang="en-US" smtClean="0"/>
              <a:t>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汇编语言</a:t>
            </a:r>
            <a:r>
              <a:rPr lang="zh-CN" altLang="en-US" b="0" dirty="0">
                <a:solidFill>
                  <a:schemeClr val="tx1"/>
                </a:solidFill>
              </a:rPr>
              <a:t>是一种符号化的机器语言，用助记符号代替指令操作码、操作数。</a:t>
            </a:r>
          </a:p>
          <a:p>
            <a:r>
              <a:rPr lang="zh-CN" altLang="en-US" dirty="0">
                <a:solidFill>
                  <a:schemeClr val="tx1"/>
                </a:solidFill>
              </a:rPr>
              <a:t>用</a:t>
            </a:r>
            <a:r>
              <a:rPr lang="zh-CN" altLang="en-US" b="1" dirty="0">
                <a:solidFill>
                  <a:schemeClr val="tx1"/>
                </a:solidFill>
              </a:rPr>
              <a:t>汇编语言</a:t>
            </a:r>
            <a:r>
              <a:rPr lang="zh-CN" altLang="en-US" dirty="0">
                <a:solidFill>
                  <a:schemeClr val="tx1"/>
                </a:solidFill>
              </a:rPr>
              <a:t>编写的程序形式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11560" y="2810276"/>
            <a:ext cx="383500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100" b="0" dirty="0">
                <a:latin typeface="+mn-lt"/>
                <a:ea typeface="楷体_GB2312" pitchFamily="49" charset="-122"/>
              </a:rPr>
              <a:t>               </a:t>
            </a:r>
            <a:r>
              <a:rPr lang="en-US" altLang="zh-CN" sz="2100" b="0" dirty="0">
                <a:latin typeface="Bell MT" panose="02020503060305020303" pitchFamily="18" charset="0"/>
                <a:ea typeface="楷体_GB2312" pitchFamily="49" charset="-122"/>
              </a:rPr>
              <a:t>MOV  </a:t>
            </a:r>
            <a:r>
              <a:rPr lang="en-US" altLang="zh-CN" sz="2100" b="0" dirty="0" smtClean="0">
                <a:latin typeface="Bell MT" panose="02020503060305020303" pitchFamily="18" charset="0"/>
                <a:ea typeface="楷体_GB2312" pitchFamily="49" charset="-122"/>
              </a:rPr>
              <a:t>AL,13D</a:t>
            </a:r>
            <a:endParaRPr lang="en-US" altLang="zh-CN" sz="2100" b="0" dirty="0">
              <a:latin typeface="Bell MT" panose="02020503060305020303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100" b="0" dirty="0">
                <a:latin typeface="Bell MT" panose="02020503060305020303" pitchFamily="18" charset="0"/>
                <a:ea typeface="楷体_GB2312" pitchFamily="49" charset="-122"/>
              </a:rPr>
              <a:t>              SUB   AL,5D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100" b="0" dirty="0">
                <a:latin typeface="Bell MT" panose="02020503060305020303" pitchFamily="18" charset="0"/>
                <a:ea typeface="楷体_GB2312" pitchFamily="49" charset="-122"/>
              </a:rPr>
              <a:t>              HLT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9256" y="4265294"/>
            <a:ext cx="4916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汇编语言与机器语言的异同？</a:t>
            </a:r>
          </a:p>
        </p:txBody>
      </p:sp>
      <p:pic>
        <p:nvPicPr>
          <p:cNvPr id="1026" name="Picture 2" descr="mechine language 的图像结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777" y="2798576"/>
            <a:ext cx="1609361" cy="12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7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330" y="3305176"/>
            <a:ext cx="3921686" cy="1021556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</a:rPr>
              <a:t>小结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2646080"/>
            <a:ext cx="1473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64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5615" y="987574"/>
            <a:ext cx="6480721" cy="3495836"/>
          </a:xfrm>
        </p:spPr>
        <p:txBody>
          <a:bodyPr>
            <a:normAutofit/>
          </a:bodyPr>
          <a:lstStyle/>
          <a:p>
            <a:r>
              <a:rPr lang="zh-CN" altLang="zh-CN" b="1" dirty="0" smtClean="0"/>
              <a:t>程序设计语言</a:t>
            </a:r>
            <a:endParaRPr lang="en-US" altLang="zh-CN" dirty="0" smtClean="0"/>
          </a:p>
          <a:p>
            <a:r>
              <a:rPr lang="zh-CN" altLang="zh-CN" b="1" dirty="0" smtClean="0"/>
              <a:t>程序设计</a:t>
            </a:r>
            <a:endParaRPr lang="en-US" altLang="zh-CN" b="1" dirty="0" smtClean="0"/>
          </a:p>
          <a:p>
            <a:r>
              <a:rPr lang="en-US" altLang="zh-CN" b="1" dirty="0" smtClean="0"/>
              <a:t>Python</a:t>
            </a:r>
            <a:r>
              <a:rPr lang="zh-CN" altLang="zh-CN" b="1" dirty="0" smtClean="0"/>
              <a:t>简介</a:t>
            </a:r>
            <a:endParaRPr lang="zh-CN" altLang="zh-CN" dirty="0"/>
          </a:p>
          <a:p>
            <a:r>
              <a:rPr lang="en-US" altLang="zh-CN" b="1" dirty="0"/>
              <a:t>Python</a:t>
            </a:r>
            <a:r>
              <a:rPr lang="zh-CN" altLang="zh-CN" b="1" dirty="0"/>
              <a:t>开发</a:t>
            </a:r>
            <a:r>
              <a:rPr lang="zh-CN" altLang="zh-CN" b="1" dirty="0" smtClean="0"/>
              <a:t>环境</a:t>
            </a:r>
            <a:endParaRPr lang="zh-CN" altLang="zh-CN" dirty="0"/>
          </a:p>
          <a:p>
            <a:r>
              <a:rPr lang="en-US" altLang="zh-CN" b="1" dirty="0"/>
              <a:t>Python</a:t>
            </a:r>
            <a:r>
              <a:rPr lang="zh-CN" altLang="zh-CN" b="1" dirty="0"/>
              <a:t>运行</a:t>
            </a:r>
            <a:r>
              <a:rPr lang="zh-CN" altLang="zh-CN" b="1" dirty="0" smtClean="0"/>
              <a:t>方式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42585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2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高级</a:t>
            </a:r>
            <a:r>
              <a:rPr lang="zh-CN" altLang="en-US" smtClean="0"/>
              <a:t>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高级语言接近</a:t>
            </a:r>
            <a:r>
              <a:rPr lang="zh-CN" altLang="en-US" dirty="0">
                <a:solidFill>
                  <a:schemeClr val="tx1"/>
                </a:solidFill>
              </a:rPr>
              <a:t>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自然语言</a:t>
            </a:r>
            <a:r>
              <a:rPr lang="zh-CN" altLang="en-US" dirty="0">
                <a:solidFill>
                  <a:schemeClr val="tx1"/>
                </a:solidFill>
              </a:rPr>
              <a:t>和</a:t>
            </a:r>
            <a:r>
              <a:rPr lang="zh-CN" altLang="en-US" dirty="0">
                <a:solidFill>
                  <a:schemeClr val="accent2"/>
                </a:solidFill>
              </a:rPr>
              <a:t>数学语言</a:t>
            </a:r>
            <a:r>
              <a:rPr lang="zh-CN" altLang="en-US" dirty="0">
                <a:solidFill>
                  <a:schemeClr val="tx1"/>
                </a:solidFill>
              </a:rPr>
              <a:t>，在一定程度上与具体计算机无关的符号化语言。</a:t>
            </a:r>
          </a:p>
          <a:p>
            <a:r>
              <a:rPr lang="zh-CN" altLang="en-US" dirty="0">
                <a:solidFill>
                  <a:schemeClr val="tx1"/>
                </a:solidFill>
              </a:rPr>
              <a:t>用</a:t>
            </a:r>
            <a:r>
              <a:rPr lang="zh-CN" altLang="en-US" b="1" dirty="0">
                <a:solidFill>
                  <a:schemeClr val="tx1"/>
                </a:solidFill>
              </a:rPr>
              <a:t>高级语言</a:t>
            </a:r>
            <a:r>
              <a:rPr lang="zh-CN" altLang="en-US" dirty="0">
                <a:solidFill>
                  <a:schemeClr val="tx1"/>
                </a:solidFill>
              </a:rPr>
              <a:t>编写的程序形式（以Ｃ语言为例）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339752" y="2691665"/>
            <a:ext cx="513057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#include &lt;</a:t>
            </a:r>
            <a:r>
              <a:rPr lang="en-US" altLang="zh-CN" sz="2100" b="0" dirty="0" err="1">
                <a:latin typeface="Consolas" panose="020B0609020204030204" pitchFamily="49" charset="0"/>
                <a:ea typeface="楷体_GB2312"/>
              </a:rPr>
              <a:t>stdio.h</a:t>
            </a: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&gt;</a:t>
            </a:r>
          </a:p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 err="1">
                <a:latin typeface="Consolas" panose="020B0609020204030204" pitchFamily="49" charset="0"/>
                <a:ea typeface="楷体_GB2312"/>
              </a:rPr>
              <a:t>int</a:t>
            </a: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 main(void)</a:t>
            </a:r>
          </a:p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{</a:t>
            </a:r>
          </a:p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     </a:t>
            </a:r>
            <a:r>
              <a:rPr lang="en-US" altLang="zh-CN" sz="2100" b="0" dirty="0" err="1">
                <a:latin typeface="Consolas" panose="020B0609020204030204" pitchFamily="49" charset="0"/>
                <a:ea typeface="楷体_GB2312"/>
              </a:rPr>
              <a:t>printf</a:t>
            </a: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(“%d\n”,</a:t>
            </a:r>
            <a:r>
              <a:rPr lang="en-US" altLang="zh-CN" sz="2100" b="0" dirty="0" smtClean="0">
                <a:latin typeface="Consolas" panose="020B0609020204030204" pitchFamily="49" charset="0"/>
                <a:ea typeface="楷体_GB2312"/>
              </a:rPr>
              <a:t>13-5</a:t>
            </a: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);</a:t>
            </a:r>
          </a:p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     return 0;</a:t>
            </a:r>
          </a:p>
          <a:p>
            <a:pPr eaLnBrk="1" hangingPunct="1">
              <a:spcBef>
                <a:spcPts val="0"/>
              </a:spcBef>
              <a:buClrTx/>
              <a:buSzTx/>
              <a:buNone/>
            </a:pPr>
            <a:r>
              <a:rPr lang="en-US" altLang="zh-CN" sz="2100" b="0" dirty="0">
                <a:latin typeface="Consolas" panose="020B0609020204030204" pitchFamily="49" charset="0"/>
                <a:ea typeface="楷体_GB2312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9693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高级</a:t>
            </a:r>
            <a:r>
              <a:rPr lang="zh-CN" altLang="en-US" smtClean="0"/>
              <a:t>语言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77280" y="3219822"/>
            <a:ext cx="5698976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不支持对硬件的直接操作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代码需要翻译指令序列后才能执行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395595"/>
            <a:ext cx="548295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易学易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代码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易理解</a:t>
            </a: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易调试、修改和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移植，并与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机器无关</a:t>
            </a:r>
          </a:p>
        </p:txBody>
      </p:sp>
    </p:spTree>
    <p:extLst>
      <p:ext uri="{BB962C8B-B14F-4D97-AF65-F5344CB8AC3E}">
        <p14:creationId xmlns:p14="http://schemas.microsoft.com/office/powerpoint/2010/main" val="115636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高级</a:t>
            </a:r>
            <a:r>
              <a:rPr lang="zh-CN" altLang="en-US" smtClean="0"/>
              <a:t>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1"/>
                </a:solidFill>
              </a:rPr>
              <a:t>高级语言</a:t>
            </a:r>
            <a:r>
              <a:rPr lang="zh-CN" altLang="en-US" dirty="0" smtClean="0">
                <a:solidFill>
                  <a:schemeClr val="tx1"/>
                </a:solidFill>
              </a:rPr>
              <a:t>的翻译方式</a:t>
            </a:r>
            <a:endParaRPr lang="zh-CN" altLang="en-US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解释方式（</a:t>
            </a:r>
            <a:r>
              <a:rPr lang="en-US" altLang="zh-CN" dirty="0">
                <a:solidFill>
                  <a:schemeClr val="tx1"/>
                </a:solidFill>
              </a:rPr>
              <a:t>Interpreter </a:t>
            </a:r>
            <a:r>
              <a:rPr lang="zh-CN" altLang="en-US" dirty="0">
                <a:solidFill>
                  <a:schemeClr val="tx1"/>
                </a:solidFill>
              </a:rPr>
              <a:t>解释程序）</a:t>
            </a: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编译方式</a:t>
            </a:r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</a:rPr>
              <a:t>Compiler </a:t>
            </a:r>
            <a:r>
              <a:rPr lang="zh-CN" altLang="en-US" dirty="0">
                <a:solidFill>
                  <a:schemeClr val="tx1"/>
                </a:solidFill>
              </a:rPr>
              <a:t>编译程序或称编译器）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356" y="2787774"/>
            <a:ext cx="5950256" cy="1695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2424" y="1116837"/>
            <a:ext cx="3384376" cy="94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6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程序设计语言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89237609"/>
              </p:ext>
            </p:extLst>
          </p:nvPr>
        </p:nvGraphicFramePr>
        <p:xfrm>
          <a:off x="457200" y="1058863"/>
          <a:ext cx="4038600" cy="3535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3851920" y="1104029"/>
            <a:ext cx="4834880" cy="3561484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/>
              <a:t>就程序本质而言</a:t>
            </a:r>
          </a:p>
          <a:p>
            <a:pPr lvl="1" algn="just">
              <a:lnSpc>
                <a:spcPct val="120000"/>
              </a:lnSpc>
            </a:pPr>
            <a:r>
              <a:rPr lang="zh-CN" altLang="en-US" sz="2200" dirty="0" smtClean="0"/>
              <a:t>刻画计算（数值计算与非数值计算，与处理同义）过程的处理对象（数据）与处理规则（算法）。</a:t>
            </a:r>
            <a:endParaRPr lang="en-US" altLang="zh-CN" sz="2200" dirty="0" smtClean="0"/>
          </a:p>
          <a:p>
            <a:pPr algn="just">
              <a:lnSpc>
                <a:spcPct val="120000"/>
              </a:lnSpc>
            </a:pPr>
            <a:r>
              <a:rPr lang="zh-CN" altLang="zh-CN" sz="2400" dirty="0" smtClean="0"/>
              <a:t>瑞士计算机科学家</a:t>
            </a:r>
            <a:r>
              <a:rPr lang="en-US" altLang="zh-CN" sz="2400" dirty="0" err="1" smtClean="0"/>
              <a:t>Niklaus</a:t>
            </a:r>
            <a:r>
              <a:rPr lang="en-US" altLang="zh-CN" sz="2400" dirty="0" smtClean="0"/>
              <a:t> Wirth</a:t>
            </a:r>
            <a:r>
              <a:rPr lang="zh-CN" altLang="zh-CN" sz="2400" dirty="0" smtClean="0"/>
              <a:t>认为：</a:t>
            </a:r>
            <a:endParaRPr lang="en-US" altLang="zh-CN" sz="2400" dirty="0" smtClean="0"/>
          </a:p>
          <a:p>
            <a:pPr lvl="1" algn="just">
              <a:lnSpc>
                <a:spcPct val="120000"/>
              </a:lnSpc>
            </a:pPr>
            <a:r>
              <a:rPr lang="zh-CN" altLang="zh-CN" sz="2200" b="1" dirty="0" smtClean="0"/>
              <a:t>程序</a:t>
            </a:r>
            <a:r>
              <a:rPr lang="zh-CN" altLang="zh-CN" sz="2200" b="1" dirty="0"/>
              <a:t>＝算法＋数据结构</a:t>
            </a:r>
            <a:endParaRPr lang="zh-CN" altLang="en-US" sz="22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67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31181516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31181516"/>
  <p:tag name="MH_LIBRARY" val="GRAPHIC"/>
  <p:tag name="MH_TYPE" val="Other"/>
  <p:tag name="MH_ORDER" val="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Other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SubTitle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3348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31181516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3118151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409172126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17504</TotalTime>
  <Words>1705</Words>
  <Application>Microsoft Office PowerPoint</Application>
  <PresentationFormat>全屏显示(16:9)</PresentationFormat>
  <Paragraphs>362</Paragraphs>
  <Slides>51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70" baseType="lpstr">
      <vt:lpstr>Aharoni</vt:lpstr>
      <vt:lpstr>Bauhaus 93</vt:lpstr>
      <vt:lpstr>Bell MT</vt:lpstr>
      <vt:lpstr>Bodoni MT Black</vt:lpstr>
      <vt:lpstr>Broadway</vt:lpstr>
      <vt:lpstr>华文行楷</vt:lpstr>
      <vt:lpstr>华文细黑</vt:lpstr>
      <vt:lpstr>楷体_GB2312</vt:lpstr>
      <vt:lpstr>宋体</vt:lpstr>
      <vt:lpstr>微软雅黑</vt:lpstr>
      <vt:lpstr>微软雅黑 Light</vt:lpstr>
      <vt:lpstr>Arial</vt:lpstr>
      <vt:lpstr>Arial Black</vt:lpstr>
      <vt:lpstr>Calibri</vt:lpstr>
      <vt:lpstr>Consolas</vt:lpstr>
      <vt:lpstr>Courier New</vt:lpstr>
      <vt:lpstr>Symbol</vt:lpstr>
      <vt:lpstr>Wingdings</vt:lpstr>
      <vt:lpstr>Office 主题​​</vt:lpstr>
      <vt:lpstr>第1章 程序设计和Python语言</vt:lpstr>
      <vt:lpstr>程序设计概述</vt:lpstr>
      <vt:lpstr>程序语言分类</vt:lpstr>
      <vt:lpstr>机器语言</vt:lpstr>
      <vt:lpstr>汇编语言</vt:lpstr>
      <vt:lpstr>高级语言</vt:lpstr>
      <vt:lpstr>高级语言</vt:lpstr>
      <vt:lpstr>高级语言</vt:lpstr>
      <vt:lpstr>程序设计语言</vt:lpstr>
      <vt:lpstr>程序＝算法＋数据结构</vt:lpstr>
      <vt:lpstr>程序＝算法＋数据结构</vt:lpstr>
      <vt:lpstr>程序＝数据结构+算法</vt:lpstr>
      <vt:lpstr>程序设计的本质1</vt:lpstr>
      <vt:lpstr>程序设计的本质2</vt:lpstr>
      <vt:lpstr>程序设计的本质2</vt:lpstr>
      <vt:lpstr>Python简介</vt:lpstr>
      <vt:lpstr>Python指数——PYPL</vt:lpstr>
      <vt:lpstr>Python指数——TIOBE</vt:lpstr>
      <vt:lpstr>Python指数——IEEE Spectrum</vt:lpstr>
      <vt:lpstr>Python应用实例</vt:lpstr>
      <vt:lpstr>1.2.1 Python的历史和特性</vt:lpstr>
      <vt:lpstr>PowerPoint 演示文稿</vt:lpstr>
      <vt:lpstr>Python的哲学</vt:lpstr>
      <vt:lpstr>Python 的历史</vt:lpstr>
      <vt:lpstr>Python的库——具有强大吸引力</vt:lpstr>
      <vt:lpstr>Python的库——具有强大吸引力</vt:lpstr>
      <vt:lpstr>1.2.2 Python的版本</vt:lpstr>
      <vt:lpstr>Python的2个版本</vt:lpstr>
      <vt:lpstr>Python官方网站</vt:lpstr>
      <vt:lpstr>Python 格言</vt:lpstr>
      <vt:lpstr>Python超级程序员</vt:lpstr>
      <vt:lpstr>Python开发 环境和运行方式</vt:lpstr>
      <vt:lpstr>经典 Hello World</vt:lpstr>
      <vt:lpstr>1.3.1 Python开发环境</vt:lpstr>
      <vt:lpstr>Python开发环境</vt:lpstr>
      <vt:lpstr>Python 集成开发环境（IDE）</vt:lpstr>
      <vt:lpstr>Python 编辑器</vt:lpstr>
      <vt:lpstr>Python 集成开发环境（IDE）</vt:lpstr>
      <vt:lpstr>Python IDE</vt:lpstr>
      <vt:lpstr>Python IDE</vt:lpstr>
      <vt:lpstr>Python IDE</vt:lpstr>
      <vt:lpstr>第三方库安装</vt:lpstr>
      <vt:lpstr>第三方库安装</vt:lpstr>
      <vt:lpstr>第三方库安装</vt:lpstr>
      <vt:lpstr>1.3.2 Python运行方式</vt:lpstr>
      <vt:lpstr>Python的运行方式（一）</vt:lpstr>
      <vt:lpstr>Python的运行方式（二） </vt:lpstr>
      <vt:lpstr>经典 Hello World</vt:lpstr>
      <vt:lpstr>Shell方式和文件执行方式</vt:lpstr>
      <vt:lpstr>小结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806</cp:revision>
  <dcterms:created xsi:type="dcterms:W3CDTF">2014-10-11T09:01:24Z</dcterms:created>
  <dcterms:modified xsi:type="dcterms:W3CDTF">2019-05-03T11:47:49Z</dcterms:modified>
</cp:coreProperties>
</file>