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notesMasterIdLst>
    <p:notesMasterId r:id="rId49"/>
  </p:notesMasterIdLst>
  <p:handoutMasterIdLst>
    <p:handoutMasterId r:id="rId50"/>
  </p:handoutMasterIdLst>
  <p:sldIdLst>
    <p:sldId id="256" r:id="rId2"/>
    <p:sldId id="498" r:id="rId3"/>
    <p:sldId id="407" r:id="rId4"/>
    <p:sldId id="488" r:id="rId5"/>
    <p:sldId id="409" r:id="rId6"/>
    <p:sldId id="499" r:id="rId7"/>
    <p:sldId id="500" r:id="rId8"/>
    <p:sldId id="501" r:id="rId9"/>
    <p:sldId id="502" r:id="rId10"/>
    <p:sldId id="505" r:id="rId11"/>
    <p:sldId id="504" r:id="rId12"/>
    <p:sldId id="506" r:id="rId13"/>
    <p:sldId id="525" r:id="rId14"/>
    <p:sldId id="531" r:id="rId15"/>
    <p:sldId id="487" r:id="rId16"/>
    <p:sldId id="486" r:id="rId17"/>
    <p:sldId id="526" r:id="rId18"/>
    <p:sldId id="527" r:id="rId19"/>
    <p:sldId id="497" r:id="rId20"/>
    <p:sldId id="507" r:id="rId21"/>
    <p:sldId id="508" r:id="rId22"/>
    <p:sldId id="509" r:id="rId23"/>
    <p:sldId id="510" r:id="rId24"/>
    <p:sldId id="528" r:id="rId25"/>
    <p:sldId id="511" r:id="rId26"/>
    <p:sldId id="489" r:id="rId27"/>
    <p:sldId id="529" r:id="rId28"/>
    <p:sldId id="491" r:id="rId29"/>
    <p:sldId id="493" r:id="rId30"/>
    <p:sldId id="512" r:id="rId31"/>
    <p:sldId id="490" r:id="rId32"/>
    <p:sldId id="530" r:id="rId33"/>
    <p:sldId id="513" r:id="rId34"/>
    <p:sldId id="494" r:id="rId35"/>
    <p:sldId id="514" r:id="rId36"/>
    <p:sldId id="495" r:id="rId37"/>
    <p:sldId id="515" r:id="rId38"/>
    <p:sldId id="516" r:id="rId39"/>
    <p:sldId id="532" r:id="rId40"/>
    <p:sldId id="533" r:id="rId41"/>
    <p:sldId id="517" r:id="rId42"/>
    <p:sldId id="518" r:id="rId43"/>
    <p:sldId id="519" r:id="rId44"/>
    <p:sldId id="520" r:id="rId45"/>
    <p:sldId id="521" r:id="rId46"/>
    <p:sldId id="522" r:id="rId47"/>
    <p:sldId id="484" r:id="rId4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3626"/>
    <a:srgbClr val="3366FF"/>
    <a:srgbClr val="9B823B"/>
    <a:srgbClr val="376092"/>
    <a:srgbClr val="D2BF88"/>
    <a:srgbClr val="C3A961"/>
    <a:srgbClr val="3333FF"/>
    <a:srgbClr val="898989"/>
    <a:srgbClr val="6699FF"/>
    <a:srgbClr val="F5F3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57" autoAdjust="0"/>
    <p:restoredTop sz="89202" autoAdjust="0"/>
  </p:normalViewPr>
  <p:slideViewPr>
    <p:cSldViewPr>
      <p:cViewPr varScale="1">
        <p:scale>
          <a:sx n="122" d="100"/>
          <a:sy n="122" d="100"/>
        </p:scale>
        <p:origin x="1290" y="72"/>
      </p:cViewPr>
      <p:guideLst>
        <p:guide orient="horz" pos="1620"/>
        <p:guide pos="2880"/>
      </p:guideLst>
    </p:cSldViewPr>
  </p:slideViewPr>
  <p:notesTextViewPr>
    <p:cViewPr>
      <p:scale>
        <a:sx n="1" d="1"/>
        <a:sy n="1" d="1"/>
      </p:scale>
      <p:origin x="0" y="0"/>
    </p:cViewPr>
  </p:notesTextViewPr>
  <p:notesViewPr>
    <p:cSldViewPr>
      <p:cViewPr varScale="1">
        <p:scale>
          <a:sx n="83" d="100"/>
          <a:sy n="83" d="100"/>
        </p:scale>
        <p:origin x="-386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DEEA73D-6A01-4770-AEE7-A601EAAB2B54}" type="datetimeFigureOut">
              <a:rPr lang="zh-CN" altLang="en-US" smtClean="0"/>
              <a:pPr/>
              <a:t>2019/5/3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BA9AE38-7909-43A8-BA3A-2EFFFDFCAD3A}" type="slidenum">
              <a:rPr lang="zh-CN" altLang="en-US" smtClean="0"/>
              <a:pPr/>
              <a:t>‹#›</a:t>
            </a:fld>
            <a:endParaRPr lang="zh-CN" altLang="en-US"/>
          </a:p>
        </p:txBody>
      </p:sp>
    </p:spTree>
    <p:extLst>
      <p:ext uri="{BB962C8B-B14F-4D97-AF65-F5344CB8AC3E}">
        <p14:creationId xmlns:p14="http://schemas.microsoft.com/office/powerpoint/2010/main" val="11015849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43AA0D-F074-4CAB-A38C-A8C71B4071EA}" type="datetimeFigureOut">
              <a:rPr lang="zh-CN" altLang="en-US" smtClean="0"/>
              <a:pPr/>
              <a:t>2019/5/3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9501A9-16D7-400F-BBF7-FFEA7553D432}" type="slidenum">
              <a:rPr lang="zh-CN" altLang="en-US" smtClean="0"/>
              <a:pPr/>
              <a:t>‹#›</a:t>
            </a:fld>
            <a:endParaRPr lang="zh-CN" altLang="en-US"/>
          </a:p>
        </p:txBody>
      </p:sp>
    </p:spTree>
    <p:extLst>
      <p:ext uri="{BB962C8B-B14F-4D97-AF65-F5344CB8AC3E}">
        <p14:creationId xmlns:p14="http://schemas.microsoft.com/office/powerpoint/2010/main" val="4279176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a:t>
            </a:fld>
            <a:endParaRPr lang="zh-CN" altLang="en-US"/>
          </a:p>
        </p:txBody>
      </p:sp>
    </p:spTree>
    <p:extLst>
      <p:ext uri="{BB962C8B-B14F-4D97-AF65-F5344CB8AC3E}">
        <p14:creationId xmlns:p14="http://schemas.microsoft.com/office/powerpoint/2010/main" val="41887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21</a:t>
            </a:fld>
            <a:endParaRPr lang="zh-CN" altLang="en-US"/>
          </a:p>
        </p:txBody>
      </p:sp>
    </p:spTree>
    <p:extLst>
      <p:ext uri="{BB962C8B-B14F-4D97-AF65-F5344CB8AC3E}">
        <p14:creationId xmlns:p14="http://schemas.microsoft.com/office/powerpoint/2010/main" val="36131513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22</a:t>
            </a:fld>
            <a:endParaRPr lang="zh-CN" altLang="en-US"/>
          </a:p>
        </p:txBody>
      </p:sp>
    </p:spTree>
    <p:extLst>
      <p:ext uri="{BB962C8B-B14F-4D97-AF65-F5344CB8AC3E}">
        <p14:creationId xmlns:p14="http://schemas.microsoft.com/office/powerpoint/2010/main" val="2576770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26</a:t>
            </a:fld>
            <a:endParaRPr lang="zh-CN" altLang="en-US"/>
          </a:p>
        </p:txBody>
      </p:sp>
    </p:spTree>
    <p:extLst>
      <p:ext uri="{BB962C8B-B14F-4D97-AF65-F5344CB8AC3E}">
        <p14:creationId xmlns:p14="http://schemas.microsoft.com/office/powerpoint/2010/main" val="30323103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27</a:t>
            </a:fld>
            <a:endParaRPr lang="zh-CN" altLang="en-US"/>
          </a:p>
        </p:txBody>
      </p:sp>
    </p:spTree>
    <p:extLst>
      <p:ext uri="{BB962C8B-B14F-4D97-AF65-F5344CB8AC3E}">
        <p14:creationId xmlns:p14="http://schemas.microsoft.com/office/powerpoint/2010/main" val="41273775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28</a:t>
            </a:fld>
            <a:endParaRPr lang="zh-CN" altLang="en-US"/>
          </a:p>
        </p:txBody>
      </p:sp>
    </p:spTree>
    <p:extLst>
      <p:ext uri="{BB962C8B-B14F-4D97-AF65-F5344CB8AC3E}">
        <p14:creationId xmlns:p14="http://schemas.microsoft.com/office/powerpoint/2010/main" val="41273775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29</a:t>
            </a:fld>
            <a:endParaRPr lang="zh-CN" altLang="en-US"/>
          </a:p>
        </p:txBody>
      </p:sp>
    </p:spTree>
    <p:extLst>
      <p:ext uri="{BB962C8B-B14F-4D97-AF65-F5344CB8AC3E}">
        <p14:creationId xmlns:p14="http://schemas.microsoft.com/office/powerpoint/2010/main" val="1056110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30</a:t>
            </a:fld>
            <a:endParaRPr lang="zh-CN" altLang="en-US"/>
          </a:p>
        </p:txBody>
      </p:sp>
    </p:spTree>
    <p:extLst>
      <p:ext uri="{BB962C8B-B14F-4D97-AF65-F5344CB8AC3E}">
        <p14:creationId xmlns:p14="http://schemas.microsoft.com/office/powerpoint/2010/main" val="4176108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31</a:t>
            </a:fld>
            <a:endParaRPr lang="zh-CN" altLang="en-US"/>
          </a:p>
        </p:txBody>
      </p:sp>
    </p:spTree>
    <p:extLst>
      <p:ext uri="{BB962C8B-B14F-4D97-AF65-F5344CB8AC3E}">
        <p14:creationId xmlns:p14="http://schemas.microsoft.com/office/powerpoint/2010/main" val="42697078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32</a:t>
            </a:fld>
            <a:endParaRPr lang="zh-CN" altLang="en-US"/>
          </a:p>
        </p:txBody>
      </p:sp>
    </p:spTree>
    <p:extLst>
      <p:ext uri="{BB962C8B-B14F-4D97-AF65-F5344CB8AC3E}">
        <p14:creationId xmlns:p14="http://schemas.microsoft.com/office/powerpoint/2010/main" val="42697078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33</a:t>
            </a:fld>
            <a:endParaRPr lang="zh-CN" altLang="en-US"/>
          </a:p>
        </p:txBody>
      </p:sp>
    </p:spTree>
    <p:extLst>
      <p:ext uri="{BB962C8B-B14F-4D97-AF65-F5344CB8AC3E}">
        <p14:creationId xmlns:p14="http://schemas.microsoft.com/office/powerpoint/2010/main" val="1449499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a:t>
            </a:fld>
            <a:endParaRPr lang="zh-CN" altLang="en-US"/>
          </a:p>
        </p:txBody>
      </p:sp>
    </p:spTree>
    <p:extLst>
      <p:ext uri="{BB962C8B-B14F-4D97-AF65-F5344CB8AC3E}">
        <p14:creationId xmlns:p14="http://schemas.microsoft.com/office/powerpoint/2010/main" val="186896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34</a:t>
            </a:fld>
            <a:endParaRPr lang="zh-CN" altLang="en-US"/>
          </a:p>
        </p:txBody>
      </p:sp>
    </p:spTree>
    <p:extLst>
      <p:ext uri="{BB962C8B-B14F-4D97-AF65-F5344CB8AC3E}">
        <p14:creationId xmlns:p14="http://schemas.microsoft.com/office/powerpoint/2010/main" val="26344035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36</a:t>
            </a:fld>
            <a:endParaRPr lang="zh-CN" altLang="en-US"/>
          </a:p>
        </p:txBody>
      </p:sp>
    </p:spTree>
    <p:extLst>
      <p:ext uri="{BB962C8B-B14F-4D97-AF65-F5344CB8AC3E}">
        <p14:creationId xmlns:p14="http://schemas.microsoft.com/office/powerpoint/2010/main" val="30008610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38</a:t>
            </a:fld>
            <a:endParaRPr lang="zh-CN" altLang="en-US"/>
          </a:p>
        </p:txBody>
      </p:sp>
    </p:spTree>
    <p:extLst>
      <p:ext uri="{BB962C8B-B14F-4D97-AF65-F5344CB8AC3E}">
        <p14:creationId xmlns:p14="http://schemas.microsoft.com/office/powerpoint/2010/main" val="11873054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39</a:t>
            </a:fld>
            <a:endParaRPr lang="zh-CN" altLang="en-US"/>
          </a:p>
        </p:txBody>
      </p:sp>
    </p:spTree>
    <p:extLst>
      <p:ext uri="{BB962C8B-B14F-4D97-AF65-F5344CB8AC3E}">
        <p14:creationId xmlns:p14="http://schemas.microsoft.com/office/powerpoint/2010/main" val="11873054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41</a:t>
            </a:fld>
            <a:endParaRPr lang="zh-CN" altLang="en-US"/>
          </a:p>
        </p:txBody>
      </p:sp>
    </p:spTree>
    <p:extLst>
      <p:ext uri="{BB962C8B-B14F-4D97-AF65-F5344CB8AC3E}">
        <p14:creationId xmlns:p14="http://schemas.microsoft.com/office/powerpoint/2010/main" val="40436183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43</a:t>
            </a:fld>
            <a:endParaRPr lang="zh-CN" altLang="en-US"/>
          </a:p>
        </p:txBody>
      </p:sp>
    </p:spTree>
    <p:extLst>
      <p:ext uri="{BB962C8B-B14F-4D97-AF65-F5344CB8AC3E}">
        <p14:creationId xmlns:p14="http://schemas.microsoft.com/office/powerpoint/2010/main" val="21227201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45</a:t>
            </a:fld>
            <a:endParaRPr lang="zh-CN" altLang="en-US"/>
          </a:p>
        </p:txBody>
      </p:sp>
    </p:spTree>
    <p:extLst>
      <p:ext uri="{BB962C8B-B14F-4D97-AF65-F5344CB8AC3E}">
        <p14:creationId xmlns:p14="http://schemas.microsoft.com/office/powerpoint/2010/main" val="1056605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8</a:t>
            </a:fld>
            <a:endParaRPr lang="zh-CN" altLang="en-US"/>
          </a:p>
        </p:txBody>
      </p:sp>
    </p:spTree>
    <p:extLst>
      <p:ext uri="{BB962C8B-B14F-4D97-AF65-F5344CB8AC3E}">
        <p14:creationId xmlns:p14="http://schemas.microsoft.com/office/powerpoint/2010/main" val="34725110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13</a:t>
            </a:fld>
            <a:endParaRPr lang="zh-CN" altLang="en-US"/>
          </a:p>
        </p:txBody>
      </p:sp>
    </p:spTree>
    <p:extLst>
      <p:ext uri="{BB962C8B-B14F-4D97-AF65-F5344CB8AC3E}">
        <p14:creationId xmlns:p14="http://schemas.microsoft.com/office/powerpoint/2010/main" val="25541121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14</a:t>
            </a:fld>
            <a:endParaRPr lang="zh-CN" altLang="en-US"/>
          </a:p>
        </p:txBody>
      </p:sp>
    </p:spTree>
    <p:extLst>
      <p:ext uri="{BB962C8B-B14F-4D97-AF65-F5344CB8AC3E}">
        <p14:creationId xmlns:p14="http://schemas.microsoft.com/office/powerpoint/2010/main" val="2554112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15</a:t>
            </a:fld>
            <a:endParaRPr lang="zh-CN" altLang="en-US"/>
          </a:p>
        </p:txBody>
      </p:sp>
    </p:spTree>
    <p:extLst>
      <p:ext uri="{BB962C8B-B14F-4D97-AF65-F5344CB8AC3E}">
        <p14:creationId xmlns:p14="http://schemas.microsoft.com/office/powerpoint/2010/main" val="21681427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16</a:t>
            </a:fld>
            <a:endParaRPr lang="zh-CN" altLang="en-US"/>
          </a:p>
        </p:txBody>
      </p:sp>
    </p:spTree>
    <p:extLst>
      <p:ext uri="{BB962C8B-B14F-4D97-AF65-F5344CB8AC3E}">
        <p14:creationId xmlns:p14="http://schemas.microsoft.com/office/powerpoint/2010/main" val="25541121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17</a:t>
            </a:fld>
            <a:endParaRPr lang="zh-CN" altLang="en-US"/>
          </a:p>
        </p:txBody>
      </p:sp>
    </p:spTree>
    <p:extLst>
      <p:ext uri="{BB962C8B-B14F-4D97-AF65-F5344CB8AC3E}">
        <p14:creationId xmlns:p14="http://schemas.microsoft.com/office/powerpoint/2010/main" val="25541121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19</a:t>
            </a:fld>
            <a:endParaRPr lang="zh-CN" altLang="en-US"/>
          </a:p>
        </p:txBody>
      </p:sp>
    </p:spTree>
    <p:extLst>
      <p:ext uri="{BB962C8B-B14F-4D97-AF65-F5344CB8AC3E}">
        <p14:creationId xmlns:p14="http://schemas.microsoft.com/office/powerpoint/2010/main" val="39550971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5616" y="2461919"/>
            <a:ext cx="6696744" cy="703901"/>
          </a:xfrm>
        </p:spPr>
        <p:txBody>
          <a:bodyPr/>
          <a:lstStyle>
            <a:lvl1pPr>
              <a:defRPr b="1">
                <a:solidFill>
                  <a:schemeClr val="bg1"/>
                </a:solidFill>
                <a:effectLst>
                  <a:outerShdw blurRad="38100" dist="38100" dir="2700000" algn="tl">
                    <a:srgbClr val="000000">
                      <a:alpha val="43137"/>
                    </a:srgbClr>
                  </a:outerShdw>
                </a:effectLst>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719212" y="3165816"/>
            <a:ext cx="5514966" cy="540060"/>
          </a:xfrm>
        </p:spPr>
        <p:txBody>
          <a:bodyPr/>
          <a:lstStyle>
            <a:lvl1pPr marL="0" indent="0" algn="ctr">
              <a:buNone/>
              <a:defRPr>
                <a:solidFill>
                  <a:srgbClr val="FFF0B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cxnSp>
        <p:nvCxnSpPr>
          <p:cNvPr id="8" name="直接连接符 7"/>
          <p:cNvCxnSpPr/>
          <p:nvPr userDrawn="1"/>
        </p:nvCxnSpPr>
        <p:spPr>
          <a:xfrm>
            <a:off x="1113652" y="2463738"/>
            <a:ext cx="67005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1081972" y="3705876"/>
            <a:ext cx="67626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图片占位符 2"/>
          <p:cNvSpPr>
            <a:spLocks noGrp="1"/>
          </p:cNvSpPr>
          <p:nvPr>
            <p:ph type="pic" idx="10"/>
          </p:nvPr>
        </p:nvSpPr>
        <p:spPr>
          <a:xfrm>
            <a:off x="3347864" y="789552"/>
            <a:ext cx="2088232" cy="1458162"/>
          </a:xfrm>
          <a:prstGeom prst="ellipse">
            <a:avLst/>
          </a:prstGeo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Tree>
    <p:extLst>
      <p:ext uri="{BB962C8B-B14F-4D97-AF65-F5344CB8AC3E}">
        <p14:creationId xmlns:p14="http://schemas.microsoft.com/office/powerpoint/2010/main" val="8686080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519523"/>
            <a:ext cx="8229600" cy="396044"/>
          </a:xfrm>
        </p:spPr>
        <p:txBody>
          <a:bodyPr vert="horz" lIns="91440" tIns="45720" rIns="91440" bIns="45720" rtlCol="0" anchor="ctr">
            <a:noAutofit/>
          </a:bodyPr>
          <a:lstStyle>
            <a:lvl1pPr>
              <a:defRPr lang="zh-CN" altLang="en-US" sz="2800" b="1" kern="1200">
                <a:solidFill>
                  <a:srgbClr val="3674A8"/>
                </a:solidFill>
                <a:latin typeface="微软雅黑" pitchFamily="34" charset="-122"/>
                <a:ea typeface="微软雅黑" pitchFamily="34" charset="-122"/>
                <a:cs typeface="+mj-cs"/>
              </a:defRPr>
            </a:lvl1pPr>
          </a:lstStyle>
          <a:p>
            <a:pPr lvl="0" algn="ctr" defTabSz="914400" rtl="0" eaLnBrk="1" latinLnBrk="0" hangingPunct="1">
              <a:spcBef>
                <a:spcPct val="0"/>
              </a:spcBef>
              <a:buNone/>
            </a:pPr>
            <a:r>
              <a:rPr lang="zh-CN" altLang="en-US" smtClean="0"/>
              <a:t>单击此处编辑母版标题样式</a:t>
            </a:r>
            <a:endParaRPr lang="zh-CN" altLang="en-US"/>
          </a:p>
        </p:txBody>
      </p:sp>
      <p:sp>
        <p:nvSpPr>
          <p:cNvPr id="3" name="文本占位符 2"/>
          <p:cNvSpPr>
            <a:spLocks noGrp="1"/>
          </p:cNvSpPr>
          <p:nvPr>
            <p:ph type="body" idx="1"/>
          </p:nvPr>
        </p:nvSpPr>
        <p:spPr>
          <a:xfrm>
            <a:off x="457200" y="987574"/>
            <a:ext cx="4040188" cy="479822"/>
          </a:xfrm>
        </p:spPr>
        <p:txBody>
          <a:bodyPr anchor="b"/>
          <a:lstStyle>
            <a:lvl1pPr marL="0" indent="0">
              <a:buNone/>
              <a:defRPr sz="2400" b="1">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4" name="内容占位符 3"/>
          <p:cNvSpPr>
            <a:spLocks noGrp="1"/>
          </p:cNvSpPr>
          <p:nvPr>
            <p:ph sz="half" idx="2"/>
          </p:nvPr>
        </p:nvSpPr>
        <p:spPr>
          <a:xfrm>
            <a:off x="457200" y="1467395"/>
            <a:ext cx="4040188" cy="312057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4645033" y="987574"/>
            <a:ext cx="4041775" cy="479822"/>
          </a:xfrm>
        </p:spPr>
        <p:txBody>
          <a:bodyPr vert="horz" lIns="91440" tIns="45720" rIns="91440" bIns="45720" rtlCol="0" anchor="b">
            <a:normAutofit/>
          </a:bodyPr>
          <a:lstStyle>
            <a:lvl1pPr>
              <a:defRPr lang="zh-CN" altLang="en-US" b="1" smtClean="0">
                <a:solidFill>
                  <a:schemeClr val="accent6"/>
                </a:solidFill>
              </a:defRPr>
            </a:lvl1pPr>
          </a:lstStyle>
          <a:p>
            <a:pPr marL="0" lvl="0" indent="0">
              <a:buNone/>
            </a:pPr>
            <a:r>
              <a:rPr lang="zh-CN" altLang="en-US" dirty="0" smtClean="0"/>
              <a:t>单击此处编辑母版文本样式</a:t>
            </a:r>
          </a:p>
        </p:txBody>
      </p:sp>
      <p:sp>
        <p:nvSpPr>
          <p:cNvPr id="6" name="内容占位符 5"/>
          <p:cNvSpPr>
            <a:spLocks noGrp="1"/>
          </p:cNvSpPr>
          <p:nvPr>
            <p:ph sz="quarter" idx="4"/>
          </p:nvPr>
        </p:nvSpPr>
        <p:spPr>
          <a:xfrm>
            <a:off x="4645033" y="1467395"/>
            <a:ext cx="4041775" cy="312057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cxnSp>
        <p:nvCxnSpPr>
          <p:cNvPr id="10" name="直接连接符 9"/>
          <p:cNvCxnSpPr/>
          <p:nvPr userDrawn="1"/>
        </p:nvCxnSpPr>
        <p:spPr>
          <a:xfrm>
            <a:off x="467544" y="915566"/>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a:off x="503548" y="1389998"/>
            <a:ext cx="3708412"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4741167" y="1389998"/>
            <a:ext cx="3708412"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5" name="灯片编号占位符 5"/>
          <p:cNvSpPr>
            <a:spLocks noGrp="1"/>
          </p:cNvSpPr>
          <p:nvPr>
            <p:ph type="sldNum" sz="quarter" idx="10"/>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65172653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519527"/>
            <a:ext cx="8229600" cy="396043"/>
          </a:xfrm>
        </p:spPr>
        <p:txBody>
          <a:bodyPr vert="horz" lIns="91440" tIns="45720" rIns="91440" bIns="45720" rtlCol="0" anchor="ctr">
            <a:noAutofit/>
          </a:bodyPr>
          <a:lstStyle>
            <a:lvl1pPr>
              <a:defRPr lang="zh-CN" altLang="en-US" sz="2800" b="1" kern="1200">
                <a:solidFill>
                  <a:srgbClr val="3674A8"/>
                </a:solidFill>
                <a:latin typeface="微软雅黑" pitchFamily="34" charset="-122"/>
                <a:ea typeface="微软雅黑" pitchFamily="34" charset="-122"/>
                <a:cs typeface="+mj-cs"/>
              </a:defRPr>
            </a:lvl1pPr>
          </a:lstStyle>
          <a:p>
            <a:pPr lvl="0" algn="ctr" defTabSz="914400" rtl="0" eaLnBrk="1" latinLnBrk="0" hangingPunct="1">
              <a:spcBef>
                <a:spcPct val="0"/>
              </a:spcBef>
              <a:buNone/>
            </a:pPr>
            <a:r>
              <a:rPr lang="zh-CN" altLang="en-US" dirty="0" smtClean="0"/>
              <a:t>单击此处编辑母版标题样式</a:t>
            </a:r>
            <a:endParaRPr lang="zh-CN" altLang="en-US" dirty="0"/>
          </a:p>
        </p:txBody>
      </p:sp>
      <p:cxnSp>
        <p:nvCxnSpPr>
          <p:cNvPr id="6" name="直接连接符 5"/>
          <p:cNvCxnSpPr/>
          <p:nvPr userDrawn="1"/>
        </p:nvCxnSpPr>
        <p:spPr>
          <a:xfrm>
            <a:off x="467544" y="915566"/>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77168623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408310264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9"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2"/>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9"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70350330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ctr">
              <a:defRPr sz="2000" b="1">
                <a:solidFill>
                  <a:schemeClr val="accent6"/>
                </a:solidFill>
              </a:defRPr>
            </a:lvl1pPr>
          </a:lstStyle>
          <a:p>
            <a:r>
              <a:rPr lang="zh-CN" altLang="en-US" dirty="0" smtClean="0"/>
              <a:t>单击此处编辑母版标题样式</a:t>
            </a:r>
            <a:endParaRPr lang="zh-CN" altLang="en-US" dirty="0"/>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7"/>
            <a:ext cx="5486400" cy="603647"/>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014713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solidFill>
          <a:schemeClr val="accent1">
            <a:lumMod val="60000"/>
            <a:lumOff val="40000"/>
          </a:schemeClr>
        </a:solidFill>
        <a:effectLst/>
      </p:bgPr>
    </p:bg>
    <p:spTree>
      <p:nvGrpSpPr>
        <p:cNvPr id="1" name=""/>
        <p:cNvGrpSpPr/>
        <p:nvPr/>
      </p:nvGrpSpPr>
      <p:grpSpPr>
        <a:xfrm>
          <a:off x="0" y="0"/>
          <a:ext cx="0" cy="0"/>
          <a:chOff x="0" y="0"/>
          <a:chExt cx="0" cy="0"/>
        </a:xfrm>
      </p:grpSpPr>
      <p:cxnSp>
        <p:nvCxnSpPr>
          <p:cNvPr id="8" name="直接连接符 7"/>
          <p:cNvCxnSpPr/>
          <p:nvPr userDrawn="1"/>
        </p:nvCxnSpPr>
        <p:spPr>
          <a:xfrm>
            <a:off x="1113652" y="3221645"/>
            <a:ext cx="67005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1081972" y="3977729"/>
            <a:ext cx="67626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userDrawn="1"/>
        </p:nvGrpSpPr>
        <p:grpSpPr>
          <a:xfrm>
            <a:off x="1331648" y="266103"/>
            <a:ext cx="6355715" cy="2521672"/>
            <a:chOff x="611560" y="266102"/>
            <a:chExt cx="7704857" cy="2350355"/>
          </a:xfrm>
        </p:grpSpPr>
        <p:pic>
          <p:nvPicPr>
            <p:cNvPr id="9" name="图片 8" descr="61479095114.png"/>
            <p:cNvPicPr>
              <a:picLocks noChangeAspect="1"/>
            </p:cNvPicPr>
            <p:nvPr userDrawn="1"/>
          </p:nvPicPr>
          <p:blipFill>
            <a:blip r:embed="rId2"/>
            <a:stretch>
              <a:fillRect/>
            </a:stretch>
          </p:blipFill>
          <p:spPr>
            <a:xfrm>
              <a:off x="3357554" y="696502"/>
              <a:ext cx="2224086" cy="1668065"/>
            </a:xfrm>
            <a:prstGeom prst="rect">
              <a:avLst/>
            </a:prstGeom>
          </p:spPr>
        </p:pic>
        <p:sp>
          <p:nvSpPr>
            <p:cNvPr id="12" name="椭圆 11"/>
            <p:cNvSpPr/>
            <p:nvPr/>
          </p:nvSpPr>
          <p:spPr>
            <a:xfrm>
              <a:off x="2579293" y="1571920"/>
              <a:ext cx="580903" cy="435677"/>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521923" y="1352591"/>
              <a:ext cx="409575" cy="307181"/>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067209" y="1139578"/>
              <a:ext cx="409575" cy="307181"/>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448188" y="1372012"/>
              <a:ext cx="409575" cy="30718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102204" y="1536488"/>
              <a:ext cx="210272" cy="157704"/>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915979" y="1932532"/>
              <a:ext cx="276227" cy="207170"/>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194465" y="1582396"/>
              <a:ext cx="409575" cy="307181"/>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12219" y="1585899"/>
              <a:ext cx="311539" cy="233654"/>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230360" y="1591601"/>
              <a:ext cx="233579" cy="175184"/>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605286" y="1136101"/>
              <a:ext cx="209422" cy="157067"/>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07493" y="1389539"/>
              <a:ext cx="195933" cy="146950"/>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11560" y="1714053"/>
              <a:ext cx="140668" cy="10550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582640" y="1804065"/>
              <a:ext cx="140668" cy="10550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720934" y="1148190"/>
              <a:ext cx="855425" cy="641569"/>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856415" y="1167595"/>
              <a:ext cx="409575" cy="30718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327760" y="1381150"/>
              <a:ext cx="409575" cy="307181"/>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6948284" y="1355602"/>
              <a:ext cx="409575" cy="307181"/>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6983279" y="1752512"/>
              <a:ext cx="210272" cy="157704"/>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797053" y="2148556"/>
              <a:ext cx="276227" cy="207170"/>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075540" y="1798420"/>
              <a:ext cx="409575" cy="30718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593294" y="1801924"/>
              <a:ext cx="311539" cy="233654"/>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259839" y="1986765"/>
              <a:ext cx="233579" cy="175184"/>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486361" y="1352125"/>
              <a:ext cx="209422" cy="157067"/>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836972" y="1784703"/>
              <a:ext cx="195933" cy="146950"/>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376588" y="1586767"/>
              <a:ext cx="140668" cy="10550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7463715" y="2020089"/>
              <a:ext cx="140668" cy="105501"/>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8163952" y="1548434"/>
              <a:ext cx="152465" cy="114349"/>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7640121" y="1559105"/>
              <a:ext cx="257876" cy="193407"/>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同心圆 40"/>
            <p:cNvSpPr/>
            <p:nvPr/>
          </p:nvSpPr>
          <p:spPr>
            <a:xfrm>
              <a:off x="2877405" y="266102"/>
              <a:ext cx="3133806" cy="2350355"/>
            </a:xfrm>
            <a:prstGeom prst="donut">
              <a:avLst>
                <a:gd name="adj" fmla="val 103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108000" rtlCol="0" anchor="b"/>
            <a:lstStyle/>
            <a:p>
              <a:pPr algn="ct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42" name="标题 1"/>
          <p:cNvSpPr>
            <a:spLocks noGrp="1"/>
          </p:cNvSpPr>
          <p:nvPr>
            <p:ph type="ctrTitle"/>
          </p:nvPr>
        </p:nvSpPr>
        <p:spPr>
          <a:xfrm>
            <a:off x="1115616" y="3221650"/>
            <a:ext cx="6696744" cy="754261"/>
          </a:xfrm>
        </p:spPr>
        <p:txBody>
          <a:bodyPr/>
          <a:lstStyle>
            <a:lvl1pPr>
              <a:defRPr b="1">
                <a:solidFill>
                  <a:schemeClr val="bg1"/>
                </a:solidFill>
                <a:effectLst>
                  <a:outerShdw blurRad="38100" dist="38100" dir="2700000" algn="tl">
                    <a:srgbClr val="000000">
                      <a:alpha val="43137"/>
                    </a:srgbClr>
                  </a:outerShdw>
                </a:effectLst>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81366409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11511"/>
            <a:ext cx="8229600" cy="504056"/>
          </a:xfrm>
        </p:spPr>
        <p:txBody>
          <a:bodyPr vert="horz" lIns="91440" tIns="45720" rIns="91440" bIns="45720" rtlCol="0" anchor="ctr">
            <a:noAutofit/>
          </a:bodyPr>
          <a:lstStyle>
            <a:lvl1pPr>
              <a:defRPr lang="zh-CN" altLang="en-US" sz="2800" b="1">
                <a:solidFill>
                  <a:srgbClr val="3674A8"/>
                </a:solidFill>
              </a:defRPr>
            </a:lvl1pPr>
          </a:lstStyle>
          <a:p>
            <a:pPr lvl="0"/>
            <a:r>
              <a:rPr lang="zh-CN" altLang="en-US" dirty="0" smtClean="0"/>
              <a:t>单击此处编辑母版标题样式</a:t>
            </a:r>
            <a:endParaRPr lang="zh-CN" altLang="en-US" dirty="0"/>
          </a:p>
        </p:txBody>
      </p:sp>
      <p:sp>
        <p:nvSpPr>
          <p:cNvPr id="3" name="内容占位符 2"/>
          <p:cNvSpPr>
            <a:spLocks noGrp="1"/>
          </p:cNvSpPr>
          <p:nvPr>
            <p:ph idx="1"/>
          </p:nvPr>
        </p:nvSpPr>
        <p:spPr>
          <a:xfrm>
            <a:off x="461397" y="987574"/>
            <a:ext cx="8229600" cy="3495836"/>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cxnSp>
        <p:nvCxnSpPr>
          <p:cNvPr id="9" name="直接连接符 8"/>
          <p:cNvCxnSpPr/>
          <p:nvPr userDrawn="1"/>
        </p:nvCxnSpPr>
        <p:spPr>
          <a:xfrm>
            <a:off x="467544" y="915566"/>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153390561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11511"/>
            <a:ext cx="8229600" cy="504056"/>
          </a:xfrm>
        </p:spPr>
        <p:txBody>
          <a:bodyPr vert="horz" lIns="91440" tIns="45720" rIns="91440" bIns="45720" rtlCol="0" anchor="ctr">
            <a:noAutofit/>
          </a:bodyPr>
          <a:lstStyle>
            <a:lvl1pPr>
              <a:defRPr lang="zh-CN" altLang="en-US" sz="2800" b="1" kern="1200" dirty="0">
                <a:solidFill>
                  <a:srgbClr val="3674A8"/>
                </a:solidFill>
                <a:latin typeface="微软雅黑" pitchFamily="34" charset="-122"/>
                <a:ea typeface="微软雅黑" pitchFamily="34" charset="-122"/>
                <a:cs typeface="+mj-cs"/>
              </a:defRPr>
            </a:lvl1pPr>
          </a:lstStyle>
          <a:p>
            <a:pPr lvl="0" algn="ctr" defTabSz="914400" rtl="0" eaLnBrk="1" latinLnBrk="0" hangingPunct="1">
              <a:spcBef>
                <a:spcPct val="0"/>
              </a:spcBef>
              <a:buNone/>
            </a:pPr>
            <a:r>
              <a:rPr lang="zh-CN" altLang="en-US" dirty="0" smtClean="0"/>
              <a:t>单击此处编辑母版标题样式</a:t>
            </a:r>
            <a:endParaRPr lang="zh-CN" altLang="en-US" dirty="0"/>
          </a:p>
        </p:txBody>
      </p:sp>
      <p:sp>
        <p:nvSpPr>
          <p:cNvPr id="3" name="内容占位符 2"/>
          <p:cNvSpPr>
            <a:spLocks noGrp="1"/>
          </p:cNvSpPr>
          <p:nvPr>
            <p:ph idx="1"/>
          </p:nvPr>
        </p:nvSpPr>
        <p:spPr>
          <a:xfrm>
            <a:off x="3563896" y="987574"/>
            <a:ext cx="5127109" cy="3474386"/>
          </a:xfrm>
        </p:spPr>
        <p:txBody>
          <a:bodyPr/>
          <a:lstStyle>
            <a:lvl1pPr>
              <a:defRPr b="1">
                <a:solidFill>
                  <a:schemeClr val="accent6"/>
                </a:solidFill>
              </a:defRPr>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cxnSp>
        <p:nvCxnSpPr>
          <p:cNvPr id="7" name="直接连接符 6"/>
          <p:cNvCxnSpPr/>
          <p:nvPr userDrawn="1"/>
        </p:nvCxnSpPr>
        <p:spPr>
          <a:xfrm>
            <a:off x="467544" y="915566"/>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图片占位符 2"/>
          <p:cNvSpPr>
            <a:spLocks noGrp="1"/>
          </p:cNvSpPr>
          <p:nvPr>
            <p:ph type="pic" idx="10"/>
          </p:nvPr>
        </p:nvSpPr>
        <p:spPr>
          <a:xfrm>
            <a:off x="467544" y="987574"/>
            <a:ext cx="2880320" cy="347438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cxnSp>
        <p:nvCxnSpPr>
          <p:cNvPr id="14" name="直接连接符 13"/>
          <p:cNvCxnSpPr/>
          <p:nvPr userDrawn="1"/>
        </p:nvCxnSpPr>
        <p:spPr>
          <a:xfrm>
            <a:off x="3995936" y="1635646"/>
            <a:ext cx="3744416"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5704610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11511"/>
            <a:ext cx="8229600" cy="504056"/>
          </a:xfrm>
        </p:spPr>
        <p:txBody>
          <a:bodyPr vert="horz" lIns="91440" tIns="45720" rIns="91440" bIns="45720" rtlCol="0" anchor="ctr">
            <a:noAutofit/>
          </a:bodyPr>
          <a:lstStyle>
            <a:lvl1pPr>
              <a:defRPr lang="zh-CN" altLang="en-US" sz="2800" b="1" kern="1200">
                <a:solidFill>
                  <a:srgbClr val="3674A8"/>
                </a:solidFill>
                <a:latin typeface="微软雅黑" pitchFamily="34" charset="-122"/>
                <a:ea typeface="微软雅黑" pitchFamily="34" charset="-122"/>
                <a:cs typeface="+mj-cs"/>
              </a:defRPr>
            </a:lvl1pPr>
          </a:lstStyle>
          <a:p>
            <a:pPr lvl="0" algn="ctr" defTabSz="914400" rtl="0" eaLnBrk="1" latinLnBrk="0" hangingPunct="1">
              <a:spcBef>
                <a:spcPct val="0"/>
              </a:spcBef>
              <a:buNone/>
            </a:pPr>
            <a:r>
              <a:rPr lang="zh-CN" altLang="en-US" smtClean="0"/>
              <a:t>单击此处编辑母版标题样式</a:t>
            </a:r>
            <a:endParaRPr lang="zh-CN" altLang="en-US"/>
          </a:p>
        </p:txBody>
      </p:sp>
      <p:sp>
        <p:nvSpPr>
          <p:cNvPr id="3" name="内容占位符 2"/>
          <p:cNvSpPr>
            <a:spLocks noGrp="1"/>
          </p:cNvSpPr>
          <p:nvPr>
            <p:ph idx="1"/>
          </p:nvPr>
        </p:nvSpPr>
        <p:spPr>
          <a:xfrm>
            <a:off x="1187634" y="3003798"/>
            <a:ext cx="1728191" cy="1080120"/>
          </a:xfrm>
        </p:spPr>
        <p:txBody>
          <a:bodyPr>
            <a:noAutofit/>
          </a:bodyPr>
          <a:lstStyle>
            <a:lvl1pPr marL="0" indent="0">
              <a:buNone/>
              <a:defRPr sz="1600" b="1">
                <a:solidFill>
                  <a:schemeClr val="accent6"/>
                </a:solidFill>
              </a:defRPr>
            </a:lvl1pPr>
            <a:lvl2pPr>
              <a:defRPr sz="1400">
                <a:solidFill>
                  <a:schemeClr val="accent6"/>
                </a:solidFill>
              </a:defRPr>
            </a:lvl2pPr>
            <a:lvl3pPr>
              <a:defRPr sz="1200"/>
            </a:lvl3pPr>
            <a:lvl4pPr>
              <a:defRPr sz="1400"/>
            </a:lvl4pPr>
            <a:lvl5pPr>
              <a:defRPr sz="14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cxnSp>
        <p:nvCxnSpPr>
          <p:cNvPr id="9" name="直接连接符 8"/>
          <p:cNvCxnSpPr/>
          <p:nvPr userDrawn="1"/>
        </p:nvCxnSpPr>
        <p:spPr>
          <a:xfrm>
            <a:off x="467544" y="915566"/>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图片占位符 2"/>
          <p:cNvSpPr>
            <a:spLocks noGrp="1"/>
          </p:cNvSpPr>
          <p:nvPr>
            <p:ph type="pic" idx="10"/>
          </p:nvPr>
        </p:nvSpPr>
        <p:spPr>
          <a:xfrm>
            <a:off x="1187624" y="1131589"/>
            <a:ext cx="1728192" cy="1728000"/>
          </a:xfrm>
          <a:prstGeom prst="ellipse">
            <a:avLst/>
          </a:prstGeo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cxnSp>
        <p:nvCxnSpPr>
          <p:cNvPr id="11" name="直接连接符 10"/>
          <p:cNvCxnSpPr/>
          <p:nvPr userDrawn="1"/>
        </p:nvCxnSpPr>
        <p:spPr>
          <a:xfrm>
            <a:off x="1259632" y="3269126"/>
            <a:ext cx="1512168"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2" name="内容占位符 2"/>
          <p:cNvSpPr>
            <a:spLocks noGrp="1"/>
          </p:cNvSpPr>
          <p:nvPr>
            <p:ph idx="11"/>
          </p:nvPr>
        </p:nvSpPr>
        <p:spPr>
          <a:xfrm>
            <a:off x="6058528" y="3003798"/>
            <a:ext cx="1728191" cy="1080120"/>
          </a:xfrm>
        </p:spPr>
        <p:txBody>
          <a:bodyPr>
            <a:noAutofit/>
          </a:bodyPr>
          <a:lstStyle>
            <a:lvl1pPr marL="0" indent="0">
              <a:buNone/>
              <a:defRPr sz="1600" b="1">
                <a:solidFill>
                  <a:schemeClr val="accent6"/>
                </a:solidFill>
              </a:defRPr>
            </a:lvl1pPr>
            <a:lvl2pPr>
              <a:defRPr sz="1400">
                <a:solidFill>
                  <a:schemeClr val="accent6"/>
                </a:solidFill>
              </a:defRPr>
            </a:lvl2pPr>
            <a:lvl3pPr>
              <a:defRPr sz="1200"/>
            </a:lvl3pPr>
            <a:lvl4pPr>
              <a:defRPr sz="1400"/>
            </a:lvl4pPr>
            <a:lvl5pPr>
              <a:defRPr sz="14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
        <p:nvSpPr>
          <p:cNvPr id="13" name="图片占位符 2"/>
          <p:cNvSpPr>
            <a:spLocks noGrp="1"/>
          </p:cNvSpPr>
          <p:nvPr>
            <p:ph type="pic" idx="12"/>
          </p:nvPr>
        </p:nvSpPr>
        <p:spPr>
          <a:xfrm>
            <a:off x="6058518" y="1131589"/>
            <a:ext cx="1728192" cy="1728000"/>
          </a:xfrm>
          <a:prstGeom prst="ellipse">
            <a:avLst/>
          </a:prstGeo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cxnSp>
        <p:nvCxnSpPr>
          <p:cNvPr id="14" name="直接连接符 13"/>
          <p:cNvCxnSpPr/>
          <p:nvPr userDrawn="1"/>
        </p:nvCxnSpPr>
        <p:spPr>
          <a:xfrm>
            <a:off x="6130526" y="3269126"/>
            <a:ext cx="1512168"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5" name="内容占位符 2"/>
          <p:cNvSpPr>
            <a:spLocks noGrp="1"/>
          </p:cNvSpPr>
          <p:nvPr>
            <p:ph idx="13"/>
          </p:nvPr>
        </p:nvSpPr>
        <p:spPr>
          <a:xfrm>
            <a:off x="3635906" y="3003798"/>
            <a:ext cx="1728191" cy="1080120"/>
          </a:xfrm>
        </p:spPr>
        <p:txBody>
          <a:bodyPr>
            <a:noAutofit/>
          </a:bodyPr>
          <a:lstStyle>
            <a:lvl1pPr marL="0" indent="0">
              <a:buNone/>
              <a:defRPr sz="1600" b="1">
                <a:solidFill>
                  <a:schemeClr val="accent6"/>
                </a:solidFill>
              </a:defRPr>
            </a:lvl1pPr>
            <a:lvl2pPr>
              <a:defRPr sz="1400">
                <a:solidFill>
                  <a:schemeClr val="accent6"/>
                </a:solidFill>
              </a:defRPr>
            </a:lvl2pPr>
            <a:lvl3pPr>
              <a:defRPr sz="1200"/>
            </a:lvl3pPr>
            <a:lvl4pPr>
              <a:defRPr sz="1400"/>
            </a:lvl4pPr>
            <a:lvl5pPr>
              <a:defRPr sz="14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
        <p:nvSpPr>
          <p:cNvPr id="16" name="图片占位符 2"/>
          <p:cNvSpPr>
            <a:spLocks noGrp="1"/>
          </p:cNvSpPr>
          <p:nvPr>
            <p:ph type="pic" idx="14"/>
          </p:nvPr>
        </p:nvSpPr>
        <p:spPr>
          <a:xfrm>
            <a:off x="3635896" y="1131589"/>
            <a:ext cx="1728192" cy="1728000"/>
          </a:xfrm>
          <a:prstGeom prst="ellipse">
            <a:avLst/>
          </a:prstGeo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cxnSp>
        <p:nvCxnSpPr>
          <p:cNvPr id="17" name="直接连接符 16"/>
          <p:cNvCxnSpPr/>
          <p:nvPr userDrawn="1"/>
        </p:nvCxnSpPr>
        <p:spPr>
          <a:xfrm>
            <a:off x="3707904" y="3269126"/>
            <a:ext cx="1512168"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9"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52484846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4" name="矩形 3"/>
          <p:cNvSpPr/>
          <p:nvPr userDrawn="1"/>
        </p:nvSpPr>
        <p:spPr>
          <a:xfrm>
            <a:off x="4463358" y="357504"/>
            <a:ext cx="4680642" cy="4428492"/>
          </a:xfrm>
          <a:custGeom>
            <a:avLst/>
            <a:gdLst>
              <a:gd name="connsiteX0" fmla="*/ 0 w 4716016"/>
              <a:gd name="connsiteY0" fmla="*/ 0 h 5904656"/>
              <a:gd name="connsiteX1" fmla="*/ 4716016 w 4716016"/>
              <a:gd name="connsiteY1" fmla="*/ 0 h 5904656"/>
              <a:gd name="connsiteX2" fmla="*/ 4716016 w 4716016"/>
              <a:gd name="connsiteY2" fmla="*/ 5904656 h 5904656"/>
              <a:gd name="connsiteX3" fmla="*/ 0 w 4716016"/>
              <a:gd name="connsiteY3" fmla="*/ 5904656 h 5904656"/>
              <a:gd name="connsiteX4" fmla="*/ 0 w 4716016"/>
              <a:gd name="connsiteY4" fmla="*/ 0 h 5904656"/>
              <a:gd name="connsiteX0" fmla="*/ 0 w 4716016"/>
              <a:gd name="connsiteY0" fmla="*/ 117695 h 5904656"/>
              <a:gd name="connsiteX1" fmla="*/ 4716016 w 4716016"/>
              <a:gd name="connsiteY1" fmla="*/ 0 h 5904656"/>
              <a:gd name="connsiteX2" fmla="*/ 4716016 w 4716016"/>
              <a:gd name="connsiteY2" fmla="*/ 5904656 h 5904656"/>
              <a:gd name="connsiteX3" fmla="*/ 0 w 4716016"/>
              <a:gd name="connsiteY3" fmla="*/ 5904656 h 5904656"/>
              <a:gd name="connsiteX4" fmla="*/ 0 w 4716016"/>
              <a:gd name="connsiteY4" fmla="*/ 117695 h 5904656"/>
              <a:gd name="connsiteX0" fmla="*/ 0 w 4716016"/>
              <a:gd name="connsiteY0" fmla="*/ 117695 h 5904656"/>
              <a:gd name="connsiteX1" fmla="*/ 4716016 w 4716016"/>
              <a:gd name="connsiteY1" fmla="*/ 0 h 5904656"/>
              <a:gd name="connsiteX2" fmla="*/ 4716016 w 4716016"/>
              <a:gd name="connsiteY2" fmla="*/ 5904656 h 5904656"/>
              <a:gd name="connsiteX3" fmla="*/ 0 w 4716016"/>
              <a:gd name="connsiteY3" fmla="*/ 5823175 h 5904656"/>
              <a:gd name="connsiteX4" fmla="*/ 0 w 4716016"/>
              <a:gd name="connsiteY4" fmla="*/ 117695 h 5904656"/>
              <a:gd name="connsiteX0" fmla="*/ 0 w 4716016"/>
              <a:gd name="connsiteY0" fmla="*/ 117695 h 5904656"/>
              <a:gd name="connsiteX1" fmla="*/ 4716016 w 4716016"/>
              <a:gd name="connsiteY1" fmla="*/ 0 h 5904656"/>
              <a:gd name="connsiteX2" fmla="*/ 4716016 w 4716016"/>
              <a:gd name="connsiteY2" fmla="*/ 5904656 h 5904656"/>
              <a:gd name="connsiteX3" fmla="*/ 0 w 4716016"/>
              <a:gd name="connsiteY3" fmla="*/ 5823175 h 5904656"/>
              <a:gd name="connsiteX4" fmla="*/ 0 w 4716016"/>
              <a:gd name="connsiteY4" fmla="*/ 117695 h 5904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6016" h="5904656">
                <a:moveTo>
                  <a:pt x="0" y="117695"/>
                </a:moveTo>
                <a:lnTo>
                  <a:pt x="4716016" y="0"/>
                </a:lnTo>
                <a:lnTo>
                  <a:pt x="4716016" y="5904656"/>
                </a:lnTo>
                <a:lnTo>
                  <a:pt x="0" y="5823175"/>
                </a:lnTo>
                <a:cubicBezTo>
                  <a:pt x="9053" y="3921348"/>
                  <a:pt x="0" y="2019522"/>
                  <a:pt x="0" y="117695"/>
                </a:cubicBezTo>
                <a:close/>
              </a:path>
            </a:pathLst>
          </a:custGeom>
          <a:solidFill>
            <a:srgbClr val="FFF0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sp>
        <p:nvSpPr>
          <p:cNvPr id="6" name="图片占位符 2"/>
          <p:cNvSpPr>
            <a:spLocks noGrp="1"/>
          </p:cNvSpPr>
          <p:nvPr>
            <p:ph type="pic" idx="10"/>
          </p:nvPr>
        </p:nvSpPr>
        <p:spPr>
          <a:xfrm>
            <a:off x="0" y="357504"/>
            <a:ext cx="4427984" cy="4428492"/>
          </a:xfrm>
          <a:solidFill>
            <a:schemeClr val="accent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8"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11699121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77971077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22" y="3305176"/>
            <a:ext cx="3921695" cy="1021556"/>
          </a:xfrm>
        </p:spPr>
        <p:txBody>
          <a:bodyPr anchor="t"/>
          <a:lstStyle>
            <a:lvl1pPr algn="r">
              <a:defRPr sz="4000" b="1" cap="all">
                <a:latin typeface="Broadway" panose="04040905080B02020502" pitchFamily="82" charset="0"/>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22" y="2180035"/>
            <a:ext cx="3921695" cy="1125140"/>
          </a:xfrm>
        </p:spPr>
        <p:txBody>
          <a:bodyPr anchor="b"/>
          <a:lstStyle>
            <a:lvl1pPr marL="0" indent="0" algn="r">
              <a:buNone/>
              <a:defRPr sz="2000">
                <a:solidFill>
                  <a:schemeClr val="tx1">
                    <a:tint val="75000"/>
                  </a:schemeClr>
                </a:solidFill>
                <a:latin typeface="Broadway" panose="04040905080B02020502" pitchFamily="82"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cxnSp>
        <p:nvCxnSpPr>
          <p:cNvPr id="6" name="直接连接符 5"/>
          <p:cNvCxnSpPr/>
          <p:nvPr userDrawn="1"/>
        </p:nvCxnSpPr>
        <p:spPr>
          <a:xfrm>
            <a:off x="0" y="3327834"/>
            <a:ext cx="4644008"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318872109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519524"/>
            <a:ext cx="8229600" cy="468051"/>
          </a:xfrm>
        </p:spPr>
        <p:txBody>
          <a:bodyPr vert="horz" lIns="91440" tIns="45720" rIns="91440" bIns="45720" rtlCol="0" anchor="ctr">
            <a:noAutofit/>
          </a:bodyPr>
          <a:lstStyle>
            <a:lvl1pPr>
              <a:defRPr lang="zh-CN" altLang="en-US" sz="2800" b="1" kern="1200">
                <a:solidFill>
                  <a:srgbClr val="3674A8"/>
                </a:solidFill>
                <a:latin typeface="微软雅黑" pitchFamily="34" charset="-122"/>
                <a:ea typeface="微软雅黑" pitchFamily="34" charset="-122"/>
                <a:cs typeface="+mj-cs"/>
              </a:defRPr>
            </a:lvl1pPr>
          </a:lstStyle>
          <a:p>
            <a:pPr lvl="0" algn="ctr" defTabSz="914400" rtl="0" eaLnBrk="1" latinLnBrk="0" hangingPunct="1">
              <a:spcBef>
                <a:spcPct val="0"/>
              </a:spcBef>
              <a:buNone/>
            </a:pPr>
            <a:r>
              <a:rPr lang="zh-CN" altLang="en-US" dirty="0" smtClean="0"/>
              <a:t>单击此处编辑母版标题样式</a:t>
            </a:r>
            <a:endParaRPr lang="zh-CN" altLang="en-US" dirty="0"/>
          </a:p>
        </p:txBody>
      </p:sp>
      <p:sp>
        <p:nvSpPr>
          <p:cNvPr id="3" name="内容占位符 2"/>
          <p:cNvSpPr>
            <a:spLocks noGrp="1"/>
          </p:cNvSpPr>
          <p:nvPr>
            <p:ph sz="half" idx="1"/>
          </p:nvPr>
        </p:nvSpPr>
        <p:spPr>
          <a:xfrm>
            <a:off x="457200" y="1059584"/>
            <a:ext cx="4038600" cy="353504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059584"/>
            <a:ext cx="4038600" cy="353504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cxnSp>
        <p:nvCxnSpPr>
          <p:cNvPr id="8" name="直接连接符 7"/>
          <p:cNvCxnSpPr/>
          <p:nvPr userDrawn="1"/>
        </p:nvCxnSpPr>
        <p:spPr>
          <a:xfrm>
            <a:off x="467544" y="987574"/>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31062112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519526"/>
            <a:ext cx="8229600" cy="543707"/>
          </a:xfrm>
          <a:prstGeom prst="rect">
            <a:avLst/>
          </a:prstGeom>
        </p:spPr>
        <p:txBody>
          <a:bodyPr vert="horz" lIns="91440" tIns="45720" rIns="91440" bIns="45720" rtlCol="0" anchor="ctr">
            <a:no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61397" y="1275606"/>
            <a:ext cx="8229600" cy="3207804"/>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9" name="矩形 8"/>
          <p:cNvSpPr/>
          <p:nvPr userDrawn="1"/>
        </p:nvSpPr>
        <p:spPr>
          <a:xfrm>
            <a:off x="0" y="4785996"/>
            <a:ext cx="9144000" cy="357504"/>
          </a:xfrm>
          <a:prstGeom prst="rect">
            <a:avLst/>
          </a:prstGeom>
          <a:gradFill flip="none" rotWithShape="1">
            <a:gsLst>
              <a:gs pos="0">
                <a:srgbClr val="719EC2"/>
              </a:gs>
              <a:gs pos="100000">
                <a:srgbClr val="3674A8"/>
              </a:gs>
            </a:gsLst>
            <a:lin ang="2700000" scaled="1"/>
            <a:tileRect/>
          </a:gradFill>
          <a:ln>
            <a:noFill/>
          </a:ln>
        </p:spPr>
        <p:style>
          <a:lnRef idx="1">
            <a:schemeClr val="accent1"/>
          </a:lnRef>
          <a:fillRef idx="2">
            <a:schemeClr val="accent1"/>
          </a:fillRef>
          <a:effectRef idx="1">
            <a:schemeClr val="accent1"/>
          </a:effectRef>
          <a:fontRef idx="minor">
            <a:schemeClr val="dk1"/>
          </a:fontRef>
        </p:style>
        <p:txBody>
          <a:bodyPr rtlCol="0" anchor="ctr"/>
          <a:lstStyle/>
          <a:p>
            <a:pPr algn="r"/>
            <a:r>
              <a:rPr lang="en-US" altLang="zh-CN" sz="1200" dirty="0" smtClean="0">
                <a:solidFill>
                  <a:schemeClr val="bg1"/>
                </a:solidFill>
                <a:latin typeface="Arial Black" pitchFamily="34" charset="0"/>
              </a:rPr>
              <a:t>Nanjing University</a:t>
            </a:r>
            <a:endParaRPr lang="zh-CN" altLang="en-US" sz="1200" dirty="0">
              <a:solidFill>
                <a:schemeClr val="bg1"/>
              </a:solidFill>
              <a:latin typeface="Arial Black" pitchFamily="34" charset="0"/>
            </a:endParaRPr>
          </a:p>
        </p:txBody>
      </p:sp>
      <p:sp>
        <p:nvSpPr>
          <p:cNvPr id="10" name="矩形 9"/>
          <p:cNvSpPr/>
          <p:nvPr userDrawn="1"/>
        </p:nvSpPr>
        <p:spPr>
          <a:xfrm>
            <a:off x="0" y="0"/>
            <a:ext cx="9148197" cy="357504"/>
          </a:xfrm>
          <a:prstGeom prst="rect">
            <a:avLst/>
          </a:prstGeom>
          <a:gradFill flip="none" rotWithShape="1">
            <a:gsLst>
              <a:gs pos="0">
                <a:srgbClr val="FFD02A"/>
              </a:gs>
              <a:gs pos="100000">
                <a:srgbClr val="FFF0B6"/>
              </a:gs>
            </a:gsLst>
            <a:lin ang="18900000" scaled="1"/>
            <a:tileRect/>
          </a:gra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6" name="椭圆 5"/>
          <p:cNvSpPr/>
          <p:nvPr userDrawn="1"/>
        </p:nvSpPr>
        <p:spPr>
          <a:xfrm>
            <a:off x="8643966" y="123479"/>
            <a:ext cx="108000" cy="107157"/>
          </a:xfrm>
          <a:prstGeom prst="ellipse">
            <a:avLst/>
          </a:prstGeom>
          <a:solidFill>
            <a:schemeClr val="bg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359544" y="4912865"/>
            <a:ext cx="108000" cy="107157"/>
          </a:xfrm>
          <a:prstGeom prst="ellipse">
            <a:avLst/>
          </a:prstGeom>
          <a:solidFill>
            <a:schemeClr val="bg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411082332"/>
      </p:ext>
    </p:extLst>
  </p:cSld>
  <p:clrMap bg1="lt1" tx1="dk1" bg2="lt2" tx2="dk2" accent1="accent1" accent2="accent2" accent3="accent3" accent4="accent4" accent5="accent5" accent6="accent6" hlink="hlink" folHlink="folHlink"/>
  <p:sldLayoutIdLst>
    <p:sldLayoutId id="2147483649" r:id="rId1"/>
    <p:sldLayoutId id="2147483663" r:id="rId2"/>
    <p:sldLayoutId id="2147483660" r:id="rId3"/>
    <p:sldLayoutId id="2147483650" r:id="rId4"/>
    <p:sldLayoutId id="2147483661" r:id="rId5"/>
    <p:sldLayoutId id="2147483662" r:id="rId6"/>
    <p:sldLayoutId id="2147483651" r:id="rId7"/>
    <p:sldLayoutId id="2147483664" r:id="rId8"/>
    <p:sldLayoutId id="2147483652" r:id="rId9"/>
    <p:sldLayoutId id="2147483653" r:id="rId10"/>
    <p:sldLayoutId id="2147483654" r:id="rId11"/>
    <p:sldLayoutId id="2147483655" r:id="rId12"/>
    <p:sldLayoutId id="2147483656" r:id="rId13"/>
    <p:sldLayoutId id="2147483657" r:id="rId14"/>
  </p:sldLayoutIdLst>
  <p:timing>
    <p:tnLst>
      <p:par>
        <p:cTn id="1" dur="indefinite" restart="never" nodeType="tmRoot"/>
      </p:par>
    </p:tnLst>
  </p:timing>
  <p:hf hdr="0" ftr="0" dt="0"/>
  <p:txStyles>
    <p:titleStyle>
      <a:lvl1pPr algn="ctr" defTabSz="914400" rtl="0" eaLnBrk="1" latinLnBrk="0" hangingPunct="1">
        <a:spcBef>
          <a:spcPct val="0"/>
        </a:spcBef>
        <a:buNone/>
        <a:defRPr sz="3600" kern="120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lnSpc>
          <a:spcPct val="150000"/>
        </a:lnSpc>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lnSpc>
          <a:spcPct val="150000"/>
        </a:lnSpc>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lnSpc>
          <a:spcPct val="150000"/>
        </a:lnSpc>
        <a:spcBef>
          <a:spcPct val="20000"/>
        </a:spcBef>
        <a:buFont typeface="Arial" pitchFamily="34" charset="0"/>
        <a:buChar char="•"/>
        <a:defRPr sz="18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lnSpc>
          <a:spcPct val="150000"/>
        </a:lnSpc>
        <a:spcBef>
          <a:spcPct val="20000"/>
        </a:spcBef>
        <a:buFont typeface="Arial" pitchFamily="34" charset="0"/>
        <a:buChar char="–"/>
        <a:defRPr sz="16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lnSpc>
          <a:spcPct val="150000"/>
        </a:lnSpc>
        <a:spcBef>
          <a:spcPct val="20000"/>
        </a:spcBef>
        <a:buFont typeface="Arial" pitchFamily="34" charset="0"/>
        <a:buChar char="»"/>
        <a:defRPr sz="16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6" Type="http://schemas.openxmlformats.org/officeDocument/2006/relationships/slideLayout" Target="../slideLayouts/slideLayout11.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11.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a:t>
            </a:r>
            <a:r>
              <a:rPr lang="en-US" altLang="zh-CN" dirty="0"/>
              <a:t>7</a:t>
            </a:r>
            <a:r>
              <a:rPr lang="zh-CN" altLang="en-US" dirty="0" smtClean="0"/>
              <a:t>章 文件</a:t>
            </a:r>
            <a:endParaRPr lang="zh-CN" altLang="en-US" dirty="0"/>
          </a:p>
        </p:txBody>
      </p:sp>
      <p:sp>
        <p:nvSpPr>
          <p:cNvPr id="3" name="副标题 2"/>
          <p:cNvSpPr>
            <a:spLocks noGrp="1"/>
          </p:cNvSpPr>
          <p:nvPr>
            <p:ph type="subTitle" idx="4294967295"/>
          </p:nvPr>
        </p:nvSpPr>
        <p:spPr>
          <a:xfrm>
            <a:off x="1860790" y="2787774"/>
            <a:ext cx="5514975" cy="540544"/>
          </a:xfrm>
        </p:spPr>
        <p:txBody>
          <a:bodyPr>
            <a:normAutofit lnSpcReduction="10000"/>
          </a:bodyPr>
          <a:lstStyle/>
          <a:p>
            <a:pPr marL="0" lvl="0" indent="0" algn="ctr">
              <a:buNone/>
            </a:pPr>
            <a:r>
              <a:rPr lang="en-US" altLang="zh-CN" sz="2000" dirty="0" smtClean="0">
                <a:solidFill>
                  <a:srgbClr val="FFF0B6"/>
                </a:solidFill>
                <a:latin typeface="Courier New" panose="02070309020205020404" pitchFamily="49" charset="0"/>
                <a:cs typeface="Courier New" panose="02070309020205020404" pitchFamily="49" charset="0"/>
              </a:rPr>
              <a:t>Chap7 Files</a:t>
            </a:r>
            <a:endParaRPr lang="zh-CN" altLang="en-US" sz="2000" dirty="0">
              <a:solidFill>
                <a:srgbClr val="FFF0B6"/>
              </a:solidFill>
              <a:latin typeface="Bauhaus 93" pitchFamily="82" charset="0"/>
            </a:endParaRPr>
          </a:p>
        </p:txBody>
      </p:sp>
      <p:sp>
        <p:nvSpPr>
          <p:cNvPr id="7" name="TextBox 6"/>
          <p:cNvSpPr txBox="1"/>
          <p:nvPr/>
        </p:nvSpPr>
        <p:spPr>
          <a:xfrm>
            <a:off x="1907704" y="3995824"/>
            <a:ext cx="5328592" cy="803297"/>
          </a:xfrm>
          <a:prstGeom prst="rect">
            <a:avLst/>
          </a:prstGeom>
          <a:noFill/>
        </p:spPr>
        <p:txBody>
          <a:bodyPr wrap="square" rtlCol="0">
            <a:spAutoFit/>
          </a:bodyPr>
          <a:lstStyle/>
          <a:p>
            <a:pPr algn="ctr">
              <a:lnSpc>
                <a:spcPct val="110000"/>
              </a:lnSpc>
            </a:pPr>
            <a:r>
              <a:rPr lang="en-US" sz="1400" dirty="0" smtClean="0">
                <a:solidFill>
                  <a:schemeClr val="bg1"/>
                </a:solidFill>
                <a:latin typeface="Courier New" panose="02070309020205020404" pitchFamily="49" charset="0"/>
                <a:cs typeface="Courier New" panose="02070309020205020404" pitchFamily="49" charset="0"/>
              </a:rPr>
              <a:t>Department of Computer Science and Technology</a:t>
            </a:r>
            <a:endParaRPr lang="en-US" altLang="zh-CN" sz="1400" dirty="0" smtClean="0">
              <a:solidFill>
                <a:schemeClr val="bg1"/>
              </a:solidFill>
              <a:latin typeface="Courier New" panose="02070309020205020404" pitchFamily="49" charset="0"/>
              <a:cs typeface="Courier New" panose="02070309020205020404" pitchFamily="49" charset="0"/>
            </a:endParaRPr>
          </a:p>
          <a:p>
            <a:pPr algn="ctr">
              <a:lnSpc>
                <a:spcPct val="110000"/>
              </a:lnSpc>
            </a:pPr>
            <a:r>
              <a:rPr lang="en-US" altLang="zh-CN" sz="1400" dirty="0" smtClean="0">
                <a:solidFill>
                  <a:schemeClr val="bg1"/>
                </a:solidFill>
                <a:latin typeface="Courier New" panose="02070309020205020404" pitchFamily="49" charset="0"/>
                <a:cs typeface="Courier New" panose="02070309020205020404" pitchFamily="49" charset="0"/>
              </a:rPr>
              <a:t>Department of University Basic Computer Teaching</a:t>
            </a:r>
          </a:p>
          <a:p>
            <a:pPr algn="ctr">
              <a:lnSpc>
                <a:spcPct val="110000"/>
              </a:lnSpc>
            </a:pPr>
            <a:r>
              <a:rPr lang="en-US" altLang="zh-CN" sz="1400" dirty="0">
                <a:solidFill>
                  <a:schemeClr val="bg1"/>
                </a:solidFill>
                <a:latin typeface="Courier New" panose="02070309020205020404" pitchFamily="49" charset="0"/>
                <a:cs typeface="Courier New" panose="02070309020205020404" pitchFamily="49" charset="0"/>
              </a:rPr>
              <a:t>Nanjing </a:t>
            </a:r>
            <a:r>
              <a:rPr lang="en-US" altLang="zh-CN" sz="1400" dirty="0" smtClean="0">
                <a:solidFill>
                  <a:schemeClr val="bg1"/>
                </a:solidFill>
                <a:latin typeface="Courier New" panose="02070309020205020404" pitchFamily="49" charset="0"/>
                <a:cs typeface="Courier New" panose="02070309020205020404" pitchFamily="49" charset="0"/>
              </a:rPr>
              <a:t>University</a:t>
            </a:r>
          </a:p>
        </p:txBody>
      </p:sp>
    </p:spTree>
    <p:extLst>
      <p:ext uri="{BB962C8B-B14F-4D97-AF65-F5344CB8AC3E}">
        <p14:creationId xmlns:p14="http://schemas.microsoft.com/office/powerpoint/2010/main" val="758027807"/>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r>
              <a:rPr lang="zh-CN" altLang="en-US" dirty="0"/>
              <a:t>文件的使用过程</a:t>
            </a:r>
            <a:endParaRPr lang="zh-CN" altLang="en-US" dirty="0" smtClean="0"/>
          </a:p>
        </p:txBody>
      </p:sp>
      <p:sp>
        <p:nvSpPr>
          <p:cNvPr id="4" name="MH_Other_1"/>
          <p:cNvSpPr/>
          <p:nvPr>
            <p:custDataLst>
              <p:tags r:id="rId3"/>
            </p:custDataLst>
          </p:nvPr>
        </p:nvSpPr>
        <p:spPr>
          <a:xfrm>
            <a:off x="4427215" y="1338312"/>
            <a:ext cx="433388" cy="2546747"/>
          </a:xfrm>
          <a:custGeom>
            <a:avLst/>
            <a:gdLst>
              <a:gd name="connsiteX0" fmla="*/ 286341 w 572682"/>
              <a:gd name="connsiteY0" fmla="*/ 0 h 3360921"/>
              <a:gd name="connsiteX1" fmla="*/ 572682 w 572682"/>
              <a:gd name="connsiteY1" fmla="*/ 286341 h 3360921"/>
              <a:gd name="connsiteX2" fmla="*/ 488815 w 572682"/>
              <a:gd name="connsiteY2" fmla="*/ 488815 h 3360921"/>
              <a:gd name="connsiteX3" fmla="*/ 452012 w 572682"/>
              <a:gd name="connsiteY3" fmla="*/ 513628 h 3360921"/>
              <a:gd name="connsiteX4" fmla="*/ 452012 w 572682"/>
              <a:gd name="connsiteY4" fmla="*/ 1449520 h 3360921"/>
              <a:gd name="connsiteX5" fmla="*/ 488815 w 572682"/>
              <a:gd name="connsiteY5" fmla="*/ 1474333 h 3360921"/>
              <a:gd name="connsiteX6" fmla="*/ 572682 w 572682"/>
              <a:gd name="connsiteY6" fmla="*/ 1676807 h 3360921"/>
              <a:gd name="connsiteX7" fmla="*/ 488815 w 572682"/>
              <a:gd name="connsiteY7" fmla="*/ 1879281 h 3360921"/>
              <a:gd name="connsiteX8" fmla="*/ 452012 w 572682"/>
              <a:gd name="connsiteY8" fmla="*/ 1904094 h 3360921"/>
              <a:gd name="connsiteX9" fmla="*/ 452012 w 572682"/>
              <a:gd name="connsiteY9" fmla="*/ 2847293 h 3360921"/>
              <a:gd name="connsiteX10" fmla="*/ 488815 w 572682"/>
              <a:gd name="connsiteY10" fmla="*/ 2872106 h 3360921"/>
              <a:gd name="connsiteX11" fmla="*/ 572682 w 572682"/>
              <a:gd name="connsiteY11" fmla="*/ 3074580 h 3360921"/>
              <a:gd name="connsiteX12" fmla="*/ 286341 w 572682"/>
              <a:gd name="connsiteY12" fmla="*/ 3360921 h 3360921"/>
              <a:gd name="connsiteX13" fmla="*/ 0 w 572682"/>
              <a:gd name="connsiteY13" fmla="*/ 3074580 h 3360921"/>
              <a:gd name="connsiteX14" fmla="*/ 83868 w 572682"/>
              <a:gd name="connsiteY14" fmla="*/ 2872106 h 3360921"/>
              <a:gd name="connsiteX15" fmla="*/ 120669 w 572682"/>
              <a:gd name="connsiteY15" fmla="*/ 2847294 h 3360921"/>
              <a:gd name="connsiteX16" fmla="*/ 120669 w 572682"/>
              <a:gd name="connsiteY16" fmla="*/ 1904093 h 3360921"/>
              <a:gd name="connsiteX17" fmla="*/ 83868 w 572682"/>
              <a:gd name="connsiteY17" fmla="*/ 1879281 h 3360921"/>
              <a:gd name="connsiteX18" fmla="*/ 0 w 572682"/>
              <a:gd name="connsiteY18" fmla="*/ 1676807 h 3360921"/>
              <a:gd name="connsiteX19" fmla="*/ 83868 w 572682"/>
              <a:gd name="connsiteY19" fmla="*/ 1474333 h 3360921"/>
              <a:gd name="connsiteX20" fmla="*/ 120669 w 572682"/>
              <a:gd name="connsiteY20" fmla="*/ 1449521 h 3360921"/>
              <a:gd name="connsiteX21" fmla="*/ 120669 w 572682"/>
              <a:gd name="connsiteY21" fmla="*/ 513627 h 3360921"/>
              <a:gd name="connsiteX22" fmla="*/ 83868 w 572682"/>
              <a:gd name="connsiteY22" fmla="*/ 488815 h 3360921"/>
              <a:gd name="connsiteX23" fmla="*/ 0 w 572682"/>
              <a:gd name="connsiteY23" fmla="*/ 286341 h 3360921"/>
              <a:gd name="connsiteX24" fmla="*/ 286341 w 572682"/>
              <a:gd name="connsiteY24" fmla="*/ 0 h 3360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2682" h="3360921">
                <a:moveTo>
                  <a:pt x="286341" y="0"/>
                </a:moveTo>
                <a:cubicBezTo>
                  <a:pt x="444483" y="0"/>
                  <a:pt x="572682" y="128199"/>
                  <a:pt x="572682" y="286341"/>
                </a:cubicBezTo>
                <a:cubicBezTo>
                  <a:pt x="572682" y="365412"/>
                  <a:pt x="540632" y="436997"/>
                  <a:pt x="488815" y="488815"/>
                </a:cubicBezTo>
                <a:lnTo>
                  <a:pt x="452012" y="513628"/>
                </a:lnTo>
                <a:lnTo>
                  <a:pt x="452012" y="1449520"/>
                </a:lnTo>
                <a:lnTo>
                  <a:pt x="488815" y="1474333"/>
                </a:lnTo>
                <a:cubicBezTo>
                  <a:pt x="540632" y="1526151"/>
                  <a:pt x="572682" y="1597736"/>
                  <a:pt x="572682" y="1676807"/>
                </a:cubicBezTo>
                <a:cubicBezTo>
                  <a:pt x="572682" y="1755878"/>
                  <a:pt x="540632" y="1827463"/>
                  <a:pt x="488815" y="1879281"/>
                </a:cubicBezTo>
                <a:lnTo>
                  <a:pt x="452012" y="1904094"/>
                </a:lnTo>
                <a:lnTo>
                  <a:pt x="452012" y="2847293"/>
                </a:lnTo>
                <a:lnTo>
                  <a:pt x="488815" y="2872106"/>
                </a:lnTo>
                <a:cubicBezTo>
                  <a:pt x="540632" y="2923924"/>
                  <a:pt x="572682" y="2995509"/>
                  <a:pt x="572682" y="3074580"/>
                </a:cubicBezTo>
                <a:cubicBezTo>
                  <a:pt x="572682" y="3232722"/>
                  <a:pt x="444483" y="3360921"/>
                  <a:pt x="286341" y="3360921"/>
                </a:cubicBezTo>
                <a:cubicBezTo>
                  <a:pt x="128199" y="3360921"/>
                  <a:pt x="0" y="3232722"/>
                  <a:pt x="0" y="3074580"/>
                </a:cubicBezTo>
                <a:cubicBezTo>
                  <a:pt x="0" y="2995509"/>
                  <a:pt x="32050" y="2923924"/>
                  <a:pt x="83868" y="2872106"/>
                </a:cubicBezTo>
                <a:lnTo>
                  <a:pt x="120669" y="2847294"/>
                </a:lnTo>
                <a:lnTo>
                  <a:pt x="120669" y="1904093"/>
                </a:lnTo>
                <a:lnTo>
                  <a:pt x="83868" y="1879281"/>
                </a:lnTo>
                <a:cubicBezTo>
                  <a:pt x="32050" y="1827463"/>
                  <a:pt x="0" y="1755878"/>
                  <a:pt x="0" y="1676807"/>
                </a:cubicBezTo>
                <a:cubicBezTo>
                  <a:pt x="0" y="1597736"/>
                  <a:pt x="32050" y="1526151"/>
                  <a:pt x="83868" y="1474333"/>
                </a:cubicBezTo>
                <a:lnTo>
                  <a:pt x="120669" y="1449521"/>
                </a:lnTo>
                <a:lnTo>
                  <a:pt x="120669" y="513627"/>
                </a:lnTo>
                <a:lnTo>
                  <a:pt x="83868" y="488815"/>
                </a:lnTo>
                <a:cubicBezTo>
                  <a:pt x="32050" y="436997"/>
                  <a:pt x="0" y="365412"/>
                  <a:pt x="0" y="286341"/>
                </a:cubicBezTo>
                <a:cubicBezTo>
                  <a:pt x="0" y="128199"/>
                  <a:pt x="128199" y="0"/>
                  <a:pt x="286341" y="0"/>
                </a:cubicBezTo>
                <a:close/>
              </a:path>
            </a:pathLst>
          </a:custGeom>
          <a:gradFill>
            <a:gsLst>
              <a:gs pos="0">
                <a:schemeClr val="accent1"/>
              </a:gs>
              <a:gs pos="100000">
                <a:schemeClr val="accent2"/>
              </a:gs>
            </a:gsLst>
            <a:lin ang="2700000" scaled="0"/>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5" name="MH_Other_2"/>
          <p:cNvSpPr/>
          <p:nvPr>
            <p:custDataLst>
              <p:tags r:id="rId4"/>
            </p:custDataLst>
          </p:nvPr>
        </p:nvSpPr>
        <p:spPr>
          <a:xfrm>
            <a:off x="4502156" y="1413063"/>
            <a:ext cx="283509" cy="283509"/>
          </a:xfrm>
          <a:prstGeom prst="ellipse">
            <a:avLst/>
          </a:prstGeom>
          <a:solidFill>
            <a:srgbClr val="FFFFFF"/>
          </a:solidFill>
          <a:ln>
            <a:no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6" name="MH_Other_3"/>
          <p:cNvSpPr/>
          <p:nvPr>
            <p:custDataLst>
              <p:tags r:id="rId5"/>
            </p:custDataLst>
          </p:nvPr>
        </p:nvSpPr>
        <p:spPr>
          <a:xfrm>
            <a:off x="4502156" y="3525802"/>
            <a:ext cx="283509" cy="283509"/>
          </a:xfrm>
          <a:prstGeom prst="ellipse">
            <a:avLst/>
          </a:prstGeom>
          <a:solidFill>
            <a:srgbClr val="FFFFFF"/>
          </a:solidFill>
          <a:ln>
            <a:no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7" name="MH_Other_4"/>
          <p:cNvSpPr/>
          <p:nvPr>
            <p:custDataLst>
              <p:tags r:id="rId6"/>
            </p:custDataLst>
          </p:nvPr>
        </p:nvSpPr>
        <p:spPr>
          <a:xfrm>
            <a:off x="4502156" y="2466664"/>
            <a:ext cx="283509" cy="283509"/>
          </a:xfrm>
          <a:prstGeom prst="ellipse">
            <a:avLst/>
          </a:prstGeom>
          <a:solidFill>
            <a:srgbClr val="FFFFFF"/>
          </a:solidFill>
          <a:ln>
            <a:no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2061" name="MH_SubTitle_2"/>
          <p:cNvSpPr>
            <a:spLocks noChangeArrowheads="1"/>
          </p:cNvSpPr>
          <p:nvPr>
            <p:custDataLst>
              <p:tags r:id="rId7"/>
            </p:custDataLst>
          </p:nvPr>
        </p:nvSpPr>
        <p:spPr bwMode="auto">
          <a:xfrm flipH="1">
            <a:off x="1475656" y="2427734"/>
            <a:ext cx="2599134"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2400" b="1" dirty="0" smtClean="0"/>
              <a:t>文件读写</a:t>
            </a:r>
            <a:endParaRPr lang="en-US" altLang="zh-CN" sz="2400" b="1" dirty="0"/>
          </a:p>
        </p:txBody>
      </p:sp>
      <p:sp>
        <p:nvSpPr>
          <p:cNvPr id="14" name="MH_Other_5"/>
          <p:cNvSpPr>
            <a:spLocks noChangeAspect="1"/>
          </p:cNvSpPr>
          <p:nvPr>
            <p:custDataLst>
              <p:tags r:id="rId8"/>
            </p:custDataLst>
          </p:nvPr>
        </p:nvSpPr>
        <p:spPr bwMode="auto">
          <a:xfrm>
            <a:off x="4941565" y="1471662"/>
            <a:ext cx="209550" cy="165497"/>
          </a:xfrm>
          <a:custGeom>
            <a:avLst/>
            <a:gdLst>
              <a:gd name="T0" fmla="*/ 457481883 w 5616"/>
              <a:gd name="T1" fmla="*/ 457857528 h 4433"/>
              <a:gd name="T2" fmla="*/ 457481883 w 5616"/>
              <a:gd name="T3" fmla="*/ 457857528 h 4433"/>
              <a:gd name="T4" fmla="*/ 457481883 w 5616"/>
              <a:gd name="T5" fmla="*/ 457857528 h 4433"/>
              <a:gd name="T6" fmla="*/ 457481883 w 5616"/>
              <a:gd name="T7" fmla="*/ 457857528 h 4433"/>
              <a:gd name="T8" fmla="*/ 457481883 w 5616"/>
              <a:gd name="T9" fmla="*/ 457857528 h 4433"/>
              <a:gd name="T10" fmla="*/ 457481883 w 5616"/>
              <a:gd name="T11" fmla="*/ 457857528 h 4433"/>
              <a:gd name="T12" fmla="*/ 457481883 w 5616"/>
              <a:gd name="T13" fmla="*/ 457857528 h 4433"/>
              <a:gd name="T14" fmla="*/ 457481883 w 5616"/>
              <a:gd name="T15" fmla="*/ 457857528 h 4433"/>
              <a:gd name="T16" fmla="*/ 457481883 w 5616"/>
              <a:gd name="T17" fmla="*/ 457857528 h 4433"/>
              <a:gd name="T18" fmla="*/ 457481883 w 5616"/>
              <a:gd name="T19" fmla="*/ 457857528 h 4433"/>
              <a:gd name="T20" fmla="*/ 457481883 w 5616"/>
              <a:gd name="T21" fmla="*/ 457857528 h 4433"/>
              <a:gd name="T22" fmla="*/ 457481883 w 5616"/>
              <a:gd name="T23" fmla="*/ 457857528 h 4433"/>
              <a:gd name="T24" fmla="*/ 457481883 w 5616"/>
              <a:gd name="T25" fmla="*/ 457857528 h 4433"/>
              <a:gd name="T26" fmla="*/ 457481883 w 5616"/>
              <a:gd name="T27" fmla="*/ 457857528 h 44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616" h="4433">
                <a:moveTo>
                  <a:pt x="1854" y="1391"/>
                </a:moveTo>
                <a:lnTo>
                  <a:pt x="0" y="983"/>
                </a:lnTo>
                <a:lnTo>
                  <a:pt x="346" y="2217"/>
                </a:lnTo>
                <a:lnTo>
                  <a:pt x="0" y="3451"/>
                </a:lnTo>
                <a:lnTo>
                  <a:pt x="1854" y="3043"/>
                </a:lnTo>
                <a:lnTo>
                  <a:pt x="2116" y="2217"/>
                </a:lnTo>
                <a:lnTo>
                  <a:pt x="1854" y="1391"/>
                </a:lnTo>
                <a:close/>
                <a:moveTo>
                  <a:pt x="5616" y="2217"/>
                </a:moveTo>
                <a:lnTo>
                  <a:pt x="1777" y="0"/>
                </a:lnTo>
                <a:lnTo>
                  <a:pt x="2481" y="2217"/>
                </a:lnTo>
                <a:lnTo>
                  <a:pt x="1777" y="4433"/>
                </a:lnTo>
                <a:lnTo>
                  <a:pt x="5616" y="2217"/>
                </a:lnTo>
                <a:close/>
              </a:path>
            </a:pathLst>
          </a:cu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15" name="MH_Other_6"/>
          <p:cNvSpPr>
            <a:spLocks noChangeAspect="1"/>
          </p:cNvSpPr>
          <p:nvPr>
            <p:custDataLst>
              <p:tags r:id="rId9"/>
            </p:custDataLst>
          </p:nvPr>
        </p:nvSpPr>
        <p:spPr bwMode="auto">
          <a:xfrm flipH="1">
            <a:off x="4137894" y="2527747"/>
            <a:ext cx="209550" cy="164306"/>
          </a:xfrm>
          <a:custGeom>
            <a:avLst/>
            <a:gdLst>
              <a:gd name="T0" fmla="*/ 457481883 w 5616"/>
              <a:gd name="T1" fmla="*/ 457857528 h 4433"/>
              <a:gd name="T2" fmla="*/ 457481883 w 5616"/>
              <a:gd name="T3" fmla="*/ 457857528 h 4433"/>
              <a:gd name="T4" fmla="*/ 457481883 w 5616"/>
              <a:gd name="T5" fmla="*/ 457857528 h 4433"/>
              <a:gd name="T6" fmla="*/ 457481883 w 5616"/>
              <a:gd name="T7" fmla="*/ 457857528 h 4433"/>
              <a:gd name="T8" fmla="*/ 457481883 w 5616"/>
              <a:gd name="T9" fmla="*/ 457857528 h 4433"/>
              <a:gd name="T10" fmla="*/ 457481883 w 5616"/>
              <a:gd name="T11" fmla="*/ 457857528 h 4433"/>
              <a:gd name="T12" fmla="*/ 457481883 w 5616"/>
              <a:gd name="T13" fmla="*/ 457857528 h 4433"/>
              <a:gd name="T14" fmla="*/ 457481883 w 5616"/>
              <a:gd name="T15" fmla="*/ 457857528 h 4433"/>
              <a:gd name="T16" fmla="*/ 457481883 w 5616"/>
              <a:gd name="T17" fmla="*/ 457857528 h 4433"/>
              <a:gd name="T18" fmla="*/ 457481883 w 5616"/>
              <a:gd name="T19" fmla="*/ 457857528 h 4433"/>
              <a:gd name="T20" fmla="*/ 457481883 w 5616"/>
              <a:gd name="T21" fmla="*/ 457857528 h 4433"/>
              <a:gd name="T22" fmla="*/ 457481883 w 5616"/>
              <a:gd name="T23" fmla="*/ 457857528 h 4433"/>
              <a:gd name="T24" fmla="*/ 457481883 w 5616"/>
              <a:gd name="T25" fmla="*/ 457857528 h 4433"/>
              <a:gd name="T26" fmla="*/ 457481883 w 5616"/>
              <a:gd name="T27" fmla="*/ 457857528 h 44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616" h="4433">
                <a:moveTo>
                  <a:pt x="1854" y="1391"/>
                </a:moveTo>
                <a:lnTo>
                  <a:pt x="0" y="983"/>
                </a:lnTo>
                <a:lnTo>
                  <a:pt x="346" y="2217"/>
                </a:lnTo>
                <a:lnTo>
                  <a:pt x="0" y="3451"/>
                </a:lnTo>
                <a:lnTo>
                  <a:pt x="1854" y="3043"/>
                </a:lnTo>
                <a:lnTo>
                  <a:pt x="2116" y="2217"/>
                </a:lnTo>
                <a:lnTo>
                  <a:pt x="1854" y="1391"/>
                </a:lnTo>
                <a:close/>
                <a:moveTo>
                  <a:pt x="5616" y="2217"/>
                </a:moveTo>
                <a:lnTo>
                  <a:pt x="1777" y="0"/>
                </a:lnTo>
                <a:lnTo>
                  <a:pt x="2481" y="2217"/>
                </a:lnTo>
                <a:lnTo>
                  <a:pt x="1777" y="4433"/>
                </a:lnTo>
                <a:lnTo>
                  <a:pt x="5616" y="2217"/>
                </a:lnTo>
                <a:close/>
              </a:path>
            </a:pathLst>
          </a:cu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16" name="MH_Other_7"/>
          <p:cNvSpPr>
            <a:spLocks noChangeAspect="1"/>
          </p:cNvSpPr>
          <p:nvPr>
            <p:custDataLst>
              <p:tags r:id="rId10"/>
            </p:custDataLst>
          </p:nvPr>
        </p:nvSpPr>
        <p:spPr bwMode="auto">
          <a:xfrm>
            <a:off x="4941565" y="3585022"/>
            <a:ext cx="209550" cy="165497"/>
          </a:xfrm>
          <a:custGeom>
            <a:avLst/>
            <a:gdLst>
              <a:gd name="T0" fmla="*/ 457481883 w 5616"/>
              <a:gd name="T1" fmla="*/ 457857528 h 4433"/>
              <a:gd name="T2" fmla="*/ 457481883 w 5616"/>
              <a:gd name="T3" fmla="*/ 457857528 h 4433"/>
              <a:gd name="T4" fmla="*/ 457481883 w 5616"/>
              <a:gd name="T5" fmla="*/ 457857528 h 4433"/>
              <a:gd name="T6" fmla="*/ 457481883 w 5616"/>
              <a:gd name="T7" fmla="*/ 457857528 h 4433"/>
              <a:gd name="T8" fmla="*/ 457481883 w 5616"/>
              <a:gd name="T9" fmla="*/ 457857528 h 4433"/>
              <a:gd name="T10" fmla="*/ 457481883 w 5616"/>
              <a:gd name="T11" fmla="*/ 457857528 h 4433"/>
              <a:gd name="T12" fmla="*/ 457481883 w 5616"/>
              <a:gd name="T13" fmla="*/ 457857528 h 4433"/>
              <a:gd name="T14" fmla="*/ 457481883 w 5616"/>
              <a:gd name="T15" fmla="*/ 457857528 h 4433"/>
              <a:gd name="T16" fmla="*/ 457481883 w 5616"/>
              <a:gd name="T17" fmla="*/ 457857528 h 4433"/>
              <a:gd name="T18" fmla="*/ 457481883 w 5616"/>
              <a:gd name="T19" fmla="*/ 457857528 h 4433"/>
              <a:gd name="T20" fmla="*/ 457481883 w 5616"/>
              <a:gd name="T21" fmla="*/ 457857528 h 4433"/>
              <a:gd name="T22" fmla="*/ 457481883 w 5616"/>
              <a:gd name="T23" fmla="*/ 457857528 h 4433"/>
              <a:gd name="T24" fmla="*/ 457481883 w 5616"/>
              <a:gd name="T25" fmla="*/ 457857528 h 4433"/>
              <a:gd name="T26" fmla="*/ 457481883 w 5616"/>
              <a:gd name="T27" fmla="*/ 457857528 h 44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616" h="4433">
                <a:moveTo>
                  <a:pt x="1854" y="1391"/>
                </a:moveTo>
                <a:lnTo>
                  <a:pt x="0" y="983"/>
                </a:lnTo>
                <a:lnTo>
                  <a:pt x="346" y="2217"/>
                </a:lnTo>
                <a:lnTo>
                  <a:pt x="0" y="3451"/>
                </a:lnTo>
                <a:lnTo>
                  <a:pt x="1854" y="3043"/>
                </a:lnTo>
                <a:lnTo>
                  <a:pt x="2116" y="2217"/>
                </a:lnTo>
                <a:lnTo>
                  <a:pt x="1854" y="1391"/>
                </a:lnTo>
                <a:close/>
                <a:moveTo>
                  <a:pt x="5616" y="2217"/>
                </a:moveTo>
                <a:lnTo>
                  <a:pt x="1777" y="0"/>
                </a:lnTo>
                <a:lnTo>
                  <a:pt x="2481" y="2217"/>
                </a:lnTo>
                <a:lnTo>
                  <a:pt x="1777" y="4433"/>
                </a:lnTo>
                <a:lnTo>
                  <a:pt x="5616" y="2217"/>
                </a:lnTo>
                <a:close/>
              </a:path>
            </a:pathLst>
          </a:cu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2065" name="MH_SubTitle_1"/>
          <p:cNvSpPr>
            <a:spLocks noChangeArrowheads="1"/>
          </p:cNvSpPr>
          <p:nvPr>
            <p:custDataLst>
              <p:tags r:id="rId11"/>
            </p:custDataLst>
          </p:nvPr>
        </p:nvSpPr>
        <p:spPr bwMode="auto">
          <a:xfrm>
            <a:off x="5213028" y="1381175"/>
            <a:ext cx="2599135" cy="341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t>打开文件</a:t>
            </a:r>
            <a:endParaRPr lang="en-US" altLang="zh-CN" sz="2400" b="1" dirty="0"/>
          </a:p>
        </p:txBody>
      </p:sp>
      <p:sp>
        <p:nvSpPr>
          <p:cNvPr id="18" name="MH_Text_1"/>
          <p:cNvSpPr/>
          <p:nvPr>
            <p:custDataLst>
              <p:tags r:id="rId12"/>
            </p:custDataLst>
          </p:nvPr>
        </p:nvSpPr>
        <p:spPr>
          <a:xfrm>
            <a:off x="5213028" y="1696690"/>
            <a:ext cx="1943100" cy="725091"/>
          </a:xfrm>
          <a:prstGeom prst="rect">
            <a:avLst/>
          </a:prstGeom>
        </p:spPr>
        <p:txBody>
          <a:bodyPr>
            <a:normAutofit/>
          </a:bodyPr>
          <a:lstStyle/>
          <a:p>
            <a:pPr>
              <a:lnSpc>
                <a:spcPct val="130000"/>
              </a:lnSpc>
              <a:defRPr/>
            </a:pPr>
            <a:r>
              <a:rPr lang="en-US" altLang="zh-CN" dirty="0" smtClean="0">
                <a:solidFill>
                  <a:schemeClr val="tx1">
                    <a:lumMod val="75000"/>
                    <a:lumOff val="25000"/>
                  </a:schemeClr>
                </a:solidFill>
              </a:rPr>
              <a:t>open</a:t>
            </a:r>
            <a:endParaRPr lang="en-US" altLang="zh-CN" dirty="0">
              <a:solidFill>
                <a:schemeClr val="tx1">
                  <a:lumMod val="75000"/>
                  <a:lumOff val="25000"/>
                </a:schemeClr>
              </a:solidFill>
            </a:endParaRPr>
          </a:p>
        </p:txBody>
      </p:sp>
      <p:sp>
        <p:nvSpPr>
          <p:cNvPr id="2067" name="MH_SubTitle_3"/>
          <p:cNvSpPr>
            <a:spLocks noChangeArrowheads="1"/>
          </p:cNvSpPr>
          <p:nvPr>
            <p:custDataLst>
              <p:tags r:id="rId13"/>
            </p:custDataLst>
          </p:nvPr>
        </p:nvSpPr>
        <p:spPr bwMode="auto">
          <a:xfrm>
            <a:off x="5213028" y="3496915"/>
            <a:ext cx="259913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t>关闭文件</a:t>
            </a:r>
            <a:endParaRPr lang="en-US" altLang="zh-CN" sz="2400" b="1" dirty="0"/>
          </a:p>
        </p:txBody>
      </p:sp>
      <p:sp>
        <p:nvSpPr>
          <p:cNvPr id="20" name="MH_Text_3"/>
          <p:cNvSpPr/>
          <p:nvPr>
            <p:custDataLst>
              <p:tags r:id="rId14"/>
            </p:custDataLst>
          </p:nvPr>
        </p:nvSpPr>
        <p:spPr>
          <a:xfrm>
            <a:off x="5213028" y="3812432"/>
            <a:ext cx="1943100" cy="725090"/>
          </a:xfrm>
          <a:prstGeom prst="rect">
            <a:avLst/>
          </a:prstGeom>
        </p:spPr>
        <p:txBody>
          <a:bodyPr>
            <a:normAutofit/>
          </a:bodyPr>
          <a:lstStyle/>
          <a:p>
            <a:pPr>
              <a:lnSpc>
                <a:spcPct val="130000"/>
              </a:lnSpc>
              <a:defRPr/>
            </a:pPr>
            <a:r>
              <a:rPr lang="en-US" altLang="zh-CN" dirty="0" smtClean="0">
                <a:solidFill>
                  <a:schemeClr val="tx1">
                    <a:lumMod val="75000"/>
                    <a:lumOff val="25000"/>
                  </a:schemeClr>
                </a:solidFill>
              </a:rPr>
              <a:t>close</a:t>
            </a:r>
            <a:endParaRPr lang="en-US" altLang="zh-CN" dirty="0">
              <a:solidFill>
                <a:schemeClr val="tx1">
                  <a:lumMod val="75000"/>
                  <a:lumOff val="25000"/>
                </a:schemeClr>
              </a:solidFill>
            </a:endParaRPr>
          </a:p>
        </p:txBody>
      </p:sp>
      <p:sp>
        <p:nvSpPr>
          <p:cNvPr id="21" name="MH_Text_2"/>
          <p:cNvSpPr/>
          <p:nvPr>
            <p:custDataLst>
              <p:tags r:id="rId15"/>
            </p:custDataLst>
          </p:nvPr>
        </p:nvSpPr>
        <p:spPr>
          <a:xfrm>
            <a:off x="2123356" y="2757538"/>
            <a:ext cx="1941909" cy="723900"/>
          </a:xfrm>
          <a:prstGeom prst="rect">
            <a:avLst/>
          </a:prstGeom>
        </p:spPr>
        <p:txBody>
          <a:bodyPr>
            <a:normAutofit/>
          </a:bodyPr>
          <a:lstStyle/>
          <a:p>
            <a:pPr algn="r">
              <a:lnSpc>
                <a:spcPct val="130000"/>
              </a:lnSpc>
              <a:defRPr/>
            </a:pPr>
            <a:r>
              <a:rPr lang="en-US" altLang="zh-CN" dirty="0" smtClean="0">
                <a:solidFill>
                  <a:schemeClr val="tx1">
                    <a:lumMod val="75000"/>
                    <a:lumOff val="25000"/>
                  </a:schemeClr>
                </a:solidFill>
              </a:rPr>
              <a:t>read/write</a:t>
            </a:r>
            <a:endParaRPr lang="en-US" altLang="zh-CN" dirty="0">
              <a:solidFill>
                <a:schemeClr val="tx1">
                  <a:lumMod val="75000"/>
                  <a:lumOff val="25000"/>
                </a:schemeClr>
              </a:solidFill>
            </a:endParaRPr>
          </a:p>
        </p:txBody>
      </p:sp>
    </p:spTree>
    <p:custDataLst>
      <p:tags r:id="rId1"/>
    </p:custDataLst>
    <p:extLst>
      <p:ext uri="{BB962C8B-B14F-4D97-AF65-F5344CB8AC3E}">
        <p14:creationId xmlns:p14="http://schemas.microsoft.com/office/powerpoint/2010/main" val="42715711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3305176"/>
            <a:ext cx="4320489" cy="1021556"/>
          </a:xfrm>
        </p:spPr>
        <p:txBody>
          <a:bodyPr/>
          <a:lstStyle/>
          <a:p>
            <a:r>
              <a:rPr lang="zh-CN" altLang="en-US" dirty="0" smtClean="0"/>
              <a:t>文件的打开和关闭</a:t>
            </a:r>
            <a:endParaRPr lang="zh-CN" altLang="en-US" dirty="0"/>
          </a:p>
        </p:txBody>
      </p:sp>
      <p:sp>
        <p:nvSpPr>
          <p:cNvPr id="5" name="TextBox 4"/>
          <p:cNvSpPr txBox="1"/>
          <p:nvPr/>
        </p:nvSpPr>
        <p:spPr>
          <a:xfrm>
            <a:off x="82931" y="2643758"/>
            <a:ext cx="1278782" cy="861774"/>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altLang="zh-CN" sz="5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7.2</a:t>
            </a:r>
            <a:endParaRPr lang="zh-CN" altLang="en-US" sz="5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4" name="灯片编号占位符 3"/>
          <p:cNvSpPr>
            <a:spLocks noGrp="1"/>
          </p:cNvSpPr>
          <p:nvPr>
            <p:ph type="sldNum" sz="quarter" idx="4"/>
          </p:nvPr>
        </p:nvSpPr>
        <p:spPr>
          <a:xfrm>
            <a:off x="8028384" y="357504"/>
            <a:ext cx="360000" cy="432048"/>
          </a:xfrm>
        </p:spPr>
        <p:txBody>
          <a:bodyPr/>
          <a:lstStyle/>
          <a:p>
            <a:fld id="{D18B1CCC-5B4E-41DC-9FD8-30B8F0069F97}" type="slidenum">
              <a:rPr lang="zh-CN" altLang="en-US" smtClean="0"/>
              <a:pPr/>
              <a:t>11</a:t>
            </a:fld>
            <a:endParaRPr lang="zh-CN" altLang="en-US" dirty="0"/>
          </a:p>
        </p:txBody>
      </p:sp>
    </p:spTree>
    <p:extLst>
      <p:ext uri="{BB962C8B-B14F-4D97-AF65-F5344CB8AC3E}">
        <p14:creationId xmlns:p14="http://schemas.microsoft.com/office/powerpoint/2010/main" val="4189534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7.2.1 </a:t>
            </a:r>
            <a:r>
              <a:rPr lang="zh-CN" altLang="en-US" dirty="0" smtClean="0"/>
              <a:t>文件的打开</a:t>
            </a:r>
            <a:endParaRPr lang="zh-CN" altLang="en-US" dirty="0"/>
          </a:p>
        </p:txBody>
      </p:sp>
      <p:sp>
        <p:nvSpPr>
          <p:cNvPr id="5" name="文本占位符 4"/>
          <p:cNvSpPr>
            <a:spLocks noGrp="1"/>
          </p:cNvSpPr>
          <p:nvPr>
            <p:ph type="body" idx="1"/>
          </p:nvPr>
        </p:nvSpPr>
        <p:spPr/>
        <p:txBody>
          <a:bodyPr/>
          <a:lstStyle/>
          <a:p>
            <a:endParaRPr lang="zh-CN" altLang="en-US" dirty="0"/>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12</a:t>
            </a:fld>
            <a:endParaRPr lang="zh-CN" altLang="en-US" dirty="0"/>
          </a:p>
        </p:txBody>
      </p:sp>
    </p:spTree>
    <p:extLst>
      <p:ext uri="{BB962C8B-B14F-4D97-AF65-F5344CB8AC3E}">
        <p14:creationId xmlns:p14="http://schemas.microsoft.com/office/powerpoint/2010/main" val="36010280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文件的打开</a:t>
            </a:r>
            <a:endParaRPr lang="zh-CN" altLang="en-US" dirty="0"/>
          </a:p>
        </p:txBody>
      </p:sp>
      <p:sp>
        <p:nvSpPr>
          <p:cNvPr id="3" name="内容占位符 2"/>
          <p:cNvSpPr>
            <a:spLocks noGrp="1"/>
          </p:cNvSpPr>
          <p:nvPr>
            <p:ph idx="1"/>
          </p:nvPr>
        </p:nvSpPr>
        <p:spPr>
          <a:xfrm>
            <a:off x="461397" y="1563638"/>
            <a:ext cx="8229600" cy="2919772"/>
          </a:xfrm>
        </p:spPr>
        <p:txBody>
          <a:bodyPr/>
          <a:lstStyle/>
          <a:p>
            <a:r>
              <a:rPr lang="zh-CN" altLang="en-US" dirty="0" smtClean="0"/>
              <a:t>文件名的路径：</a:t>
            </a:r>
            <a:endParaRPr lang="en-US" altLang="zh-CN" dirty="0" smtClean="0"/>
          </a:p>
          <a:p>
            <a:pPr lvl="1"/>
            <a:r>
              <a:rPr lang="en-US" altLang="zh-CN" dirty="0" smtClean="0"/>
              <a:t>DOS</a:t>
            </a:r>
            <a:r>
              <a:rPr lang="zh-CN" altLang="en-US" dirty="0" smtClean="0"/>
              <a:t>和</a:t>
            </a:r>
            <a:r>
              <a:rPr lang="en-US" altLang="zh-CN" dirty="0" smtClean="0"/>
              <a:t>Windows</a:t>
            </a:r>
            <a:r>
              <a:rPr lang="zh-CN" altLang="en-US" dirty="0" smtClean="0"/>
              <a:t>下，路径分隔符用“</a:t>
            </a:r>
            <a:r>
              <a:rPr lang="en-US" altLang="zh-CN" dirty="0" smtClean="0"/>
              <a:t>\\</a:t>
            </a:r>
            <a:r>
              <a:rPr lang="zh-CN" altLang="en-US" dirty="0" smtClean="0"/>
              <a:t>”或用“</a:t>
            </a:r>
            <a:r>
              <a:rPr lang="en-US" altLang="zh-CN" dirty="0" smtClean="0"/>
              <a:t>r</a:t>
            </a:r>
            <a:r>
              <a:rPr lang="zh-CN" altLang="en-US" dirty="0" smtClean="0"/>
              <a:t>”指明为原始字符串，如“</a:t>
            </a:r>
            <a:r>
              <a:rPr lang="en-US" altLang="zh-CN" dirty="0" smtClean="0"/>
              <a:t>d:\\f.txt</a:t>
            </a:r>
            <a:r>
              <a:rPr lang="zh-CN" altLang="en-US" dirty="0" smtClean="0"/>
              <a:t>”或“</a:t>
            </a:r>
            <a:r>
              <a:rPr lang="en-US" altLang="zh-CN" dirty="0" err="1" smtClean="0">
                <a:cs typeface="Times New Roman" panose="02020603050405020304" pitchFamily="18" charset="0"/>
              </a:rPr>
              <a:t>r'</a:t>
            </a:r>
            <a:r>
              <a:rPr lang="en-US" altLang="zh-CN" dirty="0" err="1" smtClean="0"/>
              <a:t>d</a:t>
            </a:r>
            <a:r>
              <a:rPr lang="en-US" altLang="zh-CN" dirty="0" smtClean="0"/>
              <a:t>:\f.txt</a:t>
            </a:r>
            <a:r>
              <a:rPr lang="zh-CN" altLang="en-US" dirty="0" smtClean="0"/>
              <a:t>”</a:t>
            </a:r>
            <a:endParaRPr lang="en-US" altLang="zh-CN" dirty="0" smtClean="0"/>
          </a:p>
          <a:p>
            <a:pPr lvl="1"/>
            <a:r>
              <a:rPr lang="en-US" altLang="zh-CN" dirty="0" smtClean="0"/>
              <a:t>Linux</a:t>
            </a:r>
            <a:r>
              <a:rPr lang="zh-CN" altLang="en-US" dirty="0" smtClean="0"/>
              <a:t>和</a:t>
            </a:r>
            <a:r>
              <a:rPr lang="en-US" altLang="zh-CN" dirty="0" smtClean="0"/>
              <a:t>Mac</a:t>
            </a:r>
            <a:r>
              <a:rPr lang="zh-CN" altLang="en-US" dirty="0" smtClean="0"/>
              <a:t>系统中，路径用“</a:t>
            </a:r>
            <a:r>
              <a:rPr lang="en-US" altLang="zh-CN" dirty="0" smtClean="0"/>
              <a:t>/</a:t>
            </a:r>
            <a:r>
              <a:rPr lang="zh-CN" altLang="en-US" dirty="0" smtClean="0"/>
              <a:t>”分隔，如“</a:t>
            </a:r>
            <a:r>
              <a:rPr lang="en-US" altLang="zh-CN" dirty="0" smtClean="0"/>
              <a:t>/User/DZ/data</a:t>
            </a:r>
            <a:r>
              <a:rPr lang="zh-CN" altLang="en-US" dirty="0" smtClean="0"/>
              <a:t>”</a:t>
            </a:r>
            <a:endParaRPr lang="en-US" altLang="zh-CN" dirty="0" smtClean="0"/>
          </a:p>
          <a:p>
            <a:pPr lvl="1"/>
            <a:r>
              <a:rPr lang="zh-CN" altLang="en-US" dirty="0" smtClean="0"/>
              <a:t>“</a:t>
            </a:r>
            <a:r>
              <a:rPr lang="en-US" altLang="zh-CN" dirty="0" smtClean="0"/>
              <a:t>/</a:t>
            </a:r>
            <a:r>
              <a:rPr lang="zh-CN" altLang="en-US" dirty="0" smtClean="0"/>
              <a:t>”</a:t>
            </a:r>
            <a:r>
              <a:rPr lang="zh-CN" altLang="en-US" dirty="0"/>
              <a:t>也</a:t>
            </a:r>
            <a:r>
              <a:rPr lang="zh-CN" altLang="en-US" dirty="0" smtClean="0"/>
              <a:t>可以在</a:t>
            </a:r>
            <a:r>
              <a:rPr lang="en-US" altLang="zh-CN" dirty="0" smtClean="0"/>
              <a:t>Windows</a:t>
            </a:r>
            <a:r>
              <a:rPr lang="zh-CN" altLang="en-US" dirty="0" smtClean="0"/>
              <a:t>中作为路径分隔符用</a:t>
            </a:r>
            <a:endParaRPr lang="zh-CN" altLang="en-US" dirty="0"/>
          </a:p>
        </p:txBody>
      </p:sp>
      <p:sp>
        <p:nvSpPr>
          <p:cNvPr id="8" name="灯片编号占位符 7"/>
          <p:cNvSpPr>
            <a:spLocks noGrp="1"/>
          </p:cNvSpPr>
          <p:nvPr>
            <p:ph type="sldNum" sz="quarter" idx="4"/>
          </p:nvPr>
        </p:nvSpPr>
        <p:spPr/>
        <p:txBody>
          <a:bodyPr/>
          <a:lstStyle/>
          <a:p>
            <a:fld id="{D18B1CCC-5B4E-41DC-9FD8-30B8F0069F97}" type="slidenum">
              <a:rPr lang="zh-CN" altLang="en-US" smtClean="0"/>
              <a:pPr/>
              <a:t>13</a:t>
            </a:fld>
            <a:endParaRPr lang="zh-CN" altLang="en-US" dirty="0"/>
          </a:p>
        </p:txBody>
      </p:sp>
      <p:sp>
        <p:nvSpPr>
          <p:cNvPr id="20" name="矩形 19"/>
          <p:cNvSpPr/>
          <p:nvPr/>
        </p:nvSpPr>
        <p:spPr>
          <a:xfrm>
            <a:off x="899592" y="1059582"/>
            <a:ext cx="5889497" cy="553998"/>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none" tIns="0" bIns="0">
            <a:spAutoFit/>
          </a:bodyPr>
          <a:lstStyle/>
          <a:p>
            <a:pPr>
              <a:lnSpc>
                <a:spcPct val="150000"/>
              </a:lnSpc>
            </a:pPr>
            <a:r>
              <a:rPr lang="en-US" altLang="zh-CN" sz="2400" dirty="0" err="1">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fp</a:t>
            </a: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 = open(file, mode='r', buffering=-1)</a:t>
            </a:r>
          </a:p>
        </p:txBody>
      </p:sp>
    </p:spTree>
    <p:extLst>
      <p:ext uri="{BB962C8B-B14F-4D97-AF65-F5344CB8AC3E}">
        <p14:creationId xmlns:p14="http://schemas.microsoft.com/office/powerpoint/2010/main" val="4342430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文件的打开</a:t>
            </a:r>
            <a:endParaRPr lang="zh-CN" altLang="en-US" dirty="0"/>
          </a:p>
        </p:txBody>
      </p:sp>
      <p:sp>
        <p:nvSpPr>
          <p:cNvPr id="8" name="灯片编号占位符 7"/>
          <p:cNvSpPr>
            <a:spLocks noGrp="1"/>
          </p:cNvSpPr>
          <p:nvPr>
            <p:ph type="sldNum" sz="quarter" idx="4"/>
          </p:nvPr>
        </p:nvSpPr>
        <p:spPr>
          <a:xfrm>
            <a:off x="8028384" y="357504"/>
            <a:ext cx="360000" cy="432048"/>
          </a:xfrm>
        </p:spPr>
        <p:txBody>
          <a:bodyPr/>
          <a:lstStyle/>
          <a:p>
            <a:fld id="{D18B1CCC-5B4E-41DC-9FD8-30B8F0069F97}" type="slidenum">
              <a:rPr lang="zh-CN" altLang="en-US" smtClean="0"/>
              <a:pPr/>
              <a:t>14</a:t>
            </a:fld>
            <a:endParaRPr lang="zh-CN" altLang="en-US" dirty="0"/>
          </a:p>
        </p:txBody>
      </p:sp>
      <p:grpSp>
        <p:nvGrpSpPr>
          <p:cNvPr id="14" name="组合 13"/>
          <p:cNvGrpSpPr/>
          <p:nvPr/>
        </p:nvGrpSpPr>
        <p:grpSpPr>
          <a:xfrm>
            <a:off x="851251" y="1547847"/>
            <a:ext cx="4526899" cy="1368152"/>
            <a:chOff x="548640" y="2121408"/>
            <a:chExt cx="5085778" cy="1519460"/>
          </a:xfrm>
        </p:grpSpPr>
        <p:sp>
          <p:nvSpPr>
            <p:cNvPr id="17" name="任意多边形 16"/>
            <p:cNvSpPr/>
            <p:nvPr/>
          </p:nvSpPr>
          <p:spPr>
            <a:xfrm>
              <a:off x="548640" y="2121408"/>
              <a:ext cx="5085778" cy="1519460"/>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1600" dirty="0" smtClean="0"/>
            </a:p>
            <a:p>
              <a:pPr marL="0" lvl="1"/>
              <a:endParaRPr lang="en-US" altLang="zh-CN" sz="2000" dirty="0" smtClean="0"/>
            </a:p>
            <a:p>
              <a:pPr marL="0" lvl="1"/>
              <a:r>
                <a:rPr lang="en-US" altLang="zh-CN" sz="2400" dirty="0" smtClean="0"/>
                <a:t>&gt;&gt;&gt;  </a:t>
              </a:r>
              <a:r>
                <a:rPr lang="en-US" altLang="zh-CN" sz="2400" dirty="0" err="1"/>
                <a:t>root_dir</a:t>
              </a:r>
              <a:r>
                <a:rPr lang="en-US" altLang="zh-CN" sz="2400" dirty="0"/>
                <a:t> = </a:t>
              </a:r>
              <a:r>
                <a:rPr lang="en-US" altLang="zh-CN" sz="2400" dirty="0" err="1">
                  <a:solidFill>
                    <a:schemeClr val="accent3"/>
                  </a:solidFill>
                </a:rPr>
                <a:t>r</a:t>
              </a:r>
              <a:r>
                <a:rPr lang="en-US" altLang="zh-CN" sz="2400" dirty="0" err="1" smtClean="0">
                  <a:solidFill>
                    <a:schemeClr val="accent3"/>
                  </a:solidFill>
                </a:rPr>
                <a:t>'d</a:t>
              </a:r>
              <a:r>
                <a:rPr lang="en-US" altLang="zh-CN" sz="2400" dirty="0" smtClean="0">
                  <a:solidFill>
                    <a:schemeClr val="accent3"/>
                  </a:solidFill>
                </a:rPr>
                <a:t>:\</a:t>
              </a:r>
              <a:r>
                <a:rPr lang="en-US" altLang="zh-CN" sz="2400" dirty="0" err="1" smtClean="0">
                  <a:solidFill>
                    <a:schemeClr val="accent3"/>
                  </a:solidFill>
                </a:rPr>
                <a:t>pyprogs</a:t>
              </a:r>
              <a:r>
                <a:rPr lang="en-US" altLang="zh-CN" sz="2400" dirty="0">
                  <a:solidFill>
                    <a:schemeClr val="accent3"/>
                  </a:solidFill>
                </a:rPr>
                <a:t>'</a:t>
              </a:r>
            </a:p>
            <a:p>
              <a:pPr marL="0" lvl="1"/>
              <a:r>
                <a:rPr lang="en-US" altLang="zh-CN" sz="2400" dirty="0"/>
                <a:t>&gt;&gt;&gt; </a:t>
              </a:r>
              <a:r>
                <a:rPr lang="en-US" altLang="zh-CN" sz="2400" dirty="0" err="1"/>
                <a:t>fp</a:t>
              </a:r>
              <a:r>
                <a:rPr lang="en-US" altLang="zh-CN" sz="2400" dirty="0"/>
                <a:t> = </a:t>
              </a:r>
              <a:r>
                <a:rPr lang="en-US" altLang="zh-CN" sz="2400" dirty="0">
                  <a:solidFill>
                    <a:srgbClr val="7030A0"/>
                  </a:solidFill>
                </a:rPr>
                <a:t>open</a:t>
              </a:r>
              <a:r>
                <a:rPr lang="en-US" altLang="zh-CN" sz="2400" dirty="0"/>
                <a:t>(</a:t>
              </a:r>
              <a:r>
                <a:rPr lang="en-US" altLang="zh-CN" sz="2400" dirty="0" err="1"/>
                <a:t>root_dir</a:t>
              </a:r>
              <a:r>
                <a:rPr lang="en-US" altLang="zh-CN" sz="2400" dirty="0"/>
                <a:t> + </a:t>
              </a:r>
              <a:r>
                <a:rPr lang="en-US" altLang="zh-CN" sz="2400" dirty="0">
                  <a:solidFill>
                    <a:schemeClr val="accent3"/>
                  </a:solidFill>
                </a:rPr>
                <a:t>r'\a.txt'</a:t>
              </a:r>
              <a:r>
                <a:rPr lang="en-US" altLang="zh-CN" sz="2400" dirty="0"/>
                <a:t>)</a:t>
              </a:r>
            </a:p>
          </p:txBody>
        </p:sp>
        <p:sp>
          <p:nvSpPr>
            <p:cNvPr id="18" name="椭圆形标注 17"/>
            <p:cNvSpPr/>
            <p:nvPr/>
          </p:nvSpPr>
          <p:spPr>
            <a:xfrm>
              <a:off x="701431" y="2156484"/>
              <a:ext cx="867370" cy="42880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grpSp>
        <p:nvGrpSpPr>
          <p:cNvPr id="10" name="组合 9"/>
          <p:cNvGrpSpPr/>
          <p:nvPr/>
        </p:nvGrpSpPr>
        <p:grpSpPr>
          <a:xfrm>
            <a:off x="866256" y="3089845"/>
            <a:ext cx="4526899" cy="1556098"/>
            <a:chOff x="548640" y="2121408"/>
            <a:chExt cx="5085778" cy="1728192"/>
          </a:xfrm>
        </p:grpSpPr>
        <p:sp>
          <p:nvSpPr>
            <p:cNvPr id="11" name="任意多边形 10"/>
            <p:cNvSpPr/>
            <p:nvPr/>
          </p:nvSpPr>
          <p:spPr>
            <a:xfrm>
              <a:off x="548640" y="2121408"/>
              <a:ext cx="5085778" cy="1728192"/>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1600" dirty="0" smtClean="0"/>
            </a:p>
            <a:p>
              <a:pPr marL="0" lvl="1"/>
              <a:endParaRPr lang="en-US" altLang="zh-CN" sz="2000" dirty="0" smtClean="0"/>
            </a:p>
            <a:p>
              <a:pPr marL="0" lvl="1"/>
              <a:r>
                <a:rPr lang="en-US" altLang="zh-CN" sz="2400" dirty="0" smtClean="0"/>
                <a:t>&gt;&gt;&gt; f1 = </a:t>
              </a:r>
              <a:r>
                <a:rPr lang="en-US" altLang="zh-CN" sz="2400" dirty="0">
                  <a:solidFill>
                    <a:srgbClr val="7030A0"/>
                  </a:solidFill>
                </a:rPr>
                <a:t>open</a:t>
              </a:r>
              <a:r>
                <a:rPr lang="en-US" altLang="zh-CN" sz="2400" dirty="0" smtClean="0"/>
                <a:t>(</a:t>
              </a:r>
              <a:r>
                <a:rPr lang="en-US" altLang="zh-CN" sz="2400" dirty="0" smtClean="0">
                  <a:solidFill>
                    <a:schemeClr val="accent3"/>
                  </a:solidFill>
                </a:rPr>
                <a:t>'a.txt</a:t>
              </a:r>
              <a:r>
                <a:rPr lang="en-US" altLang="zh-CN" sz="2400" dirty="0">
                  <a:solidFill>
                    <a:schemeClr val="accent3"/>
                  </a:solidFill>
                </a:rPr>
                <a:t>'</a:t>
              </a:r>
              <a:r>
                <a:rPr lang="en-US" altLang="zh-CN" sz="2400" dirty="0" smtClean="0"/>
                <a:t>)</a:t>
              </a:r>
              <a:endParaRPr lang="en-US" altLang="zh-CN" sz="2400" dirty="0"/>
            </a:p>
            <a:p>
              <a:pPr marL="0" lvl="1"/>
              <a:r>
                <a:rPr lang="en-US" altLang="zh-CN" sz="2400" dirty="0" smtClean="0"/>
                <a:t>&gt;&gt;&gt; f2 = </a:t>
              </a:r>
              <a:r>
                <a:rPr lang="en-US" altLang="zh-CN" sz="2400" dirty="0" smtClean="0">
                  <a:solidFill>
                    <a:srgbClr val="7030A0"/>
                  </a:solidFill>
                </a:rPr>
                <a:t>open</a:t>
              </a:r>
              <a:r>
                <a:rPr lang="en-US" altLang="zh-CN" sz="2400" dirty="0" smtClean="0"/>
                <a:t>(</a:t>
              </a:r>
              <a:r>
                <a:rPr lang="en-US" altLang="zh-CN" sz="2400" dirty="0" smtClean="0">
                  <a:solidFill>
                    <a:schemeClr val="accent3"/>
                  </a:solidFill>
                </a:rPr>
                <a:t>'</a:t>
              </a:r>
              <a:r>
                <a:rPr lang="en-US" altLang="zh-CN" sz="2400" dirty="0" err="1" smtClean="0">
                  <a:solidFill>
                    <a:schemeClr val="accent3"/>
                  </a:solidFill>
                </a:rPr>
                <a:t>pics</a:t>
              </a:r>
              <a:r>
                <a:rPr lang="en-US" altLang="zh-CN" sz="2400" dirty="0" smtClean="0">
                  <a:solidFill>
                    <a:schemeClr val="accent3"/>
                  </a:solidFill>
                </a:rPr>
                <a:t>/tfile.txt'</a:t>
              </a:r>
              <a:r>
                <a:rPr lang="en-US" altLang="zh-CN" sz="2400" dirty="0" smtClean="0"/>
                <a:t>)</a:t>
              </a:r>
              <a:endParaRPr lang="en-US" altLang="zh-CN" sz="2400" dirty="0"/>
            </a:p>
            <a:p>
              <a:pPr marL="0" lvl="1"/>
              <a:r>
                <a:rPr lang="en-US" altLang="zh-CN" sz="2400" dirty="0" smtClean="0"/>
                <a:t>&gt;&gt;&gt; f3</a:t>
              </a:r>
              <a:r>
                <a:rPr lang="en-US" altLang="zh-CN" sz="2400" dirty="0"/>
                <a:t> = </a:t>
              </a:r>
              <a:r>
                <a:rPr lang="en-US" altLang="zh-CN" sz="2400" dirty="0">
                  <a:solidFill>
                    <a:srgbClr val="7030A0"/>
                  </a:solidFill>
                </a:rPr>
                <a:t>open</a:t>
              </a:r>
              <a:r>
                <a:rPr lang="en-US" altLang="zh-CN" sz="2400" dirty="0" smtClean="0"/>
                <a:t>(</a:t>
              </a:r>
              <a:r>
                <a:rPr lang="en-US" altLang="zh-CN" sz="2400" dirty="0" smtClean="0">
                  <a:solidFill>
                    <a:schemeClr val="accent3"/>
                  </a:solidFill>
                </a:rPr>
                <a:t>'../a.txt'</a:t>
              </a:r>
              <a:r>
                <a:rPr lang="en-US" altLang="zh-CN" sz="2400" dirty="0" smtClean="0"/>
                <a:t>)</a:t>
              </a:r>
              <a:endParaRPr lang="en-US" altLang="zh-CN" sz="2400" dirty="0"/>
            </a:p>
          </p:txBody>
        </p:sp>
        <p:sp>
          <p:nvSpPr>
            <p:cNvPr id="12" name="椭圆形标注 11"/>
            <p:cNvSpPr/>
            <p:nvPr/>
          </p:nvSpPr>
          <p:spPr>
            <a:xfrm>
              <a:off x="701431" y="2156484"/>
              <a:ext cx="867370" cy="42880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sp>
        <p:nvSpPr>
          <p:cNvPr id="4" name="矩形 3"/>
          <p:cNvSpPr/>
          <p:nvPr/>
        </p:nvSpPr>
        <p:spPr>
          <a:xfrm>
            <a:off x="5676317" y="2066821"/>
            <a:ext cx="1440160" cy="4320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幼圆" pitchFamily="49" charset="-122"/>
                <a:ea typeface="幼圆" pitchFamily="49" charset="-122"/>
              </a:rPr>
              <a:t>绝对路径</a:t>
            </a:r>
            <a:endParaRPr lang="zh-CN" altLang="en-US" dirty="0">
              <a:latin typeface="幼圆" pitchFamily="49" charset="-122"/>
              <a:ea typeface="幼圆" pitchFamily="49" charset="-122"/>
            </a:endParaRPr>
          </a:p>
        </p:txBody>
      </p:sp>
      <p:sp>
        <p:nvSpPr>
          <p:cNvPr id="19" name="矩形 18"/>
          <p:cNvSpPr/>
          <p:nvPr/>
        </p:nvSpPr>
        <p:spPr>
          <a:xfrm>
            <a:off x="5657202" y="3867894"/>
            <a:ext cx="1440160" cy="4320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幼圆" pitchFamily="49" charset="-122"/>
                <a:ea typeface="幼圆" pitchFamily="49" charset="-122"/>
              </a:rPr>
              <a:t>相对路径</a:t>
            </a:r>
            <a:endParaRPr lang="zh-CN" altLang="en-US" dirty="0">
              <a:latin typeface="幼圆" pitchFamily="49" charset="-122"/>
              <a:ea typeface="幼圆" pitchFamily="49" charset="-122"/>
            </a:endParaRPr>
          </a:p>
        </p:txBody>
      </p:sp>
      <p:sp>
        <p:nvSpPr>
          <p:cNvPr id="20" name="矩形 19"/>
          <p:cNvSpPr/>
          <p:nvPr/>
        </p:nvSpPr>
        <p:spPr>
          <a:xfrm>
            <a:off x="851251" y="997428"/>
            <a:ext cx="5889497" cy="553998"/>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none" tIns="0" bIns="0">
            <a:spAutoFit/>
          </a:bodyPr>
          <a:lstStyle/>
          <a:p>
            <a:pPr>
              <a:lnSpc>
                <a:spcPct val="150000"/>
              </a:lnSpc>
            </a:pPr>
            <a:r>
              <a:rPr lang="en-US" altLang="zh-CN" sz="2400" dirty="0" err="1">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fp</a:t>
            </a: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 = open(file, mode='r', buffering=-1)</a:t>
            </a:r>
          </a:p>
        </p:txBody>
      </p:sp>
    </p:spTree>
    <p:extLst>
      <p:ext uri="{BB962C8B-B14F-4D97-AF65-F5344CB8AC3E}">
        <p14:creationId xmlns:p14="http://schemas.microsoft.com/office/powerpoint/2010/main" val="2211403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open()</a:t>
            </a:r>
            <a:r>
              <a:rPr lang="zh-CN" altLang="en-US" dirty="0" smtClean="0"/>
              <a:t>函数</a:t>
            </a:r>
            <a:r>
              <a:rPr lang="en-US" altLang="zh-CN" dirty="0" smtClean="0"/>
              <a:t>-mode</a:t>
            </a:r>
            <a:r>
              <a:rPr lang="zh-CN" altLang="en-US" dirty="0" smtClean="0"/>
              <a:t>参数</a:t>
            </a:r>
            <a:endParaRPr lang="zh-CN" altLang="en-US" dirty="0"/>
          </a:p>
        </p:txBody>
      </p:sp>
      <p:graphicFrame>
        <p:nvGraphicFramePr>
          <p:cNvPr id="13" name="Group 615"/>
          <p:cNvGraphicFramePr>
            <a:graphicFrameLocks/>
          </p:cNvGraphicFramePr>
          <p:nvPr>
            <p:extLst>
              <p:ext uri="{D42A27DB-BD31-4B8C-83A1-F6EECF244321}">
                <p14:modId xmlns:p14="http://schemas.microsoft.com/office/powerpoint/2010/main" val="628263259"/>
              </p:ext>
            </p:extLst>
          </p:nvPr>
        </p:nvGraphicFramePr>
        <p:xfrm>
          <a:off x="323528" y="986777"/>
          <a:ext cx="8424936" cy="3334824"/>
        </p:xfrm>
        <a:graphic>
          <a:graphicData uri="http://schemas.openxmlformats.org/drawingml/2006/table">
            <a:tbl>
              <a:tblPr firstRow="1" bandRow="1">
                <a:tableStyleId>{93296810-A885-4BE3-A3E7-6D5BEEA58F35}</a:tableStyleId>
              </a:tblPr>
              <a:tblGrid>
                <a:gridCol w="927576"/>
                <a:gridCol w="7497360"/>
              </a:tblGrid>
              <a:tr h="416853">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ctr" defTabSz="914400" rtl="0" eaLnBrk="0" fontAlgn="ctr" latinLnBrk="0" hangingPunct="0">
                        <a:lnSpc>
                          <a:spcPts val="1500"/>
                        </a:lnSpc>
                        <a:spcBef>
                          <a:spcPct val="0"/>
                        </a:spcBef>
                        <a:spcAft>
                          <a:spcPct val="0"/>
                        </a:spcAft>
                        <a:buClrTx/>
                        <a:buSzTx/>
                        <a:buFontTx/>
                        <a:buNone/>
                        <a:tabLst/>
                      </a:pPr>
                      <a:r>
                        <a:rPr kumimoji="0" lang="en-US" altLang="zh-CN" sz="2000" u="none" strike="noStrike" cap="none" normalizeH="0" baseline="0" dirty="0" smtClean="0">
                          <a:ln>
                            <a:noFill/>
                          </a:ln>
                          <a:solidFill>
                            <a:schemeClr val="tx1">
                              <a:lumMod val="65000"/>
                              <a:lumOff val="35000"/>
                            </a:schemeClr>
                          </a:solidFill>
                          <a:effectLst/>
                          <a:latin typeface="+mn-lt"/>
                          <a:ea typeface="微软雅黑" pitchFamily="34" charset="-122"/>
                        </a:rPr>
                        <a:t>Mode</a:t>
                      </a:r>
                      <a:endParaRPr kumimoji="0" lang="en-US" altLang="zh-CN" sz="2000" b="0" i="0" u="none" strike="noStrike" cap="none" normalizeH="0" baseline="0" dirty="0" smtClean="0">
                        <a:ln>
                          <a:noFill/>
                        </a:ln>
                        <a:solidFill>
                          <a:schemeClr val="tx1">
                            <a:lumMod val="65000"/>
                            <a:lumOff val="35000"/>
                          </a:schemeClr>
                        </a:solidFill>
                        <a:effectLst/>
                        <a:latin typeface="+mn-lt"/>
                        <a:ea typeface="微软雅黑" pitchFamily="34" charset="-122"/>
                        <a:cs typeface="Arial" charset="0"/>
                      </a:endParaRPr>
                    </a:p>
                  </a:txBody>
                  <a:tcPr marT="34277" marB="34277" anchor="ctr" horzOverflow="overflow"/>
                </a:tc>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ctr" defTabSz="914400" rtl="0" eaLnBrk="0" fontAlgn="ctr" latinLnBrk="0" hangingPunct="0">
                        <a:lnSpc>
                          <a:spcPts val="1500"/>
                        </a:lnSpc>
                        <a:spcBef>
                          <a:spcPct val="0"/>
                        </a:spcBef>
                        <a:spcAft>
                          <a:spcPct val="0"/>
                        </a:spcAft>
                        <a:buClrTx/>
                        <a:buSzTx/>
                        <a:buFontTx/>
                        <a:buNone/>
                        <a:tabLst/>
                      </a:pPr>
                      <a:r>
                        <a:rPr kumimoji="0" lang="en-US" altLang="zh-CN" sz="2000" u="none" strike="noStrike" cap="none" normalizeH="0" baseline="0" dirty="0" smtClean="0">
                          <a:ln>
                            <a:noFill/>
                          </a:ln>
                          <a:solidFill>
                            <a:schemeClr val="tx1">
                              <a:lumMod val="65000"/>
                              <a:lumOff val="35000"/>
                            </a:schemeClr>
                          </a:solidFill>
                          <a:effectLst/>
                          <a:latin typeface="+mn-lt"/>
                          <a:ea typeface="微软雅黑" pitchFamily="34" charset="-122"/>
                        </a:rPr>
                        <a:t>Function</a:t>
                      </a:r>
                      <a:endParaRPr kumimoji="0" lang="en-US" altLang="zh-CN" sz="2000" b="0" i="0" u="none" strike="noStrike" cap="none" normalizeH="0" baseline="0" dirty="0" smtClean="0">
                        <a:ln>
                          <a:noFill/>
                        </a:ln>
                        <a:solidFill>
                          <a:schemeClr val="tx1">
                            <a:lumMod val="65000"/>
                            <a:lumOff val="35000"/>
                          </a:schemeClr>
                        </a:solidFill>
                        <a:effectLst/>
                        <a:latin typeface="+mn-lt"/>
                        <a:ea typeface="微软雅黑" pitchFamily="34" charset="-122"/>
                        <a:cs typeface="Arial" charset="0"/>
                      </a:endParaRPr>
                    </a:p>
                  </a:txBody>
                  <a:tcPr marT="34277" marB="34277" anchor="ctr" horzOverflow="overflow"/>
                </a:tc>
              </a:tr>
              <a:tr h="416853">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ctr" defTabSz="914400" rtl="0" eaLnBrk="0" fontAlgn="ctr" latinLnBrk="0" hangingPunct="0">
                        <a:lnSpc>
                          <a:spcPts val="1500"/>
                        </a:lnSpc>
                        <a:spcBef>
                          <a:spcPct val="0"/>
                        </a:spcBef>
                        <a:spcAft>
                          <a:spcPct val="0"/>
                        </a:spcAft>
                        <a:buClrTx/>
                        <a:buSzTx/>
                        <a:buFontTx/>
                        <a:buNone/>
                        <a:tabLst/>
                      </a:pPr>
                      <a:r>
                        <a:rPr kumimoji="0" lang="en-US" altLang="zh-CN" sz="2000" b="1" u="none" strike="noStrike" cap="none" normalizeH="0" baseline="0" dirty="0" smtClean="0">
                          <a:ln>
                            <a:noFill/>
                          </a:ln>
                          <a:solidFill>
                            <a:schemeClr val="tx1">
                              <a:lumMod val="65000"/>
                              <a:lumOff val="35000"/>
                            </a:schemeClr>
                          </a:solidFill>
                          <a:effectLst/>
                          <a:latin typeface="+mn-lt"/>
                          <a:ea typeface="微软雅黑" pitchFamily="34" charset="-122"/>
                        </a:rPr>
                        <a:t>r </a:t>
                      </a:r>
                      <a:endParaRPr kumimoji="0" lang="en-US" altLang="zh-CN" sz="2000" b="1" i="0" u="none" strike="noStrike" cap="none" normalizeH="0" baseline="0" dirty="0" smtClean="0">
                        <a:ln>
                          <a:noFill/>
                        </a:ln>
                        <a:solidFill>
                          <a:schemeClr val="tx1">
                            <a:lumMod val="65000"/>
                            <a:lumOff val="35000"/>
                          </a:schemeClr>
                        </a:solidFill>
                        <a:effectLst/>
                        <a:latin typeface="+mn-lt"/>
                        <a:ea typeface="微软雅黑" pitchFamily="34" charset="-122"/>
                        <a:cs typeface="Arial" charset="0"/>
                      </a:endParaRPr>
                    </a:p>
                  </a:txBody>
                  <a:tcPr marT="34277" marB="34277" anchor="ctr" horzOverflow="overflow"/>
                </a:tc>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l" defTabSz="914400" rtl="0" eaLnBrk="0" fontAlgn="ctr" latinLnBrk="0" hangingPunct="0">
                        <a:lnSpc>
                          <a:spcPts val="1500"/>
                        </a:lnSpc>
                        <a:spcBef>
                          <a:spcPct val="0"/>
                        </a:spcBef>
                        <a:spcAft>
                          <a:spcPct val="0"/>
                        </a:spcAft>
                        <a:buClrTx/>
                        <a:buSzTx/>
                        <a:buFontTx/>
                        <a:buNone/>
                        <a:tabLst/>
                      </a:pPr>
                      <a:r>
                        <a:rPr kumimoji="0" lang="zh-CN" altLang="en-US"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 以读模式打开，文件必须存在</a:t>
                      </a:r>
                      <a:endParaRPr kumimoji="0" lang="en-US" altLang="zh-CN" sz="2000" b="1" i="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cs typeface="Arial" charset="0"/>
                      </a:endParaRPr>
                    </a:p>
                  </a:txBody>
                  <a:tcPr marT="34277" marB="34277" anchor="ctr" horzOverflow="overflow"/>
                </a:tc>
              </a:tr>
              <a:tr h="416853">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ctr" defTabSz="914400" rtl="0" eaLnBrk="0" fontAlgn="ctr" latinLnBrk="0" hangingPunct="0">
                        <a:lnSpc>
                          <a:spcPts val="1500"/>
                        </a:lnSpc>
                        <a:spcBef>
                          <a:spcPct val="0"/>
                        </a:spcBef>
                        <a:spcAft>
                          <a:spcPct val="0"/>
                        </a:spcAft>
                        <a:buClrTx/>
                        <a:buSzTx/>
                        <a:buFontTx/>
                        <a:buNone/>
                        <a:tabLst/>
                      </a:pPr>
                      <a:r>
                        <a:rPr kumimoji="0" lang="en-US" altLang="zh-CN" sz="2000" b="1" u="none" strike="noStrike" cap="none" normalizeH="0" baseline="0" dirty="0" smtClean="0">
                          <a:ln>
                            <a:noFill/>
                          </a:ln>
                          <a:solidFill>
                            <a:schemeClr val="tx1">
                              <a:lumMod val="65000"/>
                              <a:lumOff val="35000"/>
                            </a:schemeClr>
                          </a:solidFill>
                          <a:effectLst/>
                          <a:latin typeface="+mn-lt"/>
                          <a:ea typeface="微软雅黑" pitchFamily="34" charset="-122"/>
                        </a:rPr>
                        <a:t>w</a:t>
                      </a:r>
                      <a:endParaRPr kumimoji="0" lang="en-US" altLang="zh-CN" sz="2000" b="1" i="0" u="none" strike="noStrike" cap="none" normalizeH="0" baseline="0" dirty="0" smtClean="0">
                        <a:ln>
                          <a:noFill/>
                        </a:ln>
                        <a:solidFill>
                          <a:schemeClr val="tx1">
                            <a:lumMod val="65000"/>
                            <a:lumOff val="35000"/>
                          </a:schemeClr>
                        </a:solidFill>
                        <a:effectLst/>
                        <a:latin typeface="+mn-lt"/>
                        <a:ea typeface="微软雅黑" pitchFamily="34" charset="-122"/>
                        <a:cs typeface="Arial" charset="0"/>
                      </a:endParaRPr>
                    </a:p>
                  </a:txBody>
                  <a:tcPr marT="34277" marB="34277" anchor="ctr" horzOverflow="overflow"/>
                </a:tc>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l" defTabSz="914400" rtl="0" eaLnBrk="0" fontAlgn="ctr" latinLnBrk="0" hangingPunct="0">
                        <a:lnSpc>
                          <a:spcPts val="1500"/>
                        </a:lnSpc>
                        <a:spcBef>
                          <a:spcPct val="0"/>
                        </a:spcBef>
                        <a:spcAft>
                          <a:spcPct val="0"/>
                        </a:spcAft>
                        <a:buClrTx/>
                        <a:buSzTx/>
                        <a:buFontTx/>
                        <a:buNone/>
                        <a:tabLst/>
                      </a:pPr>
                      <a:r>
                        <a:rPr kumimoji="0" lang="zh-CN" altLang="en-US"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 以写模式打开，若文件不存在则新建文件，否则清空原内容</a:t>
                      </a:r>
                      <a:endParaRPr kumimoji="0" lang="en-US" altLang="zh-CN" sz="2000" b="1" i="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cs typeface="Arial" charset="0"/>
                      </a:endParaRPr>
                    </a:p>
                  </a:txBody>
                  <a:tcPr marT="34277" marB="34277" anchor="ctr" horzOverflow="overflow"/>
                </a:tc>
              </a:tr>
              <a:tr h="416853">
                <a:tc>
                  <a:txBody>
                    <a:bodyPr/>
                    <a:lstStyle/>
                    <a:p>
                      <a:pPr marL="0" marR="0" lvl="0" indent="0" algn="ctr" defTabSz="914400" rtl="0" eaLnBrk="0" fontAlgn="ctr" latinLnBrk="0" hangingPunct="0">
                        <a:lnSpc>
                          <a:spcPts val="1500"/>
                        </a:lnSpc>
                        <a:spcBef>
                          <a:spcPct val="0"/>
                        </a:spcBef>
                        <a:spcAft>
                          <a:spcPct val="0"/>
                        </a:spcAft>
                        <a:buClrTx/>
                        <a:buSzTx/>
                        <a:buFontTx/>
                        <a:buNone/>
                        <a:tabLst/>
                      </a:pPr>
                      <a:r>
                        <a:rPr kumimoji="0" lang="en-US" altLang="zh-CN" sz="2000" b="1" i="0" u="none" strike="noStrike" cap="none" normalizeH="0" baseline="0" dirty="0" smtClean="0">
                          <a:ln>
                            <a:noFill/>
                          </a:ln>
                          <a:solidFill>
                            <a:schemeClr val="tx1">
                              <a:lumMod val="65000"/>
                              <a:lumOff val="35000"/>
                            </a:schemeClr>
                          </a:solidFill>
                          <a:effectLst/>
                          <a:latin typeface="+mn-lt"/>
                          <a:ea typeface="微软雅黑" pitchFamily="34" charset="-122"/>
                          <a:cs typeface="Arial" charset="0"/>
                        </a:rPr>
                        <a:t>x</a:t>
                      </a:r>
                    </a:p>
                  </a:txBody>
                  <a:tcPr marT="34277" marB="34277" anchor="ctr" horzOverflow="overflow"/>
                </a:tc>
                <a:tc>
                  <a:txBody>
                    <a:bodyPr/>
                    <a:lstStyle/>
                    <a:p>
                      <a:pPr marL="0" marR="0" lvl="0" indent="0" algn="l" defTabSz="914400" rtl="0" eaLnBrk="0" fontAlgn="ctr" latinLnBrk="0" hangingPunct="0">
                        <a:lnSpc>
                          <a:spcPts val="1500"/>
                        </a:lnSpc>
                        <a:spcBef>
                          <a:spcPct val="0"/>
                        </a:spcBef>
                        <a:spcAft>
                          <a:spcPct val="0"/>
                        </a:spcAft>
                        <a:buClrTx/>
                        <a:buSzTx/>
                        <a:buFontTx/>
                        <a:buNone/>
                        <a:tabLst/>
                      </a:pPr>
                      <a:r>
                        <a:rPr kumimoji="0" lang="zh-CN" altLang="en-US" sz="2000" u="none" strike="noStrike" kern="1200"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cs typeface="Arial Unicode MS" pitchFamily="34" charset="-122"/>
                        </a:rPr>
                        <a:t> 以写模式打开，若文件已经存在则失败</a:t>
                      </a:r>
                      <a:endParaRPr kumimoji="0" lang="en-US" altLang="zh-CN" sz="2000" u="none" strike="noStrike" kern="1200"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cs typeface="Arial Unicode MS" pitchFamily="34" charset="-122"/>
                      </a:endParaRPr>
                    </a:p>
                  </a:txBody>
                  <a:tcPr marT="34277" marB="34277" anchor="ctr" horzOverflow="overflow"/>
                </a:tc>
              </a:tr>
              <a:tr h="416853">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ctr" defTabSz="914400" rtl="0" eaLnBrk="0" fontAlgn="ctr" latinLnBrk="0" hangingPunct="0">
                        <a:lnSpc>
                          <a:spcPts val="1500"/>
                        </a:lnSpc>
                        <a:spcBef>
                          <a:spcPct val="0"/>
                        </a:spcBef>
                        <a:spcAft>
                          <a:spcPct val="0"/>
                        </a:spcAft>
                        <a:buClrTx/>
                        <a:buSzTx/>
                        <a:buFontTx/>
                        <a:buNone/>
                        <a:tabLst/>
                      </a:pPr>
                      <a:r>
                        <a:rPr kumimoji="0" lang="en-US" altLang="zh-CN" sz="2000" b="1" u="none" strike="noStrike" cap="none" normalizeH="0" baseline="0" dirty="0" smtClean="0">
                          <a:ln>
                            <a:noFill/>
                          </a:ln>
                          <a:solidFill>
                            <a:schemeClr val="tx1">
                              <a:lumMod val="65000"/>
                              <a:lumOff val="35000"/>
                            </a:schemeClr>
                          </a:solidFill>
                          <a:effectLst/>
                          <a:latin typeface="+mn-lt"/>
                          <a:ea typeface="微软雅黑" pitchFamily="34" charset="-122"/>
                        </a:rPr>
                        <a:t>a</a:t>
                      </a:r>
                      <a:endParaRPr kumimoji="0" lang="en-US" altLang="zh-CN" sz="2000" b="1" i="0" u="none" strike="noStrike" cap="none" normalizeH="0" baseline="0" dirty="0" smtClean="0">
                        <a:ln>
                          <a:noFill/>
                        </a:ln>
                        <a:solidFill>
                          <a:schemeClr val="tx1">
                            <a:lumMod val="65000"/>
                            <a:lumOff val="35000"/>
                          </a:schemeClr>
                        </a:solidFill>
                        <a:effectLst/>
                        <a:latin typeface="+mn-lt"/>
                        <a:ea typeface="微软雅黑" pitchFamily="34" charset="-122"/>
                        <a:cs typeface="Arial" charset="0"/>
                      </a:endParaRPr>
                    </a:p>
                  </a:txBody>
                  <a:tcPr marT="34277" marB="34277" anchor="ctr" horzOverflow="overflow"/>
                </a:tc>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l" defTabSz="914400" rtl="0" eaLnBrk="0" fontAlgn="ctr" latinLnBrk="0" hangingPunct="0">
                        <a:lnSpc>
                          <a:spcPts val="1500"/>
                        </a:lnSpc>
                        <a:spcBef>
                          <a:spcPct val="0"/>
                        </a:spcBef>
                        <a:spcAft>
                          <a:spcPct val="0"/>
                        </a:spcAft>
                        <a:buClrTx/>
                        <a:buSzTx/>
                        <a:buFontTx/>
                        <a:buNone/>
                        <a:tabLst/>
                      </a:pPr>
                      <a:r>
                        <a:rPr kumimoji="0" lang="zh-CN" altLang="en-US"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 以追加模式打开，若文件存在则向结尾追加内容，否则新建文件</a:t>
                      </a:r>
                      <a:endParaRPr kumimoji="0" lang="en-US" altLang="zh-CN" sz="2000" b="1" i="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cs typeface="Arial" charset="0"/>
                      </a:endParaRPr>
                    </a:p>
                  </a:txBody>
                  <a:tcPr marT="34277" marB="34277" anchor="ctr" horzOverflow="overflow"/>
                </a:tc>
              </a:tr>
              <a:tr h="416853">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ctr" defTabSz="914400" rtl="0" eaLnBrk="0" fontAlgn="ctr" latinLnBrk="0" hangingPunct="0">
                        <a:lnSpc>
                          <a:spcPts val="1500"/>
                        </a:lnSpc>
                        <a:spcBef>
                          <a:spcPct val="0"/>
                        </a:spcBef>
                        <a:spcAft>
                          <a:spcPct val="0"/>
                        </a:spcAft>
                        <a:buClrTx/>
                        <a:buSzTx/>
                        <a:buFontTx/>
                        <a:buNone/>
                        <a:tabLst/>
                      </a:pPr>
                      <a:r>
                        <a:rPr kumimoji="0" lang="en-US" altLang="zh-CN" sz="2000" b="1" u="none" strike="noStrike" cap="none" normalizeH="0" baseline="0" dirty="0" smtClean="0">
                          <a:ln>
                            <a:noFill/>
                          </a:ln>
                          <a:solidFill>
                            <a:schemeClr val="tx1">
                              <a:lumMod val="65000"/>
                              <a:lumOff val="35000"/>
                            </a:schemeClr>
                          </a:solidFill>
                          <a:effectLst/>
                          <a:latin typeface="+mn-lt"/>
                          <a:ea typeface="微软雅黑" pitchFamily="34" charset="-122"/>
                        </a:rPr>
                        <a:t>b</a:t>
                      </a:r>
                      <a:endParaRPr kumimoji="0" lang="en-US" altLang="zh-CN" sz="2000" b="1" i="0" u="none" strike="noStrike" cap="none" normalizeH="0" baseline="0" dirty="0" smtClean="0">
                        <a:ln>
                          <a:noFill/>
                        </a:ln>
                        <a:solidFill>
                          <a:schemeClr val="tx1">
                            <a:lumMod val="65000"/>
                            <a:lumOff val="35000"/>
                          </a:schemeClr>
                        </a:solidFill>
                        <a:effectLst/>
                        <a:latin typeface="+mn-lt"/>
                        <a:ea typeface="微软雅黑" pitchFamily="34" charset="-122"/>
                        <a:cs typeface="Arial" charset="0"/>
                      </a:endParaRPr>
                    </a:p>
                  </a:txBody>
                  <a:tcPr marT="34277" marB="34277" anchor="ctr" horzOverflow="overflow"/>
                </a:tc>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l" defTabSz="914400" rtl="0" eaLnBrk="0" fontAlgn="ctr" latinLnBrk="0" hangingPunct="0">
                        <a:lnSpc>
                          <a:spcPts val="1500"/>
                        </a:lnSpc>
                        <a:spcBef>
                          <a:spcPct val="0"/>
                        </a:spcBef>
                        <a:spcAft>
                          <a:spcPct val="0"/>
                        </a:spcAft>
                        <a:buClrTx/>
                        <a:buSzTx/>
                        <a:buFontTx/>
                        <a:buNone/>
                        <a:tabLst/>
                      </a:pPr>
                      <a:r>
                        <a:rPr kumimoji="0" lang="zh-CN" altLang="en-US"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 以二进制模式打开，可添加到其他模式中使用</a:t>
                      </a:r>
                      <a:endParaRPr kumimoji="0" lang="en-US" altLang="zh-CN" sz="2000" b="1" i="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cs typeface="Arial" charset="0"/>
                      </a:endParaRPr>
                    </a:p>
                  </a:txBody>
                  <a:tcPr marT="34277" marB="34277" anchor="ctr" horzOverflow="overflow"/>
                </a:tc>
              </a:tr>
              <a:tr h="416853">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ctr" defTabSz="914400" rtl="0" eaLnBrk="0" fontAlgn="ctr" latinLnBrk="0" hangingPunct="0">
                        <a:lnSpc>
                          <a:spcPts val="1500"/>
                        </a:lnSpc>
                        <a:spcBef>
                          <a:spcPct val="0"/>
                        </a:spcBef>
                        <a:spcAft>
                          <a:spcPct val="0"/>
                        </a:spcAft>
                        <a:buClrTx/>
                        <a:buSzTx/>
                        <a:buFontTx/>
                        <a:buNone/>
                        <a:tabLst/>
                      </a:pPr>
                      <a:r>
                        <a:rPr kumimoji="0" lang="en-US" altLang="zh-CN" sz="2000" b="1" i="0" u="none" strike="noStrike" cap="none" normalizeH="0" baseline="0" dirty="0" smtClean="0">
                          <a:ln>
                            <a:noFill/>
                          </a:ln>
                          <a:solidFill>
                            <a:schemeClr val="tx1">
                              <a:lumMod val="65000"/>
                              <a:lumOff val="35000"/>
                            </a:schemeClr>
                          </a:solidFill>
                          <a:effectLst/>
                          <a:latin typeface="+mn-lt"/>
                          <a:ea typeface="微软雅黑" pitchFamily="34" charset="-122"/>
                          <a:cs typeface="Arial" charset="0"/>
                        </a:rPr>
                        <a:t>t</a:t>
                      </a:r>
                    </a:p>
                  </a:txBody>
                  <a:tcPr marT="34277" marB="34277" anchor="ctr" horzOverflow="overflow"/>
                </a:tc>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l" defTabSz="914400" rtl="0" eaLnBrk="0" fontAlgn="ctr" latinLnBrk="0" hangingPunct="0">
                        <a:lnSpc>
                          <a:spcPts val="1500"/>
                        </a:lnSpc>
                        <a:spcBef>
                          <a:spcPct val="0"/>
                        </a:spcBef>
                        <a:spcAft>
                          <a:spcPct val="0"/>
                        </a:spcAft>
                        <a:buClrTx/>
                        <a:buSzTx/>
                        <a:buFontTx/>
                        <a:buNone/>
                        <a:tabLst/>
                      </a:pPr>
                      <a:r>
                        <a:rPr kumimoji="0" lang="zh-CN" altLang="en-US"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 以文本模式打开（默认），可添加到其他模式中使用</a:t>
                      </a:r>
                      <a:endParaRPr kumimoji="0" lang="en-US" altLang="zh-CN" sz="2000" b="1" i="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cs typeface="Arial" charset="0"/>
                      </a:endParaRPr>
                    </a:p>
                  </a:txBody>
                  <a:tcPr marT="34277" marB="34277" anchor="ctr" horzOverflow="overflow"/>
                </a:tc>
              </a:tr>
              <a:tr h="416853">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ctr" defTabSz="914400" rtl="0" eaLnBrk="0" fontAlgn="ctr" latinLnBrk="0" hangingPunct="0">
                        <a:lnSpc>
                          <a:spcPts val="1500"/>
                        </a:lnSpc>
                        <a:spcBef>
                          <a:spcPct val="0"/>
                        </a:spcBef>
                        <a:spcAft>
                          <a:spcPct val="0"/>
                        </a:spcAft>
                        <a:buClrTx/>
                        <a:buSzTx/>
                        <a:buFontTx/>
                        <a:buNone/>
                        <a:tabLst/>
                      </a:pPr>
                      <a:r>
                        <a:rPr kumimoji="0" lang="en-US" altLang="zh-CN" sz="2000" b="1" u="none" strike="noStrike" cap="none" normalizeH="0" baseline="0" dirty="0" smtClean="0">
                          <a:ln>
                            <a:noFill/>
                          </a:ln>
                          <a:solidFill>
                            <a:schemeClr val="tx1">
                              <a:lumMod val="65000"/>
                              <a:lumOff val="35000"/>
                            </a:schemeClr>
                          </a:solidFill>
                          <a:effectLst/>
                          <a:latin typeface="+mn-lt"/>
                          <a:ea typeface="微软雅黑" pitchFamily="34" charset="-122"/>
                        </a:rPr>
                        <a:t>+</a:t>
                      </a:r>
                      <a:endParaRPr kumimoji="0" lang="en-US" altLang="zh-CN" sz="2000" b="1" i="0" u="none" strike="noStrike" cap="none" normalizeH="0" baseline="0" dirty="0" smtClean="0">
                        <a:ln>
                          <a:noFill/>
                        </a:ln>
                        <a:solidFill>
                          <a:schemeClr val="tx1">
                            <a:lumMod val="65000"/>
                            <a:lumOff val="35000"/>
                          </a:schemeClr>
                        </a:solidFill>
                        <a:effectLst/>
                        <a:latin typeface="+mn-lt"/>
                        <a:ea typeface="微软雅黑" pitchFamily="34" charset="-122"/>
                        <a:cs typeface="Arial" charset="0"/>
                      </a:endParaRPr>
                    </a:p>
                  </a:txBody>
                  <a:tcPr marT="34277" marB="34277" anchor="ctr" horzOverflow="overflow"/>
                </a:tc>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l" defTabSz="914400" rtl="0" eaLnBrk="0" fontAlgn="ctr" latinLnBrk="0" hangingPunct="0">
                        <a:lnSpc>
                          <a:spcPts val="1500"/>
                        </a:lnSpc>
                        <a:spcBef>
                          <a:spcPct val="0"/>
                        </a:spcBef>
                        <a:spcAft>
                          <a:spcPct val="0"/>
                        </a:spcAft>
                        <a:buClrTx/>
                        <a:buSzTx/>
                        <a:buFontTx/>
                        <a:buNone/>
                        <a:tabLst/>
                      </a:pPr>
                      <a:r>
                        <a:rPr kumimoji="0" lang="zh-CN" altLang="en-US"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 以读</a:t>
                      </a:r>
                      <a:r>
                        <a:rPr kumimoji="0" lang="en-US" altLang="zh-CN"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a:t>
                      </a:r>
                      <a:r>
                        <a:rPr kumimoji="0" lang="zh-CN" altLang="en-US"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写模式打开，可添加到其他模式中使用</a:t>
                      </a:r>
                      <a:endParaRPr kumimoji="0" lang="en-US" altLang="zh-CN" sz="2000" b="1" i="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cs typeface="Arial" charset="0"/>
                      </a:endParaRPr>
                    </a:p>
                  </a:txBody>
                  <a:tcPr marT="34277" marB="34277" anchor="ctr" horzOverflow="overflow"/>
                </a:tc>
              </a:tr>
            </a:tbl>
          </a:graphicData>
        </a:graphic>
      </p:graphicFrame>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15</a:t>
            </a:fld>
            <a:endParaRPr lang="zh-CN" altLang="en-US" dirty="0"/>
          </a:p>
        </p:txBody>
      </p:sp>
    </p:spTree>
    <p:extLst>
      <p:ext uri="{BB962C8B-B14F-4D97-AF65-F5344CB8AC3E}">
        <p14:creationId xmlns:p14="http://schemas.microsoft.com/office/powerpoint/2010/main" val="1238648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文件的打开</a:t>
            </a:r>
            <a:endParaRPr lang="zh-CN" altLang="en-US" dirty="0"/>
          </a:p>
        </p:txBody>
      </p:sp>
      <p:sp>
        <p:nvSpPr>
          <p:cNvPr id="4" name="内容占位符 3"/>
          <p:cNvSpPr>
            <a:spLocks noGrp="1"/>
          </p:cNvSpPr>
          <p:nvPr>
            <p:ph idx="1"/>
          </p:nvPr>
        </p:nvSpPr>
        <p:spPr>
          <a:xfrm>
            <a:off x="461397" y="1563638"/>
            <a:ext cx="8229600" cy="2919772"/>
          </a:xfrm>
        </p:spPr>
        <p:txBody>
          <a:bodyPr>
            <a:normAutofit/>
          </a:bodyPr>
          <a:lstStyle/>
          <a:p>
            <a:r>
              <a:rPr lang="en-US" altLang="zh-CN" dirty="0" smtClean="0"/>
              <a:t>mode</a:t>
            </a:r>
            <a:r>
              <a:rPr lang="zh-CN" altLang="en-US" dirty="0" smtClean="0"/>
              <a:t>为可选参数，默认值为“</a:t>
            </a:r>
            <a:r>
              <a:rPr lang="en-US" altLang="zh-CN" dirty="0" smtClean="0"/>
              <a:t>r</a:t>
            </a:r>
            <a:r>
              <a:rPr lang="zh-CN" altLang="en-US" dirty="0" smtClean="0"/>
              <a:t>”</a:t>
            </a:r>
            <a:endParaRPr lang="en-US" altLang="zh-CN" dirty="0" smtClean="0"/>
          </a:p>
          <a:p>
            <a:r>
              <a:rPr lang="en-US" altLang="zh-CN" dirty="0" smtClean="0"/>
              <a:t>buffering</a:t>
            </a:r>
            <a:r>
              <a:rPr lang="zh-CN" altLang="en-US" dirty="0"/>
              <a:t>也为可选参数</a:t>
            </a:r>
            <a:r>
              <a:rPr lang="zh-CN" altLang="en-US" dirty="0" smtClean="0"/>
              <a:t>，默认</a:t>
            </a:r>
            <a:r>
              <a:rPr lang="zh-CN" altLang="en-US" dirty="0"/>
              <a:t>值为</a:t>
            </a:r>
            <a:r>
              <a:rPr lang="en-US" altLang="zh-CN" dirty="0"/>
              <a:t>-</a:t>
            </a:r>
            <a:r>
              <a:rPr lang="en-US" altLang="zh-CN" dirty="0" smtClean="0"/>
              <a:t>1</a:t>
            </a:r>
            <a:r>
              <a:rPr lang="zh-CN" altLang="en-US" dirty="0" smtClean="0"/>
              <a:t>，用于设置缓冲策略的可选整数</a:t>
            </a:r>
            <a:endParaRPr lang="en-US" altLang="zh-CN" dirty="0" smtClean="0"/>
          </a:p>
          <a:p>
            <a:r>
              <a:rPr lang="zh-CN" altLang="en-US" dirty="0" smtClean="0"/>
              <a:t>其他</a:t>
            </a:r>
            <a:r>
              <a:rPr lang="zh-CN" altLang="en-US" dirty="0"/>
              <a:t>常用参数：</a:t>
            </a:r>
            <a:r>
              <a:rPr lang="en-US" altLang="zh-CN" dirty="0"/>
              <a:t>encoding</a:t>
            </a:r>
            <a:r>
              <a:rPr lang="zh-CN" altLang="en-US" dirty="0"/>
              <a:t>（指定编码字符集</a:t>
            </a:r>
            <a:r>
              <a:rPr lang="zh-CN" altLang="en-US" dirty="0" smtClean="0"/>
              <a:t>）</a:t>
            </a:r>
          </a:p>
          <a:p>
            <a:endParaRPr lang="zh-CN" altLang="en-US" dirty="0"/>
          </a:p>
        </p:txBody>
      </p:sp>
      <p:sp>
        <p:nvSpPr>
          <p:cNvPr id="8" name="灯片编号占位符 7"/>
          <p:cNvSpPr>
            <a:spLocks noGrp="1"/>
          </p:cNvSpPr>
          <p:nvPr>
            <p:ph type="sldNum" sz="quarter" idx="4"/>
          </p:nvPr>
        </p:nvSpPr>
        <p:spPr/>
        <p:txBody>
          <a:bodyPr/>
          <a:lstStyle/>
          <a:p>
            <a:fld id="{D18B1CCC-5B4E-41DC-9FD8-30B8F0069F97}" type="slidenum">
              <a:rPr lang="zh-CN" altLang="en-US" smtClean="0"/>
              <a:pPr/>
              <a:t>16</a:t>
            </a:fld>
            <a:endParaRPr lang="zh-CN" altLang="en-US" dirty="0"/>
          </a:p>
        </p:txBody>
      </p:sp>
      <p:sp>
        <p:nvSpPr>
          <p:cNvPr id="5" name="矩形 4"/>
          <p:cNvSpPr/>
          <p:nvPr/>
        </p:nvSpPr>
        <p:spPr>
          <a:xfrm>
            <a:off x="851251" y="915566"/>
            <a:ext cx="5889497" cy="553998"/>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none" tIns="0" bIns="0">
            <a:spAutoFit/>
          </a:bodyPr>
          <a:lstStyle/>
          <a:p>
            <a:pPr>
              <a:lnSpc>
                <a:spcPct val="150000"/>
              </a:lnSpc>
            </a:pPr>
            <a:r>
              <a:rPr lang="en-US" altLang="zh-CN" sz="2400" dirty="0" err="1">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fp</a:t>
            </a: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 = open(file, mode='r', buffering=-1)</a:t>
            </a:r>
          </a:p>
        </p:txBody>
      </p:sp>
    </p:spTree>
    <p:extLst>
      <p:ext uri="{BB962C8B-B14F-4D97-AF65-F5344CB8AC3E}">
        <p14:creationId xmlns:p14="http://schemas.microsoft.com/office/powerpoint/2010/main" val="20069174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文件的打开</a:t>
            </a:r>
            <a:endParaRPr lang="zh-CN" altLang="en-US" dirty="0"/>
          </a:p>
        </p:txBody>
      </p:sp>
      <p:sp>
        <p:nvSpPr>
          <p:cNvPr id="4" name="内容占位符 3"/>
          <p:cNvSpPr>
            <a:spLocks noGrp="1"/>
          </p:cNvSpPr>
          <p:nvPr>
            <p:ph idx="1"/>
          </p:nvPr>
        </p:nvSpPr>
        <p:spPr/>
        <p:txBody>
          <a:bodyPr/>
          <a:lstStyle/>
          <a:p>
            <a:r>
              <a:rPr lang="en-US" altLang="zh-CN" dirty="0"/>
              <a:t>open()</a:t>
            </a:r>
            <a:r>
              <a:rPr lang="zh-CN" altLang="en-US" dirty="0"/>
              <a:t>函数返回一个</a:t>
            </a:r>
            <a:r>
              <a:rPr lang="zh-CN" altLang="en-US" dirty="0">
                <a:solidFill>
                  <a:schemeClr val="accent6"/>
                </a:solidFill>
              </a:rPr>
              <a:t>文件（</a:t>
            </a:r>
            <a:r>
              <a:rPr lang="en-US" altLang="zh-CN" dirty="0">
                <a:solidFill>
                  <a:schemeClr val="accent6"/>
                </a:solidFill>
              </a:rPr>
              <a:t>file</a:t>
            </a:r>
            <a:r>
              <a:rPr lang="zh-CN" altLang="en-US" dirty="0">
                <a:solidFill>
                  <a:schemeClr val="accent6"/>
                </a:solidFill>
              </a:rPr>
              <a:t>）</a:t>
            </a:r>
            <a:r>
              <a:rPr lang="zh-CN" altLang="en-US" dirty="0" smtClean="0">
                <a:solidFill>
                  <a:schemeClr val="accent6"/>
                </a:solidFill>
              </a:rPr>
              <a:t>对象</a:t>
            </a:r>
            <a:endParaRPr lang="en-US" altLang="zh-CN" dirty="0" smtClean="0">
              <a:solidFill>
                <a:schemeClr val="accent6"/>
              </a:solidFill>
            </a:endParaRPr>
          </a:p>
          <a:p>
            <a:r>
              <a:rPr lang="zh-CN" altLang="en-US" dirty="0" smtClean="0"/>
              <a:t>默认状态是以</a:t>
            </a:r>
            <a:r>
              <a:rPr lang="en-US" altLang="zh-CN" dirty="0" smtClean="0"/>
              <a:t>'r</a:t>
            </a:r>
            <a:r>
              <a:rPr lang="en-US" altLang="zh-CN" dirty="0"/>
              <a:t>'</a:t>
            </a:r>
            <a:r>
              <a:rPr lang="zh-CN" altLang="en-US" dirty="0" smtClean="0"/>
              <a:t>与</a:t>
            </a:r>
            <a:r>
              <a:rPr lang="en-US" altLang="zh-CN" dirty="0" smtClean="0"/>
              <a:t>'t</a:t>
            </a:r>
            <a:r>
              <a:rPr lang="en-US" altLang="zh-CN" dirty="0"/>
              <a:t>'</a:t>
            </a:r>
            <a:r>
              <a:rPr lang="zh-CN" altLang="en-US" dirty="0" smtClean="0"/>
              <a:t>模式打开</a:t>
            </a:r>
            <a:endParaRPr lang="zh-CN" altLang="en-US" dirty="0"/>
          </a:p>
          <a:p>
            <a:endParaRPr lang="zh-CN" altLang="en-US" dirty="0"/>
          </a:p>
        </p:txBody>
      </p:sp>
      <p:sp>
        <p:nvSpPr>
          <p:cNvPr id="8" name="灯片编号占位符 7"/>
          <p:cNvSpPr>
            <a:spLocks noGrp="1"/>
          </p:cNvSpPr>
          <p:nvPr>
            <p:ph type="sldNum" sz="quarter" idx="4"/>
          </p:nvPr>
        </p:nvSpPr>
        <p:spPr/>
        <p:txBody>
          <a:bodyPr/>
          <a:lstStyle/>
          <a:p>
            <a:fld id="{D18B1CCC-5B4E-41DC-9FD8-30B8F0069F97}" type="slidenum">
              <a:rPr lang="zh-CN" altLang="en-US" smtClean="0"/>
              <a:pPr/>
              <a:t>17</a:t>
            </a:fld>
            <a:endParaRPr lang="zh-CN" altLang="en-US" dirty="0"/>
          </a:p>
        </p:txBody>
      </p:sp>
      <p:grpSp>
        <p:nvGrpSpPr>
          <p:cNvPr id="6" name="组合 5"/>
          <p:cNvGrpSpPr/>
          <p:nvPr/>
        </p:nvGrpSpPr>
        <p:grpSpPr>
          <a:xfrm>
            <a:off x="1979712" y="2571750"/>
            <a:ext cx="4526899" cy="1368152"/>
            <a:chOff x="548640" y="2121408"/>
            <a:chExt cx="5085778" cy="1519460"/>
          </a:xfrm>
        </p:grpSpPr>
        <p:sp>
          <p:nvSpPr>
            <p:cNvPr id="7" name="任意多边形 6"/>
            <p:cNvSpPr/>
            <p:nvPr/>
          </p:nvSpPr>
          <p:spPr>
            <a:xfrm>
              <a:off x="548640" y="2121408"/>
              <a:ext cx="5085778" cy="1519460"/>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1600" dirty="0" smtClean="0"/>
            </a:p>
            <a:p>
              <a:pPr marL="0" lvl="1"/>
              <a:endParaRPr lang="en-US" altLang="zh-CN" sz="2000" dirty="0" smtClean="0"/>
            </a:p>
            <a:p>
              <a:pPr marL="0" lvl="1"/>
              <a:r>
                <a:rPr lang="en-US" altLang="zh-CN" sz="2400" dirty="0" smtClean="0"/>
                <a:t>&gt;&gt;&gt; </a:t>
              </a:r>
              <a:r>
                <a:rPr lang="en-US" altLang="zh-CN" sz="2400" dirty="0" err="1"/>
                <a:t>fp</a:t>
              </a:r>
              <a:r>
                <a:rPr lang="en-US" altLang="zh-CN" sz="2400" dirty="0"/>
                <a:t> = </a:t>
              </a:r>
              <a:r>
                <a:rPr lang="en-US" altLang="zh-CN" sz="2400" dirty="0" smtClean="0">
                  <a:solidFill>
                    <a:srgbClr val="7030A0"/>
                  </a:solidFill>
                </a:rPr>
                <a:t>open</a:t>
              </a:r>
              <a:r>
                <a:rPr lang="en-US" altLang="zh-CN" sz="2400" dirty="0" smtClean="0"/>
                <a:t>(</a:t>
              </a:r>
              <a:r>
                <a:rPr lang="en-US" altLang="zh-CN" sz="2400" dirty="0" smtClean="0">
                  <a:solidFill>
                    <a:schemeClr val="accent3"/>
                  </a:solidFill>
                </a:rPr>
                <a:t>'a.txt</a:t>
              </a:r>
              <a:r>
                <a:rPr lang="en-US" altLang="zh-CN" sz="2400" dirty="0">
                  <a:solidFill>
                    <a:schemeClr val="accent3"/>
                  </a:solidFill>
                </a:rPr>
                <a:t>'</a:t>
              </a:r>
              <a:r>
                <a:rPr lang="en-US" altLang="zh-CN" sz="2400" dirty="0"/>
                <a:t>)</a:t>
              </a:r>
              <a:endParaRPr lang="en-US" altLang="zh-CN" sz="2400" dirty="0">
                <a:solidFill>
                  <a:schemeClr val="accent3"/>
                </a:solidFill>
              </a:endParaRPr>
            </a:p>
            <a:p>
              <a:pPr marL="0" lvl="1"/>
              <a:r>
                <a:rPr lang="en-US" altLang="zh-CN" sz="2400" dirty="0"/>
                <a:t>&gt;&gt;&gt; </a:t>
              </a:r>
              <a:r>
                <a:rPr lang="en-US" altLang="zh-CN" sz="2400" dirty="0" err="1"/>
                <a:t>fp</a:t>
              </a:r>
              <a:r>
                <a:rPr lang="en-US" altLang="zh-CN" sz="2400" dirty="0"/>
                <a:t> = </a:t>
              </a:r>
              <a:r>
                <a:rPr lang="en-US" altLang="zh-CN" sz="2400" dirty="0" smtClean="0">
                  <a:solidFill>
                    <a:srgbClr val="7030A0"/>
                  </a:solidFill>
                </a:rPr>
                <a:t>open</a:t>
              </a:r>
              <a:r>
                <a:rPr lang="en-US" altLang="zh-CN" sz="2400" dirty="0" smtClean="0"/>
                <a:t>(</a:t>
              </a:r>
              <a:r>
                <a:rPr lang="en-US" altLang="zh-CN" sz="2400" dirty="0" smtClean="0">
                  <a:solidFill>
                    <a:schemeClr val="accent3"/>
                  </a:solidFill>
                </a:rPr>
                <a:t>'</a:t>
              </a:r>
              <a:r>
                <a:rPr lang="en-US" altLang="zh-CN" sz="2400" dirty="0" err="1" smtClean="0">
                  <a:solidFill>
                    <a:schemeClr val="accent3"/>
                  </a:solidFill>
                </a:rPr>
                <a:t>record.data</a:t>
              </a:r>
              <a:r>
                <a:rPr lang="en-US" altLang="zh-CN" sz="2400" dirty="0">
                  <a:solidFill>
                    <a:schemeClr val="accent3"/>
                  </a:solidFill>
                </a:rPr>
                <a:t>'</a:t>
              </a:r>
              <a:r>
                <a:rPr lang="en-US" altLang="zh-CN" sz="2400" dirty="0" smtClean="0">
                  <a:solidFill>
                    <a:schemeClr val="accent3"/>
                  </a:solidFill>
                </a:rPr>
                <a:t> </a:t>
              </a:r>
              <a:r>
                <a:rPr lang="en-US" altLang="zh-CN" sz="2400" dirty="0"/>
                <a:t>,</a:t>
              </a:r>
              <a:r>
                <a:rPr lang="en-US" altLang="zh-CN" sz="2400" dirty="0" smtClean="0">
                  <a:solidFill>
                    <a:schemeClr val="accent3"/>
                  </a:solidFill>
                </a:rPr>
                <a:t> '</a:t>
              </a:r>
              <a:r>
                <a:rPr lang="en-US" altLang="zh-CN" sz="2400" dirty="0" err="1" smtClean="0">
                  <a:solidFill>
                    <a:schemeClr val="accent3"/>
                  </a:solidFill>
                </a:rPr>
                <a:t>wb</a:t>
              </a:r>
              <a:r>
                <a:rPr lang="en-US" altLang="zh-CN" sz="2400" dirty="0">
                  <a:solidFill>
                    <a:schemeClr val="accent3"/>
                  </a:solidFill>
                </a:rPr>
                <a:t>'</a:t>
              </a:r>
              <a:r>
                <a:rPr lang="en-US" altLang="zh-CN" sz="2400" dirty="0" smtClean="0"/>
                <a:t>)</a:t>
              </a:r>
              <a:endParaRPr lang="en-US" altLang="zh-CN" sz="2400" dirty="0"/>
            </a:p>
          </p:txBody>
        </p:sp>
        <p:sp>
          <p:nvSpPr>
            <p:cNvPr id="9" name="椭圆形标注 8"/>
            <p:cNvSpPr/>
            <p:nvPr/>
          </p:nvSpPr>
          <p:spPr>
            <a:xfrm>
              <a:off x="701431" y="2156484"/>
              <a:ext cx="867370" cy="42880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spTree>
    <p:extLst>
      <p:ext uri="{BB962C8B-B14F-4D97-AF65-F5344CB8AC3E}">
        <p14:creationId xmlns:p14="http://schemas.microsoft.com/office/powerpoint/2010/main" val="1469185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文件打开模式</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18</a:t>
            </a:fld>
            <a:endParaRPr lang="zh-CN" altLang="en-US" dirty="0"/>
          </a:p>
        </p:txBody>
      </p:sp>
      <p:graphicFrame>
        <p:nvGraphicFramePr>
          <p:cNvPr id="5" name="Group 615"/>
          <p:cNvGraphicFramePr>
            <a:graphicFrameLocks/>
          </p:cNvGraphicFramePr>
          <p:nvPr>
            <p:extLst>
              <p:ext uri="{D42A27DB-BD31-4B8C-83A1-F6EECF244321}">
                <p14:modId xmlns:p14="http://schemas.microsoft.com/office/powerpoint/2010/main" val="3075921239"/>
              </p:ext>
            </p:extLst>
          </p:nvPr>
        </p:nvGraphicFramePr>
        <p:xfrm>
          <a:off x="323528" y="986777"/>
          <a:ext cx="8424936" cy="2800931"/>
        </p:xfrm>
        <a:graphic>
          <a:graphicData uri="http://schemas.openxmlformats.org/drawingml/2006/table">
            <a:tbl>
              <a:tblPr firstRow="1" bandRow="1">
                <a:tableStyleId>{93296810-A885-4BE3-A3E7-6D5BEEA58F35}</a:tableStyleId>
              </a:tblPr>
              <a:tblGrid>
                <a:gridCol w="927576">
                  <a:extLst>
                    <a:ext uri="{9D8B030D-6E8A-4147-A177-3AD203B41FA5}">
                      <a16:colId xmlns="" xmlns:a16="http://schemas.microsoft.com/office/drawing/2014/main" val="20000"/>
                    </a:ext>
                  </a:extLst>
                </a:gridCol>
                <a:gridCol w="7497360">
                  <a:extLst>
                    <a:ext uri="{9D8B030D-6E8A-4147-A177-3AD203B41FA5}">
                      <a16:colId xmlns="" xmlns:a16="http://schemas.microsoft.com/office/drawing/2014/main" val="20001"/>
                    </a:ext>
                  </a:extLst>
                </a:gridCol>
              </a:tblGrid>
              <a:tr h="400133">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ctr" defTabSz="914400" rtl="0" eaLnBrk="0" fontAlgn="ctr" latinLnBrk="0" hangingPunct="0">
                        <a:lnSpc>
                          <a:spcPts val="1500"/>
                        </a:lnSpc>
                        <a:spcBef>
                          <a:spcPct val="0"/>
                        </a:spcBef>
                        <a:spcAft>
                          <a:spcPct val="0"/>
                        </a:spcAft>
                        <a:buClrTx/>
                        <a:buSzTx/>
                        <a:buFontTx/>
                        <a:buNone/>
                        <a:tabLst/>
                      </a:pPr>
                      <a:r>
                        <a:rPr kumimoji="0" lang="en-US" altLang="zh-CN" sz="2000" u="none" strike="noStrike" cap="none" normalizeH="0" baseline="0" dirty="0" smtClean="0">
                          <a:ln>
                            <a:noFill/>
                          </a:ln>
                          <a:solidFill>
                            <a:schemeClr val="tx1">
                              <a:lumMod val="65000"/>
                              <a:lumOff val="35000"/>
                            </a:schemeClr>
                          </a:solidFill>
                          <a:effectLst/>
                          <a:latin typeface="+mn-lt"/>
                          <a:ea typeface="微软雅黑" pitchFamily="34" charset="-122"/>
                        </a:rPr>
                        <a:t>Mode</a:t>
                      </a:r>
                      <a:endParaRPr kumimoji="0" lang="en-US" altLang="zh-CN" sz="2000" b="0" i="0" u="none" strike="noStrike" cap="none" normalizeH="0" baseline="0" dirty="0" smtClean="0">
                        <a:ln>
                          <a:noFill/>
                        </a:ln>
                        <a:solidFill>
                          <a:schemeClr val="tx1">
                            <a:lumMod val="65000"/>
                            <a:lumOff val="35000"/>
                          </a:schemeClr>
                        </a:solidFill>
                        <a:effectLst/>
                        <a:latin typeface="+mn-lt"/>
                        <a:ea typeface="微软雅黑" pitchFamily="34" charset="-122"/>
                        <a:cs typeface="Arial" charset="0"/>
                      </a:endParaRPr>
                    </a:p>
                  </a:txBody>
                  <a:tcPr marT="34277" marB="34277" anchor="ctr" horzOverflow="overflow"/>
                </a:tc>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ctr" defTabSz="914400" rtl="0" eaLnBrk="0" fontAlgn="ctr" latinLnBrk="0" hangingPunct="0">
                        <a:lnSpc>
                          <a:spcPts val="1500"/>
                        </a:lnSpc>
                        <a:spcBef>
                          <a:spcPct val="0"/>
                        </a:spcBef>
                        <a:spcAft>
                          <a:spcPct val="0"/>
                        </a:spcAft>
                        <a:buClrTx/>
                        <a:buSzTx/>
                        <a:buFontTx/>
                        <a:buNone/>
                        <a:tabLst/>
                      </a:pPr>
                      <a:r>
                        <a:rPr kumimoji="0" lang="en-US" altLang="zh-CN" sz="2000" u="none" strike="noStrike" cap="none" normalizeH="0" baseline="0" dirty="0" smtClean="0">
                          <a:ln>
                            <a:noFill/>
                          </a:ln>
                          <a:solidFill>
                            <a:schemeClr val="tx1">
                              <a:lumMod val="65000"/>
                              <a:lumOff val="35000"/>
                            </a:schemeClr>
                          </a:solidFill>
                          <a:effectLst/>
                          <a:latin typeface="+mn-lt"/>
                          <a:ea typeface="微软雅黑" pitchFamily="34" charset="-122"/>
                        </a:rPr>
                        <a:t>Function</a:t>
                      </a:r>
                      <a:endParaRPr kumimoji="0" lang="en-US" altLang="zh-CN" sz="2000" b="0" i="0" u="none" strike="noStrike" cap="none" normalizeH="0" baseline="0" dirty="0" smtClean="0">
                        <a:ln>
                          <a:noFill/>
                        </a:ln>
                        <a:solidFill>
                          <a:schemeClr val="tx1">
                            <a:lumMod val="65000"/>
                            <a:lumOff val="35000"/>
                          </a:schemeClr>
                        </a:solidFill>
                        <a:effectLst/>
                        <a:latin typeface="+mn-lt"/>
                        <a:ea typeface="微软雅黑" pitchFamily="34" charset="-122"/>
                        <a:cs typeface="Arial" charset="0"/>
                      </a:endParaRPr>
                    </a:p>
                  </a:txBody>
                  <a:tcPr marT="34277" marB="34277" anchor="ctr" horzOverflow="overflow"/>
                </a:tc>
                <a:extLst>
                  <a:ext uri="{0D108BD9-81ED-4DB2-BD59-A6C34878D82A}">
                    <a16:rowId xmlns="" xmlns:a16="http://schemas.microsoft.com/office/drawing/2014/main" val="10000"/>
                  </a:ext>
                </a:extLst>
              </a:tr>
              <a:tr h="400133">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ctr" defTabSz="914400" rtl="0" eaLnBrk="0" fontAlgn="ctr" latinLnBrk="0" hangingPunct="0">
                        <a:lnSpc>
                          <a:spcPts val="1500"/>
                        </a:lnSpc>
                        <a:spcBef>
                          <a:spcPct val="0"/>
                        </a:spcBef>
                        <a:spcAft>
                          <a:spcPct val="0"/>
                        </a:spcAft>
                        <a:buClrTx/>
                        <a:buSzTx/>
                        <a:buFontTx/>
                        <a:buNone/>
                        <a:tabLst/>
                      </a:pPr>
                      <a:r>
                        <a:rPr kumimoji="0" lang="en-US" altLang="zh-CN" sz="2000" b="1" u="none" strike="noStrike" cap="none" normalizeH="0" baseline="0" dirty="0" smtClean="0">
                          <a:ln>
                            <a:noFill/>
                          </a:ln>
                          <a:solidFill>
                            <a:schemeClr val="tx1">
                              <a:lumMod val="65000"/>
                              <a:lumOff val="35000"/>
                            </a:schemeClr>
                          </a:solidFill>
                          <a:effectLst/>
                          <a:latin typeface="+mn-lt"/>
                          <a:ea typeface="微软雅黑" pitchFamily="34" charset="-122"/>
                        </a:rPr>
                        <a:t>r+</a:t>
                      </a:r>
                      <a:endParaRPr kumimoji="0" lang="en-US" altLang="zh-CN" sz="2000" b="1" i="0" u="none" strike="noStrike" cap="none" normalizeH="0" baseline="0" dirty="0" smtClean="0">
                        <a:ln>
                          <a:noFill/>
                        </a:ln>
                        <a:solidFill>
                          <a:schemeClr val="tx1">
                            <a:lumMod val="65000"/>
                            <a:lumOff val="35000"/>
                          </a:schemeClr>
                        </a:solidFill>
                        <a:effectLst/>
                        <a:latin typeface="+mn-lt"/>
                        <a:ea typeface="微软雅黑" pitchFamily="34" charset="-122"/>
                        <a:cs typeface="Arial" charset="0"/>
                      </a:endParaRPr>
                    </a:p>
                  </a:txBody>
                  <a:tcPr marT="34277" marB="34277" anchor="ctr" horzOverflow="overflow"/>
                </a:tc>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l" defTabSz="914400" rtl="0" eaLnBrk="0" fontAlgn="ctr" latinLnBrk="0" hangingPunct="0">
                        <a:lnSpc>
                          <a:spcPts val="1500"/>
                        </a:lnSpc>
                        <a:spcBef>
                          <a:spcPct val="0"/>
                        </a:spcBef>
                        <a:spcAft>
                          <a:spcPct val="0"/>
                        </a:spcAft>
                        <a:buClrTx/>
                        <a:buSzTx/>
                        <a:buFontTx/>
                        <a:buNone/>
                        <a:tabLst/>
                      </a:pPr>
                      <a:r>
                        <a:rPr kumimoji="0" lang="zh-CN" altLang="en-US"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 以读写模式打开，必须打开已经存在的文件，读写从头部开始</a:t>
                      </a:r>
                      <a:endParaRPr kumimoji="0" lang="en-US" altLang="zh-CN" sz="2000" b="1" i="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cs typeface="Arial" charset="0"/>
                      </a:endParaRPr>
                    </a:p>
                  </a:txBody>
                  <a:tcPr marT="34277" marB="34277" anchor="ctr" horzOverflow="overflow"/>
                </a:tc>
                <a:extLst>
                  <a:ext uri="{0D108BD9-81ED-4DB2-BD59-A6C34878D82A}">
                    <a16:rowId xmlns="" xmlns:a16="http://schemas.microsoft.com/office/drawing/2014/main" val="10005"/>
                  </a:ext>
                </a:extLst>
              </a:tr>
              <a:tr h="400133">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ctr" defTabSz="914400" rtl="0" eaLnBrk="0" fontAlgn="ctr" latinLnBrk="0" hangingPunct="0">
                        <a:lnSpc>
                          <a:spcPts val="1500"/>
                        </a:lnSpc>
                        <a:spcBef>
                          <a:spcPct val="0"/>
                        </a:spcBef>
                        <a:spcAft>
                          <a:spcPct val="0"/>
                        </a:spcAft>
                        <a:buClrTx/>
                        <a:buSzTx/>
                        <a:buFontTx/>
                        <a:buNone/>
                        <a:tabLst/>
                      </a:pPr>
                      <a:r>
                        <a:rPr kumimoji="0" lang="en-US" altLang="zh-CN" sz="2000" b="1" u="none" strike="noStrike" cap="none" normalizeH="0" baseline="0" dirty="0" smtClean="0">
                          <a:ln>
                            <a:noFill/>
                          </a:ln>
                          <a:solidFill>
                            <a:schemeClr val="tx1">
                              <a:lumMod val="65000"/>
                              <a:lumOff val="35000"/>
                            </a:schemeClr>
                          </a:solidFill>
                          <a:effectLst/>
                          <a:latin typeface="+mn-lt"/>
                          <a:ea typeface="微软雅黑" pitchFamily="34" charset="-122"/>
                        </a:rPr>
                        <a:t>w+</a:t>
                      </a:r>
                      <a:endParaRPr kumimoji="0" lang="en-US" altLang="zh-CN" sz="2000" b="1" i="0" u="none" strike="noStrike" cap="none" normalizeH="0" baseline="0" dirty="0" smtClean="0">
                        <a:ln>
                          <a:noFill/>
                        </a:ln>
                        <a:solidFill>
                          <a:schemeClr val="tx1">
                            <a:lumMod val="65000"/>
                            <a:lumOff val="35000"/>
                          </a:schemeClr>
                        </a:solidFill>
                        <a:effectLst/>
                        <a:latin typeface="+mn-lt"/>
                        <a:ea typeface="微软雅黑" pitchFamily="34" charset="-122"/>
                        <a:cs typeface="Arial" charset="0"/>
                      </a:endParaRPr>
                    </a:p>
                  </a:txBody>
                  <a:tcPr marT="34277" marB="34277" anchor="ctr" horzOverflow="overflow"/>
                </a:tc>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l" defTabSz="914400" rtl="0" eaLnBrk="0" fontAlgn="ctr" latinLnBrk="0" hangingPunct="0">
                        <a:lnSpc>
                          <a:spcPts val="1500"/>
                        </a:lnSpc>
                        <a:spcBef>
                          <a:spcPct val="0"/>
                        </a:spcBef>
                        <a:spcAft>
                          <a:spcPct val="0"/>
                        </a:spcAft>
                        <a:buClrTx/>
                        <a:buSzTx/>
                        <a:buFontTx/>
                        <a:buNone/>
                        <a:tabLst/>
                      </a:pPr>
                      <a:r>
                        <a:rPr kumimoji="0" lang="zh-CN" altLang="en-US"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 以读写模式打开，新建或是清空原内容，读的内容为新写入内容</a:t>
                      </a:r>
                      <a:endParaRPr kumimoji="0" lang="en-US" altLang="zh-CN" sz="2000" b="1" i="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cs typeface="Arial" charset="0"/>
                      </a:endParaRPr>
                    </a:p>
                  </a:txBody>
                  <a:tcPr marT="34277" marB="34277" anchor="ctr" horzOverflow="overflow"/>
                </a:tc>
                <a:extLst>
                  <a:ext uri="{0D108BD9-81ED-4DB2-BD59-A6C34878D82A}">
                    <a16:rowId xmlns="" xmlns:a16="http://schemas.microsoft.com/office/drawing/2014/main" val="10006"/>
                  </a:ext>
                </a:extLst>
              </a:tr>
              <a:tr h="400133">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ctr" defTabSz="914400" rtl="0" eaLnBrk="0" fontAlgn="ctr" latinLnBrk="0" hangingPunct="0">
                        <a:lnSpc>
                          <a:spcPts val="1500"/>
                        </a:lnSpc>
                        <a:spcBef>
                          <a:spcPct val="0"/>
                        </a:spcBef>
                        <a:spcAft>
                          <a:spcPct val="0"/>
                        </a:spcAft>
                        <a:buClrTx/>
                        <a:buSzTx/>
                        <a:buFontTx/>
                        <a:buNone/>
                        <a:tabLst/>
                      </a:pPr>
                      <a:r>
                        <a:rPr kumimoji="0" lang="en-US" altLang="zh-CN" sz="2000" b="1" u="none" strike="noStrike" cap="none" normalizeH="0" baseline="0" dirty="0" smtClean="0">
                          <a:ln>
                            <a:noFill/>
                          </a:ln>
                          <a:solidFill>
                            <a:schemeClr val="tx1">
                              <a:lumMod val="65000"/>
                              <a:lumOff val="35000"/>
                            </a:schemeClr>
                          </a:solidFill>
                          <a:effectLst/>
                          <a:latin typeface="+mn-lt"/>
                          <a:ea typeface="微软雅黑" pitchFamily="34" charset="-122"/>
                        </a:rPr>
                        <a:t>a+</a:t>
                      </a:r>
                      <a:endParaRPr kumimoji="0" lang="en-US" altLang="zh-CN" sz="2000" b="1" i="0" u="none" strike="noStrike" cap="none" normalizeH="0" baseline="0" dirty="0" smtClean="0">
                        <a:ln>
                          <a:noFill/>
                        </a:ln>
                        <a:solidFill>
                          <a:schemeClr val="tx1">
                            <a:lumMod val="65000"/>
                            <a:lumOff val="35000"/>
                          </a:schemeClr>
                        </a:solidFill>
                        <a:effectLst/>
                        <a:latin typeface="+mn-lt"/>
                        <a:ea typeface="微软雅黑" pitchFamily="34" charset="-122"/>
                        <a:cs typeface="Arial" charset="0"/>
                      </a:endParaRPr>
                    </a:p>
                  </a:txBody>
                  <a:tcPr marT="34277" marB="34277" anchor="ctr" horzOverflow="overflow"/>
                </a:tc>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l" defTabSz="914400" rtl="0" eaLnBrk="0" fontAlgn="ctr" latinLnBrk="0" hangingPunct="0">
                        <a:lnSpc>
                          <a:spcPts val="1500"/>
                        </a:lnSpc>
                        <a:spcBef>
                          <a:spcPct val="0"/>
                        </a:spcBef>
                        <a:spcAft>
                          <a:spcPct val="0"/>
                        </a:spcAft>
                        <a:buClrTx/>
                        <a:buSzTx/>
                        <a:buFontTx/>
                        <a:buNone/>
                        <a:tabLst/>
                      </a:pPr>
                      <a:r>
                        <a:rPr kumimoji="0" lang="zh-CN" altLang="en-US"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 以读和追加模式打开，若打开已经存在的文件，读写从尾部开始</a:t>
                      </a:r>
                      <a:endParaRPr kumimoji="0" lang="en-US" altLang="zh-CN" sz="2000" b="1" i="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cs typeface="Arial" charset="0"/>
                      </a:endParaRPr>
                    </a:p>
                  </a:txBody>
                  <a:tcPr marT="34277" marB="34277" anchor="ctr" horzOverflow="overflow"/>
                </a:tc>
                <a:extLst>
                  <a:ext uri="{0D108BD9-81ED-4DB2-BD59-A6C34878D82A}">
                    <a16:rowId xmlns="" xmlns:a16="http://schemas.microsoft.com/office/drawing/2014/main" val="10007"/>
                  </a:ext>
                </a:extLst>
              </a:tr>
              <a:tr h="400133">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ctr" defTabSz="914400" rtl="0" eaLnBrk="0" fontAlgn="ctr" latinLnBrk="0" hangingPunct="0">
                        <a:lnSpc>
                          <a:spcPts val="1500"/>
                        </a:lnSpc>
                        <a:spcBef>
                          <a:spcPct val="0"/>
                        </a:spcBef>
                        <a:spcAft>
                          <a:spcPct val="0"/>
                        </a:spcAft>
                        <a:buClrTx/>
                        <a:buSzTx/>
                        <a:buFontTx/>
                        <a:buNone/>
                        <a:tabLst/>
                      </a:pPr>
                      <a:r>
                        <a:rPr kumimoji="0" lang="en-US" altLang="zh-CN" sz="2000" b="1" u="none" strike="noStrike" cap="none" normalizeH="0" baseline="0" dirty="0" err="1" smtClean="0">
                          <a:ln>
                            <a:noFill/>
                          </a:ln>
                          <a:solidFill>
                            <a:schemeClr val="tx1">
                              <a:lumMod val="65000"/>
                              <a:lumOff val="35000"/>
                            </a:schemeClr>
                          </a:solidFill>
                          <a:effectLst/>
                          <a:latin typeface="+mn-lt"/>
                          <a:ea typeface="微软雅黑" pitchFamily="34" charset="-122"/>
                        </a:rPr>
                        <a:t>wb</a:t>
                      </a:r>
                      <a:endParaRPr kumimoji="0" lang="en-US" altLang="zh-CN" sz="2000" b="1" i="0" u="none" strike="noStrike" cap="none" normalizeH="0" baseline="0" dirty="0" smtClean="0">
                        <a:ln>
                          <a:noFill/>
                        </a:ln>
                        <a:solidFill>
                          <a:schemeClr val="tx1">
                            <a:lumMod val="65000"/>
                            <a:lumOff val="35000"/>
                          </a:schemeClr>
                        </a:solidFill>
                        <a:effectLst/>
                        <a:latin typeface="+mn-lt"/>
                        <a:ea typeface="微软雅黑" pitchFamily="34" charset="-122"/>
                        <a:cs typeface="Arial" charset="0"/>
                      </a:endParaRPr>
                    </a:p>
                  </a:txBody>
                  <a:tcPr marT="34277" marB="34277" anchor="ctr" horzOverflow="overflow"/>
                </a:tc>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l" defTabSz="914400" rtl="0" eaLnBrk="0" fontAlgn="ctr" latinLnBrk="0" hangingPunct="0">
                        <a:lnSpc>
                          <a:spcPts val="1500"/>
                        </a:lnSpc>
                        <a:spcBef>
                          <a:spcPct val="0"/>
                        </a:spcBef>
                        <a:spcAft>
                          <a:spcPct val="0"/>
                        </a:spcAft>
                        <a:buClrTx/>
                        <a:buSzTx/>
                        <a:buFontTx/>
                        <a:buNone/>
                        <a:tabLst/>
                      </a:pPr>
                      <a:r>
                        <a:rPr kumimoji="0" lang="zh-CN" altLang="en-US"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 以二进制写模式打开（参见</a:t>
                      </a:r>
                      <a:r>
                        <a:rPr kumimoji="0" lang="en-US" altLang="zh-CN"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w</a:t>
                      </a:r>
                      <a:r>
                        <a:rPr kumimoji="0" lang="zh-CN" altLang="en-US"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a:t>
                      </a:r>
                      <a:endParaRPr kumimoji="0" lang="en-US" altLang="zh-CN" sz="2000" b="1" i="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cs typeface="Arial" charset="0"/>
                      </a:endParaRPr>
                    </a:p>
                  </a:txBody>
                  <a:tcPr marT="34277" marB="34277" anchor="ctr" horzOverflow="overflow"/>
                </a:tc>
                <a:extLst>
                  <a:ext uri="{0D108BD9-81ED-4DB2-BD59-A6C34878D82A}">
                    <a16:rowId xmlns="" xmlns:a16="http://schemas.microsoft.com/office/drawing/2014/main" val="10009"/>
                  </a:ext>
                </a:extLst>
              </a:tr>
              <a:tr h="400133">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ctr" defTabSz="914400" rtl="0" eaLnBrk="0" fontAlgn="ctr" latinLnBrk="0" hangingPunct="0">
                        <a:lnSpc>
                          <a:spcPts val="1500"/>
                        </a:lnSpc>
                        <a:spcBef>
                          <a:spcPct val="0"/>
                        </a:spcBef>
                        <a:spcAft>
                          <a:spcPct val="0"/>
                        </a:spcAft>
                        <a:buClrTx/>
                        <a:buSzTx/>
                        <a:buFontTx/>
                        <a:buNone/>
                        <a:tabLst/>
                      </a:pPr>
                      <a:r>
                        <a:rPr kumimoji="0" lang="en-US" altLang="zh-CN" sz="2000" b="1" u="none" strike="noStrike" cap="none" normalizeH="0" baseline="0" dirty="0" err="1" smtClean="0">
                          <a:ln>
                            <a:noFill/>
                          </a:ln>
                          <a:solidFill>
                            <a:schemeClr val="tx1">
                              <a:lumMod val="65000"/>
                              <a:lumOff val="35000"/>
                            </a:schemeClr>
                          </a:solidFill>
                          <a:effectLst/>
                          <a:latin typeface="+mn-lt"/>
                          <a:ea typeface="微软雅黑" pitchFamily="34" charset="-122"/>
                        </a:rPr>
                        <a:t>rb</a:t>
                      </a:r>
                      <a:r>
                        <a:rPr kumimoji="0" lang="en-US" altLang="zh-CN" sz="2000" b="1" u="none" strike="noStrike" cap="none" normalizeH="0" baseline="0" dirty="0" smtClean="0">
                          <a:ln>
                            <a:noFill/>
                          </a:ln>
                          <a:solidFill>
                            <a:schemeClr val="tx1">
                              <a:lumMod val="65000"/>
                              <a:lumOff val="35000"/>
                            </a:schemeClr>
                          </a:solidFill>
                          <a:effectLst/>
                          <a:latin typeface="+mn-lt"/>
                          <a:ea typeface="微软雅黑" pitchFamily="34" charset="-122"/>
                        </a:rPr>
                        <a:t>+</a:t>
                      </a:r>
                      <a:endParaRPr kumimoji="0" lang="en-US" altLang="zh-CN" sz="2000" b="1" i="0" u="none" strike="noStrike" cap="none" normalizeH="0" baseline="0" dirty="0" smtClean="0">
                        <a:ln>
                          <a:noFill/>
                        </a:ln>
                        <a:solidFill>
                          <a:schemeClr val="tx1">
                            <a:lumMod val="65000"/>
                            <a:lumOff val="35000"/>
                          </a:schemeClr>
                        </a:solidFill>
                        <a:effectLst/>
                        <a:latin typeface="+mn-lt"/>
                        <a:ea typeface="微软雅黑" pitchFamily="34" charset="-122"/>
                        <a:cs typeface="Arial" charset="0"/>
                      </a:endParaRPr>
                    </a:p>
                  </a:txBody>
                  <a:tcPr marT="34277" marB="34277" anchor="ctr" horzOverflow="overflow"/>
                </a:tc>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l" defTabSz="914400" rtl="0" eaLnBrk="0" fontAlgn="ctr" latinLnBrk="0" hangingPunct="0">
                        <a:lnSpc>
                          <a:spcPts val="1500"/>
                        </a:lnSpc>
                        <a:spcBef>
                          <a:spcPct val="0"/>
                        </a:spcBef>
                        <a:spcAft>
                          <a:spcPct val="0"/>
                        </a:spcAft>
                        <a:buClrTx/>
                        <a:buSzTx/>
                        <a:buFontTx/>
                        <a:buNone/>
                        <a:tabLst/>
                      </a:pPr>
                      <a:r>
                        <a:rPr kumimoji="0" lang="zh-CN" altLang="en-US"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 以二进制读写模式打开（参见</a:t>
                      </a:r>
                      <a:r>
                        <a:rPr kumimoji="0" lang="en-US" altLang="zh-CN"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r+</a:t>
                      </a:r>
                      <a:r>
                        <a:rPr kumimoji="0" lang="zh-CN" altLang="en-US"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），可写成</a:t>
                      </a:r>
                      <a:r>
                        <a:rPr kumimoji="0" lang="en-US" altLang="zh-CN" sz="2000" u="none" strike="noStrike" cap="none" normalizeH="0" baseline="0" dirty="0" err="1"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rb</a:t>
                      </a:r>
                      <a:r>
                        <a:rPr kumimoji="0" lang="en-US" altLang="zh-CN"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a:t>
                      </a:r>
                      <a:r>
                        <a:rPr kumimoji="0" lang="zh-CN" altLang="en-US"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a:t>
                      </a:r>
                      <a:r>
                        <a:rPr kumimoji="0" lang="en-US" altLang="zh-CN" sz="2000" u="none" strike="noStrike" cap="none" normalizeH="0" baseline="0" dirty="0" err="1"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r+b</a:t>
                      </a:r>
                      <a:r>
                        <a:rPr kumimoji="0" lang="zh-CN" altLang="en-US"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a:t>
                      </a:r>
                      <a:r>
                        <a:rPr kumimoji="0" lang="en-US" altLang="zh-CN"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a:t>
                      </a:r>
                      <a:r>
                        <a:rPr kumimoji="0" lang="en-US" altLang="zh-CN" sz="2000" u="none" strike="noStrike" cap="none" normalizeH="0" baseline="0" dirty="0" err="1"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rb</a:t>
                      </a:r>
                      <a:endParaRPr kumimoji="0" lang="en-US" altLang="zh-CN" sz="2000" b="1" i="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cs typeface="Arial" charset="0"/>
                      </a:endParaRPr>
                    </a:p>
                  </a:txBody>
                  <a:tcPr marT="34277" marB="34277" anchor="ctr" horzOverflow="overflow"/>
                </a:tc>
                <a:extLst>
                  <a:ext uri="{0D108BD9-81ED-4DB2-BD59-A6C34878D82A}">
                    <a16:rowId xmlns="" xmlns:a16="http://schemas.microsoft.com/office/drawing/2014/main" val="10011"/>
                  </a:ext>
                </a:extLst>
              </a:tr>
              <a:tr h="400133">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ctr" defTabSz="914400" rtl="0" eaLnBrk="0" fontAlgn="ctr" latinLnBrk="0" hangingPunct="0">
                        <a:lnSpc>
                          <a:spcPts val="1500"/>
                        </a:lnSpc>
                        <a:spcBef>
                          <a:spcPct val="0"/>
                        </a:spcBef>
                        <a:spcAft>
                          <a:spcPct val="0"/>
                        </a:spcAft>
                        <a:buClrTx/>
                        <a:buSzTx/>
                        <a:buFontTx/>
                        <a:buNone/>
                        <a:tabLst/>
                      </a:pPr>
                      <a:r>
                        <a:rPr kumimoji="0" lang="en-US" altLang="zh-CN" sz="2000" b="1" u="none" strike="noStrike" cap="none" normalizeH="0" baseline="0" dirty="0" err="1" smtClean="0">
                          <a:ln>
                            <a:noFill/>
                          </a:ln>
                          <a:solidFill>
                            <a:schemeClr val="tx1">
                              <a:lumMod val="65000"/>
                              <a:lumOff val="35000"/>
                            </a:schemeClr>
                          </a:solidFill>
                          <a:effectLst/>
                          <a:latin typeface="+mn-lt"/>
                          <a:ea typeface="微软雅黑" pitchFamily="34" charset="-122"/>
                        </a:rPr>
                        <a:t>wb</a:t>
                      </a:r>
                      <a:r>
                        <a:rPr kumimoji="0" lang="en-US" altLang="zh-CN" sz="2000" b="1" u="none" strike="noStrike" cap="none" normalizeH="0" baseline="0" dirty="0" smtClean="0">
                          <a:ln>
                            <a:noFill/>
                          </a:ln>
                          <a:solidFill>
                            <a:schemeClr val="tx1">
                              <a:lumMod val="65000"/>
                              <a:lumOff val="35000"/>
                            </a:schemeClr>
                          </a:solidFill>
                          <a:effectLst/>
                          <a:latin typeface="+mn-lt"/>
                          <a:ea typeface="微软雅黑" pitchFamily="34" charset="-122"/>
                        </a:rPr>
                        <a:t>+</a:t>
                      </a:r>
                      <a:endParaRPr kumimoji="0" lang="en-US" altLang="zh-CN" sz="2000" b="1" i="0" u="none" strike="noStrike" cap="none" normalizeH="0" baseline="0" dirty="0" smtClean="0">
                        <a:ln>
                          <a:noFill/>
                        </a:ln>
                        <a:solidFill>
                          <a:schemeClr val="tx1">
                            <a:lumMod val="65000"/>
                            <a:lumOff val="35000"/>
                          </a:schemeClr>
                        </a:solidFill>
                        <a:effectLst/>
                        <a:latin typeface="+mn-lt"/>
                        <a:ea typeface="微软雅黑" pitchFamily="34" charset="-122"/>
                        <a:cs typeface="Arial" charset="0"/>
                      </a:endParaRPr>
                    </a:p>
                  </a:txBody>
                  <a:tcPr marT="34277" marB="34277" anchor="ctr" horzOverflow="overflow"/>
                </a:tc>
                <a:tc>
                  <a:txBody>
                    <a:bodyPr/>
                    <a:lstStyle>
                      <a:lvl1pPr>
                        <a:spcBef>
                          <a:spcPct val="20000"/>
                        </a:spcBef>
                        <a:defRPr sz="2800">
                          <a:solidFill>
                            <a:schemeClr val="tx2"/>
                          </a:solidFill>
                          <a:latin typeface="Arial" charset="0"/>
                          <a:ea typeface="Arial Unicode MS" pitchFamily="34" charset="-122"/>
                          <a:cs typeface="Arial Unicode MS" pitchFamily="34" charset="-122"/>
                        </a:defRPr>
                      </a:lvl1pPr>
                      <a:lvl2pPr>
                        <a:spcBef>
                          <a:spcPct val="20000"/>
                        </a:spcBef>
                        <a:defRPr sz="2800">
                          <a:solidFill>
                            <a:schemeClr val="tx2"/>
                          </a:solidFill>
                          <a:latin typeface="Arial" charset="0"/>
                          <a:ea typeface="Arial Unicode MS" pitchFamily="34" charset="-122"/>
                          <a:cs typeface="Arial Unicode MS" pitchFamily="34" charset="-122"/>
                        </a:defRPr>
                      </a:lvl2pPr>
                      <a:lvl3pPr>
                        <a:spcBef>
                          <a:spcPct val="20000"/>
                        </a:spcBef>
                        <a:defRPr sz="2800">
                          <a:solidFill>
                            <a:schemeClr val="tx2"/>
                          </a:solidFill>
                          <a:latin typeface="Arial" charset="0"/>
                          <a:ea typeface="Arial Unicode MS" pitchFamily="34" charset="-122"/>
                          <a:cs typeface="Arial Unicode MS" pitchFamily="34" charset="-122"/>
                        </a:defRPr>
                      </a:lvl3pPr>
                      <a:lvl4pPr>
                        <a:spcBef>
                          <a:spcPct val="20000"/>
                        </a:spcBef>
                        <a:defRPr sz="2800">
                          <a:solidFill>
                            <a:schemeClr val="tx2"/>
                          </a:solidFill>
                          <a:latin typeface="Arial" charset="0"/>
                          <a:ea typeface="Arial Unicode MS" pitchFamily="34" charset="-122"/>
                          <a:cs typeface="Arial Unicode MS" pitchFamily="34" charset="-122"/>
                        </a:defRPr>
                      </a:lvl4pPr>
                      <a:lvl5pPr>
                        <a:spcBef>
                          <a:spcPct val="20000"/>
                        </a:spcBef>
                        <a:defRPr sz="2800">
                          <a:solidFill>
                            <a:schemeClr val="tx2"/>
                          </a:solidFill>
                          <a:latin typeface="Arial" charset="0"/>
                          <a:ea typeface="Arial Unicode MS" pitchFamily="34" charset="-122"/>
                          <a:cs typeface="Arial Unicode MS" pitchFamily="34" charset="-122"/>
                        </a:defRPr>
                      </a:lvl5pPr>
                      <a:lvl6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6pPr>
                      <a:lvl7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7pPr>
                      <a:lvl8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8pPr>
                      <a:lvl9pPr eaLnBrk="0" fontAlgn="base" hangingPunct="0">
                        <a:spcBef>
                          <a:spcPct val="20000"/>
                        </a:spcBef>
                        <a:spcAft>
                          <a:spcPct val="0"/>
                        </a:spcAft>
                        <a:defRPr sz="2800">
                          <a:solidFill>
                            <a:schemeClr val="tx2"/>
                          </a:solidFill>
                          <a:latin typeface="Arial" charset="0"/>
                          <a:ea typeface="Arial Unicode MS" pitchFamily="34" charset="-122"/>
                          <a:cs typeface="Arial Unicode MS" pitchFamily="34" charset="-122"/>
                        </a:defRPr>
                      </a:lvl9pPr>
                    </a:lstStyle>
                    <a:p>
                      <a:pPr marL="0" marR="0" lvl="0" indent="0" algn="l" defTabSz="914400" rtl="0" eaLnBrk="0" fontAlgn="ctr" latinLnBrk="0" hangingPunct="0">
                        <a:lnSpc>
                          <a:spcPts val="1500"/>
                        </a:lnSpc>
                        <a:spcBef>
                          <a:spcPct val="0"/>
                        </a:spcBef>
                        <a:spcAft>
                          <a:spcPct val="0"/>
                        </a:spcAft>
                        <a:buClrTx/>
                        <a:buSzTx/>
                        <a:buFontTx/>
                        <a:buNone/>
                        <a:tabLst/>
                      </a:pPr>
                      <a:r>
                        <a:rPr kumimoji="0" lang="zh-CN" altLang="en-US"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 以二进制读写模式打开（参见</a:t>
                      </a:r>
                      <a:r>
                        <a:rPr kumimoji="0" lang="en-US" altLang="zh-CN"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w+</a:t>
                      </a:r>
                      <a:r>
                        <a:rPr kumimoji="0" lang="zh-CN" altLang="en-US" sz="200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rPr>
                        <a:t>）</a:t>
                      </a:r>
                      <a:endParaRPr kumimoji="0" lang="en-US" altLang="zh-CN" sz="2000" b="1" i="0" u="none" strike="noStrike" cap="none" normalizeH="0" baseline="0" dirty="0" smtClean="0">
                        <a:ln>
                          <a:noFill/>
                        </a:ln>
                        <a:solidFill>
                          <a:schemeClr val="tx1">
                            <a:lumMod val="65000"/>
                            <a:lumOff val="35000"/>
                          </a:schemeClr>
                        </a:solidFill>
                        <a:effectLst/>
                        <a:latin typeface="微软雅黑" panose="020B0503020204020204" pitchFamily="34" charset="-122"/>
                        <a:ea typeface="微软雅黑" panose="020B0503020204020204" pitchFamily="34" charset="-122"/>
                        <a:cs typeface="Arial" charset="0"/>
                      </a:endParaRPr>
                    </a:p>
                  </a:txBody>
                  <a:tcPr marT="34277" marB="34277" anchor="ctr" horzOverflow="overflow"/>
                </a:tc>
                <a:extLst>
                  <a:ext uri="{0D108BD9-81ED-4DB2-BD59-A6C34878D82A}">
                    <a16:rowId xmlns="" xmlns:a16="http://schemas.microsoft.com/office/drawing/2014/main" val="10012"/>
                  </a:ext>
                </a:extLst>
              </a:tr>
            </a:tbl>
          </a:graphicData>
        </a:graphic>
      </p:graphicFrame>
    </p:spTree>
    <p:extLst>
      <p:ext uri="{BB962C8B-B14F-4D97-AF65-F5344CB8AC3E}">
        <p14:creationId xmlns:p14="http://schemas.microsoft.com/office/powerpoint/2010/main" val="1202993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标准文件</a:t>
            </a:r>
            <a:endParaRPr lang="zh-CN" altLang="en-US" dirty="0"/>
          </a:p>
        </p:txBody>
      </p:sp>
      <p:sp>
        <p:nvSpPr>
          <p:cNvPr id="6" name="内容占位符 5"/>
          <p:cNvSpPr>
            <a:spLocks noGrp="1"/>
          </p:cNvSpPr>
          <p:nvPr>
            <p:ph idx="1"/>
          </p:nvPr>
        </p:nvSpPr>
        <p:spPr>
          <a:xfrm>
            <a:off x="467544" y="915566"/>
            <a:ext cx="8229600" cy="3495836"/>
          </a:xfrm>
        </p:spPr>
        <p:txBody>
          <a:bodyPr/>
          <a:lstStyle/>
          <a:p>
            <a:r>
              <a:rPr lang="zh-CN" altLang="en-US" dirty="0"/>
              <a:t>当程序启动后，以下三种标准文件</a:t>
            </a:r>
            <a:r>
              <a:rPr lang="zh-CN" altLang="en-US" dirty="0" smtClean="0"/>
              <a:t>有效</a:t>
            </a:r>
            <a:endParaRPr lang="en-US" altLang="zh-CN" dirty="0"/>
          </a:p>
        </p:txBody>
      </p:sp>
      <p:sp>
        <p:nvSpPr>
          <p:cNvPr id="8" name="灯片编号占位符 7"/>
          <p:cNvSpPr>
            <a:spLocks noGrp="1"/>
          </p:cNvSpPr>
          <p:nvPr>
            <p:ph type="sldNum" sz="quarter" idx="4"/>
          </p:nvPr>
        </p:nvSpPr>
        <p:spPr/>
        <p:txBody>
          <a:bodyPr/>
          <a:lstStyle/>
          <a:p>
            <a:fld id="{D18B1CCC-5B4E-41DC-9FD8-30B8F0069F97}" type="slidenum">
              <a:rPr lang="zh-CN" altLang="en-US" smtClean="0"/>
              <a:pPr/>
              <a:t>19</a:t>
            </a:fld>
            <a:endParaRPr lang="zh-CN" altLang="en-US" dirty="0"/>
          </a:p>
        </p:txBody>
      </p:sp>
      <p:graphicFrame>
        <p:nvGraphicFramePr>
          <p:cNvPr id="5" name="表格 4"/>
          <p:cNvGraphicFramePr>
            <a:graphicFrameLocks noGrp="1"/>
          </p:cNvGraphicFramePr>
          <p:nvPr>
            <p:extLst>
              <p:ext uri="{D42A27DB-BD31-4B8C-83A1-F6EECF244321}">
                <p14:modId xmlns:p14="http://schemas.microsoft.com/office/powerpoint/2010/main" val="1417034988"/>
              </p:ext>
            </p:extLst>
          </p:nvPr>
        </p:nvGraphicFramePr>
        <p:xfrm>
          <a:off x="1547664" y="1995686"/>
          <a:ext cx="5530290" cy="1584960"/>
        </p:xfrm>
        <a:graphic>
          <a:graphicData uri="http://schemas.openxmlformats.org/drawingml/2006/table">
            <a:tbl>
              <a:tblPr firstRow="1" bandRow="1">
                <a:tableStyleId>{5C22544A-7EE6-4342-B048-85BDC9FD1C3A}</a:tableStyleId>
              </a:tblPr>
              <a:tblGrid>
                <a:gridCol w="1843430"/>
                <a:gridCol w="1843430"/>
                <a:gridCol w="1843430"/>
              </a:tblGrid>
              <a:tr h="370840">
                <a:tc>
                  <a:txBody>
                    <a:bodyPr/>
                    <a:lstStyle/>
                    <a:p>
                      <a:pPr algn="ctr"/>
                      <a:r>
                        <a:rPr lang="zh-CN" altLang="en-US" sz="2000" dirty="0" smtClean="0">
                          <a:latin typeface="微软雅黑" pitchFamily="34" charset="-122"/>
                          <a:ea typeface="微软雅黑" pitchFamily="34" charset="-122"/>
                        </a:rPr>
                        <a:t>标准文件</a:t>
                      </a:r>
                      <a:endParaRPr lang="zh-CN" altLang="en-US" sz="2000" dirty="0">
                        <a:latin typeface="微软雅黑" pitchFamily="34" charset="-122"/>
                        <a:ea typeface="微软雅黑" pitchFamily="34" charset="-122"/>
                      </a:endParaRPr>
                    </a:p>
                  </a:txBody>
                  <a:tcPr/>
                </a:tc>
                <a:tc>
                  <a:txBody>
                    <a:bodyPr/>
                    <a:lstStyle/>
                    <a:p>
                      <a:pPr algn="ctr"/>
                      <a:r>
                        <a:rPr lang="zh-CN" altLang="en-US" sz="2000" dirty="0" smtClean="0">
                          <a:latin typeface="微软雅黑" pitchFamily="34" charset="-122"/>
                          <a:ea typeface="微软雅黑" pitchFamily="34" charset="-122"/>
                        </a:rPr>
                        <a:t>文件对象</a:t>
                      </a:r>
                      <a:endParaRPr lang="zh-CN" altLang="en-US" sz="2000" dirty="0">
                        <a:latin typeface="微软雅黑" pitchFamily="34" charset="-122"/>
                        <a:ea typeface="微软雅黑" pitchFamily="34" charset="-122"/>
                      </a:endParaRPr>
                    </a:p>
                  </a:txBody>
                  <a:tcPr/>
                </a:tc>
                <a:tc>
                  <a:txBody>
                    <a:bodyPr/>
                    <a:lstStyle/>
                    <a:p>
                      <a:pPr algn="ctr"/>
                      <a:r>
                        <a:rPr lang="zh-CN" altLang="en-US" sz="2000" dirty="0" smtClean="0">
                          <a:latin typeface="微软雅黑" pitchFamily="34" charset="-122"/>
                          <a:ea typeface="微软雅黑" pitchFamily="34" charset="-122"/>
                        </a:rPr>
                        <a:t>对应的设备</a:t>
                      </a:r>
                      <a:endParaRPr lang="zh-CN" altLang="en-US" sz="2000" dirty="0">
                        <a:latin typeface="微软雅黑" pitchFamily="34" charset="-122"/>
                        <a:ea typeface="微软雅黑" pitchFamily="34" charset="-122"/>
                      </a:endParaRPr>
                    </a:p>
                  </a:txBody>
                  <a:tcPr/>
                </a:tc>
              </a:tr>
              <a:tr h="370840">
                <a:tc>
                  <a:txBody>
                    <a:bodyPr/>
                    <a:lstStyle/>
                    <a:p>
                      <a:pPr algn="ctr"/>
                      <a:r>
                        <a:rPr lang="zh-CN" altLang="en-US" sz="2000" dirty="0" smtClean="0">
                          <a:latin typeface="微软雅黑" pitchFamily="34" charset="-122"/>
                          <a:ea typeface="微软雅黑" pitchFamily="34" charset="-122"/>
                        </a:rPr>
                        <a:t>标准输入</a:t>
                      </a:r>
                      <a:endParaRPr lang="zh-CN" altLang="en-US" sz="2000" dirty="0">
                        <a:latin typeface="微软雅黑" pitchFamily="34" charset="-122"/>
                        <a:ea typeface="微软雅黑" pitchFamily="34" charset="-122"/>
                      </a:endParaRPr>
                    </a:p>
                  </a:txBody>
                  <a:tcPr/>
                </a:tc>
                <a:tc>
                  <a:txBody>
                    <a:bodyPr/>
                    <a:lstStyle/>
                    <a:p>
                      <a:pPr algn="ctr"/>
                      <a:r>
                        <a:rPr lang="en-US" altLang="zh-CN" sz="2000" dirty="0" err="1" smtClean="0">
                          <a:latin typeface="微软雅黑" pitchFamily="34" charset="-122"/>
                          <a:ea typeface="微软雅黑" pitchFamily="34" charset="-122"/>
                        </a:rPr>
                        <a:t>stdin</a:t>
                      </a:r>
                      <a:endParaRPr lang="zh-CN" altLang="en-US" sz="2000" dirty="0">
                        <a:latin typeface="微软雅黑" pitchFamily="34" charset="-122"/>
                        <a:ea typeface="微软雅黑" pitchFamily="34" charset="-122"/>
                      </a:endParaRPr>
                    </a:p>
                  </a:txBody>
                  <a:tcPr/>
                </a:tc>
                <a:tc>
                  <a:txBody>
                    <a:bodyPr/>
                    <a:lstStyle/>
                    <a:p>
                      <a:pPr algn="ctr"/>
                      <a:r>
                        <a:rPr lang="zh-CN" altLang="en-US" sz="2000" dirty="0" smtClean="0">
                          <a:latin typeface="微软雅黑" pitchFamily="34" charset="-122"/>
                          <a:ea typeface="微软雅黑" pitchFamily="34" charset="-122"/>
                        </a:rPr>
                        <a:t>键盘</a:t>
                      </a:r>
                      <a:endParaRPr lang="zh-CN" altLang="en-US" sz="2000" dirty="0">
                        <a:latin typeface="微软雅黑" pitchFamily="34" charset="-122"/>
                        <a:ea typeface="微软雅黑" pitchFamily="34" charset="-122"/>
                      </a:endParaRPr>
                    </a:p>
                  </a:txBody>
                  <a:tcPr/>
                </a:tc>
              </a:tr>
              <a:tr h="370840">
                <a:tc>
                  <a:txBody>
                    <a:bodyPr/>
                    <a:lstStyle/>
                    <a:p>
                      <a:pPr algn="ctr"/>
                      <a:r>
                        <a:rPr lang="zh-CN" altLang="en-US" sz="2000" dirty="0" smtClean="0">
                          <a:latin typeface="微软雅黑" pitchFamily="34" charset="-122"/>
                          <a:ea typeface="微软雅黑" pitchFamily="34" charset="-122"/>
                        </a:rPr>
                        <a:t>标准输出</a:t>
                      </a:r>
                      <a:endParaRPr lang="zh-CN" altLang="en-US" sz="2000" dirty="0">
                        <a:latin typeface="微软雅黑" pitchFamily="34" charset="-122"/>
                        <a:ea typeface="微软雅黑" pitchFamily="34" charset="-122"/>
                      </a:endParaRPr>
                    </a:p>
                  </a:txBody>
                  <a:tcPr/>
                </a:tc>
                <a:tc>
                  <a:txBody>
                    <a:bodyPr/>
                    <a:lstStyle/>
                    <a:p>
                      <a:pPr algn="ctr"/>
                      <a:r>
                        <a:rPr lang="en-US" altLang="zh-CN" sz="2000" dirty="0" err="1" smtClean="0">
                          <a:latin typeface="微软雅黑" pitchFamily="34" charset="-122"/>
                          <a:ea typeface="微软雅黑" pitchFamily="34" charset="-122"/>
                        </a:rPr>
                        <a:t>stdout</a:t>
                      </a:r>
                      <a:endParaRPr lang="zh-CN" altLang="en-US" sz="2000" dirty="0">
                        <a:latin typeface="微软雅黑" pitchFamily="34" charset="-122"/>
                        <a:ea typeface="微软雅黑" pitchFamily="34" charset="-122"/>
                      </a:endParaRPr>
                    </a:p>
                  </a:txBody>
                  <a:tcPr/>
                </a:tc>
                <a:tc>
                  <a:txBody>
                    <a:bodyPr/>
                    <a:lstStyle/>
                    <a:p>
                      <a:pPr algn="ctr"/>
                      <a:r>
                        <a:rPr lang="zh-CN" altLang="en-US" sz="2000" dirty="0" smtClean="0">
                          <a:latin typeface="微软雅黑" pitchFamily="34" charset="-122"/>
                          <a:ea typeface="微软雅黑" pitchFamily="34" charset="-122"/>
                        </a:rPr>
                        <a:t>显示器</a:t>
                      </a:r>
                      <a:endParaRPr lang="zh-CN" altLang="en-US" sz="2000" dirty="0">
                        <a:latin typeface="微软雅黑" pitchFamily="34" charset="-122"/>
                        <a:ea typeface="微软雅黑" pitchFamily="34" charset="-122"/>
                      </a:endParaRPr>
                    </a:p>
                  </a:txBody>
                  <a:tcPr/>
                </a:tc>
              </a:tr>
              <a:tr h="370840">
                <a:tc>
                  <a:txBody>
                    <a:bodyPr/>
                    <a:lstStyle/>
                    <a:p>
                      <a:pPr algn="ctr"/>
                      <a:r>
                        <a:rPr lang="zh-CN" altLang="en-US" sz="2000" dirty="0" smtClean="0">
                          <a:latin typeface="微软雅黑" pitchFamily="34" charset="-122"/>
                          <a:ea typeface="微软雅黑" pitchFamily="34" charset="-122"/>
                        </a:rPr>
                        <a:t>标准错误</a:t>
                      </a:r>
                      <a:endParaRPr lang="zh-CN" altLang="en-US" sz="2000" dirty="0">
                        <a:latin typeface="微软雅黑" pitchFamily="34" charset="-122"/>
                        <a:ea typeface="微软雅黑" pitchFamily="34" charset="-122"/>
                      </a:endParaRPr>
                    </a:p>
                  </a:txBody>
                  <a:tcPr/>
                </a:tc>
                <a:tc>
                  <a:txBody>
                    <a:bodyPr/>
                    <a:lstStyle/>
                    <a:p>
                      <a:pPr algn="ctr"/>
                      <a:r>
                        <a:rPr lang="en-US" altLang="zh-CN" sz="2000" dirty="0" err="1" smtClean="0">
                          <a:latin typeface="微软雅黑" pitchFamily="34" charset="-122"/>
                          <a:ea typeface="微软雅黑" pitchFamily="34" charset="-122"/>
                        </a:rPr>
                        <a:t>stderr</a:t>
                      </a:r>
                      <a:endParaRPr lang="zh-CN" altLang="en-US" sz="2000" dirty="0">
                        <a:latin typeface="微软雅黑" pitchFamily="34" charset="-122"/>
                        <a:ea typeface="微软雅黑" pitchFamily="34" charset="-122"/>
                      </a:endParaRPr>
                    </a:p>
                  </a:txBody>
                  <a:tcPr/>
                </a:tc>
                <a:tc>
                  <a:txBody>
                    <a:bodyPr/>
                    <a:lstStyle/>
                    <a:p>
                      <a:pPr algn="ctr"/>
                      <a:r>
                        <a:rPr lang="zh-CN" altLang="en-US" sz="2000" dirty="0" smtClean="0">
                          <a:latin typeface="微软雅黑" pitchFamily="34" charset="-122"/>
                          <a:ea typeface="微软雅黑" pitchFamily="34" charset="-122"/>
                        </a:rPr>
                        <a:t>显示器</a:t>
                      </a:r>
                      <a:endParaRPr lang="zh-CN" altLang="en-US" sz="2000" dirty="0">
                        <a:latin typeface="微软雅黑" pitchFamily="34" charset="-122"/>
                        <a:ea typeface="微软雅黑" pitchFamily="34" charset="-122"/>
                      </a:endParaRPr>
                    </a:p>
                  </a:txBody>
                  <a:tcPr/>
                </a:tc>
              </a:tr>
            </a:tbl>
          </a:graphicData>
        </a:graphic>
      </p:graphicFrame>
    </p:spTree>
    <p:extLst>
      <p:ext uri="{BB962C8B-B14F-4D97-AF65-F5344CB8AC3E}">
        <p14:creationId xmlns:p14="http://schemas.microsoft.com/office/powerpoint/2010/main" val="25399663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程序中的数据</a:t>
            </a:r>
            <a:endParaRPr lang="zh-CN" altLang="en-US" dirty="0"/>
          </a:p>
        </p:txBody>
      </p:sp>
      <p:sp>
        <p:nvSpPr>
          <p:cNvPr id="2" name="灯片编号占位符 1"/>
          <p:cNvSpPr>
            <a:spLocks noGrp="1"/>
          </p:cNvSpPr>
          <p:nvPr>
            <p:ph type="sldNum" sz="quarter" idx="4"/>
          </p:nvPr>
        </p:nvSpPr>
        <p:spPr/>
        <p:txBody>
          <a:bodyPr/>
          <a:lstStyle/>
          <a:p>
            <a:fld id="{D18B1CCC-5B4E-41DC-9FD8-30B8F0069F97}" type="slidenum">
              <a:rPr lang="zh-CN" altLang="en-US" smtClean="0"/>
              <a:pPr/>
              <a:t>2</a:t>
            </a:fld>
            <a:endParaRPr lang="zh-CN" altLang="en-US" dirty="0"/>
          </a:p>
        </p:txBody>
      </p:sp>
      <p:grpSp>
        <p:nvGrpSpPr>
          <p:cNvPr id="3" name="组合 2"/>
          <p:cNvGrpSpPr/>
          <p:nvPr/>
        </p:nvGrpSpPr>
        <p:grpSpPr>
          <a:xfrm>
            <a:off x="5652120" y="1928287"/>
            <a:ext cx="2464667" cy="1437010"/>
            <a:chOff x="5436097" y="1851670"/>
            <a:chExt cx="2464667" cy="1437010"/>
          </a:xfrm>
          <a:solidFill>
            <a:srgbClr val="9B823B"/>
          </a:solidFill>
        </p:grpSpPr>
        <p:sp>
          <p:nvSpPr>
            <p:cNvPr id="16" name="KSO_Shape"/>
            <p:cNvSpPr>
              <a:spLocks/>
            </p:cNvSpPr>
            <p:nvPr/>
          </p:nvSpPr>
          <p:spPr bwMode="auto">
            <a:xfrm>
              <a:off x="6444208" y="2067694"/>
              <a:ext cx="1456556" cy="1220986"/>
            </a:xfrm>
            <a:custGeom>
              <a:avLst/>
              <a:gdLst>
                <a:gd name="T0" fmla="*/ 511721953 w 5849"/>
                <a:gd name="T1" fmla="*/ 230601453 h 5521"/>
                <a:gd name="T2" fmla="*/ 502280983 w 5849"/>
                <a:gd name="T3" fmla="*/ 0 h 5521"/>
                <a:gd name="T4" fmla="*/ 393444545 w 5849"/>
                <a:gd name="T5" fmla="*/ 93999614 h 5521"/>
                <a:gd name="T6" fmla="*/ 517556158 w 5849"/>
                <a:gd name="T7" fmla="*/ 269388243 h 5521"/>
                <a:gd name="T8" fmla="*/ 514798159 w 5849"/>
                <a:gd name="T9" fmla="*/ 307857026 h 5521"/>
                <a:gd name="T10" fmla="*/ 193698993 w 5849"/>
                <a:gd name="T11" fmla="*/ 585087386 h 5521"/>
                <a:gd name="T12" fmla="*/ 177999435 w 5849"/>
                <a:gd name="T13" fmla="*/ 578516973 h 5521"/>
                <a:gd name="T14" fmla="*/ 161132906 w 5849"/>
                <a:gd name="T15" fmla="*/ 570886753 h 5521"/>
                <a:gd name="T16" fmla="*/ 145008965 w 5849"/>
                <a:gd name="T17" fmla="*/ 562832740 h 5521"/>
                <a:gd name="T18" fmla="*/ 129521761 w 5849"/>
                <a:gd name="T19" fmla="*/ 554142713 h 5521"/>
                <a:gd name="T20" fmla="*/ 114776820 w 5849"/>
                <a:gd name="T21" fmla="*/ 544816996 h 5521"/>
                <a:gd name="T22" fmla="*/ 100774467 w 5849"/>
                <a:gd name="T23" fmla="*/ 534643369 h 5521"/>
                <a:gd name="T24" fmla="*/ 87620555 w 5849"/>
                <a:gd name="T25" fmla="*/ 523939839 h 5521"/>
                <a:gd name="T26" fmla="*/ 75103379 w 5849"/>
                <a:gd name="T27" fmla="*/ 512600619 h 5521"/>
                <a:gd name="T28" fmla="*/ 69162997 w 5849"/>
                <a:gd name="T29" fmla="*/ 506560110 h 5521"/>
                <a:gd name="T30" fmla="*/ 63434969 w 5849"/>
                <a:gd name="T31" fmla="*/ 500519274 h 5521"/>
                <a:gd name="T32" fmla="*/ 58024821 w 5849"/>
                <a:gd name="T33" fmla="*/ 494161083 h 5521"/>
                <a:gd name="T34" fmla="*/ 52614999 w 5849"/>
                <a:gd name="T35" fmla="*/ 487590344 h 5521"/>
                <a:gd name="T36" fmla="*/ 47629234 w 5849"/>
                <a:gd name="T37" fmla="*/ 480914146 h 5521"/>
                <a:gd name="T38" fmla="*/ 42749646 w 5849"/>
                <a:gd name="T39" fmla="*/ 474025725 h 5521"/>
                <a:gd name="T40" fmla="*/ 38082087 w 5849"/>
                <a:gd name="T41" fmla="*/ 466819298 h 5521"/>
                <a:gd name="T42" fmla="*/ 33733059 w 5849"/>
                <a:gd name="T43" fmla="*/ 459613196 h 5521"/>
                <a:gd name="T44" fmla="*/ 29595733 w 5849"/>
                <a:gd name="T45" fmla="*/ 452088761 h 5521"/>
                <a:gd name="T46" fmla="*/ 25564911 w 5849"/>
                <a:gd name="T47" fmla="*/ 444352755 h 5521"/>
                <a:gd name="T48" fmla="*/ 21958146 w 5849"/>
                <a:gd name="T49" fmla="*/ 436404528 h 5521"/>
                <a:gd name="T50" fmla="*/ 18563735 w 5849"/>
                <a:gd name="T51" fmla="*/ 428350515 h 5521"/>
                <a:gd name="T52" fmla="*/ 15275175 w 5849"/>
                <a:gd name="T53" fmla="*/ 419872384 h 5521"/>
                <a:gd name="T54" fmla="*/ 12305147 w 5849"/>
                <a:gd name="T55" fmla="*/ 411394578 h 5521"/>
                <a:gd name="T56" fmla="*/ 9547147 w 5849"/>
                <a:gd name="T57" fmla="*/ 402492654 h 5521"/>
                <a:gd name="T58" fmla="*/ 7213205 w 5849"/>
                <a:gd name="T59" fmla="*/ 393590731 h 5521"/>
                <a:gd name="T60" fmla="*/ 4879588 w 5849"/>
                <a:gd name="T61" fmla="*/ 384370800 h 5521"/>
                <a:gd name="T62" fmla="*/ 2970354 w 5849"/>
                <a:gd name="T63" fmla="*/ 374833187 h 5521"/>
                <a:gd name="T64" fmla="*/ 11986941 w 5849"/>
                <a:gd name="T65" fmla="*/ 349187223 h 5521"/>
                <a:gd name="T66" fmla="*/ 340935723 w 5849"/>
                <a:gd name="T67" fmla="*/ 64962658 h 5521"/>
                <a:gd name="T68" fmla="*/ 358756870 w 5849"/>
                <a:gd name="T69" fmla="*/ 85627593 h 5521"/>
                <a:gd name="T70" fmla="*/ 441179956 w 5849"/>
                <a:gd name="T71" fmla="*/ 299166999 h 5521"/>
                <a:gd name="T72" fmla="*/ 71072557 w 5849"/>
                <a:gd name="T73" fmla="*/ 406095868 h 5521"/>
                <a:gd name="T74" fmla="*/ 68420409 w 5849"/>
                <a:gd name="T75" fmla="*/ 399313559 h 5521"/>
                <a:gd name="T76" fmla="*/ 63965203 w 5849"/>
                <a:gd name="T77" fmla="*/ 385430607 h 5521"/>
                <a:gd name="T78" fmla="*/ 337223107 w 5849"/>
                <a:gd name="T79" fmla="*/ 140416624 h 5521"/>
                <a:gd name="T80" fmla="*/ 460167748 w 5849"/>
                <a:gd name="T81" fmla="*/ 282635181 h 5521"/>
                <a:gd name="T82" fmla="*/ 492309453 w 5849"/>
                <a:gd name="T83" fmla="*/ 102265848 h 5521"/>
                <a:gd name="T84" fmla="*/ 449135750 w 5849"/>
                <a:gd name="T85" fmla="*/ 82872290 h 5521"/>
                <a:gd name="T86" fmla="*/ 464304748 w 5849"/>
                <a:gd name="T87" fmla="*/ 69837575 h 5521"/>
                <a:gd name="T88" fmla="*/ 544500069 w 5849"/>
                <a:gd name="T89" fmla="*/ 162565485 h 5521"/>
                <a:gd name="T90" fmla="*/ 501326366 w 5849"/>
                <a:gd name="T91" fmla="*/ 143278038 h 552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849" h="5521">
                  <a:moveTo>
                    <a:pt x="3709" y="887"/>
                  </a:moveTo>
                  <a:lnTo>
                    <a:pt x="4824" y="2176"/>
                  </a:lnTo>
                  <a:lnTo>
                    <a:pt x="5849" y="1291"/>
                  </a:lnTo>
                  <a:lnTo>
                    <a:pt x="4735" y="0"/>
                  </a:lnTo>
                  <a:lnTo>
                    <a:pt x="3709" y="887"/>
                  </a:lnTo>
                  <a:close/>
                  <a:moveTo>
                    <a:pt x="3382" y="808"/>
                  </a:moveTo>
                  <a:lnTo>
                    <a:pt x="4879" y="2542"/>
                  </a:lnTo>
                  <a:lnTo>
                    <a:pt x="5048" y="2737"/>
                  </a:lnTo>
                  <a:lnTo>
                    <a:pt x="4853" y="2905"/>
                  </a:lnTo>
                  <a:lnTo>
                    <a:pt x="1946" y="5416"/>
                  </a:lnTo>
                  <a:lnTo>
                    <a:pt x="1826" y="5521"/>
                  </a:lnTo>
                  <a:lnTo>
                    <a:pt x="1678" y="5459"/>
                  </a:lnTo>
                  <a:lnTo>
                    <a:pt x="1597" y="5424"/>
                  </a:lnTo>
                  <a:lnTo>
                    <a:pt x="1519" y="5387"/>
                  </a:lnTo>
                  <a:lnTo>
                    <a:pt x="1442" y="5350"/>
                  </a:lnTo>
                  <a:lnTo>
                    <a:pt x="1367" y="5311"/>
                  </a:lnTo>
                  <a:lnTo>
                    <a:pt x="1293" y="5270"/>
                  </a:lnTo>
                  <a:lnTo>
                    <a:pt x="1221" y="5229"/>
                  </a:lnTo>
                  <a:lnTo>
                    <a:pt x="1150" y="5186"/>
                  </a:lnTo>
                  <a:lnTo>
                    <a:pt x="1082" y="5141"/>
                  </a:lnTo>
                  <a:lnTo>
                    <a:pt x="1015" y="5093"/>
                  </a:lnTo>
                  <a:lnTo>
                    <a:pt x="950" y="5045"/>
                  </a:lnTo>
                  <a:lnTo>
                    <a:pt x="887" y="4996"/>
                  </a:lnTo>
                  <a:lnTo>
                    <a:pt x="826" y="4944"/>
                  </a:lnTo>
                  <a:lnTo>
                    <a:pt x="766" y="4892"/>
                  </a:lnTo>
                  <a:lnTo>
                    <a:pt x="708" y="4837"/>
                  </a:lnTo>
                  <a:lnTo>
                    <a:pt x="680" y="4809"/>
                  </a:lnTo>
                  <a:lnTo>
                    <a:pt x="652" y="4780"/>
                  </a:lnTo>
                  <a:lnTo>
                    <a:pt x="625" y="4753"/>
                  </a:lnTo>
                  <a:lnTo>
                    <a:pt x="598" y="4723"/>
                  </a:lnTo>
                  <a:lnTo>
                    <a:pt x="571" y="4694"/>
                  </a:lnTo>
                  <a:lnTo>
                    <a:pt x="547" y="4663"/>
                  </a:lnTo>
                  <a:lnTo>
                    <a:pt x="521" y="4632"/>
                  </a:lnTo>
                  <a:lnTo>
                    <a:pt x="496" y="4601"/>
                  </a:lnTo>
                  <a:lnTo>
                    <a:pt x="473" y="4570"/>
                  </a:lnTo>
                  <a:lnTo>
                    <a:pt x="449" y="4538"/>
                  </a:lnTo>
                  <a:lnTo>
                    <a:pt x="426" y="4506"/>
                  </a:lnTo>
                  <a:lnTo>
                    <a:pt x="403" y="4473"/>
                  </a:lnTo>
                  <a:lnTo>
                    <a:pt x="381" y="4440"/>
                  </a:lnTo>
                  <a:lnTo>
                    <a:pt x="359" y="4405"/>
                  </a:lnTo>
                  <a:lnTo>
                    <a:pt x="339" y="4372"/>
                  </a:lnTo>
                  <a:lnTo>
                    <a:pt x="318" y="4337"/>
                  </a:lnTo>
                  <a:lnTo>
                    <a:pt x="298" y="4301"/>
                  </a:lnTo>
                  <a:lnTo>
                    <a:pt x="279" y="4266"/>
                  </a:lnTo>
                  <a:lnTo>
                    <a:pt x="260" y="4229"/>
                  </a:lnTo>
                  <a:lnTo>
                    <a:pt x="241" y="4193"/>
                  </a:lnTo>
                  <a:lnTo>
                    <a:pt x="224" y="4155"/>
                  </a:lnTo>
                  <a:lnTo>
                    <a:pt x="207" y="4118"/>
                  </a:lnTo>
                  <a:lnTo>
                    <a:pt x="190" y="4080"/>
                  </a:lnTo>
                  <a:lnTo>
                    <a:pt x="175" y="4042"/>
                  </a:lnTo>
                  <a:lnTo>
                    <a:pt x="159" y="4002"/>
                  </a:lnTo>
                  <a:lnTo>
                    <a:pt x="144" y="3962"/>
                  </a:lnTo>
                  <a:lnTo>
                    <a:pt x="130" y="3923"/>
                  </a:lnTo>
                  <a:lnTo>
                    <a:pt x="116" y="3882"/>
                  </a:lnTo>
                  <a:lnTo>
                    <a:pt x="103" y="3840"/>
                  </a:lnTo>
                  <a:lnTo>
                    <a:pt x="90" y="3798"/>
                  </a:lnTo>
                  <a:lnTo>
                    <a:pt x="78" y="3757"/>
                  </a:lnTo>
                  <a:lnTo>
                    <a:pt x="68" y="3714"/>
                  </a:lnTo>
                  <a:lnTo>
                    <a:pt x="56" y="3671"/>
                  </a:lnTo>
                  <a:lnTo>
                    <a:pt x="46" y="3627"/>
                  </a:lnTo>
                  <a:lnTo>
                    <a:pt x="37" y="3582"/>
                  </a:lnTo>
                  <a:lnTo>
                    <a:pt x="28" y="3537"/>
                  </a:lnTo>
                  <a:lnTo>
                    <a:pt x="0" y="3391"/>
                  </a:lnTo>
                  <a:lnTo>
                    <a:pt x="113" y="3295"/>
                  </a:lnTo>
                  <a:lnTo>
                    <a:pt x="3019" y="783"/>
                  </a:lnTo>
                  <a:lnTo>
                    <a:pt x="3214" y="613"/>
                  </a:lnTo>
                  <a:lnTo>
                    <a:pt x="3382" y="808"/>
                  </a:lnTo>
                  <a:close/>
                  <a:moveTo>
                    <a:pt x="4338" y="2667"/>
                  </a:moveTo>
                  <a:lnTo>
                    <a:pt x="4159" y="2823"/>
                  </a:lnTo>
                  <a:lnTo>
                    <a:pt x="3167" y="1675"/>
                  </a:lnTo>
                  <a:lnTo>
                    <a:pt x="670" y="3832"/>
                  </a:lnTo>
                  <a:lnTo>
                    <a:pt x="645" y="3768"/>
                  </a:lnTo>
                  <a:lnTo>
                    <a:pt x="623" y="3703"/>
                  </a:lnTo>
                  <a:lnTo>
                    <a:pt x="603" y="3637"/>
                  </a:lnTo>
                  <a:lnTo>
                    <a:pt x="583" y="3568"/>
                  </a:lnTo>
                  <a:lnTo>
                    <a:pt x="3179" y="1325"/>
                  </a:lnTo>
                  <a:lnTo>
                    <a:pt x="4338" y="2667"/>
                  </a:lnTo>
                  <a:close/>
                  <a:moveTo>
                    <a:pt x="4377" y="659"/>
                  </a:moveTo>
                  <a:lnTo>
                    <a:pt x="4641" y="965"/>
                  </a:lnTo>
                  <a:lnTo>
                    <a:pt x="4498" y="1087"/>
                  </a:lnTo>
                  <a:lnTo>
                    <a:pt x="4234" y="782"/>
                  </a:lnTo>
                  <a:lnTo>
                    <a:pt x="4377" y="659"/>
                  </a:lnTo>
                  <a:close/>
                  <a:moveTo>
                    <a:pt x="4869" y="1229"/>
                  </a:moveTo>
                  <a:lnTo>
                    <a:pt x="5133" y="1534"/>
                  </a:lnTo>
                  <a:lnTo>
                    <a:pt x="4990" y="1656"/>
                  </a:lnTo>
                  <a:lnTo>
                    <a:pt x="4726" y="1352"/>
                  </a:lnTo>
                  <a:lnTo>
                    <a:pt x="4869" y="1229"/>
                  </a:lnTo>
                  <a:close/>
                </a:path>
              </a:pathLst>
            </a:cu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7" name="KSO_Shape"/>
            <p:cNvSpPr>
              <a:spLocks/>
            </p:cNvSpPr>
            <p:nvPr/>
          </p:nvSpPr>
          <p:spPr bwMode="auto">
            <a:xfrm>
              <a:off x="6191933" y="1851670"/>
              <a:ext cx="504550" cy="572568"/>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1" name="KSO_Shape"/>
            <p:cNvSpPr>
              <a:spLocks noChangeArrowheads="1"/>
            </p:cNvSpPr>
            <p:nvPr/>
          </p:nvSpPr>
          <p:spPr bwMode="auto">
            <a:xfrm>
              <a:off x="5436097" y="2504703"/>
              <a:ext cx="792087" cy="698004"/>
            </a:xfrm>
            <a:custGeom>
              <a:avLst/>
              <a:gdLst>
                <a:gd name="T0" fmla="*/ 480069 w 11698343"/>
                <a:gd name="T1" fmla="*/ 601514 h 10158412"/>
                <a:gd name="T2" fmla="*/ 1321016 w 11698343"/>
                <a:gd name="T3" fmla="*/ 601514 h 10158412"/>
                <a:gd name="T4" fmla="*/ 1321016 w 11698343"/>
                <a:gd name="T5" fmla="*/ 841924 h 10158412"/>
                <a:gd name="T6" fmla="*/ 480069 w 11698343"/>
                <a:gd name="T7" fmla="*/ 841924 h 10158412"/>
                <a:gd name="T8" fmla="*/ 540172 w 11698343"/>
                <a:gd name="T9" fmla="*/ 301001 h 10158412"/>
                <a:gd name="T10" fmla="*/ 1261158 w 11698343"/>
                <a:gd name="T11" fmla="*/ 301001 h 10158412"/>
                <a:gd name="T12" fmla="*/ 1261158 w 11698343"/>
                <a:gd name="T13" fmla="*/ 481309 h 10158412"/>
                <a:gd name="T14" fmla="*/ 540172 w 11698343"/>
                <a:gd name="T15" fmla="*/ 481309 h 10158412"/>
                <a:gd name="T16" fmla="*/ 341529 w 11698343"/>
                <a:gd name="T17" fmla="*/ 120205 h 10158412"/>
                <a:gd name="T18" fmla="*/ 450059 w 11698343"/>
                <a:gd name="T19" fmla="*/ 120205 h 10158412"/>
                <a:gd name="T20" fmla="*/ 304005 w 11698343"/>
                <a:gd name="T21" fmla="*/ 890909 h 10158412"/>
                <a:gd name="T22" fmla="*/ 316705 w 11698343"/>
                <a:gd name="T23" fmla="*/ 940595 h 10158412"/>
                <a:gd name="T24" fmla="*/ 362888 w 11698343"/>
                <a:gd name="T25" fmla="*/ 962549 h 10158412"/>
                <a:gd name="T26" fmla="*/ 659614 w 11698343"/>
                <a:gd name="T27" fmla="*/ 962549 h 10158412"/>
                <a:gd name="T28" fmla="*/ 899765 w 11698343"/>
                <a:gd name="T29" fmla="*/ 1155514 h 10158412"/>
                <a:gd name="T30" fmla="*/ 1139917 w 11698343"/>
                <a:gd name="T31" fmla="*/ 962549 h 10158412"/>
                <a:gd name="T32" fmla="*/ 1437797 w 11698343"/>
                <a:gd name="T33" fmla="*/ 962549 h 10158412"/>
                <a:gd name="T34" fmla="*/ 1438375 w 11698343"/>
                <a:gd name="T35" fmla="*/ 962549 h 10158412"/>
                <a:gd name="T36" fmla="*/ 1498412 w 11698343"/>
                <a:gd name="T37" fmla="*/ 901886 h 10158412"/>
                <a:gd name="T38" fmla="*/ 1493794 w 11698343"/>
                <a:gd name="T39" fmla="*/ 879355 h 10158412"/>
                <a:gd name="T40" fmla="*/ 1350050 w 11698343"/>
                <a:gd name="T41" fmla="*/ 120205 h 10158412"/>
                <a:gd name="T42" fmla="*/ 1458002 w 11698343"/>
                <a:gd name="T43" fmla="*/ 120205 h 10158412"/>
                <a:gd name="T44" fmla="*/ 1572882 w 11698343"/>
                <a:gd name="T45" fmla="*/ 205710 h 10158412"/>
                <a:gd name="T46" fmla="*/ 1763964 w 11698343"/>
                <a:gd name="T47" fmla="*/ 825047 h 10158412"/>
                <a:gd name="T48" fmla="*/ 1741450 w 11698343"/>
                <a:gd name="T49" fmla="*/ 1390076 h 10158412"/>
                <a:gd name="T50" fmla="*/ 900343 w 11698343"/>
                <a:gd name="T51" fmla="*/ 1563398 h 10158412"/>
                <a:gd name="T52" fmla="*/ 899765 w 11698343"/>
                <a:gd name="T53" fmla="*/ 1563398 h 10158412"/>
                <a:gd name="T54" fmla="*/ 899188 w 11698343"/>
                <a:gd name="T55" fmla="*/ 1563398 h 10158412"/>
                <a:gd name="T56" fmla="*/ 59235 w 11698343"/>
                <a:gd name="T57" fmla="*/ 1389498 h 10158412"/>
                <a:gd name="T58" fmla="*/ 36144 w 11698343"/>
                <a:gd name="T59" fmla="*/ 825047 h 10158412"/>
                <a:gd name="T60" fmla="*/ 226648 w 11698343"/>
                <a:gd name="T61" fmla="*/ 205710 h 10158412"/>
                <a:gd name="T62" fmla="*/ 341529 w 11698343"/>
                <a:gd name="T63" fmla="*/ 120205 h 10158412"/>
                <a:gd name="T64" fmla="*/ 600274 w 11698343"/>
                <a:gd name="T65" fmla="*/ 0 h 10158412"/>
                <a:gd name="T66" fmla="*/ 1201055 w 11698343"/>
                <a:gd name="T67" fmla="*/ 0 h 10158412"/>
                <a:gd name="T68" fmla="*/ 1201055 w 11698343"/>
                <a:gd name="T69" fmla="*/ 180308 h 10158412"/>
                <a:gd name="T70" fmla="*/ 600274 w 11698343"/>
                <a:gd name="T71" fmla="*/ 180308 h 10158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698343" h="10158412">
                  <a:moveTo>
                    <a:pt x="3119321" y="3908426"/>
                  </a:moveTo>
                  <a:lnTo>
                    <a:pt x="8583497" y="3908426"/>
                  </a:lnTo>
                  <a:lnTo>
                    <a:pt x="8583497" y="5470526"/>
                  </a:lnTo>
                  <a:lnTo>
                    <a:pt x="3119321" y="5470526"/>
                  </a:lnTo>
                  <a:lnTo>
                    <a:pt x="3119321" y="3908426"/>
                  </a:lnTo>
                  <a:close/>
                  <a:moveTo>
                    <a:pt x="3509845" y="1955800"/>
                  </a:moveTo>
                  <a:lnTo>
                    <a:pt x="8194557" y="1955800"/>
                  </a:lnTo>
                  <a:lnTo>
                    <a:pt x="8194557" y="3127376"/>
                  </a:lnTo>
                  <a:lnTo>
                    <a:pt x="3509845" y="3127376"/>
                  </a:lnTo>
                  <a:lnTo>
                    <a:pt x="3509845" y="1955800"/>
                  </a:lnTo>
                  <a:close/>
                  <a:moveTo>
                    <a:pt x="2219133" y="781050"/>
                  </a:moveTo>
                  <a:cubicBezTo>
                    <a:pt x="2219133" y="781050"/>
                    <a:pt x="2219133" y="781050"/>
                    <a:pt x="2924323" y="781050"/>
                  </a:cubicBezTo>
                  <a:cubicBezTo>
                    <a:pt x="2924323" y="781050"/>
                    <a:pt x="2924323" y="781050"/>
                    <a:pt x="1975317" y="5788816"/>
                  </a:cubicBezTo>
                  <a:cubicBezTo>
                    <a:pt x="1952811" y="5901436"/>
                    <a:pt x="1982819" y="6021562"/>
                    <a:pt x="2057839" y="6111656"/>
                  </a:cubicBezTo>
                  <a:cubicBezTo>
                    <a:pt x="2132859" y="6201752"/>
                    <a:pt x="2241639" y="6254306"/>
                    <a:pt x="2357919" y="6254306"/>
                  </a:cubicBezTo>
                  <a:cubicBezTo>
                    <a:pt x="2357919" y="6254306"/>
                    <a:pt x="2357919" y="6254306"/>
                    <a:pt x="4285939" y="6254306"/>
                  </a:cubicBezTo>
                  <a:cubicBezTo>
                    <a:pt x="4285939" y="7035128"/>
                    <a:pt x="4976125" y="7508126"/>
                    <a:pt x="5846357" y="7508126"/>
                  </a:cubicBezTo>
                  <a:cubicBezTo>
                    <a:pt x="6716593" y="7508126"/>
                    <a:pt x="7406777" y="7035128"/>
                    <a:pt x="7406777" y="6254306"/>
                  </a:cubicBezTo>
                  <a:cubicBezTo>
                    <a:pt x="7406777" y="6254306"/>
                    <a:pt x="7406777" y="6254306"/>
                    <a:pt x="9342297" y="6254306"/>
                  </a:cubicBezTo>
                  <a:cubicBezTo>
                    <a:pt x="9342297" y="6254306"/>
                    <a:pt x="9342297" y="6254306"/>
                    <a:pt x="9346049" y="6254306"/>
                  </a:cubicBezTo>
                  <a:cubicBezTo>
                    <a:pt x="9559857" y="6254306"/>
                    <a:pt x="9736153" y="6077872"/>
                    <a:pt x="9736153" y="5860142"/>
                  </a:cubicBezTo>
                  <a:cubicBezTo>
                    <a:pt x="9736153" y="5807588"/>
                    <a:pt x="9724901" y="5758786"/>
                    <a:pt x="9706145" y="5713738"/>
                  </a:cubicBezTo>
                  <a:cubicBezTo>
                    <a:pt x="9706145" y="5713738"/>
                    <a:pt x="9706145" y="5713738"/>
                    <a:pt x="8772145" y="781050"/>
                  </a:cubicBezTo>
                  <a:cubicBezTo>
                    <a:pt x="8772145" y="781050"/>
                    <a:pt x="8772145" y="781050"/>
                    <a:pt x="9473581" y="781050"/>
                  </a:cubicBezTo>
                  <a:cubicBezTo>
                    <a:pt x="9818677" y="781050"/>
                    <a:pt x="10118757" y="1010040"/>
                    <a:pt x="10220033" y="1336634"/>
                  </a:cubicBezTo>
                  <a:cubicBezTo>
                    <a:pt x="10220033" y="1336634"/>
                    <a:pt x="10970237" y="3769192"/>
                    <a:pt x="11461617" y="5360868"/>
                  </a:cubicBezTo>
                  <a:cubicBezTo>
                    <a:pt x="11757949" y="6310616"/>
                    <a:pt x="11844221" y="8210114"/>
                    <a:pt x="11315329" y="9032228"/>
                  </a:cubicBezTo>
                  <a:cubicBezTo>
                    <a:pt x="11120277" y="9332544"/>
                    <a:pt x="10598885" y="10135888"/>
                    <a:pt x="5850109" y="10158412"/>
                  </a:cubicBezTo>
                  <a:cubicBezTo>
                    <a:pt x="5850109" y="10158412"/>
                    <a:pt x="5850109" y="10158412"/>
                    <a:pt x="5846357" y="10158412"/>
                  </a:cubicBezTo>
                  <a:cubicBezTo>
                    <a:pt x="5846357" y="10158412"/>
                    <a:pt x="5846357" y="10158412"/>
                    <a:pt x="5842605" y="10158412"/>
                  </a:cubicBezTo>
                  <a:cubicBezTo>
                    <a:pt x="1097581" y="10135888"/>
                    <a:pt x="579941" y="9332544"/>
                    <a:pt x="384889" y="9028474"/>
                  </a:cubicBezTo>
                  <a:cubicBezTo>
                    <a:pt x="-147755" y="8210114"/>
                    <a:pt x="-57729" y="6306862"/>
                    <a:pt x="234849" y="5360868"/>
                  </a:cubicBezTo>
                  <a:cubicBezTo>
                    <a:pt x="729983" y="3765440"/>
                    <a:pt x="1472681" y="1336634"/>
                    <a:pt x="1472681" y="1336634"/>
                  </a:cubicBezTo>
                  <a:cubicBezTo>
                    <a:pt x="1573959" y="1010040"/>
                    <a:pt x="1877791" y="781050"/>
                    <a:pt x="2219133" y="781050"/>
                  </a:cubicBezTo>
                  <a:close/>
                  <a:moveTo>
                    <a:pt x="3900371" y="0"/>
                  </a:moveTo>
                  <a:lnTo>
                    <a:pt x="7804033" y="0"/>
                  </a:lnTo>
                  <a:lnTo>
                    <a:pt x="7804033" y="1171576"/>
                  </a:lnTo>
                  <a:lnTo>
                    <a:pt x="3900371" y="1171576"/>
                  </a:lnTo>
                  <a:lnTo>
                    <a:pt x="3900371" y="0"/>
                  </a:lnTo>
                  <a:close/>
                </a:path>
              </a:pathLst>
            </a:custGeom>
            <a:solidFill>
              <a:srgbClr val="376092"/>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sp>
        <p:nvSpPr>
          <p:cNvPr id="5" name="文本框 4"/>
          <p:cNvSpPr txBox="1"/>
          <p:nvPr/>
        </p:nvSpPr>
        <p:spPr>
          <a:xfrm>
            <a:off x="4180342" y="2355726"/>
            <a:ext cx="936104" cy="584775"/>
          </a:xfrm>
          <a:prstGeom prst="rect">
            <a:avLst/>
          </a:prstGeom>
          <a:noFill/>
        </p:spPr>
        <p:txBody>
          <a:bodyPr wrap="square" rtlCol="0">
            <a:spAutoFit/>
          </a:bodyPr>
          <a:lstStyle/>
          <a:p>
            <a:pPr algn="ctr"/>
            <a:r>
              <a:rPr lang="en-US" altLang="zh-CN" sz="3200" dirty="0" smtClean="0">
                <a:solidFill>
                  <a:schemeClr val="accent6">
                    <a:lumMod val="50000"/>
                  </a:schemeClr>
                </a:solidFill>
                <a:latin typeface="华文琥珀" panose="02010800040101010101" pitchFamily="2" charset="-122"/>
                <a:ea typeface="华文琥珀" panose="02010800040101010101" pitchFamily="2" charset="-122"/>
              </a:rPr>
              <a:t>or</a:t>
            </a:r>
            <a:endParaRPr lang="zh-CN" altLang="en-US" sz="3200" dirty="0" smtClean="0">
              <a:solidFill>
                <a:schemeClr val="accent6">
                  <a:lumMod val="50000"/>
                </a:schemeClr>
              </a:solidFill>
              <a:latin typeface="华文琥珀" panose="02010800040101010101" pitchFamily="2" charset="-122"/>
              <a:ea typeface="华文琥珀" panose="02010800040101010101" pitchFamily="2" charset="-122"/>
            </a:endParaRPr>
          </a:p>
        </p:txBody>
      </p:sp>
      <p:grpSp>
        <p:nvGrpSpPr>
          <p:cNvPr id="9" name="组合 8"/>
          <p:cNvGrpSpPr/>
          <p:nvPr/>
        </p:nvGrpSpPr>
        <p:grpSpPr>
          <a:xfrm>
            <a:off x="1007329" y="1950401"/>
            <a:ext cx="2581075" cy="1261838"/>
            <a:chOff x="1008615" y="1868861"/>
            <a:chExt cx="2581075" cy="1261838"/>
          </a:xfrm>
        </p:grpSpPr>
        <p:grpSp>
          <p:nvGrpSpPr>
            <p:cNvPr id="6" name="组合 5"/>
            <p:cNvGrpSpPr/>
            <p:nvPr/>
          </p:nvGrpSpPr>
          <p:grpSpPr>
            <a:xfrm>
              <a:off x="1008615" y="2050579"/>
              <a:ext cx="2581075" cy="1080120"/>
              <a:chOff x="971600" y="1995686"/>
              <a:chExt cx="2581075" cy="1080120"/>
            </a:xfrm>
            <a:solidFill>
              <a:srgbClr val="376092"/>
            </a:solidFill>
          </p:grpSpPr>
          <p:sp>
            <p:nvSpPr>
              <p:cNvPr id="18" name="KSO_Shape"/>
              <p:cNvSpPr>
                <a:spLocks/>
              </p:cNvSpPr>
              <p:nvPr/>
            </p:nvSpPr>
            <p:spPr bwMode="auto">
              <a:xfrm>
                <a:off x="971600" y="1995686"/>
                <a:ext cx="1554294" cy="1080120"/>
              </a:xfrm>
              <a:custGeom>
                <a:avLst/>
                <a:gdLst>
                  <a:gd name="T0" fmla="*/ 2147483646 w 6949"/>
                  <a:gd name="T1" fmla="*/ 2147483646 h 4236"/>
                  <a:gd name="T2" fmla="*/ 2147483646 w 6949"/>
                  <a:gd name="T3" fmla="*/ 2147483646 h 4236"/>
                  <a:gd name="T4" fmla="*/ 2147483646 w 6949"/>
                  <a:gd name="T5" fmla="*/ 2147483646 h 4236"/>
                  <a:gd name="T6" fmla="*/ 2147483646 w 6949"/>
                  <a:gd name="T7" fmla="*/ 2147483646 h 4236"/>
                  <a:gd name="T8" fmla="*/ 2147483646 w 6949"/>
                  <a:gd name="T9" fmla="*/ 2147483646 h 4236"/>
                  <a:gd name="T10" fmla="*/ 2147483646 w 6949"/>
                  <a:gd name="T11" fmla="*/ 2147483646 h 4236"/>
                  <a:gd name="T12" fmla="*/ 2147483646 w 6949"/>
                  <a:gd name="T13" fmla="*/ 2147483646 h 4236"/>
                  <a:gd name="T14" fmla="*/ 2147483646 w 6949"/>
                  <a:gd name="T15" fmla="*/ 2147483646 h 4236"/>
                  <a:gd name="T16" fmla="*/ 2147483646 w 6949"/>
                  <a:gd name="T17" fmla="*/ 2147483646 h 4236"/>
                  <a:gd name="T18" fmla="*/ 2147483646 w 6949"/>
                  <a:gd name="T19" fmla="*/ 2147483646 h 4236"/>
                  <a:gd name="T20" fmla="*/ 2147483646 w 6949"/>
                  <a:gd name="T21" fmla="*/ 2147483646 h 4236"/>
                  <a:gd name="T22" fmla="*/ 2147483646 w 6949"/>
                  <a:gd name="T23" fmla="*/ 2147483646 h 4236"/>
                  <a:gd name="T24" fmla="*/ 2147483646 w 6949"/>
                  <a:gd name="T25" fmla="*/ 2147483646 h 4236"/>
                  <a:gd name="T26" fmla="*/ 2147483646 w 6949"/>
                  <a:gd name="T27" fmla="*/ 2147483646 h 4236"/>
                  <a:gd name="T28" fmla="*/ 2147483646 w 6949"/>
                  <a:gd name="T29" fmla="*/ 2147483646 h 4236"/>
                  <a:gd name="T30" fmla="*/ 2147483646 w 6949"/>
                  <a:gd name="T31" fmla="*/ 2147483646 h 4236"/>
                  <a:gd name="T32" fmla="*/ 2147483646 w 6949"/>
                  <a:gd name="T33" fmla="*/ 2147483646 h 4236"/>
                  <a:gd name="T34" fmla="*/ 2147483646 w 6949"/>
                  <a:gd name="T35" fmla="*/ 2147483646 h 4236"/>
                  <a:gd name="T36" fmla="*/ 2147483646 w 6949"/>
                  <a:gd name="T37" fmla="*/ 2147483646 h 4236"/>
                  <a:gd name="T38" fmla="*/ 2147483646 w 6949"/>
                  <a:gd name="T39" fmla="*/ 2147483646 h 4236"/>
                  <a:gd name="T40" fmla="*/ 2147483646 w 6949"/>
                  <a:gd name="T41" fmla="*/ 2147483646 h 4236"/>
                  <a:gd name="T42" fmla="*/ 2147483646 w 6949"/>
                  <a:gd name="T43" fmla="*/ 2147483646 h 4236"/>
                  <a:gd name="T44" fmla="*/ 2147483646 w 6949"/>
                  <a:gd name="T45" fmla="*/ 2147483646 h 4236"/>
                  <a:gd name="T46" fmla="*/ 2147483646 w 6949"/>
                  <a:gd name="T47" fmla="*/ 2147483646 h 4236"/>
                  <a:gd name="T48" fmla="*/ 2147483646 w 6949"/>
                  <a:gd name="T49" fmla="*/ 2147483646 h 4236"/>
                  <a:gd name="T50" fmla="*/ 2147483646 w 6949"/>
                  <a:gd name="T51" fmla="*/ 2147483646 h 4236"/>
                  <a:gd name="T52" fmla="*/ 2147483646 w 6949"/>
                  <a:gd name="T53" fmla="*/ 2147483646 h 4236"/>
                  <a:gd name="T54" fmla="*/ 2147483646 w 6949"/>
                  <a:gd name="T55" fmla="*/ 2147483646 h 4236"/>
                  <a:gd name="T56" fmla="*/ 2147483646 w 6949"/>
                  <a:gd name="T57" fmla="*/ 2147483646 h 4236"/>
                  <a:gd name="T58" fmla="*/ 2147483646 w 6949"/>
                  <a:gd name="T59" fmla="*/ 2147483646 h 4236"/>
                  <a:gd name="T60" fmla="*/ 2147483646 w 6949"/>
                  <a:gd name="T61" fmla="*/ 2147483646 h 4236"/>
                  <a:gd name="T62" fmla="*/ 2147483646 w 6949"/>
                  <a:gd name="T63" fmla="*/ 2147483646 h 4236"/>
                  <a:gd name="T64" fmla="*/ 2147483646 w 6949"/>
                  <a:gd name="T65" fmla="*/ 2147483646 h 4236"/>
                  <a:gd name="T66" fmla="*/ 2147483646 w 6949"/>
                  <a:gd name="T67" fmla="*/ 2147483646 h 4236"/>
                  <a:gd name="T68" fmla="*/ 2147483646 w 6949"/>
                  <a:gd name="T69" fmla="*/ 2147483646 h 4236"/>
                  <a:gd name="T70" fmla="*/ 2147483646 w 6949"/>
                  <a:gd name="T71" fmla="*/ 2147483646 h 4236"/>
                  <a:gd name="T72" fmla="*/ 2147483646 w 6949"/>
                  <a:gd name="T73" fmla="*/ 2147483646 h 4236"/>
                  <a:gd name="T74" fmla="*/ 2147483646 w 6949"/>
                  <a:gd name="T75" fmla="*/ 2147483646 h 4236"/>
                  <a:gd name="T76" fmla="*/ 2147483646 w 6949"/>
                  <a:gd name="T77" fmla="*/ 2147483646 h 4236"/>
                  <a:gd name="T78" fmla="*/ 2147483646 w 6949"/>
                  <a:gd name="T79" fmla="*/ 2147483646 h 4236"/>
                  <a:gd name="T80" fmla="*/ 2147483646 w 6949"/>
                  <a:gd name="T81" fmla="*/ 2147483646 h 4236"/>
                  <a:gd name="T82" fmla="*/ 2147483646 w 6949"/>
                  <a:gd name="T83" fmla="*/ 2147483646 h 4236"/>
                  <a:gd name="T84" fmla="*/ 2147483646 w 6949"/>
                  <a:gd name="T85" fmla="*/ 2147483646 h 4236"/>
                  <a:gd name="T86" fmla="*/ 2147483646 w 6949"/>
                  <a:gd name="T87" fmla="*/ 2147483646 h 4236"/>
                  <a:gd name="T88" fmla="*/ 2147483646 w 6949"/>
                  <a:gd name="T89" fmla="*/ 2147483646 h 4236"/>
                  <a:gd name="T90" fmla="*/ 2147483646 w 6949"/>
                  <a:gd name="T91" fmla="*/ 2147483646 h 4236"/>
                  <a:gd name="T92" fmla="*/ 2147483646 w 6949"/>
                  <a:gd name="T93" fmla="*/ 2147483646 h 4236"/>
                  <a:gd name="T94" fmla="*/ 2147483646 w 6949"/>
                  <a:gd name="T95" fmla="*/ 2147483646 h 4236"/>
                  <a:gd name="T96" fmla="*/ 2147483646 w 6949"/>
                  <a:gd name="T97" fmla="*/ 2147483646 h 4236"/>
                  <a:gd name="T98" fmla="*/ 2147483646 w 6949"/>
                  <a:gd name="T99" fmla="*/ 2147483646 h 4236"/>
                  <a:gd name="T100" fmla="*/ 2147483646 w 6949"/>
                  <a:gd name="T101" fmla="*/ 2147483646 h 4236"/>
                  <a:gd name="T102" fmla="*/ 2147483646 w 6949"/>
                  <a:gd name="T103" fmla="*/ 2147483646 h 4236"/>
                  <a:gd name="T104" fmla="*/ 2147483646 w 6949"/>
                  <a:gd name="T105" fmla="*/ 2147483646 h 4236"/>
                  <a:gd name="T106" fmla="*/ 2147483646 w 6949"/>
                  <a:gd name="T107" fmla="*/ 2147483646 h 4236"/>
                  <a:gd name="T108" fmla="*/ 2147483646 w 6949"/>
                  <a:gd name="T109" fmla="*/ 2147483646 h 4236"/>
                  <a:gd name="T110" fmla="*/ 2147483646 w 6949"/>
                  <a:gd name="T111" fmla="*/ 2147483646 h 4236"/>
                  <a:gd name="T112" fmla="*/ 2147483646 w 6949"/>
                  <a:gd name="T113" fmla="*/ 2147483646 h 4236"/>
                  <a:gd name="T114" fmla="*/ 2147483646 w 6949"/>
                  <a:gd name="T115" fmla="*/ 2147483646 h 4236"/>
                  <a:gd name="T116" fmla="*/ 2147483646 w 6949"/>
                  <a:gd name="T117" fmla="*/ 2147483646 h 4236"/>
                  <a:gd name="T118" fmla="*/ 2147483646 w 6949"/>
                  <a:gd name="T119" fmla="*/ 2147483646 h 4236"/>
                  <a:gd name="T120" fmla="*/ 2147483646 w 6949"/>
                  <a:gd name="T121" fmla="*/ 2147483646 h 42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949" h="4236">
                    <a:moveTo>
                      <a:pt x="2470" y="3602"/>
                    </a:moveTo>
                    <a:lnTo>
                      <a:pt x="370" y="2227"/>
                    </a:lnTo>
                    <a:lnTo>
                      <a:pt x="2425" y="1679"/>
                    </a:lnTo>
                    <a:lnTo>
                      <a:pt x="2384" y="1645"/>
                    </a:lnTo>
                    <a:lnTo>
                      <a:pt x="2343" y="1607"/>
                    </a:lnTo>
                    <a:lnTo>
                      <a:pt x="2301" y="1565"/>
                    </a:lnTo>
                    <a:lnTo>
                      <a:pt x="2280" y="1544"/>
                    </a:lnTo>
                    <a:lnTo>
                      <a:pt x="2259" y="1521"/>
                    </a:lnTo>
                    <a:lnTo>
                      <a:pt x="2238" y="1498"/>
                    </a:lnTo>
                    <a:lnTo>
                      <a:pt x="2218" y="1474"/>
                    </a:lnTo>
                    <a:lnTo>
                      <a:pt x="2200" y="1449"/>
                    </a:lnTo>
                    <a:lnTo>
                      <a:pt x="2181" y="1424"/>
                    </a:lnTo>
                    <a:lnTo>
                      <a:pt x="2164" y="1397"/>
                    </a:lnTo>
                    <a:lnTo>
                      <a:pt x="2147" y="1370"/>
                    </a:lnTo>
                    <a:lnTo>
                      <a:pt x="2132" y="1344"/>
                    </a:lnTo>
                    <a:lnTo>
                      <a:pt x="2118" y="1316"/>
                    </a:lnTo>
                    <a:lnTo>
                      <a:pt x="2106" y="1287"/>
                    </a:lnTo>
                    <a:lnTo>
                      <a:pt x="2095" y="1258"/>
                    </a:lnTo>
                    <a:lnTo>
                      <a:pt x="2086" y="1229"/>
                    </a:lnTo>
                    <a:lnTo>
                      <a:pt x="2079" y="1198"/>
                    </a:lnTo>
                    <a:lnTo>
                      <a:pt x="2073" y="1168"/>
                    </a:lnTo>
                    <a:lnTo>
                      <a:pt x="2070" y="1138"/>
                    </a:lnTo>
                    <a:lnTo>
                      <a:pt x="2067" y="1108"/>
                    </a:lnTo>
                    <a:lnTo>
                      <a:pt x="2069" y="1077"/>
                    </a:lnTo>
                    <a:lnTo>
                      <a:pt x="2072" y="1045"/>
                    </a:lnTo>
                    <a:lnTo>
                      <a:pt x="2078" y="1013"/>
                    </a:lnTo>
                    <a:lnTo>
                      <a:pt x="2086" y="981"/>
                    </a:lnTo>
                    <a:lnTo>
                      <a:pt x="2098" y="949"/>
                    </a:lnTo>
                    <a:lnTo>
                      <a:pt x="2112" y="916"/>
                    </a:lnTo>
                    <a:lnTo>
                      <a:pt x="2129" y="885"/>
                    </a:lnTo>
                    <a:lnTo>
                      <a:pt x="2150" y="852"/>
                    </a:lnTo>
                    <a:lnTo>
                      <a:pt x="2173" y="820"/>
                    </a:lnTo>
                    <a:lnTo>
                      <a:pt x="2193" y="797"/>
                    </a:lnTo>
                    <a:lnTo>
                      <a:pt x="2215" y="776"/>
                    </a:lnTo>
                    <a:lnTo>
                      <a:pt x="2238" y="755"/>
                    </a:lnTo>
                    <a:lnTo>
                      <a:pt x="2264" y="737"/>
                    </a:lnTo>
                    <a:lnTo>
                      <a:pt x="2291" y="720"/>
                    </a:lnTo>
                    <a:lnTo>
                      <a:pt x="2320" y="705"/>
                    </a:lnTo>
                    <a:lnTo>
                      <a:pt x="2352" y="690"/>
                    </a:lnTo>
                    <a:lnTo>
                      <a:pt x="2385" y="677"/>
                    </a:lnTo>
                    <a:lnTo>
                      <a:pt x="2419" y="666"/>
                    </a:lnTo>
                    <a:lnTo>
                      <a:pt x="2455" y="655"/>
                    </a:lnTo>
                    <a:lnTo>
                      <a:pt x="2492" y="645"/>
                    </a:lnTo>
                    <a:lnTo>
                      <a:pt x="2532" y="636"/>
                    </a:lnTo>
                    <a:lnTo>
                      <a:pt x="2571" y="628"/>
                    </a:lnTo>
                    <a:lnTo>
                      <a:pt x="2613" y="623"/>
                    </a:lnTo>
                    <a:lnTo>
                      <a:pt x="2655" y="617"/>
                    </a:lnTo>
                    <a:lnTo>
                      <a:pt x="2698" y="611"/>
                    </a:lnTo>
                    <a:lnTo>
                      <a:pt x="2743" y="607"/>
                    </a:lnTo>
                    <a:lnTo>
                      <a:pt x="2788" y="604"/>
                    </a:lnTo>
                    <a:lnTo>
                      <a:pt x="2880" y="599"/>
                    </a:lnTo>
                    <a:lnTo>
                      <a:pt x="2975" y="596"/>
                    </a:lnTo>
                    <a:lnTo>
                      <a:pt x="3073" y="596"/>
                    </a:lnTo>
                    <a:lnTo>
                      <a:pt x="3171" y="597"/>
                    </a:lnTo>
                    <a:lnTo>
                      <a:pt x="3270" y="599"/>
                    </a:lnTo>
                    <a:lnTo>
                      <a:pt x="3467" y="605"/>
                    </a:lnTo>
                    <a:lnTo>
                      <a:pt x="3469" y="605"/>
                    </a:lnTo>
                    <a:lnTo>
                      <a:pt x="3472" y="605"/>
                    </a:lnTo>
                    <a:lnTo>
                      <a:pt x="3535" y="607"/>
                    </a:lnTo>
                    <a:lnTo>
                      <a:pt x="3607" y="607"/>
                    </a:lnTo>
                    <a:lnTo>
                      <a:pt x="3686" y="606"/>
                    </a:lnTo>
                    <a:lnTo>
                      <a:pt x="3769" y="602"/>
                    </a:lnTo>
                    <a:lnTo>
                      <a:pt x="3812" y="599"/>
                    </a:lnTo>
                    <a:lnTo>
                      <a:pt x="3856" y="595"/>
                    </a:lnTo>
                    <a:lnTo>
                      <a:pt x="3901" y="590"/>
                    </a:lnTo>
                    <a:lnTo>
                      <a:pt x="3945" y="584"/>
                    </a:lnTo>
                    <a:lnTo>
                      <a:pt x="3988" y="577"/>
                    </a:lnTo>
                    <a:lnTo>
                      <a:pt x="4031" y="570"/>
                    </a:lnTo>
                    <a:lnTo>
                      <a:pt x="4072" y="561"/>
                    </a:lnTo>
                    <a:lnTo>
                      <a:pt x="4112" y="551"/>
                    </a:lnTo>
                    <a:lnTo>
                      <a:pt x="4143" y="541"/>
                    </a:lnTo>
                    <a:lnTo>
                      <a:pt x="4173" y="531"/>
                    </a:lnTo>
                    <a:lnTo>
                      <a:pt x="4202" y="520"/>
                    </a:lnTo>
                    <a:lnTo>
                      <a:pt x="4228" y="509"/>
                    </a:lnTo>
                    <a:lnTo>
                      <a:pt x="4253" y="496"/>
                    </a:lnTo>
                    <a:lnTo>
                      <a:pt x="4275" y="483"/>
                    </a:lnTo>
                    <a:lnTo>
                      <a:pt x="4295" y="468"/>
                    </a:lnTo>
                    <a:lnTo>
                      <a:pt x="4313" y="453"/>
                    </a:lnTo>
                    <a:lnTo>
                      <a:pt x="4324" y="440"/>
                    </a:lnTo>
                    <a:lnTo>
                      <a:pt x="4334" y="427"/>
                    </a:lnTo>
                    <a:lnTo>
                      <a:pt x="4341" y="412"/>
                    </a:lnTo>
                    <a:lnTo>
                      <a:pt x="4346" y="397"/>
                    </a:lnTo>
                    <a:lnTo>
                      <a:pt x="4350" y="381"/>
                    </a:lnTo>
                    <a:lnTo>
                      <a:pt x="4351" y="364"/>
                    </a:lnTo>
                    <a:lnTo>
                      <a:pt x="4350" y="345"/>
                    </a:lnTo>
                    <a:lnTo>
                      <a:pt x="4345" y="325"/>
                    </a:lnTo>
                    <a:lnTo>
                      <a:pt x="4339" y="304"/>
                    </a:lnTo>
                    <a:lnTo>
                      <a:pt x="4331" y="282"/>
                    </a:lnTo>
                    <a:lnTo>
                      <a:pt x="4322" y="260"/>
                    </a:lnTo>
                    <a:lnTo>
                      <a:pt x="4309" y="236"/>
                    </a:lnTo>
                    <a:lnTo>
                      <a:pt x="4294" y="210"/>
                    </a:lnTo>
                    <a:lnTo>
                      <a:pt x="4277" y="185"/>
                    </a:lnTo>
                    <a:lnTo>
                      <a:pt x="4257" y="157"/>
                    </a:lnTo>
                    <a:lnTo>
                      <a:pt x="4235" y="128"/>
                    </a:lnTo>
                    <a:lnTo>
                      <a:pt x="4395" y="0"/>
                    </a:lnTo>
                    <a:lnTo>
                      <a:pt x="4424" y="39"/>
                    </a:lnTo>
                    <a:lnTo>
                      <a:pt x="4451" y="76"/>
                    </a:lnTo>
                    <a:lnTo>
                      <a:pt x="4474" y="112"/>
                    </a:lnTo>
                    <a:lnTo>
                      <a:pt x="4494" y="147"/>
                    </a:lnTo>
                    <a:lnTo>
                      <a:pt x="4511" y="181"/>
                    </a:lnTo>
                    <a:lnTo>
                      <a:pt x="4525" y="214"/>
                    </a:lnTo>
                    <a:lnTo>
                      <a:pt x="4537" y="246"/>
                    </a:lnTo>
                    <a:lnTo>
                      <a:pt x="4546" y="277"/>
                    </a:lnTo>
                    <a:lnTo>
                      <a:pt x="4551" y="302"/>
                    </a:lnTo>
                    <a:lnTo>
                      <a:pt x="4554" y="326"/>
                    </a:lnTo>
                    <a:lnTo>
                      <a:pt x="4556" y="350"/>
                    </a:lnTo>
                    <a:lnTo>
                      <a:pt x="4558" y="373"/>
                    </a:lnTo>
                    <a:lnTo>
                      <a:pt x="4556" y="395"/>
                    </a:lnTo>
                    <a:lnTo>
                      <a:pt x="4554" y="416"/>
                    </a:lnTo>
                    <a:lnTo>
                      <a:pt x="4551" y="438"/>
                    </a:lnTo>
                    <a:lnTo>
                      <a:pt x="4545" y="458"/>
                    </a:lnTo>
                    <a:lnTo>
                      <a:pt x="4539" y="477"/>
                    </a:lnTo>
                    <a:lnTo>
                      <a:pt x="4531" y="496"/>
                    </a:lnTo>
                    <a:lnTo>
                      <a:pt x="4522" y="515"/>
                    </a:lnTo>
                    <a:lnTo>
                      <a:pt x="4511" y="533"/>
                    </a:lnTo>
                    <a:lnTo>
                      <a:pt x="4500" y="551"/>
                    </a:lnTo>
                    <a:lnTo>
                      <a:pt x="4487" y="567"/>
                    </a:lnTo>
                    <a:lnTo>
                      <a:pt x="4473" y="583"/>
                    </a:lnTo>
                    <a:lnTo>
                      <a:pt x="4458" y="598"/>
                    </a:lnTo>
                    <a:lnTo>
                      <a:pt x="4445" y="611"/>
                    </a:lnTo>
                    <a:lnTo>
                      <a:pt x="4430" y="624"/>
                    </a:lnTo>
                    <a:lnTo>
                      <a:pt x="4415" y="635"/>
                    </a:lnTo>
                    <a:lnTo>
                      <a:pt x="4399" y="647"/>
                    </a:lnTo>
                    <a:lnTo>
                      <a:pt x="4382" y="659"/>
                    </a:lnTo>
                    <a:lnTo>
                      <a:pt x="4366" y="669"/>
                    </a:lnTo>
                    <a:lnTo>
                      <a:pt x="4330" y="688"/>
                    </a:lnTo>
                    <a:lnTo>
                      <a:pt x="4292" y="706"/>
                    </a:lnTo>
                    <a:lnTo>
                      <a:pt x="4251" y="721"/>
                    </a:lnTo>
                    <a:lnTo>
                      <a:pt x="4209" y="736"/>
                    </a:lnTo>
                    <a:lnTo>
                      <a:pt x="4166" y="749"/>
                    </a:lnTo>
                    <a:lnTo>
                      <a:pt x="4121" y="761"/>
                    </a:lnTo>
                    <a:lnTo>
                      <a:pt x="4075" y="770"/>
                    </a:lnTo>
                    <a:lnTo>
                      <a:pt x="4027" y="779"/>
                    </a:lnTo>
                    <a:lnTo>
                      <a:pt x="3979" y="787"/>
                    </a:lnTo>
                    <a:lnTo>
                      <a:pt x="3932" y="793"/>
                    </a:lnTo>
                    <a:lnTo>
                      <a:pt x="3883" y="799"/>
                    </a:lnTo>
                    <a:lnTo>
                      <a:pt x="3836" y="804"/>
                    </a:lnTo>
                    <a:lnTo>
                      <a:pt x="3788" y="807"/>
                    </a:lnTo>
                    <a:lnTo>
                      <a:pt x="3741" y="809"/>
                    </a:lnTo>
                    <a:lnTo>
                      <a:pt x="3696" y="811"/>
                    </a:lnTo>
                    <a:lnTo>
                      <a:pt x="3610" y="813"/>
                    </a:lnTo>
                    <a:lnTo>
                      <a:pt x="3532" y="813"/>
                    </a:lnTo>
                    <a:lnTo>
                      <a:pt x="3465" y="811"/>
                    </a:lnTo>
                    <a:lnTo>
                      <a:pt x="3462" y="811"/>
                    </a:lnTo>
                    <a:lnTo>
                      <a:pt x="3283" y="805"/>
                    </a:lnTo>
                    <a:lnTo>
                      <a:pt x="3194" y="803"/>
                    </a:lnTo>
                    <a:lnTo>
                      <a:pt x="3104" y="801"/>
                    </a:lnTo>
                    <a:lnTo>
                      <a:pt x="3017" y="801"/>
                    </a:lnTo>
                    <a:lnTo>
                      <a:pt x="2932" y="801"/>
                    </a:lnTo>
                    <a:lnTo>
                      <a:pt x="2850" y="805"/>
                    </a:lnTo>
                    <a:lnTo>
                      <a:pt x="2770" y="808"/>
                    </a:lnTo>
                    <a:lnTo>
                      <a:pt x="2695" y="815"/>
                    </a:lnTo>
                    <a:lnTo>
                      <a:pt x="2659" y="820"/>
                    </a:lnTo>
                    <a:lnTo>
                      <a:pt x="2625" y="825"/>
                    </a:lnTo>
                    <a:lnTo>
                      <a:pt x="2591" y="830"/>
                    </a:lnTo>
                    <a:lnTo>
                      <a:pt x="2560" y="836"/>
                    </a:lnTo>
                    <a:lnTo>
                      <a:pt x="2529" y="843"/>
                    </a:lnTo>
                    <a:lnTo>
                      <a:pt x="2500" y="851"/>
                    </a:lnTo>
                    <a:lnTo>
                      <a:pt x="2473" y="859"/>
                    </a:lnTo>
                    <a:lnTo>
                      <a:pt x="2448" y="869"/>
                    </a:lnTo>
                    <a:lnTo>
                      <a:pt x="2424" y="879"/>
                    </a:lnTo>
                    <a:lnTo>
                      <a:pt x="2402" y="891"/>
                    </a:lnTo>
                    <a:lnTo>
                      <a:pt x="2382" y="904"/>
                    </a:lnTo>
                    <a:lnTo>
                      <a:pt x="2365" y="916"/>
                    </a:lnTo>
                    <a:lnTo>
                      <a:pt x="2348" y="930"/>
                    </a:lnTo>
                    <a:lnTo>
                      <a:pt x="2336" y="946"/>
                    </a:lnTo>
                    <a:lnTo>
                      <a:pt x="2319" y="969"/>
                    </a:lnTo>
                    <a:lnTo>
                      <a:pt x="2307" y="992"/>
                    </a:lnTo>
                    <a:lnTo>
                      <a:pt x="2296" y="1015"/>
                    </a:lnTo>
                    <a:lnTo>
                      <a:pt x="2289" y="1038"/>
                    </a:lnTo>
                    <a:lnTo>
                      <a:pt x="2284" y="1063"/>
                    </a:lnTo>
                    <a:lnTo>
                      <a:pt x="2282" y="1086"/>
                    </a:lnTo>
                    <a:lnTo>
                      <a:pt x="2283" y="1110"/>
                    </a:lnTo>
                    <a:lnTo>
                      <a:pt x="2286" y="1135"/>
                    </a:lnTo>
                    <a:lnTo>
                      <a:pt x="2290" y="1158"/>
                    </a:lnTo>
                    <a:lnTo>
                      <a:pt x="2297" y="1182"/>
                    </a:lnTo>
                    <a:lnTo>
                      <a:pt x="2305" y="1205"/>
                    </a:lnTo>
                    <a:lnTo>
                      <a:pt x="2316" y="1230"/>
                    </a:lnTo>
                    <a:lnTo>
                      <a:pt x="2329" y="1253"/>
                    </a:lnTo>
                    <a:lnTo>
                      <a:pt x="2341" y="1276"/>
                    </a:lnTo>
                    <a:lnTo>
                      <a:pt x="2356" y="1299"/>
                    </a:lnTo>
                    <a:lnTo>
                      <a:pt x="2373" y="1323"/>
                    </a:lnTo>
                    <a:lnTo>
                      <a:pt x="2389" y="1345"/>
                    </a:lnTo>
                    <a:lnTo>
                      <a:pt x="2408" y="1367"/>
                    </a:lnTo>
                    <a:lnTo>
                      <a:pt x="2426" y="1389"/>
                    </a:lnTo>
                    <a:lnTo>
                      <a:pt x="2445" y="1410"/>
                    </a:lnTo>
                    <a:lnTo>
                      <a:pt x="2485" y="1450"/>
                    </a:lnTo>
                    <a:lnTo>
                      <a:pt x="2527" y="1489"/>
                    </a:lnTo>
                    <a:lnTo>
                      <a:pt x="2568" y="1525"/>
                    </a:lnTo>
                    <a:lnTo>
                      <a:pt x="2607" y="1557"/>
                    </a:lnTo>
                    <a:lnTo>
                      <a:pt x="2646" y="1586"/>
                    </a:lnTo>
                    <a:lnTo>
                      <a:pt x="2680" y="1611"/>
                    </a:lnTo>
                    <a:lnTo>
                      <a:pt x="4630" y="1090"/>
                    </a:lnTo>
                    <a:lnTo>
                      <a:pt x="6949" y="2137"/>
                    </a:lnTo>
                    <a:lnTo>
                      <a:pt x="6949" y="2464"/>
                    </a:lnTo>
                    <a:lnTo>
                      <a:pt x="2471" y="4172"/>
                    </a:lnTo>
                    <a:lnTo>
                      <a:pt x="2470" y="3602"/>
                    </a:lnTo>
                    <a:close/>
                    <a:moveTo>
                      <a:pt x="1086" y="2249"/>
                    </a:moveTo>
                    <a:lnTo>
                      <a:pt x="1086" y="2249"/>
                    </a:lnTo>
                    <a:lnTo>
                      <a:pt x="1248" y="2356"/>
                    </a:lnTo>
                    <a:lnTo>
                      <a:pt x="1596" y="2265"/>
                    </a:lnTo>
                    <a:lnTo>
                      <a:pt x="1432" y="2162"/>
                    </a:lnTo>
                    <a:lnTo>
                      <a:pt x="1086" y="2249"/>
                    </a:lnTo>
                    <a:close/>
                    <a:moveTo>
                      <a:pt x="5456" y="2223"/>
                    </a:moveTo>
                    <a:lnTo>
                      <a:pt x="5456" y="2223"/>
                    </a:lnTo>
                    <a:lnTo>
                      <a:pt x="5659" y="2320"/>
                    </a:lnTo>
                    <a:lnTo>
                      <a:pt x="5853" y="2252"/>
                    </a:lnTo>
                    <a:lnTo>
                      <a:pt x="5651" y="2157"/>
                    </a:lnTo>
                    <a:lnTo>
                      <a:pt x="5456" y="2223"/>
                    </a:lnTo>
                    <a:close/>
                    <a:moveTo>
                      <a:pt x="5128" y="2333"/>
                    </a:moveTo>
                    <a:lnTo>
                      <a:pt x="5128" y="2333"/>
                    </a:lnTo>
                    <a:lnTo>
                      <a:pt x="5332" y="2435"/>
                    </a:lnTo>
                    <a:lnTo>
                      <a:pt x="5537" y="2363"/>
                    </a:lnTo>
                    <a:lnTo>
                      <a:pt x="5333" y="2264"/>
                    </a:lnTo>
                    <a:lnTo>
                      <a:pt x="5128" y="2333"/>
                    </a:lnTo>
                    <a:close/>
                    <a:moveTo>
                      <a:pt x="3238" y="2971"/>
                    </a:moveTo>
                    <a:lnTo>
                      <a:pt x="3238" y="2971"/>
                    </a:lnTo>
                    <a:lnTo>
                      <a:pt x="3443" y="3097"/>
                    </a:lnTo>
                    <a:lnTo>
                      <a:pt x="4393" y="2764"/>
                    </a:lnTo>
                    <a:lnTo>
                      <a:pt x="5226" y="2472"/>
                    </a:lnTo>
                    <a:lnTo>
                      <a:pt x="5022" y="2370"/>
                    </a:lnTo>
                    <a:lnTo>
                      <a:pt x="4186" y="2651"/>
                    </a:lnTo>
                    <a:lnTo>
                      <a:pt x="3238" y="2971"/>
                    </a:lnTo>
                    <a:close/>
                    <a:moveTo>
                      <a:pt x="5757" y="2122"/>
                    </a:moveTo>
                    <a:lnTo>
                      <a:pt x="5757" y="2122"/>
                    </a:lnTo>
                    <a:lnTo>
                      <a:pt x="5959" y="2216"/>
                    </a:lnTo>
                    <a:lnTo>
                      <a:pt x="6289" y="2101"/>
                    </a:lnTo>
                    <a:lnTo>
                      <a:pt x="6088" y="2011"/>
                    </a:lnTo>
                    <a:lnTo>
                      <a:pt x="5757" y="2122"/>
                    </a:lnTo>
                    <a:close/>
                    <a:moveTo>
                      <a:pt x="2540" y="3206"/>
                    </a:moveTo>
                    <a:lnTo>
                      <a:pt x="2540" y="3206"/>
                    </a:lnTo>
                    <a:lnTo>
                      <a:pt x="2744" y="3341"/>
                    </a:lnTo>
                    <a:lnTo>
                      <a:pt x="3284" y="3153"/>
                    </a:lnTo>
                    <a:lnTo>
                      <a:pt x="3079" y="3025"/>
                    </a:lnTo>
                    <a:lnTo>
                      <a:pt x="2540" y="3206"/>
                    </a:lnTo>
                    <a:close/>
                    <a:moveTo>
                      <a:pt x="5392" y="1954"/>
                    </a:moveTo>
                    <a:lnTo>
                      <a:pt x="5392" y="1954"/>
                    </a:lnTo>
                    <a:lnTo>
                      <a:pt x="5585" y="2043"/>
                    </a:lnTo>
                    <a:lnTo>
                      <a:pt x="5917" y="1935"/>
                    </a:lnTo>
                    <a:lnTo>
                      <a:pt x="5726" y="1849"/>
                    </a:lnTo>
                    <a:lnTo>
                      <a:pt x="5392" y="1954"/>
                    </a:lnTo>
                    <a:close/>
                    <a:moveTo>
                      <a:pt x="5090" y="2048"/>
                    </a:moveTo>
                    <a:lnTo>
                      <a:pt x="5090" y="2048"/>
                    </a:lnTo>
                    <a:lnTo>
                      <a:pt x="5284" y="2141"/>
                    </a:lnTo>
                    <a:lnTo>
                      <a:pt x="5481" y="2077"/>
                    </a:lnTo>
                    <a:lnTo>
                      <a:pt x="5287" y="1987"/>
                    </a:lnTo>
                    <a:lnTo>
                      <a:pt x="5090" y="2048"/>
                    </a:lnTo>
                    <a:close/>
                    <a:moveTo>
                      <a:pt x="4762" y="2152"/>
                    </a:moveTo>
                    <a:lnTo>
                      <a:pt x="4762" y="2152"/>
                    </a:lnTo>
                    <a:lnTo>
                      <a:pt x="4956" y="2248"/>
                    </a:lnTo>
                    <a:lnTo>
                      <a:pt x="5162" y="2181"/>
                    </a:lnTo>
                    <a:lnTo>
                      <a:pt x="4967" y="2087"/>
                    </a:lnTo>
                    <a:lnTo>
                      <a:pt x="4762" y="2152"/>
                    </a:lnTo>
                    <a:close/>
                    <a:moveTo>
                      <a:pt x="4423" y="2259"/>
                    </a:moveTo>
                    <a:lnTo>
                      <a:pt x="4423" y="2259"/>
                    </a:lnTo>
                    <a:lnTo>
                      <a:pt x="4618" y="2358"/>
                    </a:lnTo>
                    <a:lnTo>
                      <a:pt x="4834" y="2288"/>
                    </a:lnTo>
                    <a:lnTo>
                      <a:pt x="4639" y="2190"/>
                    </a:lnTo>
                    <a:lnTo>
                      <a:pt x="4423" y="2259"/>
                    </a:lnTo>
                    <a:close/>
                    <a:moveTo>
                      <a:pt x="4072" y="2369"/>
                    </a:moveTo>
                    <a:lnTo>
                      <a:pt x="4072" y="2369"/>
                    </a:lnTo>
                    <a:lnTo>
                      <a:pt x="4267" y="2473"/>
                    </a:lnTo>
                    <a:lnTo>
                      <a:pt x="4495" y="2398"/>
                    </a:lnTo>
                    <a:lnTo>
                      <a:pt x="4300" y="2297"/>
                    </a:lnTo>
                    <a:lnTo>
                      <a:pt x="4072" y="2369"/>
                    </a:lnTo>
                    <a:close/>
                    <a:moveTo>
                      <a:pt x="3678" y="2492"/>
                    </a:moveTo>
                    <a:lnTo>
                      <a:pt x="3678" y="2492"/>
                    </a:lnTo>
                    <a:lnTo>
                      <a:pt x="3874" y="2601"/>
                    </a:lnTo>
                    <a:lnTo>
                      <a:pt x="4114" y="2523"/>
                    </a:lnTo>
                    <a:lnTo>
                      <a:pt x="3919" y="2416"/>
                    </a:lnTo>
                    <a:lnTo>
                      <a:pt x="3678" y="2492"/>
                    </a:lnTo>
                    <a:close/>
                    <a:moveTo>
                      <a:pt x="3281" y="2617"/>
                    </a:moveTo>
                    <a:lnTo>
                      <a:pt x="3281" y="2617"/>
                    </a:lnTo>
                    <a:lnTo>
                      <a:pt x="3476" y="2731"/>
                    </a:lnTo>
                    <a:lnTo>
                      <a:pt x="3730" y="2647"/>
                    </a:lnTo>
                    <a:lnTo>
                      <a:pt x="3535" y="2537"/>
                    </a:lnTo>
                    <a:lnTo>
                      <a:pt x="3281" y="2617"/>
                    </a:lnTo>
                    <a:close/>
                    <a:moveTo>
                      <a:pt x="2868" y="2747"/>
                    </a:moveTo>
                    <a:lnTo>
                      <a:pt x="2868" y="2747"/>
                    </a:lnTo>
                    <a:lnTo>
                      <a:pt x="3063" y="2866"/>
                    </a:lnTo>
                    <a:lnTo>
                      <a:pt x="3333" y="2778"/>
                    </a:lnTo>
                    <a:lnTo>
                      <a:pt x="3137" y="2663"/>
                    </a:lnTo>
                    <a:lnTo>
                      <a:pt x="2868" y="2747"/>
                    </a:lnTo>
                    <a:close/>
                    <a:moveTo>
                      <a:pt x="2173" y="2966"/>
                    </a:moveTo>
                    <a:lnTo>
                      <a:pt x="2173" y="2966"/>
                    </a:lnTo>
                    <a:lnTo>
                      <a:pt x="2367" y="3093"/>
                    </a:lnTo>
                    <a:lnTo>
                      <a:pt x="2906" y="2917"/>
                    </a:lnTo>
                    <a:lnTo>
                      <a:pt x="2711" y="2796"/>
                    </a:lnTo>
                    <a:lnTo>
                      <a:pt x="2173" y="2966"/>
                    </a:lnTo>
                    <a:close/>
                    <a:moveTo>
                      <a:pt x="5211" y="1765"/>
                    </a:moveTo>
                    <a:lnTo>
                      <a:pt x="5211" y="1765"/>
                    </a:lnTo>
                    <a:lnTo>
                      <a:pt x="5397" y="1850"/>
                    </a:lnTo>
                    <a:lnTo>
                      <a:pt x="5580" y="1793"/>
                    </a:lnTo>
                    <a:lnTo>
                      <a:pt x="5396" y="1710"/>
                    </a:lnTo>
                    <a:lnTo>
                      <a:pt x="5211" y="1765"/>
                    </a:lnTo>
                    <a:close/>
                    <a:moveTo>
                      <a:pt x="4902" y="1856"/>
                    </a:moveTo>
                    <a:lnTo>
                      <a:pt x="4902" y="1856"/>
                    </a:lnTo>
                    <a:lnTo>
                      <a:pt x="5088" y="1944"/>
                    </a:lnTo>
                    <a:lnTo>
                      <a:pt x="5282" y="1885"/>
                    </a:lnTo>
                    <a:lnTo>
                      <a:pt x="5096" y="1799"/>
                    </a:lnTo>
                    <a:lnTo>
                      <a:pt x="4902" y="1856"/>
                    </a:lnTo>
                    <a:close/>
                    <a:moveTo>
                      <a:pt x="4585" y="1950"/>
                    </a:moveTo>
                    <a:lnTo>
                      <a:pt x="4585" y="1950"/>
                    </a:lnTo>
                    <a:lnTo>
                      <a:pt x="4772" y="2040"/>
                    </a:lnTo>
                    <a:lnTo>
                      <a:pt x="4974" y="1979"/>
                    </a:lnTo>
                    <a:lnTo>
                      <a:pt x="4789" y="1889"/>
                    </a:lnTo>
                    <a:lnTo>
                      <a:pt x="4585" y="1950"/>
                    </a:lnTo>
                    <a:close/>
                    <a:moveTo>
                      <a:pt x="4260" y="2046"/>
                    </a:moveTo>
                    <a:lnTo>
                      <a:pt x="4260" y="2046"/>
                    </a:lnTo>
                    <a:lnTo>
                      <a:pt x="4447" y="2140"/>
                    </a:lnTo>
                    <a:lnTo>
                      <a:pt x="4660" y="2075"/>
                    </a:lnTo>
                    <a:lnTo>
                      <a:pt x="4473" y="1983"/>
                    </a:lnTo>
                    <a:lnTo>
                      <a:pt x="4260" y="2046"/>
                    </a:lnTo>
                    <a:close/>
                    <a:moveTo>
                      <a:pt x="3904" y="2151"/>
                    </a:moveTo>
                    <a:lnTo>
                      <a:pt x="3904" y="2151"/>
                    </a:lnTo>
                    <a:lnTo>
                      <a:pt x="4091" y="2249"/>
                    </a:lnTo>
                    <a:lnTo>
                      <a:pt x="4315" y="2181"/>
                    </a:lnTo>
                    <a:lnTo>
                      <a:pt x="4128" y="2086"/>
                    </a:lnTo>
                    <a:lnTo>
                      <a:pt x="3904" y="2151"/>
                    </a:lnTo>
                    <a:close/>
                    <a:moveTo>
                      <a:pt x="3537" y="2260"/>
                    </a:moveTo>
                    <a:lnTo>
                      <a:pt x="3537" y="2260"/>
                    </a:lnTo>
                    <a:lnTo>
                      <a:pt x="3724" y="2361"/>
                    </a:lnTo>
                    <a:lnTo>
                      <a:pt x="3960" y="2289"/>
                    </a:lnTo>
                    <a:lnTo>
                      <a:pt x="3772" y="2190"/>
                    </a:lnTo>
                    <a:lnTo>
                      <a:pt x="3537" y="2260"/>
                    </a:lnTo>
                    <a:close/>
                    <a:moveTo>
                      <a:pt x="3158" y="2371"/>
                    </a:moveTo>
                    <a:lnTo>
                      <a:pt x="3158" y="2371"/>
                    </a:lnTo>
                    <a:lnTo>
                      <a:pt x="3344" y="2478"/>
                    </a:lnTo>
                    <a:lnTo>
                      <a:pt x="3592" y="2401"/>
                    </a:lnTo>
                    <a:lnTo>
                      <a:pt x="3405" y="2298"/>
                    </a:lnTo>
                    <a:lnTo>
                      <a:pt x="3158" y="2371"/>
                    </a:lnTo>
                    <a:close/>
                    <a:moveTo>
                      <a:pt x="2729" y="2498"/>
                    </a:moveTo>
                    <a:lnTo>
                      <a:pt x="2729" y="2498"/>
                    </a:lnTo>
                    <a:lnTo>
                      <a:pt x="2916" y="2609"/>
                    </a:lnTo>
                    <a:lnTo>
                      <a:pt x="3177" y="2529"/>
                    </a:lnTo>
                    <a:lnTo>
                      <a:pt x="2991" y="2421"/>
                    </a:lnTo>
                    <a:lnTo>
                      <a:pt x="2729" y="2498"/>
                    </a:lnTo>
                    <a:close/>
                    <a:moveTo>
                      <a:pt x="2298" y="2625"/>
                    </a:moveTo>
                    <a:lnTo>
                      <a:pt x="2298" y="2625"/>
                    </a:lnTo>
                    <a:lnTo>
                      <a:pt x="2483" y="2742"/>
                    </a:lnTo>
                    <a:lnTo>
                      <a:pt x="2760" y="2657"/>
                    </a:lnTo>
                    <a:lnTo>
                      <a:pt x="2575" y="2544"/>
                    </a:lnTo>
                    <a:lnTo>
                      <a:pt x="2298" y="2625"/>
                    </a:lnTo>
                    <a:close/>
                    <a:moveTo>
                      <a:pt x="1850" y="2758"/>
                    </a:moveTo>
                    <a:lnTo>
                      <a:pt x="1850" y="2758"/>
                    </a:lnTo>
                    <a:lnTo>
                      <a:pt x="2035" y="2879"/>
                    </a:lnTo>
                    <a:lnTo>
                      <a:pt x="2327" y="2789"/>
                    </a:lnTo>
                    <a:lnTo>
                      <a:pt x="2142" y="2672"/>
                    </a:lnTo>
                    <a:lnTo>
                      <a:pt x="1850" y="2758"/>
                    </a:lnTo>
                    <a:close/>
                    <a:moveTo>
                      <a:pt x="4769" y="1665"/>
                    </a:moveTo>
                    <a:lnTo>
                      <a:pt x="4769" y="1665"/>
                    </a:lnTo>
                    <a:lnTo>
                      <a:pt x="4948" y="1748"/>
                    </a:lnTo>
                    <a:lnTo>
                      <a:pt x="5282" y="1651"/>
                    </a:lnTo>
                    <a:lnTo>
                      <a:pt x="5104" y="1572"/>
                    </a:lnTo>
                    <a:lnTo>
                      <a:pt x="4769" y="1665"/>
                    </a:lnTo>
                    <a:close/>
                    <a:moveTo>
                      <a:pt x="4465" y="1750"/>
                    </a:moveTo>
                    <a:lnTo>
                      <a:pt x="4465" y="1750"/>
                    </a:lnTo>
                    <a:lnTo>
                      <a:pt x="4644" y="1835"/>
                    </a:lnTo>
                    <a:lnTo>
                      <a:pt x="4841" y="1778"/>
                    </a:lnTo>
                    <a:lnTo>
                      <a:pt x="4663" y="1695"/>
                    </a:lnTo>
                    <a:lnTo>
                      <a:pt x="4465" y="1750"/>
                    </a:lnTo>
                    <a:close/>
                    <a:moveTo>
                      <a:pt x="4134" y="1842"/>
                    </a:moveTo>
                    <a:lnTo>
                      <a:pt x="4134" y="1842"/>
                    </a:lnTo>
                    <a:lnTo>
                      <a:pt x="4314" y="1931"/>
                    </a:lnTo>
                    <a:lnTo>
                      <a:pt x="4520" y="1871"/>
                    </a:lnTo>
                    <a:lnTo>
                      <a:pt x="4342" y="1785"/>
                    </a:lnTo>
                    <a:lnTo>
                      <a:pt x="4134" y="1842"/>
                    </a:lnTo>
                    <a:close/>
                    <a:moveTo>
                      <a:pt x="3794" y="1937"/>
                    </a:moveTo>
                    <a:lnTo>
                      <a:pt x="3794" y="1937"/>
                    </a:lnTo>
                    <a:lnTo>
                      <a:pt x="3974" y="2029"/>
                    </a:lnTo>
                    <a:lnTo>
                      <a:pt x="4191" y="1966"/>
                    </a:lnTo>
                    <a:lnTo>
                      <a:pt x="4012" y="1877"/>
                    </a:lnTo>
                    <a:lnTo>
                      <a:pt x="3794" y="1937"/>
                    </a:lnTo>
                    <a:close/>
                    <a:moveTo>
                      <a:pt x="3443" y="2034"/>
                    </a:moveTo>
                    <a:lnTo>
                      <a:pt x="3443" y="2034"/>
                    </a:lnTo>
                    <a:lnTo>
                      <a:pt x="3623" y="2130"/>
                    </a:lnTo>
                    <a:lnTo>
                      <a:pt x="3851" y="2063"/>
                    </a:lnTo>
                    <a:lnTo>
                      <a:pt x="3672" y="1971"/>
                    </a:lnTo>
                    <a:lnTo>
                      <a:pt x="3443" y="2034"/>
                    </a:lnTo>
                    <a:close/>
                    <a:moveTo>
                      <a:pt x="3050" y="2144"/>
                    </a:moveTo>
                    <a:lnTo>
                      <a:pt x="3050" y="2144"/>
                    </a:lnTo>
                    <a:lnTo>
                      <a:pt x="3228" y="2243"/>
                    </a:lnTo>
                    <a:lnTo>
                      <a:pt x="3469" y="2174"/>
                    </a:lnTo>
                    <a:lnTo>
                      <a:pt x="3290" y="2077"/>
                    </a:lnTo>
                    <a:lnTo>
                      <a:pt x="3050" y="2144"/>
                    </a:lnTo>
                    <a:close/>
                    <a:moveTo>
                      <a:pt x="2654" y="2254"/>
                    </a:moveTo>
                    <a:lnTo>
                      <a:pt x="2654" y="2254"/>
                    </a:lnTo>
                    <a:lnTo>
                      <a:pt x="2832" y="2357"/>
                    </a:lnTo>
                    <a:lnTo>
                      <a:pt x="3086" y="2284"/>
                    </a:lnTo>
                    <a:lnTo>
                      <a:pt x="2907" y="2183"/>
                    </a:lnTo>
                    <a:lnTo>
                      <a:pt x="2654" y="2254"/>
                    </a:lnTo>
                    <a:close/>
                    <a:moveTo>
                      <a:pt x="2245" y="2368"/>
                    </a:moveTo>
                    <a:lnTo>
                      <a:pt x="2245" y="2368"/>
                    </a:lnTo>
                    <a:lnTo>
                      <a:pt x="2423" y="2476"/>
                    </a:lnTo>
                    <a:lnTo>
                      <a:pt x="2690" y="2398"/>
                    </a:lnTo>
                    <a:lnTo>
                      <a:pt x="2512" y="2293"/>
                    </a:lnTo>
                    <a:lnTo>
                      <a:pt x="2245" y="2368"/>
                    </a:lnTo>
                    <a:close/>
                    <a:moveTo>
                      <a:pt x="1557" y="2559"/>
                    </a:moveTo>
                    <a:lnTo>
                      <a:pt x="1557" y="2559"/>
                    </a:lnTo>
                    <a:lnTo>
                      <a:pt x="1732" y="2674"/>
                    </a:lnTo>
                    <a:lnTo>
                      <a:pt x="2265" y="2521"/>
                    </a:lnTo>
                    <a:lnTo>
                      <a:pt x="2087" y="2412"/>
                    </a:lnTo>
                    <a:lnTo>
                      <a:pt x="1557" y="2559"/>
                    </a:lnTo>
                    <a:close/>
                    <a:moveTo>
                      <a:pt x="4396" y="1414"/>
                    </a:moveTo>
                    <a:lnTo>
                      <a:pt x="4396" y="1414"/>
                    </a:lnTo>
                    <a:lnTo>
                      <a:pt x="4563" y="1491"/>
                    </a:lnTo>
                    <a:lnTo>
                      <a:pt x="4790" y="1432"/>
                    </a:lnTo>
                    <a:lnTo>
                      <a:pt x="4623" y="1358"/>
                    </a:lnTo>
                    <a:lnTo>
                      <a:pt x="4396" y="1414"/>
                    </a:lnTo>
                    <a:close/>
                    <a:moveTo>
                      <a:pt x="3855" y="1550"/>
                    </a:moveTo>
                    <a:lnTo>
                      <a:pt x="3855" y="1550"/>
                    </a:lnTo>
                    <a:lnTo>
                      <a:pt x="4024" y="1632"/>
                    </a:lnTo>
                    <a:lnTo>
                      <a:pt x="4267" y="1568"/>
                    </a:lnTo>
                    <a:lnTo>
                      <a:pt x="4099" y="1489"/>
                    </a:lnTo>
                    <a:lnTo>
                      <a:pt x="3855" y="1550"/>
                    </a:lnTo>
                    <a:close/>
                    <a:moveTo>
                      <a:pt x="3225" y="1710"/>
                    </a:moveTo>
                    <a:lnTo>
                      <a:pt x="3225" y="1710"/>
                    </a:lnTo>
                    <a:lnTo>
                      <a:pt x="3393" y="1796"/>
                    </a:lnTo>
                    <a:lnTo>
                      <a:pt x="3659" y="1727"/>
                    </a:lnTo>
                    <a:lnTo>
                      <a:pt x="3491" y="1643"/>
                    </a:lnTo>
                    <a:lnTo>
                      <a:pt x="3225" y="1710"/>
                    </a:lnTo>
                    <a:close/>
                    <a:moveTo>
                      <a:pt x="2586" y="1871"/>
                    </a:moveTo>
                    <a:lnTo>
                      <a:pt x="2586" y="1871"/>
                    </a:lnTo>
                    <a:lnTo>
                      <a:pt x="2754" y="1964"/>
                    </a:lnTo>
                    <a:lnTo>
                      <a:pt x="3043" y="1888"/>
                    </a:lnTo>
                    <a:lnTo>
                      <a:pt x="2875" y="1798"/>
                    </a:lnTo>
                    <a:lnTo>
                      <a:pt x="2586" y="1871"/>
                    </a:lnTo>
                    <a:close/>
                    <a:moveTo>
                      <a:pt x="1850" y="2056"/>
                    </a:moveTo>
                    <a:lnTo>
                      <a:pt x="1850" y="2056"/>
                    </a:lnTo>
                    <a:lnTo>
                      <a:pt x="2015" y="2156"/>
                    </a:lnTo>
                    <a:lnTo>
                      <a:pt x="2332" y="2073"/>
                    </a:lnTo>
                    <a:lnTo>
                      <a:pt x="2166" y="1978"/>
                    </a:lnTo>
                    <a:lnTo>
                      <a:pt x="1850" y="2056"/>
                    </a:lnTo>
                    <a:close/>
                    <a:moveTo>
                      <a:pt x="0" y="2383"/>
                    </a:moveTo>
                    <a:lnTo>
                      <a:pt x="0" y="3045"/>
                    </a:lnTo>
                    <a:lnTo>
                      <a:pt x="2192" y="4236"/>
                    </a:lnTo>
                    <a:lnTo>
                      <a:pt x="2192" y="3803"/>
                    </a:lnTo>
                    <a:lnTo>
                      <a:pt x="0" y="23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2" name="KSO_Shape"/>
              <p:cNvSpPr>
                <a:spLocks/>
              </p:cNvSpPr>
              <p:nvPr/>
            </p:nvSpPr>
            <p:spPr bwMode="auto">
              <a:xfrm>
                <a:off x="2637119" y="2183300"/>
                <a:ext cx="915556" cy="817198"/>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bIns="39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grpSp>
        <p:sp>
          <p:nvSpPr>
            <p:cNvPr id="7" name="文本框 6"/>
            <p:cNvSpPr txBox="1"/>
            <p:nvPr/>
          </p:nvSpPr>
          <p:spPr>
            <a:xfrm>
              <a:off x="2046467" y="1868861"/>
              <a:ext cx="902751" cy="369332"/>
            </a:xfrm>
            <a:prstGeom prst="rect">
              <a:avLst/>
            </a:prstGeom>
            <a:noFill/>
          </p:spPr>
          <p:txBody>
            <a:bodyPr wrap="square" rtlCol="0">
              <a:spAutoFit/>
            </a:bodyPr>
            <a:lstStyle/>
            <a:p>
              <a:r>
                <a:rPr lang="en-US" altLang="zh-CN" dirty="0" smtClean="0">
                  <a:solidFill>
                    <a:srgbClr val="376092"/>
                  </a:solidFill>
                  <a:latin typeface="微软雅黑" panose="020B0503020204020204" pitchFamily="34" charset="-122"/>
                  <a:ea typeface="微软雅黑" panose="020B0503020204020204" pitchFamily="34" charset="-122"/>
                </a:rPr>
                <a:t>a 23 D</a:t>
              </a:r>
              <a:endParaRPr lang="zh-CN" altLang="en-US" dirty="0" smtClean="0">
                <a:solidFill>
                  <a:srgbClr val="37609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506122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7.2.2 </a:t>
            </a:r>
            <a:r>
              <a:rPr lang="zh-CN" altLang="en-US" dirty="0" smtClean="0"/>
              <a:t>文件的关闭</a:t>
            </a:r>
            <a:endParaRPr lang="zh-CN" altLang="en-US" dirty="0"/>
          </a:p>
        </p:txBody>
      </p:sp>
      <p:sp>
        <p:nvSpPr>
          <p:cNvPr id="5" name="文本占位符 4"/>
          <p:cNvSpPr>
            <a:spLocks noGrp="1"/>
          </p:cNvSpPr>
          <p:nvPr>
            <p:ph type="body" idx="1"/>
          </p:nvPr>
        </p:nvSpPr>
        <p:spPr/>
        <p:txBody>
          <a:bodyPr/>
          <a:lstStyle/>
          <a:p>
            <a:endParaRPr lang="zh-CN" altLang="en-US" dirty="0"/>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20</a:t>
            </a:fld>
            <a:endParaRPr lang="zh-CN" altLang="en-US" dirty="0"/>
          </a:p>
        </p:txBody>
      </p:sp>
    </p:spTree>
    <p:extLst>
      <p:ext uri="{BB962C8B-B14F-4D97-AF65-F5344CB8AC3E}">
        <p14:creationId xmlns:p14="http://schemas.microsoft.com/office/powerpoint/2010/main" val="10980526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关闭文件</a:t>
            </a:r>
            <a:endParaRPr lang="zh-CN" altLang="en-US" dirty="0"/>
          </a:p>
        </p:txBody>
      </p:sp>
      <p:sp>
        <p:nvSpPr>
          <p:cNvPr id="4" name="内容占位符 3"/>
          <p:cNvSpPr>
            <a:spLocks noGrp="1"/>
          </p:cNvSpPr>
          <p:nvPr>
            <p:ph sz="half" idx="1"/>
          </p:nvPr>
        </p:nvSpPr>
        <p:spPr>
          <a:xfrm>
            <a:off x="457200" y="1059584"/>
            <a:ext cx="4258816" cy="3535041"/>
          </a:xfrm>
        </p:spPr>
        <p:txBody>
          <a:bodyPr>
            <a:normAutofit fontScale="85000" lnSpcReduction="10000"/>
          </a:bodyPr>
          <a:lstStyle/>
          <a:p>
            <a:pPr marL="400050">
              <a:lnSpc>
                <a:spcPct val="160000"/>
              </a:lnSpc>
              <a:buFont typeface="微软雅黑" panose="020B0503020204020204" pitchFamily="34" charset="-122"/>
              <a:buChar char="−"/>
            </a:pPr>
            <a:endParaRPr lang="en-US" altLang="zh-CN" sz="3000" dirty="0" smtClean="0"/>
          </a:p>
          <a:p>
            <a:pPr marL="400050">
              <a:lnSpc>
                <a:spcPct val="160000"/>
              </a:lnSpc>
              <a:buFont typeface="微软雅黑" panose="020B0503020204020204" pitchFamily="34" charset="-122"/>
              <a:buChar char="−"/>
            </a:pPr>
            <a:r>
              <a:rPr lang="en-US" altLang="zh-CN" sz="3000" dirty="0" err="1" smtClean="0"/>
              <a:t>fp</a:t>
            </a:r>
            <a:r>
              <a:rPr lang="zh-CN" altLang="en-US" sz="3000" dirty="0"/>
              <a:t>为文件</a:t>
            </a:r>
            <a:r>
              <a:rPr lang="zh-CN" altLang="en-US" sz="3000" dirty="0" smtClean="0"/>
              <a:t>对象</a:t>
            </a:r>
            <a:endParaRPr lang="en-US" altLang="zh-CN" dirty="0"/>
          </a:p>
          <a:p>
            <a:pPr marL="400050">
              <a:lnSpc>
                <a:spcPct val="160000"/>
              </a:lnSpc>
              <a:buFont typeface="微软雅黑" panose="020B0503020204020204" pitchFamily="34" charset="-122"/>
              <a:buChar char="−"/>
            </a:pPr>
            <a:r>
              <a:rPr lang="zh-CN" altLang="en-US" sz="3000" dirty="0" smtClean="0"/>
              <a:t>关闭文件是打开文件的逆操作，切断文件对象与外存储器中文件之间的联系</a:t>
            </a:r>
            <a:endParaRPr lang="en-US" altLang="zh-CN" sz="3000" dirty="0" smtClean="0"/>
          </a:p>
        </p:txBody>
      </p:sp>
      <p:sp>
        <p:nvSpPr>
          <p:cNvPr id="7" name="灯片编号占位符 6"/>
          <p:cNvSpPr>
            <a:spLocks noGrp="1"/>
          </p:cNvSpPr>
          <p:nvPr>
            <p:ph type="sldNum" sz="quarter" idx="4"/>
          </p:nvPr>
        </p:nvSpPr>
        <p:spPr/>
        <p:txBody>
          <a:bodyPr/>
          <a:lstStyle/>
          <a:p>
            <a:fld id="{D18B1CCC-5B4E-41DC-9FD8-30B8F0069F97}" type="slidenum">
              <a:rPr lang="zh-CN" altLang="en-US" smtClean="0"/>
              <a:pPr/>
              <a:t>21</a:t>
            </a:fld>
            <a:endParaRPr lang="zh-CN" altLang="en-US" dirty="0"/>
          </a:p>
        </p:txBody>
      </p:sp>
      <p:grpSp>
        <p:nvGrpSpPr>
          <p:cNvPr id="9" name="组合 8"/>
          <p:cNvGrpSpPr/>
          <p:nvPr/>
        </p:nvGrpSpPr>
        <p:grpSpPr>
          <a:xfrm>
            <a:off x="4860032" y="969574"/>
            <a:ext cx="3888432" cy="3752099"/>
            <a:chOff x="565817" y="2104160"/>
            <a:chExt cx="3845780" cy="992263"/>
          </a:xfrm>
        </p:grpSpPr>
        <p:sp>
          <p:nvSpPr>
            <p:cNvPr id="10" name="任意多边形 9"/>
            <p:cNvSpPr/>
            <p:nvPr/>
          </p:nvSpPr>
          <p:spPr>
            <a:xfrm>
              <a:off x="565817" y="2104160"/>
              <a:ext cx="3845780" cy="992263"/>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600" dirty="0" smtClean="0"/>
            </a:p>
            <a:p>
              <a:pPr marL="0" lvl="1"/>
              <a:endParaRPr lang="en-US" altLang="zh-CN" sz="2000" dirty="0" smtClean="0"/>
            </a:p>
            <a:p>
              <a:pPr marL="0" lvl="1">
                <a:lnSpc>
                  <a:spcPct val="80000"/>
                </a:lnSpc>
              </a:pPr>
              <a:r>
                <a:rPr lang="en-US" altLang="zh-CN" sz="2200" dirty="0" smtClean="0"/>
                <a:t>&gt;&gt;&gt; </a:t>
              </a:r>
              <a:r>
                <a:rPr lang="en-US" altLang="zh-CN" sz="2200" dirty="0"/>
                <a:t>fp = </a:t>
              </a:r>
              <a:r>
                <a:rPr lang="en-US" altLang="zh-CN" sz="2200" dirty="0">
                  <a:solidFill>
                    <a:srgbClr val="7030A0"/>
                  </a:solidFill>
                </a:rPr>
                <a:t>open</a:t>
              </a:r>
              <a:r>
                <a:rPr lang="en-US" altLang="zh-CN" sz="2200" dirty="0"/>
                <a:t>(</a:t>
              </a:r>
              <a:r>
                <a:rPr lang="en-US" altLang="zh-CN" sz="2200" dirty="0" err="1">
                  <a:solidFill>
                    <a:schemeClr val="accent3"/>
                  </a:solidFill>
                </a:rPr>
                <a:t>r'd</a:t>
              </a:r>
              <a:r>
                <a:rPr lang="en-US" altLang="zh-CN" sz="2200" dirty="0">
                  <a:solidFill>
                    <a:schemeClr val="accent3"/>
                  </a:solidFill>
                </a:rPr>
                <a:t>:\nfile.txt</a:t>
              </a:r>
              <a:r>
                <a:rPr lang="en-US" altLang="zh-CN" sz="2200" dirty="0" smtClean="0">
                  <a:solidFill>
                    <a:schemeClr val="accent3"/>
                  </a:solidFill>
                </a:rPr>
                <a:t>'</a:t>
              </a:r>
              <a:r>
                <a:rPr lang="en-US" altLang="zh-CN" sz="2200" dirty="0" smtClean="0"/>
                <a:t>, </a:t>
              </a:r>
              <a:r>
                <a:rPr lang="en-US" altLang="zh-CN" sz="2200" dirty="0" smtClean="0">
                  <a:solidFill>
                    <a:schemeClr val="accent3"/>
                  </a:solidFill>
                </a:rPr>
                <a:t>'r</a:t>
              </a:r>
              <a:r>
                <a:rPr lang="en-US" altLang="zh-CN" sz="2200" dirty="0">
                  <a:solidFill>
                    <a:schemeClr val="accent3"/>
                  </a:solidFill>
                </a:rPr>
                <a:t>'</a:t>
              </a:r>
              <a:r>
                <a:rPr lang="en-US" altLang="zh-CN" sz="2200" dirty="0"/>
                <a:t>)</a:t>
              </a:r>
            </a:p>
            <a:p>
              <a:pPr marL="0" lvl="1">
                <a:lnSpc>
                  <a:spcPct val="80000"/>
                </a:lnSpc>
              </a:pPr>
              <a:r>
                <a:rPr lang="en-US" altLang="zh-CN" sz="2200" dirty="0"/>
                <a:t>&gt;&gt;&gt; </a:t>
              </a:r>
              <a:r>
                <a:rPr lang="en-US" altLang="zh-CN" sz="2200" dirty="0">
                  <a:solidFill>
                    <a:srgbClr val="7030A0"/>
                  </a:solidFill>
                </a:rPr>
                <a:t>type</a:t>
              </a:r>
              <a:r>
                <a:rPr lang="en-US" altLang="zh-CN" sz="2200" dirty="0"/>
                <a:t>(fp)</a:t>
              </a:r>
            </a:p>
            <a:p>
              <a:pPr marL="0" lvl="1">
                <a:lnSpc>
                  <a:spcPct val="80000"/>
                </a:lnSpc>
              </a:pPr>
              <a:r>
                <a:rPr lang="en-US" altLang="zh-CN" sz="2200" dirty="0">
                  <a:solidFill>
                    <a:srgbClr val="0070C0"/>
                  </a:solidFill>
                </a:rPr>
                <a:t>&lt;class '_</a:t>
              </a:r>
              <a:r>
                <a:rPr lang="en-US" altLang="zh-CN" sz="2200" dirty="0" err="1">
                  <a:solidFill>
                    <a:srgbClr val="0070C0"/>
                  </a:solidFill>
                </a:rPr>
                <a:t>io.TextIOWrapper</a:t>
              </a:r>
              <a:r>
                <a:rPr lang="en-US" altLang="zh-CN" sz="2200" dirty="0">
                  <a:solidFill>
                    <a:srgbClr val="0070C0"/>
                  </a:solidFill>
                </a:rPr>
                <a:t>'&gt;</a:t>
              </a:r>
            </a:p>
            <a:p>
              <a:pPr marL="0" lvl="1">
                <a:lnSpc>
                  <a:spcPct val="80000"/>
                </a:lnSpc>
              </a:pPr>
              <a:r>
                <a:rPr lang="en-US" altLang="zh-CN" sz="2200" dirty="0"/>
                <a:t>&gt;&gt;&gt; fp.name</a:t>
              </a:r>
            </a:p>
            <a:p>
              <a:pPr marL="0" lvl="1">
                <a:lnSpc>
                  <a:spcPct val="80000"/>
                </a:lnSpc>
              </a:pPr>
              <a:r>
                <a:rPr lang="en-US" altLang="zh-CN" sz="2200" dirty="0">
                  <a:solidFill>
                    <a:srgbClr val="0070C0"/>
                  </a:solidFill>
                </a:rPr>
                <a:t>'d:\\nfile.txt'</a:t>
              </a:r>
            </a:p>
            <a:p>
              <a:pPr marL="0" lvl="1">
                <a:lnSpc>
                  <a:spcPct val="80000"/>
                </a:lnSpc>
              </a:pPr>
              <a:r>
                <a:rPr lang="en-US" altLang="zh-CN" sz="2200" dirty="0"/>
                <a:t>&gt;&gt;&gt; </a:t>
              </a:r>
              <a:r>
                <a:rPr lang="en-US" altLang="zh-CN" sz="2200" dirty="0" err="1"/>
                <a:t>fp.mode</a:t>
              </a:r>
              <a:endParaRPr lang="en-US" altLang="zh-CN" sz="2200" dirty="0"/>
            </a:p>
            <a:p>
              <a:pPr marL="0" lvl="1">
                <a:lnSpc>
                  <a:spcPct val="80000"/>
                </a:lnSpc>
              </a:pPr>
              <a:r>
                <a:rPr lang="en-US" altLang="zh-CN" sz="2200" dirty="0">
                  <a:solidFill>
                    <a:srgbClr val="0070C0"/>
                  </a:solidFill>
                </a:rPr>
                <a:t>'r'</a:t>
              </a:r>
            </a:p>
            <a:p>
              <a:pPr marL="0" lvl="1">
                <a:lnSpc>
                  <a:spcPct val="80000"/>
                </a:lnSpc>
              </a:pPr>
              <a:r>
                <a:rPr lang="en-US" altLang="zh-CN" sz="2200" dirty="0"/>
                <a:t>&gt;&gt;&gt; </a:t>
              </a:r>
              <a:r>
                <a:rPr lang="en-US" altLang="zh-CN" sz="2200" dirty="0" err="1"/>
                <a:t>fp.closed</a:t>
              </a:r>
              <a:endParaRPr lang="en-US" altLang="zh-CN" sz="2200" dirty="0"/>
            </a:p>
            <a:p>
              <a:pPr marL="0" lvl="1">
                <a:lnSpc>
                  <a:spcPct val="80000"/>
                </a:lnSpc>
              </a:pPr>
              <a:r>
                <a:rPr lang="en-US" altLang="zh-CN" sz="2200" dirty="0">
                  <a:solidFill>
                    <a:srgbClr val="0070C0"/>
                  </a:solidFill>
                </a:rPr>
                <a:t>False</a:t>
              </a:r>
            </a:p>
            <a:p>
              <a:pPr marL="0" lvl="1">
                <a:lnSpc>
                  <a:spcPct val="80000"/>
                </a:lnSpc>
              </a:pPr>
              <a:r>
                <a:rPr lang="en-US" altLang="zh-CN" sz="2200" dirty="0"/>
                <a:t>&gt;&gt;&gt; </a:t>
              </a:r>
              <a:r>
                <a:rPr lang="en-US" altLang="zh-CN" sz="2200" dirty="0" err="1"/>
                <a:t>fp.close</a:t>
              </a:r>
              <a:r>
                <a:rPr lang="en-US" altLang="zh-CN" sz="2200" dirty="0"/>
                <a:t>()</a:t>
              </a:r>
            </a:p>
            <a:p>
              <a:pPr marL="0" lvl="1">
                <a:lnSpc>
                  <a:spcPct val="80000"/>
                </a:lnSpc>
              </a:pPr>
              <a:r>
                <a:rPr lang="en-US" altLang="zh-CN" sz="2200" dirty="0"/>
                <a:t>&gt;&gt;&gt; </a:t>
              </a:r>
              <a:r>
                <a:rPr lang="en-US" altLang="zh-CN" sz="2200" dirty="0" err="1"/>
                <a:t>fp.closed</a:t>
              </a:r>
              <a:endParaRPr lang="en-US" altLang="zh-CN" sz="2200" dirty="0"/>
            </a:p>
            <a:p>
              <a:pPr marL="0" lvl="1">
                <a:lnSpc>
                  <a:spcPct val="80000"/>
                </a:lnSpc>
              </a:pPr>
              <a:r>
                <a:rPr lang="en-US" altLang="zh-CN" sz="2200" dirty="0">
                  <a:solidFill>
                    <a:srgbClr val="0070C0"/>
                  </a:solidFill>
                </a:rPr>
                <a:t>True</a:t>
              </a:r>
            </a:p>
          </p:txBody>
        </p:sp>
        <p:sp>
          <p:nvSpPr>
            <p:cNvPr id="11" name="椭圆形标注 10"/>
            <p:cNvSpPr/>
            <p:nvPr/>
          </p:nvSpPr>
          <p:spPr>
            <a:xfrm>
              <a:off x="742640" y="2104472"/>
              <a:ext cx="669832" cy="92468"/>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sp>
        <p:nvSpPr>
          <p:cNvPr id="8" name="矩形 7"/>
          <p:cNvSpPr/>
          <p:nvPr/>
        </p:nvSpPr>
        <p:spPr>
          <a:xfrm>
            <a:off x="876278" y="1081648"/>
            <a:ext cx="1516762" cy="553998"/>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none" tIns="0" bIns="0">
            <a:spAutoFit/>
          </a:bodyPr>
          <a:lstStyle/>
          <a:p>
            <a:pPr>
              <a:lnSpc>
                <a:spcPct val="150000"/>
              </a:lnSpc>
            </a:pPr>
            <a:r>
              <a:rPr lang="en-US" altLang="zh-CN" sz="2400" dirty="0" err="1">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fp.close</a:t>
            </a: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p>
        </p:txBody>
      </p:sp>
    </p:spTree>
    <p:extLst>
      <p:ext uri="{BB962C8B-B14F-4D97-AF65-F5344CB8AC3E}">
        <p14:creationId xmlns:p14="http://schemas.microsoft.com/office/powerpoint/2010/main" val="3666557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关闭文件</a:t>
            </a:r>
            <a:endParaRPr lang="zh-CN" altLang="en-US" dirty="0"/>
          </a:p>
        </p:txBody>
      </p:sp>
      <p:sp>
        <p:nvSpPr>
          <p:cNvPr id="3" name="内容占位符 2"/>
          <p:cNvSpPr>
            <a:spLocks noGrp="1"/>
          </p:cNvSpPr>
          <p:nvPr>
            <p:ph idx="1"/>
          </p:nvPr>
        </p:nvSpPr>
        <p:spPr>
          <a:xfrm>
            <a:off x="457200" y="969574"/>
            <a:ext cx="8229600" cy="3816424"/>
          </a:xfrm>
        </p:spPr>
        <p:txBody>
          <a:bodyPr>
            <a:normAutofit/>
          </a:bodyPr>
          <a:lstStyle/>
          <a:p>
            <a:r>
              <a:rPr lang="zh-CN" altLang="en-US" dirty="0"/>
              <a:t>文件使用完后如果不关闭，则当程序运行结束时由系统自动</a:t>
            </a:r>
            <a:r>
              <a:rPr lang="zh-CN" altLang="en-US" dirty="0" smtClean="0"/>
              <a:t>关闭</a:t>
            </a:r>
            <a:endParaRPr lang="en-US" altLang="zh-CN" dirty="0" smtClean="0"/>
          </a:p>
          <a:p>
            <a:r>
              <a:rPr lang="zh-CN" altLang="en-US" dirty="0" smtClean="0"/>
              <a:t>不建议使用系统自动关闭的原因</a:t>
            </a:r>
            <a:endParaRPr lang="en-US" altLang="zh-CN" dirty="0" smtClean="0"/>
          </a:p>
          <a:p>
            <a:pPr lvl="1"/>
            <a:r>
              <a:rPr lang="zh-CN" altLang="en-US" dirty="0"/>
              <a:t>操作系统允许程序同时打开的文件个数是</a:t>
            </a:r>
            <a:r>
              <a:rPr lang="zh-CN" altLang="en-US" dirty="0">
                <a:solidFill>
                  <a:schemeClr val="accent2"/>
                </a:solidFill>
              </a:rPr>
              <a:t>有限</a:t>
            </a:r>
            <a:r>
              <a:rPr lang="zh-CN" altLang="en-US" dirty="0"/>
              <a:t>的</a:t>
            </a:r>
            <a:endParaRPr lang="en-US" altLang="zh-CN" dirty="0" smtClean="0"/>
          </a:p>
          <a:p>
            <a:pPr lvl="1"/>
            <a:r>
              <a:rPr lang="zh-CN" altLang="en-US" dirty="0" smtClean="0"/>
              <a:t>写入</a:t>
            </a:r>
            <a:r>
              <a:rPr lang="zh-CN" altLang="en-US" dirty="0"/>
              <a:t>内容已处理</a:t>
            </a:r>
            <a:r>
              <a:rPr lang="zh-CN" altLang="en-US" dirty="0" smtClean="0"/>
              <a:t>完若缓冲区</a:t>
            </a:r>
            <a:r>
              <a:rPr lang="zh-CN" altLang="en-US" dirty="0"/>
              <a:t>还未满</a:t>
            </a:r>
            <a:r>
              <a:rPr lang="zh-CN" altLang="en-US" dirty="0" smtClean="0"/>
              <a:t>，缓冲区</a:t>
            </a:r>
            <a:r>
              <a:rPr lang="zh-CN" altLang="en-US" dirty="0"/>
              <a:t>的内容要等到程序运行结束时由系统自动关闭该文件后才能</a:t>
            </a:r>
            <a:r>
              <a:rPr lang="zh-CN" altLang="en-US" dirty="0" smtClean="0"/>
              <a:t>写出，此时若</a:t>
            </a:r>
            <a:r>
              <a:rPr lang="zh-CN" altLang="en-US" dirty="0"/>
              <a:t>系统发生非正常</a:t>
            </a:r>
            <a:r>
              <a:rPr lang="zh-CN" altLang="en-US" dirty="0" smtClean="0"/>
              <a:t>情况当前</a:t>
            </a:r>
            <a:r>
              <a:rPr lang="zh-CN" altLang="en-US" dirty="0"/>
              <a:t>缓冲区中的未写到外存储上的内容就</a:t>
            </a:r>
            <a:r>
              <a:rPr lang="zh-CN" altLang="en-US" dirty="0">
                <a:solidFill>
                  <a:schemeClr val="accent2"/>
                </a:solidFill>
              </a:rPr>
              <a:t>可能丢失</a:t>
            </a:r>
            <a:r>
              <a:rPr lang="zh-CN" altLang="en-US" dirty="0" smtClean="0"/>
              <a:t>掉</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22</a:t>
            </a:fld>
            <a:endParaRPr lang="zh-CN" altLang="en-US" dirty="0"/>
          </a:p>
        </p:txBody>
      </p:sp>
    </p:spTree>
    <p:extLst>
      <p:ext uri="{BB962C8B-B14F-4D97-AF65-F5344CB8AC3E}">
        <p14:creationId xmlns:p14="http://schemas.microsoft.com/office/powerpoint/2010/main" val="12328358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3305176"/>
            <a:ext cx="4320489" cy="1021556"/>
          </a:xfrm>
        </p:spPr>
        <p:txBody>
          <a:bodyPr/>
          <a:lstStyle/>
          <a:p>
            <a:r>
              <a:rPr lang="zh-CN" altLang="en-US" dirty="0" smtClean="0"/>
              <a:t>文件的基本操作</a:t>
            </a:r>
            <a:endParaRPr lang="zh-CN" altLang="en-US" dirty="0"/>
          </a:p>
        </p:txBody>
      </p:sp>
      <p:sp>
        <p:nvSpPr>
          <p:cNvPr id="5" name="TextBox 4"/>
          <p:cNvSpPr txBox="1"/>
          <p:nvPr/>
        </p:nvSpPr>
        <p:spPr>
          <a:xfrm>
            <a:off x="82931" y="2643758"/>
            <a:ext cx="1278782" cy="861774"/>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altLang="zh-CN" sz="5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7.3</a:t>
            </a:r>
            <a:endParaRPr lang="zh-CN" altLang="en-US" sz="5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4" name="灯片编号占位符 3"/>
          <p:cNvSpPr>
            <a:spLocks noGrp="1"/>
          </p:cNvSpPr>
          <p:nvPr>
            <p:ph type="sldNum" sz="quarter" idx="4"/>
          </p:nvPr>
        </p:nvSpPr>
        <p:spPr>
          <a:xfrm>
            <a:off x="8028384" y="357504"/>
            <a:ext cx="360000" cy="432048"/>
          </a:xfrm>
        </p:spPr>
        <p:txBody>
          <a:bodyPr/>
          <a:lstStyle/>
          <a:p>
            <a:fld id="{D18B1CCC-5B4E-41DC-9FD8-30B8F0069F97}" type="slidenum">
              <a:rPr lang="zh-CN" altLang="en-US" smtClean="0"/>
              <a:pPr/>
              <a:t>23</a:t>
            </a:fld>
            <a:endParaRPr lang="zh-CN" altLang="en-US" dirty="0"/>
          </a:p>
        </p:txBody>
      </p:sp>
    </p:spTree>
    <p:extLst>
      <p:ext uri="{BB962C8B-B14F-4D97-AF65-F5344CB8AC3E}">
        <p14:creationId xmlns:p14="http://schemas.microsoft.com/office/powerpoint/2010/main" val="36258765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smtClean="0"/>
              <a:t>文件的基本操作</a:t>
            </a:r>
            <a:endParaRPr lang="zh-CN" altLang="en-US" dirty="0"/>
          </a:p>
        </p:txBody>
      </p:sp>
      <p:sp>
        <p:nvSpPr>
          <p:cNvPr id="6" name="内容占位符 5"/>
          <p:cNvSpPr>
            <a:spLocks noGrp="1"/>
          </p:cNvSpPr>
          <p:nvPr>
            <p:ph idx="1"/>
          </p:nvPr>
        </p:nvSpPr>
        <p:spPr/>
        <p:txBody>
          <a:bodyPr/>
          <a:lstStyle/>
          <a:p>
            <a:r>
              <a:rPr lang="zh-CN" altLang="en-US" dirty="0" smtClean="0"/>
              <a:t>根据打开文件模式对文件进行 读</a:t>
            </a:r>
            <a:r>
              <a:rPr lang="en-US" altLang="zh-CN" dirty="0" smtClean="0"/>
              <a:t>/</a:t>
            </a:r>
            <a:r>
              <a:rPr lang="zh-CN" altLang="en-US" dirty="0" smtClean="0"/>
              <a:t>写 操作</a:t>
            </a:r>
            <a:endParaRPr lang="en-US" altLang="zh-CN" dirty="0" smtClean="0"/>
          </a:p>
          <a:p>
            <a:r>
              <a:rPr lang="zh-CN" altLang="en-US" dirty="0" smtClean="0">
                <a:sym typeface="Wingdings" pitchFamily="2" charset="2"/>
              </a:rPr>
              <a:t>常见文件操作函数</a:t>
            </a:r>
            <a:endParaRPr lang="en-US" altLang="zh-CN" dirty="0" smtClean="0">
              <a:sym typeface="Wingdings" pitchFamily="2" charset="2"/>
            </a:endParaRPr>
          </a:p>
          <a:p>
            <a:pPr lvl="1"/>
            <a:r>
              <a:rPr lang="en-US" altLang="zh-CN" dirty="0" smtClean="0">
                <a:sym typeface="Wingdings" pitchFamily="2" charset="2"/>
              </a:rPr>
              <a:t>read</a:t>
            </a:r>
            <a:r>
              <a:rPr lang="en-US" altLang="zh-CN" dirty="0">
                <a:sym typeface="Wingdings" pitchFamily="2" charset="2"/>
              </a:rPr>
              <a:t>(), </a:t>
            </a:r>
            <a:r>
              <a:rPr lang="en-US" altLang="zh-CN" dirty="0" err="1" smtClean="0">
                <a:sym typeface="Wingdings" pitchFamily="2" charset="2"/>
              </a:rPr>
              <a:t>readline</a:t>
            </a:r>
            <a:r>
              <a:rPr lang="en-US" altLang="zh-CN" dirty="0">
                <a:sym typeface="Wingdings" pitchFamily="2" charset="2"/>
              </a:rPr>
              <a:t>(), </a:t>
            </a:r>
            <a:r>
              <a:rPr lang="en-US" altLang="zh-CN" dirty="0" err="1" smtClean="0">
                <a:sym typeface="Wingdings" pitchFamily="2" charset="2"/>
              </a:rPr>
              <a:t>readlines</a:t>
            </a:r>
            <a:r>
              <a:rPr lang="en-US" altLang="zh-CN" dirty="0">
                <a:sym typeface="Wingdings" pitchFamily="2" charset="2"/>
              </a:rPr>
              <a:t>(), </a:t>
            </a:r>
            <a:r>
              <a:rPr lang="en-US" altLang="zh-CN" dirty="0" smtClean="0">
                <a:sym typeface="Wingdings" pitchFamily="2" charset="2"/>
              </a:rPr>
              <a:t>write</a:t>
            </a:r>
            <a:r>
              <a:rPr lang="en-US" altLang="zh-CN" dirty="0">
                <a:sym typeface="Wingdings" pitchFamily="2" charset="2"/>
              </a:rPr>
              <a:t>(), </a:t>
            </a:r>
            <a:r>
              <a:rPr lang="en-US" altLang="zh-CN" dirty="0" err="1" smtClean="0">
                <a:sym typeface="Wingdings" pitchFamily="2" charset="2"/>
              </a:rPr>
              <a:t>writelines</a:t>
            </a:r>
            <a:r>
              <a:rPr lang="en-US" altLang="zh-CN" dirty="0">
                <a:sym typeface="Wingdings" pitchFamily="2" charset="2"/>
              </a:rPr>
              <a:t>()</a:t>
            </a:r>
          </a:p>
          <a:p>
            <a:pPr lvl="1"/>
            <a:r>
              <a:rPr lang="en-US" altLang="zh-CN" dirty="0" smtClean="0">
                <a:sym typeface="Wingdings" pitchFamily="2" charset="2"/>
              </a:rPr>
              <a:t>seek()</a:t>
            </a:r>
            <a:endParaRPr lang="en-US" altLang="zh-CN" dirty="0">
              <a:sym typeface="Wingdings" pitchFamily="2" charset="2"/>
            </a:endParaRPr>
          </a:p>
          <a:p>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24</a:t>
            </a:fld>
            <a:endParaRPr lang="zh-CN" altLang="en-US" dirty="0"/>
          </a:p>
        </p:txBody>
      </p:sp>
    </p:spTree>
    <p:extLst>
      <p:ext uri="{BB962C8B-B14F-4D97-AF65-F5344CB8AC3E}">
        <p14:creationId xmlns:p14="http://schemas.microsoft.com/office/powerpoint/2010/main" val="16839830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7.3.1 </a:t>
            </a:r>
            <a:r>
              <a:rPr lang="zh-CN" altLang="en-US" dirty="0" smtClean="0"/>
              <a:t>文件的读写</a:t>
            </a:r>
            <a:endParaRPr lang="zh-CN" altLang="en-US" dirty="0"/>
          </a:p>
        </p:txBody>
      </p:sp>
      <p:sp>
        <p:nvSpPr>
          <p:cNvPr id="5" name="文本占位符 4"/>
          <p:cNvSpPr>
            <a:spLocks noGrp="1"/>
          </p:cNvSpPr>
          <p:nvPr>
            <p:ph type="body" idx="1"/>
          </p:nvPr>
        </p:nvSpPr>
        <p:spPr/>
        <p:txBody>
          <a:bodyPr/>
          <a:lstStyle/>
          <a:p>
            <a:endParaRPr lang="zh-CN" altLang="en-US" dirty="0"/>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25</a:t>
            </a:fld>
            <a:endParaRPr lang="zh-CN" altLang="en-US" dirty="0"/>
          </a:p>
        </p:txBody>
      </p:sp>
    </p:spTree>
    <p:extLst>
      <p:ext uri="{BB962C8B-B14F-4D97-AF65-F5344CB8AC3E}">
        <p14:creationId xmlns:p14="http://schemas.microsoft.com/office/powerpoint/2010/main" val="255033470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文件的读写</a:t>
            </a:r>
            <a:endParaRPr lang="zh-CN" altLang="en-US" dirty="0"/>
          </a:p>
        </p:txBody>
      </p:sp>
      <p:sp>
        <p:nvSpPr>
          <p:cNvPr id="3" name="内容占位符 2"/>
          <p:cNvSpPr>
            <a:spLocks noGrp="1"/>
          </p:cNvSpPr>
          <p:nvPr>
            <p:ph idx="1"/>
          </p:nvPr>
        </p:nvSpPr>
        <p:spPr>
          <a:xfrm>
            <a:off x="461397" y="987574"/>
            <a:ext cx="8229600" cy="3744416"/>
          </a:xfrm>
        </p:spPr>
        <p:txBody>
          <a:bodyPr>
            <a:normAutofit/>
          </a:bodyPr>
          <a:lstStyle/>
          <a:p>
            <a:r>
              <a:rPr lang="en-US" altLang="zh-CN" sz="3200" dirty="0" smtClean="0">
                <a:latin typeface="+mn-lt"/>
                <a:sym typeface="Wingdings" pitchFamily="2" charset="2"/>
              </a:rPr>
              <a:t>open</a:t>
            </a:r>
            <a:r>
              <a:rPr lang="en-US" altLang="zh-CN" sz="3200" dirty="0">
                <a:latin typeface="+mn-lt"/>
                <a:sym typeface="Wingdings" pitchFamily="2" charset="2"/>
              </a:rPr>
              <a:t>()</a:t>
            </a:r>
            <a:r>
              <a:rPr lang="zh-CN" altLang="en-US" sz="3200" dirty="0">
                <a:sym typeface="Wingdings" pitchFamily="2" charset="2"/>
              </a:rPr>
              <a:t>函数返回一个</a:t>
            </a:r>
            <a:r>
              <a:rPr lang="zh-CN" altLang="en-US" sz="3200" dirty="0">
                <a:solidFill>
                  <a:schemeClr val="accent6">
                    <a:lumMod val="75000"/>
                  </a:schemeClr>
                </a:solidFill>
                <a:sym typeface="Wingdings" pitchFamily="2" charset="2"/>
              </a:rPr>
              <a:t>文件（</a:t>
            </a:r>
            <a:r>
              <a:rPr lang="en-US" altLang="zh-CN" sz="3200" dirty="0">
                <a:solidFill>
                  <a:schemeClr val="accent6">
                    <a:lumMod val="75000"/>
                  </a:schemeClr>
                </a:solidFill>
                <a:latin typeface="+mn-lt"/>
                <a:sym typeface="Wingdings" pitchFamily="2" charset="2"/>
              </a:rPr>
              <a:t>file</a:t>
            </a:r>
            <a:r>
              <a:rPr lang="zh-CN" altLang="en-US" sz="3200" dirty="0">
                <a:solidFill>
                  <a:schemeClr val="accent6">
                    <a:lumMod val="75000"/>
                  </a:schemeClr>
                </a:solidFill>
                <a:sym typeface="Wingdings" pitchFamily="2" charset="2"/>
              </a:rPr>
              <a:t>）对象</a:t>
            </a:r>
            <a:endParaRPr lang="en-US" altLang="zh-CN" sz="3200" dirty="0">
              <a:solidFill>
                <a:schemeClr val="accent6">
                  <a:lumMod val="75000"/>
                </a:schemeClr>
              </a:solidFill>
              <a:sym typeface="Wingdings" pitchFamily="2" charset="2"/>
            </a:endParaRPr>
          </a:p>
          <a:p>
            <a:r>
              <a:rPr lang="zh-CN" altLang="en-US" sz="3200" dirty="0"/>
              <a:t>文件对象</a:t>
            </a:r>
            <a:r>
              <a:rPr lang="zh-CN" altLang="en-US" sz="3200" dirty="0">
                <a:solidFill>
                  <a:schemeClr val="accent6">
                    <a:lumMod val="75000"/>
                  </a:schemeClr>
                </a:solidFill>
              </a:rPr>
              <a:t>可</a:t>
            </a:r>
            <a:r>
              <a:rPr lang="zh-CN" altLang="en-US" sz="3200" dirty="0" smtClean="0">
                <a:solidFill>
                  <a:schemeClr val="accent6">
                    <a:lumMod val="75000"/>
                  </a:schemeClr>
                </a:solidFill>
              </a:rPr>
              <a:t>迭代</a:t>
            </a:r>
            <a:r>
              <a:rPr lang="zh-CN" altLang="en-US" sz="3200" dirty="0" smtClean="0"/>
              <a:t>，是一个</a:t>
            </a:r>
            <a:r>
              <a:rPr lang="zh-CN" altLang="en-US" sz="3200" dirty="0" smtClean="0">
                <a:solidFill>
                  <a:schemeClr val="accent6">
                    <a:lumMod val="75000"/>
                  </a:schemeClr>
                </a:solidFill>
              </a:rPr>
              <a:t>迭代器</a:t>
            </a:r>
            <a:endParaRPr lang="en-US" altLang="zh-CN" sz="3200" dirty="0" smtClean="0">
              <a:solidFill>
                <a:schemeClr val="accent6">
                  <a:lumMod val="75000"/>
                </a:schemeClr>
              </a:solidFill>
            </a:endParaRPr>
          </a:p>
          <a:p>
            <a:endParaRPr lang="en-US" altLang="zh-CN" sz="3200" dirty="0">
              <a:solidFill>
                <a:schemeClr val="accent6">
                  <a:lumMod val="75000"/>
                </a:schemeClr>
              </a:solidFill>
            </a:endParaRPr>
          </a:p>
        </p:txBody>
      </p:sp>
      <p:sp>
        <p:nvSpPr>
          <p:cNvPr id="4" name="灯片编号占位符 3"/>
          <p:cNvSpPr>
            <a:spLocks noGrp="1"/>
          </p:cNvSpPr>
          <p:nvPr>
            <p:ph type="sldNum" sz="quarter" idx="4"/>
          </p:nvPr>
        </p:nvSpPr>
        <p:spPr>
          <a:xfrm>
            <a:off x="8028384" y="357504"/>
            <a:ext cx="360000" cy="432048"/>
          </a:xfrm>
        </p:spPr>
        <p:txBody>
          <a:bodyPr/>
          <a:lstStyle/>
          <a:p>
            <a:fld id="{D18B1CCC-5B4E-41DC-9FD8-30B8F0069F97}" type="slidenum">
              <a:rPr lang="zh-CN" altLang="en-US" smtClean="0"/>
              <a:pPr/>
              <a:t>26</a:t>
            </a:fld>
            <a:endParaRPr lang="zh-CN" altLang="en-US" dirty="0"/>
          </a:p>
        </p:txBody>
      </p:sp>
      <p:sp>
        <p:nvSpPr>
          <p:cNvPr id="5" name="矩形 4"/>
          <p:cNvSpPr/>
          <p:nvPr/>
        </p:nvSpPr>
        <p:spPr>
          <a:xfrm>
            <a:off x="2339752" y="2715766"/>
            <a:ext cx="2707793" cy="1107996"/>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none" tIns="0" bIns="0">
            <a:spAutoFit/>
          </a:bodyPr>
          <a:lstStyle/>
          <a:p>
            <a:pPr>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for line in </a:t>
            </a:r>
            <a:r>
              <a:rPr lang="en-US" altLang="zh-CN" sz="2400" dirty="0" err="1">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fp</a:t>
            </a: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对</a:t>
            </a: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line</a:t>
            </a:r>
            <a:r>
              <a:rPr lang="zh-CN"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进行处理</a:t>
            </a:r>
          </a:p>
        </p:txBody>
      </p:sp>
    </p:spTree>
    <p:extLst>
      <p:ext uri="{BB962C8B-B14F-4D97-AF65-F5344CB8AC3E}">
        <p14:creationId xmlns:p14="http://schemas.microsoft.com/office/powerpoint/2010/main" val="241407313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读文件</a:t>
            </a:r>
            <a:r>
              <a:rPr lang="en-US" altLang="zh-CN" dirty="0" smtClean="0"/>
              <a:t>-read()</a:t>
            </a:r>
            <a:r>
              <a:rPr lang="zh-CN" altLang="en-US" dirty="0" smtClean="0"/>
              <a:t>方法</a:t>
            </a:r>
            <a:endParaRPr lang="zh-CN" altLang="en-US" dirty="0"/>
          </a:p>
        </p:txBody>
      </p:sp>
      <p:sp>
        <p:nvSpPr>
          <p:cNvPr id="3" name="内容占位符 2"/>
          <p:cNvSpPr>
            <a:spLocks noGrp="1"/>
          </p:cNvSpPr>
          <p:nvPr>
            <p:ph idx="1"/>
          </p:nvPr>
        </p:nvSpPr>
        <p:spPr/>
        <p:txBody>
          <a:bodyPr>
            <a:normAutofit/>
          </a:bodyPr>
          <a:lstStyle/>
          <a:p>
            <a:pPr marL="800100" lvl="1" indent="-342900" algn="just">
              <a:lnSpc>
                <a:spcPct val="100000"/>
              </a:lnSpc>
              <a:buFont typeface="微软雅黑" panose="020B0503020204020204" pitchFamily="34" charset="-122"/>
              <a:buChar char="−"/>
            </a:pPr>
            <a:endParaRPr lang="en-US" altLang="zh-CN" dirty="0" smtClean="0"/>
          </a:p>
          <a:p>
            <a:pPr marL="400050" algn="just">
              <a:lnSpc>
                <a:spcPct val="100000"/>
              </a:lnSpc>
              <a:buFont typeface="微软雅黑" panose="020B0503020204020204" pitchFamily="34" charset="-122"/>
              <a:buChar char="−"/>
            </a:pPr>
            <a:endParaRPr lang="en-US" altLang="zh-CN" dirty="0" smtClean="0"/>
          </a:p>
          <a:p>
            <a:pPr marL="400050" algn="just">
              <a:lnSpc>
                <a:spcPct val="100000"/>
              </a:lnSpc>
              <a:buFont typeface="微软雅黑" panose="020B0503020204020204" pitchFamily="34" charset="-122"/>
              <a:buChar char="−"/>
            </a:pPr>
            <a:r>
              <a:rPr lang="en-US" altLang="zh-CN" dirty="0" err="1" smtClean="0"/>
              <a:t>fp</a:t>
            </a:r>
            <a:r>
              <a:rPr lang="zh-CN" altLang="en-US" dirty="0" smtClean="0"/>
              <a:t>为读模式打开的文件对象，文本文件或二进制文件均可</a:t>
            </a:r>
            <a:endParaRPr lang="en-US" altLang="zh-CN" dirty="0" smtClean="0"/>
          </a:p>
          <a:p>
            <a:pPr marL="400050" algn="just">
              <a:lnSpc>
                <a:spcPct val="100000"/>
              </a:lnSpc>
              <a:buFont typeface="微软雅黑" panose="020B0503020204020204" pitchFamily="34" charset="-122"/>
              <a:buChar char="−"/>
            </a:pPr>
            <a:r>
              <a:rPr lang="en-US" altLang="zh-CN" dirty="0" smtClean="0"/>
              <a:t>size</a:t>
            </a:r>
            <a:r>
              <a:rPr lang="zh-CN" altLang="en-US" dirty="0" smtClean="0"/>
              <a:t>为从文件当前位置读取的字节数，若</a:t>
            </a:r>
            <a:r>
              <a:rPr lang="en-US" altLang="zh-CN" dirty="0" smtClean="0"/>
              <a:t>size</a:t>
            </a:r>
            <a:r>
              <a:rPr lang="zh-CN" altLang="en-US" dirty="0" smtClean="0"/>
              <a:t>为负数或空，则读取到文件结束</a:t>
            </a:r>
            <a:endParaRPr lang="en-US" altLang="zh-CN" dirty="0" smtClean="0"/>
          </a:p>
          <a:p>
            <a:pPr marL="400050" algn="just">
              <a:lnSpc>
                <a:spcPct val="100000"/>
              </a:lnSpc>
              <a:buFont typeface="微软雅黑" panose="020B0503020204020204" pitchFamily="34" charset="-122"/>
              <a:buChar char="−"/>
            </a:pPr>
            <a:r>
              <a:rPr lang="zh-CN" altLang="en-US" dirty="0" smtClean="0"/>
              <a:t>返回一个字符串（文本文件）或字节流（二进制文件）</a:t>
            </a:r>
            <a:endParaRPr lang="en-US" altLang="zh-CN" dirty="0" smtClean="0"/>
          </a:p>
        </p:txBody>
      </p:sp>
      <p:sp>
        <p:nvSpPr>
          <p:cNvPr id="7" name="灯片编号占位符 6"/>
          <p:cNvSpPr>
            <a:spLocks noGrp="1"/>
          </p:cNvSpPr>
          <p:nvPr>
            <p:ph type="sldNum" sz="quarter" idx="4"/>
          </p:nvPr>
        </p:nvSpPr>
        <p:spPr/>
        <p:txBody>
          <a:bodyPr/>
          <a:lstStyle/>
          <a:p>
            <a:fld id="{D18B1CCC-5B4E-41DC-9FD8-30B8F0069F97}" type="slidenum">
              <a:rPr lang="zh-CN" altLang="en-US" smtClean="0"/>
              <a:pPr/>
              <a:t>27</a:t>
            </a:fld>
            <a:endParaRPr lang="zh-CN" altLang="en-US" dirty="0"/>
          </a:p>
        </p:txBody>
      </p:sp>
      <p:sp>
        <p:nvSpPr>
          <p:cNvPr id="13" name="矩形 12"/>
          <p:cNvSpPr/>
          <p:nvPr/>
        </p:nvSpPr>
        <p:spPr>
          <a:xfrm>
            <a:off x="971600" y="1131589"/>
            <a:ext cx="2525500" cy="488724"/>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none" tIns="0" bIns="0">
            <a:spAutoFit/>
          </a:bodyPr>
          <a:lstStyle/>
          <a:p>
            <a:pPr>
              <a:lnSpc>
                <a:spcPct val="150000"/>
              </a:lnSpc>
            </a:pP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s = </a:t>
            </a:r>
            <a:r>
              <a:rPr lang="en-US" altLang="zh-CN" sz="2400" dirty="0" err="1">
                <a:latin typeface="微软雅黑" panose="020B0503020204020204" pitchFamily="34" charset="-122"/>
                <a:ea typeface="微软雅黑" panose="020B0503020204020204" pitchFamily="34" charset="-122"/>
                <a:cs typeface="Times New Roman" panose="02020603050405020304" pitchFamily="18" charset="0"/>
              </a:rPr>
              <a:t>fp.read</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(size)</a:t>
            </a:r>
          </a:p>
        </p:txBody>
      </p:sp>
    </p:spTree>
    <p:extLst>
      <p:ext uri="{BB962C8B-B14F-4D97-AF65-F5344CB8AC3E}">
        <p14:creationId xmlns:p14="http://schemas.microsoft.com/office/powerpoint/2010/main" val="9573360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读文件</a:t>
            </a:r>
            <a:r>
              <a:rPr lang="en-US" altLang="zh-CN" dirty="0" smtClean="0"/>
              <a:t>-read()</a:t>
            </a:r>
            <a:r>
              <a:rPr lang="zh-CN" altLang="en-US" dirty="0" smtClean="0"/>
              <a:t>方法</a:t>
            </a:r>
            <a:endParaRPr lang="zh-CN" altLang="en-US" dirty="0"/>
          </a:p>
        </p:txBody>
      </p:sp>
      <p:sp>
        <p:nvSpPr>
          <p:cNvPr id="7" name="灯片编号占位符 6"/>
          <p:cNvSpPr>
            <a:spLocks noGrp="1"/>
          </p:cNvSpPr>
          <p:nvPr>
            <p:ph type="sldNum" sz="quarter" idx="4"/>
          </p:nvPr>
        </p:nvSpPr>
        <p:spPr>
          <a:xfrm>
            <a:off x="8028384" y="357504"/>
            <a:ext cx="360000" cy="432048"/>
          </a:xfrm>
        </p:spPr>
        <p:txBody>
          <a:bodyPr/>
          <a:lstStyle/>
          <a:p>
            <a:fld id="{D18B1CCC-5B4E-41DC-9FD8-30B8F0069F97}" type="slidenum">
              <a:rPr lang="zh-CN" altLang="en-US" smtClean="0"/>
              <a:pPr/>
              <a:t>28</a:t>
            </a:fld>
            <a:endParaRPr lang="zh-CN" altLang="en-US" dirty="0"/>
          </a:p>
        </p:txBody>
      </p:sp>
      <p:grpSp>
        <p:nvGrpSpPr>
          <p:cNvPr id="9" name="组合 8"/>
          <p:cNvGrpSpPr/>
          <p:nvPr/>
        </p:nvGrpSpPr>
        <p:grpSpPr>
          <a:xfrm>
            <a:off x="683568" y="1059582"/>
            <a:ext cx="5472608" cy="3528392"/>
            <a:chOff x="403517" y="2306890"/>
            <a:chExt cx="5514704" cy="1286509"/>
          </a:xfrm>
        </p:grpSpPr>
        <p:sp>
          <p:nvSpPr>
            <p:cNvPr id="10" name="任意多边形 9"/>
            <p:cNvSpPr/>
            <p:nvPr/>
          </p:nvSpPr>
          <p:spPr>
            <a:xfrm>
              <a:off x="403517" y="2306890"/>
              <a:ext cx="5514704" cy="1286509"/>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600" dirty="0" smtClean="0"/>
            </a:p>
            <a:p>
              <a:pPr marL="0" lvl="1"/>
              <a:endParaRPr lang="en-US" altLang="zh-CN" sz="2000" dirty="0" smtClean="0"/>
            </a:p>
            <a:p>
              <a:pPr marL="0" lvl="1"/>
              <a:r>
                <a:rPr lang="en-US" altLang="zh-CN" sz="2400" dirty="0" smtClean="0"/>
                <a:t>&gt;&gt;&gt; </a:t>
              </a:r>
              <a:r>
                <a:rPr lang="en-US" altLang="zh-CN" sz="2400" dirty="0"/>
                <a:t>fp = </a:t>
              </a:r>
              <a:r>
                <a:rPr lang="en-US" altLang="zh-CN" sz="2400" dirty="0" smtClean="0">
                  <a:solidFill>
                    <a:srgbClr val="7030A0"/>
                  </a:solidFill>
                </a:rPr>
                <a:t>open</a:t>
              </a:r>
              <a:r>
                <a:rPr lang="en-US" altLang="zh-CN" sz="2400" dirty="0" smtClean="0"/>
                <a:t>(</a:t>
              </a:r>
              <a:r>
                <a:rPr lang="en-US" altLang="zh-CN" sz="2400" dirty="0" smtClean="0">
                  <a:solidFill>
                    <a:schemeClr val="accent3"/>
                  </a:solidFill>
                </a:rPr>
                <a:t>'firstpro.txt</a:t>
              </a:r>
              <a:r>
                <a:rPr lang="en-US" altLang="zh-CN" sz="2400" dirty="0">
                  <a:solidFill>
                    <a:schemeClr val="accent3"/>
                  </a:solidFill>
                </a:rPr>
                <a:t>'</a:t>
              </a:r>
              <a:r>
                <a:rPr lang="en-US" altLang="zh-CN" sz="2400" dirty="0"/>
                <a:t>)</a:t>
              </a:r>
            </a:p>
            <a:p>
              <a:pPr marL="0" lvl="1"/>
              <a:r>
                <a:rPr lang="en-US" altLang="zh-CN" sz="2400" dirty="0"/>
                <a:t>&gt;&gt;&gt; s = </a:t>
              </a:r>
              <a:r>
                <a:rPr lang="en-US" altLang="zh-CN" sz="2400" dirty="0" err="1"/>
                <a:t>fp.read</a:t>
              </a:r>
              <a:r>
                <a:rPr lang="en-US" altLang="zh-CN" sz="2400" dirty="0"/>
                <a:t>(5)</a:t>
              </a:r>
            </a:p>
            <a:p>
              <a:pPr marL="0" lvl="1"/>
              <a:r>
                <a:rPr lang="en-US" altLang="zh-CN" sz="2400" dirty="0"/>
                <a:t>&gt;&gt;&gt; </a:t>
              </a:r>
              <a:r>
                <a:rPr lang="en-US" altLang="zh-CN" sz="2400" dirty="0">
                  <a:solidFill>
                    <a:srgbClr val="7030A0"/>
                  </a:solidFill>
                </a:rPr>
                <a:t>print</a:t>
              </a:r>
              <a:r>
                <a:rPr lang="en-US" altLang="zh-CN" sz="2400" dirty="0"/>
                <a:t>(s)</a:t>
              </a:r>
            </a:p>
            <a:p>
              <a:pPr marL="0" lvl="1"/>
              <a:r>
                <a:rPr lang="en-US" altLang="zh-CN" sz="2400" dirty="0">
                  <a:solidFill>
                    <a:srgbClr val="0070C0"/>
                  </a:solidFill>
                </a:rPr>
                <a:t>Hello</a:t>
              </a:r>
            </a:p>
            <a:p>
              <a:pPr marL="0" lvl="1"/>
              <a:r>
                <a:rPr lang="en-US" altLang="zh-CN" sz="2400" dirty="0"/>
                <a:t>&gt;&gt;&gt; s = </a:t>
              </a:r>
              <a:r>
                <a:rPr lang="en-US" altLang="zh-CN" sz="2400" dirty="0" err="1"/>
                <a:t>fp.read</a:t>
              </a:r>
              <a:r>
                <a:rPr lang="en-US" altLang="zh-CN" sz="2400" dirty="0"/>
                <a:t>()</a:t>
              </a:r>
            </a:p>
            <a:p>
              <a:pPr marL="0" lvl="1"/>
              <a:r>
                <a:rPr lang="en-US" altLang="zh-CN" sz="2400" dirty="0"/>
                <a:t>&gt;&gt;&gt; s</a:t>
              </a:r>
            </a:p>
            <a:p>
              <a:pPr marL="0" lvl="1"/>
              <a:r>
                <a:rPr lang="en-US" altLang="zh-CN" sz="2400" dirty="0">
                  <a:solidFill>
                    <a:srgbClr val="0070C0"/>
                  </a:solidFill>
                </a:rPr>
                <a:t>', World!\</a:t>
              </a:r>
              <a:r>
                <a:rPr lang="en-US" altLang="zh-CN" sz="2400" dirty="0" err="1">
                  <a:solidFill>
                    <a:srgbClr val="0070C0"/>
                  </a:solidFill>
                </a:rPr>
                <a:t>nHello</a:t>
              </a:r>
              <a:r>
                <a:rPr lang="en-US" altLang="zh-CN" sz="2400" dirty="0">
                  <a:solidFill>
                    <a:srgbClr val="0070C0"/>
                  </a:solidFill>
                </a:rPr>
                <a:t>, Python!'</a:t>
              </a:r>
            </a:p>
            <a:p>
              <a:pPr marL="0" lvl="1"/>
              <a:r>
                <a:rPr lang="en-US" altLang="zh-CN" sz="2400" dirty="0"/>
                <a:t>&gt;&gt;&gt; </a:t>
              </a:r>
              <a:r>
                <a:rPr lang="en-US" altLang="zh-CN" sz="2400" dirty="0" err="1"/>
                <a:t>fp.close</a:t>
              </a:r>
              <a:r>
                <a:rPr lang="en-US" altLang="zh-CN" sz="2400" dirty="0"/>
                <a:t>()</a:t>
              </a:r>
            </a:p>
          </p:txBody>
        </p:sp>
        <p:sp>
          <p:nvSpPr>
            <p:cNvPr id="11" name="椭圆形标注 10"/>
            <p:cNvSpPr/>
            <p:nvPr/>
          </p:nvSpPr>
          <p:spPr>
            <a:xfrm>
              <a:off x="621202" y="2306890"/>
              <a:ext cx="669832" cy="157532"/>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pic>
        <p:nvPicPr>
          <p:cNvPr id="12" name="图片 11"/>
          <p:cNvPicPr/>
          <p:nvPr/>
        </p:nvPicPr>
        <p:blipFill>
          <a:blip r:embed="rId3"/>
          <a:stretch>
            <a:fillRect/>
          </a:stretch>
        </p:blipFill>
        <p:spPr>
          <a:xfrm>
            <a:off x="5546923" y="2283718"/>
            <a:ext cx="2808312" cy="1656183"/>
          </a:xfrm>
          <a:prstGeom prst="rect">
            <a:avLst/>
          </a:prstGeom>
        </p:spPr>
      </p:pic>
    </p:spTree>
    <p:extLst>
      <p:ext uri="{BB962C8B-B14F-4D97-AF65-F5344CB8AC3E}">
        <p14:creationId xmlns:p14="http://schemas.microsoft.com/office/powerpoint/2010/main" val="2113725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读文件</a:t>
            </a:r>
            <a:r>
              <a:rPr lang="en-US" altLang="zh-CN" dirty="0"/>
              <a:t>-</a:t>
            </a:r>
            <a:r>
              <a:rPr lang="en-US" altLang="zh-CN" dirty="0" err="1" smtClean="0"/>
              <a:t>readline</a:t>
            </a:r>
            <a:r>
              <a:rPr lang="en-US" altLang="zh-CN" dirty="0" smtClean="0"/>
              <a:t>()</a:t>
            </a:r>
            <a:r>
              <a:rPr lang="zh-CN" altLang="en-US" dirty="0"/>
              <a:t>方法</a:t>
            </a:r>
          </a:p>
        </p:txBody>
      </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29</a:t>
            </a:fld>
            <a:endParaRPr lang="zh-CN" altLang="en-US" dirty="0"/>
          </a:p>
        </p:txBody>
      </p:sp>
      <p:sp>
        <p:nvSpPr>
          <p:cNvPr id="9" name="内容占位符 2"/>
          <p:cNvSpPr txBox="1">
            <a:spLocks/>
          </p:cNvSpPr>
          <p:nvPr/>
        </p:nvSpPr>
        <p:spPr>
          <a:xfrm>
            <a:off x="457201" y="1131590"/>
            <a:ext cx="4186807" cy="2592288"/>
          </a:xfrm>
          <a:prstGeom prst="rect">
            <a:avLst/>
          </a:prstGeom>
        </p:spPr>
        <p:txBody>
          <a:bodyPr/>
          <a:lstStyle>
            <a:lvl1pPr marL="342900" indent="-342900" algn="l" defTabSz="914400" rtl="0" eaLnBrk="1" latinLnBrk="0" hangingPunct="1">
              <a:lnSpc>
                <a:spcPct val="150000"/>
              </a:lnSpc>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lnSpc>
                <a:spcPct val="150000"/>
              </a:lnSpc>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lnSpc>
                <a:spcPct val="150000"/>
              </a:lnSpc>
              <a:spcBef>
                <a:spcPct val="20000"/>
              </a:spcBef>
              <a:buFont typeface="Arial" pitchFamily="34" charset="0"/>
              <a:buChar char="•"/>
              <a:defRPr sz="18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lnSpc>
                <a:spcPct val="150000"/>
              </a:lnSpc>
              <a:spcBef>
                <a:spcPct val="20000"/>
              </a:spcBef>
              <a:buFont typeface="Arial" pitchFamily="34" charset="0"/>
              <a:buChar char="–"/>
              <a:defRPr sz="16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lnSpc>
                <a:spcPct val="150000"/>
              </a:lnSpc>
              <a:spcBef>
                <a:spcPct val="20000"/>
              </a:spcBef>
              <a:buFont typeface="Arial" pitchFamily="34" charset="0"/>
              <a:buChar char="»"/>
              <a:defRPr sz="16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800100" lvl="1" indent="-342900">
              <a:lnSpc>
                <a:spcPct val="100000"/>
              </a:lnSpc>
              <a:spcAft>
                <a:spcPts val="600"/>
              </a:spcAft>
              <a:buFont typeface="微软雅黑" panose="020B0503020204020204" pitchFamily="34" charset="-122"/>
              <a:buChar char="−"/>
            </a:pPr>
            <a:endParaRPr lang="en-US" altLang="zh-CN" dirty="0" smtClean="0"/>
          </a:p>
          <a:p>
            <a:pPr marL="358775" lvl="1" indent="-342900" algn="just">
              <a:lnSpc>
                <a:spcPct val="100000"/>
              </a:lnSpc>
              <a:spcAft>
                <a:spcPts val="600"/>
              </a:spcAft>
              <a:buFont typeface="微软雅黑" panose="020B0503020204020204" pitchFamily="34" charset="-122"/>
              <a:buChar char="−"/>
            </a:pPr>
            <a:r>
              <a:rPr lang="en-US" altLang="zh-CN" dirty="0" smtClean="0"/>
              <a:t>size</a:t>
            </a:r>
            <a:r>
              <a:rPr lang="zh-CN" altLang="en-US" dirty="0" smtClean="0"/>
              <a:t>为从文件当前位置读取本行内的字节数，若</a:t>
            </a:r>
            <a:r>
              <a:rPr lang="en-US" altLang="zh-CN" dirty="0" smtClean="0"/>
              <a:t>size</a:t>
            </a:r>
            <a:r>
              <a:rPr lang="zh-CN" altLang="en-US" dirty="0" smtClean="0"/>
              <a:t>为默认值或大小超过当前位置到行尾字符长度，则读取到本行结束（包含换行符）</a:t>
            </a:r>
            <a:endParaRPr lang="en-US" altLang="zh-CN" dirty="0" smtClean="0"/>
          </a:p>
          <a:p>
            <a:pPr marL="358775" lvl="1" indent="-342900">
              <a:lnSpc>
                <a:spcPct val="100000"/>
              </a:lnSpc>
              <a:spcAft>
                <a:spcPts val="600"/>
              </a:spcAft>
              <a:buFont typeface="微软雅黑" panose="020B0503020204020204" pitchFamily="34" charset="-122"/>
              <a:buChar char="−"/>
            </a:pPr>
            <a:r>
              <a:rPr lang="zh-CN" altLang="en-US" dirty="0" smtClean="0"/>
              <a:t>返回读取到的字符串内容</a:t>
            </a:r>
            <a:endParaRPr lang="en-US" altLang="zh-CN" b="1" dirty="0" smtClean="0">
              <a:solidFill>
                <a:schemeClr val="accent6">
                  <a:lumMod val="75000"/>
                </a:schemeClr>
              </a:solidFill>
            </a:endParaRPr>
          </a:p>
        </p:txBody>
      </p:sp>
      <p:grpSp>
        <p:nvGrpSpPr>
          <p:cNvPr id="10" name="组合 9"/>
          <p:cNvGrpSpPr/>
          <p:nvPr/>
        </p:nvGrpSpPr>
        <p:grpSpPr>
          <a:xfrm>
            <a:off x="4716016" y="937522"/>
            <a:ext cx="4320480" cy="3816424"/>
            <a:chOff x="252811" y="2302245"/>
            <a:chExt cx="4141609" cy="1158871"/>
          </a:xfrm>
        </p:grpSpPr>
        <p:sp>
          <p:nvSpPr>
            <p:cNvPr id="15" name="任意多边形 14"/>
            <p:cNvSpPr/>
            <p:nvPr/>
          </p:nvSpPr>
          <p:spPr>
            <a:xfrm>
              <a:off x="252811" y="2302245"/>
              <a:ext cx="4141609" cy="1158871"/>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600" dirty="0" smtClean="0"/>
            </a:p>
            <a:p>
              <a:pPr marL="0" lvl="1"/>
              <a:r>
                <a:rPr lang="en-US" altLang="zh-CN" sz="2000" dirty="0" smtClean="0"/>
                <a:t>&gt;&gt;&gt; </a:t>
              </a:r>
              <a:r>
                <a:rPr lang="en-US" altLang="zh-CN" sz="2000" dirty="0"/>
                <a:t>fp = </a:t>
              </a:r>
              <a:r>
                <a:rPr lang="en-US" altLang="zh-CN" sz="2000" dirty="0" smtClean="0">
                  <a:solidFill>
                    <a:srgbClr val="7030A0"/>
                  </a:solidFill>
                </a:rPr>
                <a:t>open</a:t>
              </a:r>
              <a:r>
                <a:rPr lang="en-US" altLang="zh-CN" sz="2000" dirty="0" smtClean="0"/>
                <a:t>(</a:t>
              </a:r>
              <a:r>
                <a:rPr lang="en-US" altLang="zh-CN" sz="2000" dirty="0" smtClean="0">
                  <a:solidFill>
                    <a:schemeClr val="accent3"/>
                  </a:solidFill>
                </a:rPr>
                <a:t>'firstpro.txt</a:t>
              </a:r>
              <a:r>
                <a:rPr lang="en-US" altLang="zh-CN" sz="2000" dirty="0">
                  <a:solidFill>
                    <a:schemeClr val="accent3"/>
                  </a:solidFill>
                </a:rPr>
                <a:t>'</a:t>
              </a:r>
              <a:r>
                <a:rPr lang="en-US" altLang="zh-CN" sz="2000" dirty="0"/>
                <a:t>)</a:t>
              </a:r>
            </a:p>
            <a:p>
              <a:pPr marL="0" lvl="1"/>
              <a:r>
                <a:rPr lang="en-US" altLang="zh-CN" sz="2000" dirty="0"/>
                <a:t>&gt;&gt;&gt; s = </a:t>
              </a:r>
              <a:r>
                <a:rPr lang="en-US" altLang="zh-CN" sz="2000" dirty="0" err="1"/>
                <a:t>fp.readline</a:t>
              </a:r>
              <a:r>
                <a:rPr lang="en-US" altLang="zh-CN" sz="2000" dirty="0"/>
                <a:t>(20)</a:t>
              </a:r>
            </a:p>
            <a:p>
              <a:pPr marL="0" lvl="1"/>
              <a:r>
                <a:rPr lang="en-US" altLang="zh-CN" sz="2000" dirty="0"/>
                <a:t>&gt;&gt;&gt; s</a:t>
              </a:r>
            </a:p>
            <a:p>
              <a:pPr marL="0" lvl="1"/>
              <a:r>
                <a:rPr lang="en-US" altLang="zh-CN" sz="2000" dirty="0">
                  <a:solidFill>
                    <a:srgbClr val="0070C0"/>
                  </a:solidFill>
                </a:rPr>
                <a:t>'Hello, World!\n'</a:t>
              </a:r>
            </a:p>
            <a:p>
              <a:pPr marL="0" lvl="1"/>
              <a:r>
                <a:rPr lang="en-US" altLang="zh-CN" sz="2000" dirty="0"/>
                <a:t>&gt;&gt;&gt; s = </a:t>
              </a:r>
              <a:r>
                <a:rPr lang="en-US" altLang="zh-CN" sz="2000" dirty="0" err="1"/>
                <a:t>fp.readline</a:t>
              </a:r>
              <a:r>
                <a:rPr lang="en-US" altLang="zh-CN" sz="2000" dirty="0"/>
                <a:t>(2)</a:t>
              </a:r>
            </a:p>
            <a:p>
              <a:pPr marL="0" lvl="1"/>
              <a:r>
                <a:rPr lang="en-US" altLang="zh-CN" sz="2000" dirty="0"/>
                <a:t>&gt;&gt;&gt; s</a:t>
              </a:r>
            </a:p>
            <a:p>
              <a:pPr marL="0" lvl="1"/>
              <a:r>
                <a:rPr lang="en-US" altLang="zh-CN" sz="2000" dirty="0" smtClean="0">
                  <a:solidFill>
                    <a:srgbClr val="0070C0"/>
                  </a:solidFill>
                </a:rPr>
                <a:t>'He'</a:t>
              </a:r>
              <a:endParaRPr lang="en-US" altLang="zh-CN" sz="2000" dirty="0">
                <a:solidFill>
                  <a:srgbClr val="0070C0"/>
                </a:solidFill>
              </a:endParaRPr>
            </a:p>
            <a:p>
              <a:pPr marL="0" lvl="1"/>
              <a:r>
                <a:rPr lang="en-US" altLang="zh-CN" sz="2000" dirty="0"/>
                <a:t>&gt;&gt;&gt; s = </a:t>
              </a:r>
              <a:r>
                <a:rPr lang="en-US" altLang="zh-CN" sz="2000" dirty="0" err="1"/>
                <a:t>fp.readline</a:t>
              </a:r>
              <a:r>
                <a:rPr lang="en-US" altLang="zh-CN" sz="2000" dirty="0"/>
                <a:t>()</a:t>
              </a:r>
            </a:p>
            <a:p>
              <a:pPr marL="0" lvl="1"/>
              <a:r>
                <a:rPr lang="en-US" altLang="zh-CN" sz="2000" dirty="0"/>
                <a:t>&gt;&gt;&gt; s</a:t>
              </a:r>
            </a:p>
            <a:p>
              <a:pPr marL="0" lvl="1"/>
              <a:r>
                <a:rPr lang="en-US" altLang="zh-CN" sz="2000" dirty="0" smtClean="0">
                  <a:solidFill>
                    <a:srgbClr val="0070C0"/>
                  </a:solidFill>
                </a:rPr>
                <a:t>'</a:t>
              </a:r>
              <a:r>
                <a:rPr lang="en-US" altLang="zh-CN" sz="2000" dirty="0" err="1" smtClean="0">
                  <a:solidFill>
                    <a:srgbClr val="0070C0"/>
                  </a:solidFill>
                </a:rPr>
                <a:t>llo</a:t>
              </a:r>
              <a:r>
                <a:rPr lang="en-US" altLang="zh-CN" sz="2000" dirty="0" smtClean="0">
                  <a:solidFill>
                    <a:srgbClr val="0070C0"/>
                  </a:solidFill>
                </a:rPr>
                <a:t>, Python!'</a:t>
              </a:r>
              <a:endParaRPr lang="en-US" altLang="zh-CN" sz="2000" dirty="0">
                <a:solidFill>
                  <a:srgbClr val="0070C0"/>
                </a:solidFill>
              </a:endParaRPr>
            </a:p>
            <a:p>
              <a:pPr marL="0" lvl="1"/>
              <a:r>
                <a:rPr lang="en-US" altLang="zh-CN" sz="2000" dirty="0"/>
                <a:t>&gt;&gt;&gt; </a:t>
              </a:r>
              <a:r>
                <a:rPr lang="en-US" altLang="zh-CN" sz="2000" dirty="0" err="1"/>
                <a:t>fp.close</a:t>
              </a:r>
              <a:r>
                <a:rPr lang="en-US" altLang="zh-CN" sz="2000" dirty="0"/>
                <a:t>()</a:t>
              </a:r>
            </a:p>
          </p:txBody>
        </p:sp>
        <p:sp>
          <p:nvSpPr>
            <p:cNvPr id="16" name="椭圆形标注 15"/>
            <p:cNvSpPr/>
            <p:nvPr/>
          </p:nvSpPr>
          <p:spPr>
            <a:xfrm>
              <a:off x="321838" y="2319935"/>
              <a:ext cx="669832" cy="93397"/>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sp>
        <p:nvSpPr>
          <p:cNvPr id="17" name="Text Box 4"/>
          <p:cNvSpPr txBox="1">
            <a:spLocks noChangeArrowheads="1"/>
          </p:cNvSpPr>
          <p:nvPr/>
        </p:nvSpPr>
        <p:spPr bwMode="auto">
          <a:xfrm>
            <a:off x="971600" y="3645950"/>
            <a:ext cx="1944216" cy="1107996"/>
          </a:xfrm>
          <a:prstGeom prst="rect">
            <a:avLst/>
          </a:prstGeom>
          <a:ln>
            <a:headEnd/>
            <a:tailEn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a:spAutoFit/>
          </a:bodyPr>
          <a:lstStyle>
            <a:lvl1pPr>
              <a:spcBef>
                <a:spcPct val="20000"/>
              </a:spcBef>
              <a:buChar char="•"/>
              <a:defRPr sz="3200">
                <a:solidFill>
                  <a:schemeClr val="tx2"/>
                </a:solidFill>
                <a:latin typeface="Arial" charset="0"/>
                <a:ea typeface="Arial Unicode MS" pitchFamily="34" charset="-122"/>
                <a:cs typeface="Arial Unicode MS" pitchFamily="34" charset="-122"/>
              </a:defRPr>
            </a:lvl1pPr>
            <a:lvl2pPr marL="742950" indent="-285750">
              <a:spcBef>
                <a:spcPct val="20000"/>
              </a:spcBef>
              <a:buChar char="–"/>
              <a:defRPr sz="3200">
                <a:solidFill>
                  <a:schemeClr val="tx2"/>
                </a:solidFill>
                <a:latin typeface="Arial" charset="0"/>
                <a:ea typeface="Arial Unicode MS" pitchFamily="34" charset="-122"/>
                <a:cs typeface="Arial Unicode MS" pitchFamily="34" charset="-122"/>
              </a:defRPr>
            </a:lvl2pPr>
            <a:lvl3pPr marL="1143000" indent="-228600">
              <a:spcBef>
                <a:spcPct val="20000"/>
              </a:spcBef>
              <a:buChar char="•"/>
              <a:defRPr sz="3200">
                <a:solidFill>
                  <a:schemeClr val="tx2"/>
                </a:solidFill>
                <a:latin typeface="Arial" charset="0"/>
                <a:ea typeface="Arial Unicode MS" pitchFamily="34" charset="-122"/>
                <a:cs typeface="Arial Unicode MS" pitchFamily="34" charset="-122"/>
              </a:defRPr>
            </a:lvl3pPr>
            <a:lvl4pPr marL="1600200" indent="-228600">
              <a:spcBef>
                <a:spcPct val="20000"/>
              </a:spcBef>
              <a:buChar char="–"/>
              <a:defRPr sz="3200">
                <a:solidFill>
                  <a:schemeClr val="tx2"/>
                </a:solidFill>
                <a:latin typeface="Arial" charset="0"/>
                <a:ea typeface="Arial Unicode MS" pitchFamily="34" charset="-122"/>
                <a:cs typeface="Arial Unicode MS" pitchFamily="34" charset="-122"/>
              </a:defRPr>
            </a:lvl4pPr>
            <a:lvl5pPr marL="2057400" indent="-228600">
              <a:spcBef>
                <a:spcPct val="20000"/>
              </a:spcBef>
              <a:buChar char="»"/>
              <a:defRPr sz="3200">
                <a:solidFill>
                  <a:schemeClr val="tx2"/>
                </a:solidFill>
                <a:latin typeface="Arial" charset="0"/>
                <a:ea typeface="Arial Unicode MS" pitchFamily="34" charset="-122"/>
                <a:cs typeface="Arial Unicode MS" pitchFamily="34" charset="-122"/>
              </a:defRPr>
            </a:lvl5pPr>
            <a:lvl6pPr marL="25146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6pPr>
            <a:lvl7pPr marL="29718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7pPr>
            <a:lvl8pPr marL="34290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8pPr>
            <a:lvl9pPr marL="38862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9pPr>
          </a:lstStyle>
          <a:p>
            <a:pPr eaLnBrk="1" hangingPunct="1">
              <a:spcBef>
                <a:spcPct val="0"/>
              </a:spcBef>
              <a:buFontTx/>
              <a:buNone/>
            </a:pPr>
            <a:r>
              <a:rPr lang="en-US" altLang="zh-CN" sz="2200" u="sng" dirty="0" smtClean="0">
                <a:solidFill>
                  <a:schemeClr val="tx1"/>
                </a:solidFill>
                <a:latin typeface="+mn-lt"/>
                <a:ea typeface="宋体" charset="-122"/>
              </a:rPr>
              <a:t>firstpro.txt</a:t>
            </a:r>
            <a:r>
              <a:rPr lang="en-US" altLang="zh-CN" sz="2200" dirty="0" smtClean="0">
                <a:solidFill>
                  <a:schemeClr val="tx1"/>
                </a:solidFill>
                <a:latin typeface="+mn-lt"/>
                <a:ea typeface="宋体" charset="-122"/>
              </a:rPr>
              <a:t> </a:t>
            </a:r>
            <a:r>
              <a:rPr lang="en-US" altLang="zh-CN" sz="2200" dirty="0">
                <a:solidFill>
                  <a:schemeClr val="tx1"/>
                </a:solidFill>
                <a:latin typeface="+mn-lt"/>
                <a:ea typeface="宋体" charset="-122"/>
              </a:rPr>
              <a:t>:</a:t>
            </a:r>
          </a:p>
          <a:p>
            <a:pPr eaLnBrk="1" hangingPunct="1">
              <a:spcBef>
                <a:spcPct val="0"/>
              </a:spcBef>
              <a:buFontTx/>
              <a:buNone/>
            </a:pPr>
            <a:r>
              <a:rPr lang="en-US" altLang="zh-CN" sz="2200" dirty="0" smtClean="0">
                <a:solidFill>
                  <a:schemeClr val="tx1"/>
                </a:solidFill>
                <a:latin typeface="+mn-lt"/>
                <a:ea typeface="宋体" charset="-122"/>
              </a:rPr>
              <a:t>Hello, World!</a:t>
            </a:r>
          </a:p>
          <a:p>
            <a:pPr eaLnBrk="1" hangingPunct="1">
              <a:spcBef>
                <a:spcPct val="0"/>
              </a:spcBef>
              <a:buFontTx/>
              <a:buNone/>
            </a:pPr>
            <a:r>
              <a:rPr lang="en-US" altLang="zh-CN" sz="2200" dirty="0" smtClean="0">
                <a:solidFill>
                  <a:schemeClr val="tx1"/>
                </a:solidFill>
                <a:latin typeface="+mn-lt"/>
                <a:ea typeface="宋体" charset="-122"/>
              </a:rPr>
              <a:t>Hello, Python!</a:t>
            </a:r>
            <a:endParaRPr lang="en-US" altLang="zh-CN" sz="2200" dirty="0">
              <a:solidFill>
                <a:schemeClr val="tx1"/>
              </a:solidFill>
              <a:latin typeface="+mn-lt"/>
              <a:ea typeface="宋体" charset="-122"/>
            </a:endParaRPr>
          </a:p>
        </p:txBody>
      </p:sp>
      <p:sp>
        <p:nvSpPr>
          <p:cNvPr id="11" name="矩形 10"/>
          <p:cNvSpPr/>
          <p:nvPr/>
        </p:nvSpPr>
        <p:spPr>
          <a:xfrm>
            <a:off x="457201" y="949250"/>
            <a:ext cx="3594702" cy="488724"/>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none" tIns="0" bIns="0">
            <a:spAutoFit/>
          </a:bodyPr>
          <a:lstStyle/>
          <a:p>
            <a:pPr>
              <a:lnSpc>
                <a:spcPct val="150000"/>
              </a:lnSpc>
            </a:pP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s = </a:t>
            </a:r>
            <a:r>
              <a:rPr lang="en-US" altLang="zh-CN" sz="2400" dirty="0" err="1">
                <a:latin typeface="微软雅黑" panose="020B0503020204020204" pitchFamily="34" charset="-122"/>
                <a:ea typeface="微软雅黑" panose="020B0503020204020204" pitchFamily="34" charset="-122"/>
                <a:cs typeface="Times New Roman" panose="02020603050405020304" pitchFamily="18" charset="0"/>
              </a:rPr>
              <a:t>fp.readline</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(size=-1)</a:t>
            </a:r>
          </a:p>
        </p:txBody>
      </p:sp>
    </p:spTree>
    <p:extLst>
      <p:ext uri="{BB962C8B-B14F-4D97-AF65-F5344CB8AC3E}">
        <p14:creationId xmlns:p14="http://schemas.microsoft.com/office/powerpoint/2010/main" val="58646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文件基本概念</a:t>
            </a:r>
            <a:endParaRPr lang="zh-CN" altLang="en-US" dirty="0"/>
          </a:p>
        </p:txBody>
      </p:sp>
      <p:sp>
        <p:nvSpPr>
          <p:cNvPr id="5" name="TextBox 4"/>
          <p:cNvSpPr txBox="1"/>
          <p:nvPr/>
        </p:nvSpPr>
        <p:spPr>
          <a:xfrm>
            <a:off x="82931" y="2643758"/>
            <a:ext cx="1278782" cy="861774"/>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altLang="zh-CN" sz="5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7</a:t>
            </a:r>
            <a:r>
              <a:rPr lang="en-US" altLang="zh-CN" sz="5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.1</a:t>
            </a:r>
            <a:endParaRPr lang="zh-CN" altLang="en-US" sz="5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4" name="灯片编号占位符 3"/>
          <p:cNvSpPr>
            <a:spLocks noGrp="1"/>
          </p:cNvSpPr>
          <p:nvPr>
            <p:ph type="sldNum" sz="quarter" idx="4"/>
          </p:nvPr>
        </p:nvSpPr>
        <p:spPr>
          <a:xfrm>
            <a:off x="8028384" y="357504"/>
            <a:ext cx="360000" cy="432048"/>
          </a:xfrm>
        </p:spPr>
        <p:txBody>
          <a:bodyPr/>
          <a:lstStyle/>
          <a:p>
            <a:fld id="{D18B1CCC-5B4E-41DC-9FD8-30B8F0069F97}" type="slidenum">
              <a:rPr lang="zh-CN" altLang="en-US" smtClean="0"/>
              <a:pPr/>
              <a:t>3</a:t>
            </a:fld>
            <a:endParaRPr lang="zh-CN" altLang="en-US" dirty="0"/>
          </a:p>
        </p:txBody>
      </p:sp>
    </p:spTree>
    <p:extLst>
      <p:ext uri="{BB962C8B-B14F-4D97-AF65-F5344CB8AC3E}">
        <p14:creationId xmlns:p14="http://schemas.microsoft.com/office/powerpoint/2010/main" val="350042590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读文件</a:t>
            </a:r>
            <a:r>
              <a:rPr lang="en-US" altLang="zh-CN" dirty="0"/>
              <a:t>-</a:t>
            </a:r>
            <a:r>
              <a:rPr lang="en-US" altLang="zh-CN" dirty="0" err="1" smtClean="0"/>
              <a:t>readlines</a:t>
            </a:r>
            <a:r>
              <a:rPr lang="en-US" altLang="zh-CN" dirty="0" smtClean="0"/>
              <a:t>()</a:t>
            </a:r>
            <a:r>
              <a:rPr lang="zh-CN" altLang="en-US" dirty="0"/>
              <a:t>方法</a:t>
            </a:r>
          </a:p>
        </p:txBody>
      </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30</a:t>
            </a:fld>
            <a:endParaRPr lang="zh-CN" altLang="en-US" dirty="0"/>
          </a:p>
        </p:txBody>
      </p:sp>
      <p:sp>
        <p:nvSpPr>
          <p:cNvPr id="9" name="内容占位符 2"/>
          <p:cNvSpPr txBox="1">
            <a:spLocks/>
          </p:cNvSpPr>
          <p:nvPr/>
        </p:nvSpPr>
        <p:spPr>
          <a:xfrm>
            <a:off x="366061" y="983091"/>
            <a:ext cx="4205939" cy="2380747"/>
          </a:xfrm>
          <a:prstGeom prst="rect">
            <a:avLst/>
          </a:prstGeom>
        </p:spPr>
        <p:txBody>
          <a:bodyPr/>
          <a:lstStyle>
            <a:lvl1pPr marL="342900" indent="-342900" algn="l" defTabSz="914400" rtl="0" eaLnBrk="1" latinLnBrk="0" hangingPunct="1">
              <a:lnSpc>
                <a:spcPct val="150000"/>
              </a:lnSpc>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lnSpc>
                <a:spcPct val="150000"/>
              </a:lnSpc>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lnSpc>
                <a:spcPct val="150000"/>
              </a:lnSpc>
              <a:spcBef>
                <a:spcPct val="20000"/>
              </a:spcBef>
              <a:buFont typeface="Arial" pitchFamily="34" charset="0"/>
              <a:buChar char="•"/>
              <a:defRPr sz="18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lnSpc>
                <a:spcPct val="150000"/>
              </a:lnSpc>
              <a:spcBef>
                <a:spcPct val="20000"/>
              </a:spcBef>
              <a:buFont typeface="Arial" pitchFamily="34" charset="0"/>
              <a:buChar char="–"/>
              <a:defRPr sz="16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lnSpc>
                <a:spcPct val="150000"/>
              </a:lnSpc>
              <a:spcBef>
                <a:spcPct val="20000"/>
              </a:spcBef>
              <a:buFont typeface="Arial" pitchFamily="34" charset="0"/>
              <a:buChar char="»"/>
              <a:defRPr sz="16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800100" lvl="1" indent="-342900">
              <a:lnSpc>
                <a:spcPct val="100000"/>
              </a:lnSpc>
              <a:spcAft>
                <a:spcPts val="600"/>
              </a:spcAft>
              <a:buFont typeface="微软雅黑" panose="020B0503020204020204" pitchFamily="34" charset="-122"/>
              <a:buChar char="−"/>
            </a:pPr>
            <a:endParaRPr lang="en-US" altLang="zh-CN" dirty="0" smtClean="0"/>
          </a:p>
          <a:p>
            <a:pPr marL="358775" lvl="1" indent="-342900" algn="just">
              <a:lnSpc>
                <a:spcPct val="100000"/>
              </a:lnSpc>
              <a:spcAft>
                <a:spcPts val="600"/>
              </a:spcAft>
              <a:buFont typeface="微软雅黑" panose="020B0503020204020204" pitchFamily="34" charset="-122"/>
              <a:buChar char="−"/>
            </a:pPr>
            <a:r>
              <a:rPr lang="en-US" altLang="zh-CN" dirty="0" smtClean="0"/>
              <a:t>hint</a:t>
            </a:r>
            <a:r>
              <a:rPr lang="zh-CN" altLang="en-US" dirty="0" smtClean="0"/>
              <a:t>为从文件当前</a:t>
            </a:r>
            <a:r>
              <a:rPr lang="zh-CN" altLang="en-US" dirty="0"/>
              <a:t>读写位置</a:t>
            </a:r>
            <a:r>
              <a:rPr lang="zh-CN" altLang="en-US" dirty="0" smtClean="0"/>
              <a:t>开始读取需要的</a:t>
            </a:r>
            <a:r>
              <a:rPr lang="zh-CN" altLang="en-US" dirty="0"/>
              <a:t>字节数</a:t>
            </a:r>
            <a:r>
              <a:rPr lang="zh-CN" altLang="en-US" dirty="0" smtClean="0"/>
              <a:t>，至少为一行；若</a:t>
            </a:r>
            <a:r>
              <a:rPr lang="en-US" altLang="zh-CN" dirty="0" smtClean="0"/>
              <a:t>hint</a:t>
            </a:r>
            <a:r>
              <a:rPr lang="zh-CN" altLang="en-US" dirty="0" smtClean="0"/>
              <a:t>为默认值或</a:t>
            </a:r>
            <a:r>
              <a:rPr lang="zh-CN" altLang="en-US" dirty="0"/>
              <a:t>负数</a:t>
            </a:r>
            <a:r>
              <a:rPr lang="zh-CN" altLang="en-US" dirty="0" smtClean="0"/>
              <a:t>，则读取从当前位置到文件末尾的所有行（包含换行符）</a:t>
            </a:r>
            <a:endParaRPr lang="en-US" altLang="zh-CN" dirty="0" smtClean="0"/>
          </a:p>
          <a:p>
            <a:pPr marL="358775" lvl="1" indent="-342900" algn="just">
              <a:lnSpc>
                <a:spcPct val="100000"/>
              </a:lnSpc>
              <a:spcAft>
                <a:spcPts val="600"/>
              </a:spcAft>
              <a:buFont typeface="微软雅黑" panose="020B0503020204020204" pitchFamily="34" charset="-122"/>
              <a:buChar char="−"/>
            </a:pPr>
            <a:r>
              <a:rPr lang="zh-CN" altLang="en-US" dirty="0" smtClean="0"/>
              <a:t>返回从</a:t>
            </a:r>
            <a:r>
              <a:rPr lang="zh-CN" altLang="en-US" dirty="0"/>
              <a:t>文件中读出的行组成的列表</a:t>
            </a:r>
            <a:endParaRPr lang="en-US" altLang="zh-CN" b="1" dirty="0" smtClean="0">
              <a:solidFill>
                <a:schemeClr val="accent6">
                  <a:lumMod val="75000"/>
                </a:schemeClr>
              </a:solidFill>
            </a:endParaRPr>
          </a:p>
        </p:txBody>
      </p:sp>
      <p:grpSp>
        <p:nvGrpSpPr>
          <p:cNvPr id="10" name="组合 9"/>
          <p:cNvGrpSpPr/>
          <p:nvPr/>
        </p:nvGrpSpPr>
        <p:grpSpPr>
          <a:xfrm>
            <a:off x="4572001" y="1491628"/>
            <a:ext cx="4464496" cy="2952327"/>
            <a:chOff x="-190932" y="2469762"/>
            <a:chExt cx="4585353" cy="896485"/>
          </a:xfrm>
        </p:grpSpPr>
        <p:sp>
          <p:nvSpPr>
            <p:cNvPr id="15" name="任意多边形 14"/>
            <p:cNvSpPr/>
            <p:nvPr/>
          </p:nvSpPr>
          <p:spPr>
            <a:xfrm>
              <a:off x="-190932" y="2469762"/>
              <a:ext cx="4585353" cy="896485"/>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400" dirty="0" smtClean="0"/>
            </a:p>
            <a:p>
              <a:pPr marL="0" lvl="1"/>
              <a:endParaRPr lang="en-US" altLang="zh-CN" dirty="0" smtClean="0"/>
            </a:p>
            <a:p>
              <a:pPr marL="0" lvl="1"/>
              <a:r>
                <a:rPr lang="en-US" altLang="zh-CN" dirty="0"/>
                <a:t>&gt;&gt;&gt; fp = </a:t>
              </a:r>
              <a:r>
                <a:rPr lang="en-US" altLang="zh-CN" dirty="0" smtClean="0">
                  <a:solidFill>
                    <a:srgbClr val="7030A0"/>
                  </a:solidFill>
                </a:rPr>
                <a:t>open</a:t>
              </a:r>
              <a:r>
                <a:rPr lang="en-US" altLang="zh-CN" dirty="0" smtClean="0"/>
                <a:t>(</a:t>
              </a:r>
              <a:r>
                <a:rPr lang="en-US" altLang="zh-CN" dirty="0" smtClean="0">
                  <a:solidFill>
                    <a:schemeClr val="accent3"/>
                  </a:solidFill>
                </a:rPr>
                <a:t>'companies.txt</a:t>
              </a:r>
              <a:r>
                <a:rPr lang="en-US" altLang="zh-CN" dirty="0">
                  <a:solidFill>
                    <a:schemeClr val="accent3"/>
                  </a:solidFill>
                </a:rPr>
                <a:t>'</a:t>
              </a:r>
              <a:r>
                <a:rPr lang="en-US" altLang="zh-CN" dirty="0"/>
                <a:t>)</a:t>
              </a:r>
            </a:p>
            <a:p>
              <a:pPr marL="0" lvl="1"/>
              <a:r>
                <a:rPr lang="en-US" altLang="zh-CN" dirty="0"/>
                <a:t>&gt;&gt;&gt; lines = </a:t>
              </a:r>
              <a:r>
                <a:rPr lang="en-US" altLang="zh-CN" dirty="0" err="1"/>
                <a:t>fp.readlines</a:t>
              </a:r>
              <a:r>
                <a:rPr lang="en-US" altLang="zh-CN" dirty="0"/>
                <a:t>(2)</a:t>
              </a:r>
            </a:p>
            <a:p>
              <a:pPr marL="0" lvl="1"/>
              <a:r>
                <a:rPr lang="en-US" altLang="zh-CN" dirty="0" smtClean="0"/>
                <a:t>&gt;&gt;&gt; </a:t>
              </a:r>
              <a:r>
                <a:rPr lang="en-US" altLang="zh-CN" dirty="0"/>
                <a:t>lines</a:t>
              </a:r>
            </a:p>
            <a:p>
              <a:pPr marL="0" lvl="1"/>
              <a:r>
                <a:rPr lang="en-US" altLang="zh-CN" dirty="0">
                  <a:solidFill>
                    <a:srgbClr val="0070C0"/>
                  </a:solidFill>
                </a:rPr>
                <a:t>['NIKE Inc.\n']</a:t>
              </a:r>
            </a:p>
            <a:p>
              <a:pPr marL="0" lvl="1"/>
              <a:r>
                <a:rPr lang="en-US" altLang="zh-CN" dirty="0"/>
                <a:t>&gt;&gt;&gt; lines = </a:t>
              </a:r>
              <a:r>
                <a:rPr lang="en-US" altLang="zh-CN" dirty="0" err="1"/>
                <a:t>fp.readlines</a:t>
              </a:r>
              <a:r>
                <a:rPr lang="en-US" altLang="zh-CN" dirty="0"/>
                <a:t>()</a:t>
              </a:r>
            </a:p>
            <a:p>
              <a:pPr marL="0" lvl="1"/>
              <a:r>
                <a:rPr lang="en-US" altLang="zh-CN" dirty="0"/>
                <a:t>&gt;&gt;&gt; lines</a:t>
              </a:r>
            </a:p>
            <a:p>
              <a:pPr marL="0" lvl="1"/>
              <a:r>
                <a:rPr lang="en-US" altLang="zh-CN" dirty="0">
                  <a:solidFill>
                    <a:srgbClr val="0070C0"/>
                  </a:solidFill>
                </a:rPr>
                <a:t>['Microsoft Corporation\n', 'Apple Inc.\n', ' Visa Inc.']</a:t>
              </a:r>
            </a:p>
            <a:p>
              <a:pPr marL="0" lvl="1"/>
              <a:r>
                <a:rPr lang="en-US" altLang="zh-CN" dirty="0"/>
                <a:t>&gt;&gt;&gt; </a:t>
              </a:r>
              <a:r>
                <a:rPr lang="en-US" altLang="zh-CN" dirty="0" err="1"/>
                <a:t>fp.close</a:t>
              </a:r>
              <a:r>
                <a:rPr lang="en-US" altLang="zh-CN" dirty="0"/>
                <a:t>()</a:t>
              </a:r>
            </a:p>
          </p:txBody>
        </p:sp>
        <p:sp>
          <p:nvSpPr>
            <p:cNvPr id="16" name="椭圆形标注 15"/>
            <p:cNvSpPr/>
            <p:nvPr/>
          </p:nvSpPr>
          <p:spPr>
            <a:xfrm>
              <a:off x="-82106" y="2469762"/>
              <a:ext cx="669832" cy="95000"/>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pic>
        <p:nvPicPr>
          <p:cNvPr id="11" name="图片 10"/>
          <p:cNvPicPr>
            <a:picLocks noChangeAspect="1"/>
          </p:cNvPicPr>
          <p:nvPr/>
        </p:nvPicPr>
        <p:blipFill>
          <a:blip r:embed="rId3"/>
          <a:stretch>
            <a:fillRect/>
          </a:stretch>
        </p:blipFill>
        <p:spPr>
          <a:xfrm>
            <a:off x="1691680" y="3579862"/>
            <a:ext cx="2005830" cy="1022452"/>
          </a:xfrm>
          <a:prstGeom prst="rect">
            <a:avLst/>
          </a:prstGeom>
        </p:spPr>
      </p:pic>
      <p:sp>
        <p:nvSpPr>
          <p:cNvPr id="12" name="矩形 11"/>
          <p:cNvSpPr/>
          <p:nvPr/>
        </p:nvSpPr>
        <p:spPr>
          <a:xfrm>
            <a:off x="467544" y="983091"/>
            <a:ext cx="4290405" cy="488724"/>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none" tIns="0" bIns="0">
            <a:spAutoFit/>
          </a:bodyPr>
          <a:lstStyle/>
          <a:p>
            <a:pPr>
              <a:lnSpc>
                <a:spcPct val="150000"/>
              </a:lnSpc>
            </a:pP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lines = </a:t>
            </a:r>
            <a:r>
              <a:rPr lang="en-US" altLang="zh-CN" sz="2400" dirty="0" err="1">
                <a:latin typeface="微软雅黑" panose="020B0503020204020204" pitchFamily="34" charset="-122"/>
                <a:ea typeface="微软雅黑" panose="020B0503020204020204" pitchFamily="34" charset="-122"/>
                <a:cs typeface="Times New Roman" panose="02020603050405020304" pitchFamily="18" charset="0"/>
              </a:rPr>
              <a:t>fp.readlines</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(hint=-1)</a:t>
            </a:r>
          </a:p>
        </p:txBody>
      </p:sp>
    </p:spTree>
    <p:extLst>
      <p:ext uri="{BB962C8B-B14F-4D97-AF65-F5344CB8AC3E}">
        <p14:creationId xmlns:p14="http://schemas.microsoft.com/office/powerpoint/2010/main" val="3317961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写</a:t>
            </a:r>
            <a:r>
              <a:rPr lang="zh-CN" altLang="en-US" dirty="0" smtClean="0"/>
              <a:t>文件</a:t>
            </a:r>
            <a:r>
              <a:rPr lang="en-US" altLang="zh-CN" dirty="0" smtClean="0"/>
              <a:t>-write()</a:t>
            </a:r>
            <a:r>
              <a:rPr lang="zh-CN" altLang="en-US" dirty="0" smtClean="0"/>
              <a:t>方法</a:t>
            </a:r>
            <a:endParaRPr lang="zh-CN" altLang="en-US" dirty="0"/>
          </a:p>
        </p:txBody>
      </p:sp>
      <p:sp>
        <p:nvSpPr>
          <p:cNvPr id="3" name="内容占位符 2"/>
          <p:cNvSpPr>
            <a:spLocks noGrp="1"/>
          </p:cNvSpPr>
          <p:nvPr>
            <p:ph idx="1"/>
          </p:nvPr>
        </p:nvSpPr>
        <p:spPr>
          <a:xfrm>
            <a:off x="2987824" y="1059582"/>
            <a:ext cx="5688632" cy="970624"/>
          </a:xfrm>
        </p:spPr>
        <p:txBody>
          <a:bodyPr>
            <a:noAutofit/>
          </a:bodyPr>
          <a:lstStyle/>
          <a:p>
            <a:pPr marL="357188" lvl="1" indent="-342900">
              <a:lnSpc>
                <a:spcPct val="100000"/>
              </a:lnSpc>
              <a:buFont typeface="微软雅黑" panose="020B0503020204020204" pitchFamily="34" charset="-122"/>
              <a:buChar char="−"/>
            </a:pPr>
            <a:r>
              <a:rPr lang="zh-CN" altLang="en-US" sz="2400" dirty="0" smtClean="0"/>
              <a:t>向文件中写入数据（字符串或字节流）</a:t>
            </a:r>
            <a:endParaRPr lang="en-US" altLang="zh-CN" sz="2400" dirty="0" smtClean="0"/>
          </a:p>
          <a:p>
            <a:pPr marL="357188" lvl="1" indent="-342900">
              <a:lnSpc>
                <a:spcPct val="100000"/>
              </a:lnSpc>
              <a:buFont typeface="微软雅黑" panose="020B0503020204020204" pitchFamily="34" charset="-122"/>
              <a:buChar char="−"/>
            </a:pPr>
            <a:r>
              <a:rPr lang="zh-CN" altLang="en-US" sz="2400" dirty="0" smtClean="0"/>
              <a:t>返回</a:t>
            </a:r>
            <a:r>
              <a:rPr lang="zh-CN" altLang="en-US" sz="2400" dirty="0"/>
              <a:t>写入的字符数或字节数</a:t>
            </a:r>
            <a:endParaRPr lang="en-US" altLang="zh-CN" sz="2400" dirty="0"/>
          </a:p>
        </p:txBody>
      </p:sp>
      <p:sp>
        <p:nvSpPr>
          <p:cNvPr id="7" name="灯片编号占位符 6"/>
          <p:cNvSpPr>
            <a:spLocks noGrp="1"/>
          </p:cNvSpPr>
          <p:nvPr>
            <p:ph type="sldNum" sz="quarter" idx="4"/>
          </p:nvPr>
        </p:nvSpPr>
        <p:spPr>
          <a:xfrm>
            <a:off x="8028384" y="357504"/>
            <a:ext cx="360000" cy="432048"/>
          </a:xfrm>
        </p:spPr>
        <p:txBody>
          <a:bodyPr/>
          <a:lstStyle/>
          <a:p>
            <a:fld id="{D18B1CCC-5B4E-41DC-9FD8-30B8F0069F97}" type="slidenum">
              <a:rPr lang="zh-CN" altLang="en-US" smtClean="0"/>
              <a:pPr/>
              <a:t>31</a:t>
            </a:fld>
            <a:endParaRPr lang="zh-CN" altLang="en-US" dirty="0"/>
          </a:p>
        </p:txBody>
      </p:sp>
      <p:grpSp>
        <p:nvGrpSpPr>
          <p:cNvPr id="9" name="组合 8"/>
          <p:cNvGrpSpPr/>
          <p:nvPr/>
        </p:nvGrpSpPr>
        <p:grpSpPr>
          <a:xfrm>
            <a:off x="995990" y="1779662"/>
            <a:ext cx="5952274" cy="2664295"/>
            <a:chOff x="533921" y="2101796"/>
            <a:chExt cx="5557966" cy="1658052"/>
          </a:xfrm>
        </p:grpSpPr>
        <p:sp>
          <p:nvSpPr>
            <p:cNvPr id="10" name="任意多边形 9"/>
            <p:cNvSpPr/>
            <p:nvPr/>
          </p:nvSpPr>
          <p:spPr>
            <a:xfrm>
              <a:off x="533921" y="2101796"/>
              <a:ext cx="5557966" cy="1658052"/>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600" dirty="0" smtClean="0"/>
            </a:p>
            <a:p>
              <a:pPr marL="0" lvl="1"/>
              <a:endParaRPr lang="en-US" altLang="zh-CN" sz="2400" dirty="0" smtClean="0"/>
            </a:p>
            <a:p>
              <a:pPr marL="0" lvl="1"/>
              <a:r>
                <a:rPr lang="en-US" altLang="zh-CN" sz="2400" dirty="0"/>
                <a:t>&gt;&gt;&gt; fp = </a:t>
              </a:r>
              <a:r>
                <a:rPr lang="en-US" altLang="zh-CN" sz="2400" dirty="0" smtClean="0">
                  <a:solidFill>
                    <a:srgbClr val="7030A0"/>
                  </a:solidFill>
                </a:rPr>
                <a:t>open</a:t>
              </a:r>
              <a:r>
                <a:rPr lang="en-US" altLang="zh-CN" sz="2400" dirty="0" smtClean="0"/>
                <a:t>(</a:t>
              </a:r>
              <a:r>
                <a:rPr lang="en-US" altLang="zh-CN" sz="2400" dirty="0" smtClean="0">
                  <a:solidFill>
                    <a:schemeClr val="accent3"/>
                  </a:solidFill>
                </a:rPr>
                <a:t>'firstpro.txt</a:t>
              </a:r>
              <a:r>
                <a:rPr lang="en-US" altLang="zh-CN" sz="2400" dirty="0" smtClean="0">
                  <a:solidFill>
                    <a:schemeClr val="accent3"/>
                  </a:solidFill>
                </a:rPr>
                <a:t>'</a:t>
              </a:r>
              <a:r>
                <a:rPr lang="en-US" altLang="zh-CN" sz="2400" dirty="0" smtClean="0"/>
                <a:t>, </a:t>
              </a:r>
              <a:r>
                <a:rPr lang="en-US" altLang="zh-CN" sz="2400" dirty="0" smtClean="0">
                  <a:solidFill>
                    <a:schemeClr val="accent3"/>
                  </a:solidFill>
                </a:rPr>
                <a:t>'w</a:t>
              </a:r>
              <a:r>
                <a:rPr lang="en-US" altLang="zh-CN" sz="2400" dirty="0">
                  <a:solidFill>
                    <a:schemeClr val="accent3"/>
                  </a:solidFill>
                </a:rPr>
                <a:t>'</a:t>
              </a:r>
              <a:r>
                <a:rPr lang="en-US" altLang="zh-CN" sz="2400" dirty="0"/>
                <a:t>)</a:t>
              </a:r>
            </a:p>
            <a:p>
              <a:pPr marL="0" lvl="1"/>
              <a:r>
                <a:rPr lang="en-US" altLang="zh-CN" sz="2400" dirty="0"/>
                <a:t>&gt;&gt;&gt; </a:t>
              </a:r>
              <a:r>
                <a:rPr lang="en-US" altLang="zh-CN" sz="2400" dirty="0" err="1"/>
                <a:t>fp.write</a:t>
              </a:r>
              <a:r>
                <a:rPr lang="en-US" altLang="zh-CN" sz="2400" dirty="0"/>
                <a:t>(</a:t>
              </a:r>
              <a:r>
                <a:rPr lang="en-US" altLang="zh-CN" sz="2400" dirty="0">
                  <a:solidFill>
                    <a:schemeClr val="accent3"/>
                  </a:solidFill>
                </a:rPr>
                <a:t>"Hello, World!\n"</a:t>
              </a:r>
              <a:r>
                <a:rPr lang="en-US" altLang="zh-CN" sz="2400" dirty="0"/>
                <a:t>)</a:t>
              </a:r>
            </a:p>
            <a:p>
              <a:pPr marL="0" lvl="1"/>
              <a:r>
                <a:rPr lang="en-US" altLang="zh-CN" sz="2400" dirty="0" smtClean="0">
                  <a:solidFill>
                    <a:srgbClr val="0070C0"/>
                  </a:solidFill>
                </a:rPr>
                <a:t>14</a:t>
              </a:r>
              <a:endParaRPr lang="en-US" altLang="zh-CN" sz="2400" dirty="0">
                <a:solidFill>
                  <a:srgbClr val="0070C0"/>
                </a:solidFill>
              </a:endParaRPr>
            </a:p>
            <a:p>
              <a:pPr marL="0" lvl="1"/>
              <a:r>
                <a:rPr lang="en-US" altLang="zh-CN" sz="2400" dirty="0"/>
                <a:t>&gt;&gt;&gt; </a:t>
              </a:r>
              <a:r>
                <a:rPr lang="en-US" altLang="zh-CN" sz="2400" dirty="0" err="1"/>
                <a:t>fp.write</a:t>
              </a:r>
              <a:r>
                <a:rPr lang="en-US" altLang="zh-CN" sz="2400" dirty="0" smtClean="0"/>
                <a:t>(</a:t>
              </a:r>
              <a:r>
                <a:rPr lang="en-US" altLang="zh-CN" sz="2400" dirty="0" smtClean="0">
                  <a:solidFill>
                    <a:schemeClr val="accent3"/>
                  </a:solidFill>
                </a:rPr>
                <a:t>"Hello</a:t>
              </a:r>
              <a:r>
                <a:rPr lang="en-US" altLang="zh-CN" sz="2400" dirty="0">
                  <a:solidFill>
                    <a:schemeClr val="accent3"/>
                  </a:solidFill>
                </a:rPr>
                <a:t>, Python!"</a:t>
              </a:r>
              <a:r>
                <a:rPr lang="en-US" altLang="zh-CN" sz="2400" dirty="0"/>
                <a:t>)</a:t>
              </a:r>
            </a:p>
            <a:p>
              <a:pPr marL="0" lvl="1"/>
              <a:r>
                <a:rPr lang="en-US" altLang="zh-CN" sz="2400" dirty="0" smtClean="0">
                  <a:solidFill>
                    <a:srgbClr val="0070C0"/>
                  </a:solidFill>
                </a:rPr>
                <a:t>14</a:t>
              </a:r>
              <a:endParaRPr lang="en-US" altLang="zh-CN" sz="2400" dirty="0">
                <a:solidFill>
                  <a:srgbClr val="0070C0"/>
                </a:solidFill>
              </a:endParaRPr>
            </a:p>
            <a:p>
              <a:pPr marL="0" lvl="1"/>
              <a:r>
                <a:rPr lang="en-US" altLang="zh-CN" sz="2400" dirty="0"/>
                <a:t>&gt;&gt;&gt; </a:t>
              </a:r>
              <a:r>
                <a:rPr lang="en-US" altLang="zh-CN" sz="2400" dirty="0" err="1"/>
                <a:t>fp.close</a:t>
              </a:r>
              <a:r>
                <a:rPr lang="en-US" altLang="zh-CN" sz="2400" dirty="0"/>
                <a:t>()</a:t>
              </a:r>
            </a:p>
          </p:txBody>
        </p:sp>
        <p:sp>
          <p:nvSpPr>
            <p:cNvPr id="11" name="椭圆形标注 10"/>
            <p:cNvSpPr/>
            <p:nvPr/>
          </p:nvSpPr>
          <p:spPr>
            <a:xfrm>
              <a:off x="668060" y="2143680"/>
              <a:ext cx="669832" cy="251322"/>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sp>
        <p:nvSpPr>
          <p:cNvPr id="15" name="矩形 14"/>
          <p:cNvSpPr/>
          <p:nvPr/>
        </p:nvSpPr>
        <p:spPr>
          <a:xfrm>
            <a:off x="971600" y="971954"/>
            <a:ext cx="1640834" cy="488724"/>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none" tIns="0" bIns="0">
            <a:spAutoFit/>
          </a:bodyPr>
          <a:lstStyle/>
          <a:p>
            <a:pPr>
              <a:lnSpc>
                <a:spcPct val="150000"/>
              </a:lnSpc>
            </a:pPr>
            <a:r>
              <a:rPr lang="en-US" altLang="zh-CN" sz="2400" dirty="0" err="1">
                <a:latin typeface="微软雅黑" panose="020B0503020204020204" pitchFamily="34" charset="-122"/>
                <a:ea typeface="微软雅黑" panose="020B0503020204020204" pitchFamily="34" charset="-122"/>
                <a:cs typeface="Times New Roman" panose="02020603050405020304" pitchFamily="18" charset="0"/>
              </a:rPr>
              <a:t>fp.write</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(s)</a:t>
            </a:r>
          </a:p>
        </p:txBody>
      </p:sp>
    </p:spTree>
    <p:extLst>
      <p:ext uri="{BB962C8B-B14F-4D97-AF65-F5344CB8AC3E}">
        <p14:creationId xmlns:p14="http://schemas.microsoft.com/office/powerpoint/2010/main" val="2429163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写</a:t>
            </a:r>
            <a:r>
              <a:rPr lang="zh-CN" altLang="en-US" dirty="0" smtClean="0"/>
              <a:t>文件</a:t>
            </a:r>
            <a:r>
              <a:rPr lang="en-US" altLang="zh-CN" dirty="0" smtClean="0"/>
              <a:t>-write()</a:t>
            </a:r>
            <a:r>
              <a:rPr lang="zh-CN" altLang="en-US" dirty="0" smtClean="0"/>
              <a:t>方法</a:t>
            </a:r>
            <a:endParaRPr lang="zh-CN" altLang="en-US" dirty="0"/>
          </a:p>
        </p:txBody>
      </p:sp>
      <p:sp>
        <p:nvSpPr>
          <p:cNvPr id="3" name="内容占位符 2"/>
          <p:cNvSpPr>
            <a:spLocks noGrp="1"/>
          </p:cNvSpPr>
          <p:nvPr>
            <p:ph idx="1"/>
          </p:nvPr>
        </p:nvSpPr>
        <p:spPr>
          <a:xfrm>
            <a:off x="2987824" y="881046"/>
            <a:ext cx="5688632" cy="970624"/>
          </a:xfrm>
        </p:spPr>
        <p:txBody>
          <a:bodyPr>
            <a:noAutofit/>
          </a:bodyPr>
          <a:lstStyle/>
          <a:p>
            <a:pPr marL="357188" lvl="1" indent="-342900">
              <a:lnSpc>
                <a:spcPct val="100000"/>
              </a:lnSpc>
              <a:buFont typeface="微软雅黑" panose="020B0503020204020204" pitchFamily="34" charset="-122"/>
              <a:buChar char="−"/>
            </a:pPr>
            <a:r>
              <a:rPr lang="zh-CN" altLang="en-US" sz="2400" dirty="0" smtClean="0"/>
              <a:t>向文件中写入数据（字符串或字节流）</a:t>
            </a:r>
            <a:endParaRPr lang="en-US" altLang="zh-CN" sz="2400" dirty="0" smtClean="0"/>
          </a:p>
          <a:p>
            <a:pPr marL="357188" lvl="1" indent="-342900">
              <a:lnSpc>
                <a:spcPct val="100000"/>
              </a:lnSpc>
              <a:buFont typeface="微软雅黑" panose="020B0503020204020204" pitchFamily="34" charset="-122"/>
              <a:buChar char="−"/>
            </a:pPr>
            <a:r>
              <a:rPr lang="zh-CN" altLang="en-US" sz="2400" dirty="0" smtClean="0"/>
              <a:t>返回</a:t>
            </a:r>
            <a:r>
              <a:rPr lang="zh-CN" altLang="en-US" sz="2400" dirty="0"/>
              <a:t>写入的字符数或字节数</a:t>
            </a:r>
            <a:endParaRPr lang="en-US" altLang="zh-CN" sz="2400" dirty="0"/>
          </a:p>
        </p:txBody>
      </p:sp>
      <p:sp>
        <p:nvSpPr>
          <p:cNvPr id="7" name="灯片编号占位符 6"/>
          <p:cNvSpPr>
            <a:spLocks noGrp="1"/>
          </p:cNvSpPr>
          <p:nvPr>
            <p:ph type="sldNum" sz="quarter" idx="4"/>
          </p:nvPr>
        </p:nvSpPr>
        <p:spPr>
          <a:xfrm>
            <a:off x="8028384" y="357504"/>
            <a:ext cx="360000" cy="432048"/>
          </a:xfrm>
        </p:spPr>
        <p:txBody>
          <a:bodyPr/>
          <a:lstStyle/>
          <a:p>
            <a:fld id="{D18B1CCC-5B4E-41DC-9FD8-30B8F0069F97}" type="slidenum">
              <a:rPr lang="zh-CN" altLang="en-US" smtClean="0"/>
              <a:pPr/>
              <a:t>32</a:t>
            </a:fld>
            <a:endParaRPr lang="zh-CN" altLang="en-US" dirty="0"/>
          </a:p>
        </p:txBody>
      </p:sp>
      <p:grpSp>
        <p:nvGrpSpPr>
          <p:cNvPr id="12" name="组合 11"/>
          <p:cNvGrpSpPr/>
          <p:nvPr/>
        </p:nvGrpSpPr>
        <p:grpSpPr>
          <a:xfrm>
            <a:off x="986549" y="1873369"/>
            <a:ext cx="5601674" cy="2316069"/>
            <a:chOff x="533920" y="1728009"/>
            <a:chExt cx="5071738" cy="1538320"/>
          </a:xfrm>
        </p:grpSpPr>
        <p:sp>
          <p:nvSpPr>
            <p:cNvPr id="13" name="任意多边形 12"/>
            <p:cNvSpPr/>
            <p:nvPr/>
          </p:nvSpPr>
          <p:spPr>
            <a:xfrm>
              <a:off x="533920" y="1728009"/>
              <a:ext cx="5071738" cy="1538320"/>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600" dirty="0" smtClean="0"/>
            </a:p>
            <a:p>
              <a:pPr marL="0" lvl="1"/>
              <a:endParaRPr lang="en-US" altLang="zh-CN" sz="2400" dirty="0" smtClean="0"/>
            </a:p>
            <a:p>
              <a:pPr marL="0" lvl="1"/>
              <a:r>
                <a:rPr lang="en-US" altLang="zh-CN" sz="2400" dirty="0"/>
                <a:t>&gt;&gt;&gt; f = </a:t>
              </a:r>
              <a:r>
                <a:rPr lang="en-US" altLang="zh-CN" sz="2400" dirty="0" smtClean="0">
                  <a:solidFill>
                    <a:srgbClr val="7030A0"/>
                  </a:solidFill>
                </a:rPr>
                <a:t>open</a:t>
              </a:r>
              <a:r>
                <a:rPr lang="en-US" altLang="zh-CN" sz="2400" dirty="0" smtClean="0"/>
                <a:t>(</a:t>
              </a:r>
              <a:r>
                <a:rPr lang="en-US" altLang="zh-CN" sz="2400" dirty="0" smtClean="0">
                  <a:solidFill>
                    <a:schemeClr val="accent3"/>
                  </a:solidFill>
                </a:rPr>
                <a:t>'firstpro.dat</a:t>
              </a:r>
              <a:r>
                <a:rPr lang="en-US" altLang="zh-CN" sz="2400" dirty="0">
                  <a:solidFill>
                    <a:schemeClr val="accent3"/>
                  </a:solidFill>
                </a:rPr>
                <a:t>'</a:t>
              </a:r>
              <a:r>
                <a:rPr lang="en-US" altLang="zh-CN" sz="2400" dirty="0"/>
                <a:t>, </a:t>
              </a:r>
              <a:r>
                <a:rPr lang="en-US" altLang="zh-CN" sz="2400" dirty="0">
                  <a:solidFill>
                    <a:schemeClr val="accent3"/>
                  </a:solidFill>
                </a:rPr>
                <a:t>'</a:t>
              </a:r>
              <a:r>
                <a:rPr lang="en-US" altLang="zh-CN" sz="2400" dirty="0" err="1">
                  <a:solidFill>
                    <a:schemeClr val="accent3"/>
                  </a:solidFill>
                </a:rPr>
                <a:t>wb</a:t>
              </a:r>
              <a:r>
                <a:rPr lang="en-US" altLang="zh-CN" sz="2400" dirty="0">
                  <a:solidFill>
                    <a:schemeClr val="accent3"/>
                  </a:solidFill>
                </a:rPr>
                <a:t>'</a:t>
              </a:r>
              <a:r>
                <a:rPr lang="en-US" altLang="zh-CN" sz="2400" dirty="0"/>
                <a:t>)</a:t>
              </a:r>
            </a:p>
            <a:p>
              <a:pPr marL="0" lvl="1"/>
              <a:r>
                <a:rPr lang="en-US" altLang="zh-CN" sz="2400" dirty="0"/>
                <a:t>&gt;&gt;&gt; x = </a:t>
              </a:r>
              <a:r>
                <a:rPr lang="en-US" altLang="zh-CN" sz="2400" dirty="0">
                  <a:solidFill>
                    <a:srgbClr val="7030A0"/>
                  </a:solidFill>
                </a:rPr>
                <a:t>bytes</a:t>
              </a:r>
              <a:r>
                <a:rPr lang="en-US" altLang="zh-CN" sz="2400" dirty="0"/>
                <a:t>([3, 4, 5])</a:t>
              </a:r>
            </a:p>
            <a:p>
              <a:pPr marL="0" lvl="1"/>
              <a:r>
                <a:rPr lang="en-US" altLang="zh-CN" sz="2400" dirty="0"/>
                <a:t>&gt;&gt;&gt; </a:t>
              </a:r>
              <a:r>
                <a:rPr lang="en-US" altLang="zh-CN" sz="2400" dirty="0" err="1"/>
                <a:t>f.write</a:t>
              </a:r>
              <a:r>
                <a:rPr lang="en-US" altLang="zh-CN" sz="2400" dirty="0"/>
                <a:t>(x)</a:t>
              </a:r>
            </a:p>
            <a:p>
              <a:pPr marL="0" lvl="1"/>
              <a:r>
                <a:rPr lang="en-US" altLang="zh-CN" sz="2400" dirty="0"/>
                <a:t>&gt;&gt;&gt; </a:t>
              </a:r>
              <a:r>
                <a:rPr lang="en-US" altLang="zh-CN" sz="2400" dirty="0" err="1"/>
                <a:t>f.close</a:t>
              </a:r>
              <a:r>
                <a:rPr lang="en-US" altLang="zh-CN" sz="2400" dirty="0"/>
                <a:t>()</a:t>
              </a:r>
            </a:p>
          </p:txBody>
        </p:sp>
        <p:sp>
          <p:nvSpPr>
            <p:cNvPr id="14" name="椭圆形标注 13"/>
            <p:cNvSpPr/>
            <p:nvPr/>
          </p:nvSpPr>
          <p:spPr>
            <a:xfrm>
              <a:off x="598344" y="1826788"/>
              <a:ext cx="669832" cy="251322"/>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sp>
        <p:nvSpPr>
          <p:cNvPr id="15" name="矩形 14"/>
          <p:cNvSpPr/>
          <p:nvPr/>
        </p:nvSpPr>
        <p:spPr>
          <a:xfrm>
            <a:off x="971600" y="971954"/>
            <a:ext cx="1640834" cy="488724"/>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none" tIns="0" bIns="0">
            <a:spAutoFit/>
          </a:bodyPr>
          <a:lstStyle/>
          <a:p>
            <a:pPr>
              <a:lnSpc>
                <a:spcPct val="150000"/>
              </a:lnSpc>
            </a:pPr>
            <a:r>
              <a:rPr lang="en-US" altLang="zh-CN" sz="2400" dirty="0" err="1">
                <a:latin typeface="微软雅黑" panose="020B0503020204020204" pitchFamily="34" charset="-122"/>
                <a:ea typeface="微软雅黑" panose="020B0503020204020204" pitchFamily="34" charset="-122"/>
                <a:cs typeface="Times New Roman" panose="02020603050405020304" pitchFamily="18" charset="0"/>
              </a:rPr>
              <a:t>fp.write</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(s)</a:t>
            </a:r>
          </a:p>
        </p:txBody>
      </p:sp>
    </p:spTree>
    <p:extLst>
      <p:ext uri="{BB962C8B-B14F-4D97-AF65-F5344CB8AC3E}">
        <p14:creationId xmlns:p14="http://schemas.microsoft.com/office/powerpoint/2010/main" val="1877216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写</a:t>
            </a:r>
            <a:r>
              <a:rPr lang="zh-CN" altLang="en-US" dirty="0" smtClean="0"/>
              <a:t>文件</a:t>
            </a:r>
            <a:r>
              <a:rPr lang="en-US" altLang="zh-CN" dirty="0" smtClean="0"/>
              <a:t>-</a:t>
            </a:r>
            <a:r>
              <a:rPr lang="en-US" altLang="zh-CN" dirty="0" err="1" smtClean="0"/>
              <a:t>writelines</a:t>
            </a:r>
            <a:r>
              <a:rPr lang="en-US" altLang="zh-CN" dirty="0" smtClean="0"/>
              <a:t>()</a:t>
            </a:r>
            <a:r>
              <a:rPr lang="zh-CN" altLang="en-US" dirty="0" smtClean="0"/>
              <a:t>方法</a:t>
            </a:r>
            <a:endParaRPr lang="zh-CN" altLang="en-US" dirty="0"/>
          </a:p>
        </p:txBody>
      </p:sp>
      <p:sp>
        <p:nvSpPr>
          <p:cNvPr id="3" name="内容占位符 2"/>
          <p:cNvSpPr>
            <a:spLocks noGrp="1"/>
          </p:cNvSpPr>
          <p:nvPr>
            <p:ph idx="1"/>
          </p:nvPr>
        </p:nvSpPr>
        <p:spPr>
          <a:xfrm>
            <a:off x="457200" y="1203598"/>
            <a:ext cx="6635080" cy="1008112"/>
          </a:xfrm>
        </p:spPr>
        <p:txBody>
          <a:bodyPr>
            <a:normAutofit/>
          </a:bodyPr>
          <a:lstStyle/>
          <a:p>
            <a:pPr marL="800100" lvl="1" indent="-342900">
              <a:lnSpc>
                <a:spcPct val="100000"/>
              </a:lnSpc>
              <a:buFont typeface="微软雅黑" panose="020B0503020204020204" pitchFamily="34" charset="-122"/>
              <a:buChar char="−"/>
            </a:pPr>
            <a:endParaRPr lang="en-US" altLang="zh-CN" dirty="0" smtClean="0"/>
          </a:p>
          <a:p>
            <a:pPr marL="342900" lvl="1" indent="-342900">
              <a:lnSpc>
                <a:spcPct val="100000"/>
              </a:lnSpc>
              <a:buFont typeface="微软雅黑" panose="020B0503020204020204" pitchFamily="34" charset="-122"/>
              <a:buChar char="−"/>
            </a:pPr>
            <a:r>
              <a:rPr lang="zh-CN" altLang="en-US" dirty="0" smtClean="0"/>
              <a:t>向文件</a:t>
            </a:r>
            <a:r>
              <a:rPr lang="zh-CN" altLang="en-US" dirty="0"/>
              <a:t>中写入列表数据，多用于</a:t>
            </a:r>
            <a:r>
              <a:rPr lang="zh-CN" altLang="en-US" dirty="0" smtClean="0"/>
              <a:t>文本文件</a:t>
            </a:r>
            <a:endParaRPr lang="en-US" altLang="zh-CN" dirty="0" smtClean="0"/>
          </a:p>
        </p:txBody>
      </p:sp>
      <p:sp>
        <p:nvSpPr>
          <p:cNvPr id="7" name="灯片编号占位符 6"/>
          <p:cNvSpPr>
            <a:spLocks noGrp="1"/>
          </p:cNvSpPr>
          <p:nvPr>
            <p:ph type="sldNum" sz="quarter" idx="4"/>
          </p:nvPr>
        </p:nvSpPr>
        <p:spPr>
          <a:xfrm>
            <a:off x="8028384" y="357504"/>
            <a:ext cx="360000" cy="432048"/>
          </a:xfrm>
        </p:spPr>
        <p:txBody>
          <a:bodyPr/>
          <a:lstStyle/>
          <a:p>
            <a:fld id="{D18B1CCC-5B4E-41DC-9FD8-30B8F0069F97}" type="slidenum">
              <a:rPr lang="zh-CN" altLang="en-US" smtClean="0"/>
              <a:pPr/>
              <a:t>33</a:t>
            </a:fld>
            <a:endParaRPr lang="zh-CN" altLang="en-US" dirty="0"/>
          </a:p>
        </p:txBody>
      </p:sp>
      <p:grpSp>
        <p:nvGrpSpPr>
          <p:cNvPr id="9" name="组合 8"/>
          <p:cNvGrpSpPr/>
          <p:nvPr/>
        </p:nvGrpSpPr>
        <p:grpSpPr>
          <a:xfrm>
            <a:off x="539552" y="1995686"/>
            <a:ext cx="8424936" cy="2039852"/>
            <a:chOff x="533921" y="2101796"/>
            <a:chExt cx="3845780" cy="1538320"/>
          </a:xfrm>
        </p:grpSpPr>
        <p:sp>
          <p:nvSpPr>
            <p:cNvPr id="10" name="任意多边形 9"/>
            <p:cNvSpPr/>
            <p:nvPr/>
          </p:nvSpPr>
          <p:spPr>
            <a:xfrm>
              <a:off x="533921" y="2101796"/>
              <a:ext cx="3845780" cy="1538320"/>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600" dirty="0" smtClean="0"/>
            </a:p>
            <a:p>
              <a:pPr marL="0" lvl="1"/>
              <a:r>
                <a:rPr lang="en-US" altLang="zh-CN" sz="2400" dirty="0" smtClean="0"/>
                <a:t>&gt;&gt;&gt; </a:t>
              </a:r>
              <a:r>
                <a:rPr lang="en-US" altLang="zh-CN" sz="2400" dirty="0"/>
                <a:t>fp = </a:t>
              </a:r>
              <a:r>
                <a:rPr lang="en-US" altLang="zh-CN" sz="2400" dirty="0" smtClean="0">
                  <a:solidFill>
                    <a:srgbClr val="7030A0"/>
                  </a:solidFill>
                </a:rPr>
                <a:t>open</a:t>
              </a:r>
              <a:r>
                <a:rPr lang="en-US" altLang="zh-CN" sz="2400" dirty="0" smtClean="0"/>
                <a:t>(</a:t>
              </a:r>
              <a:r>
                <a:rPr lang="en-US" altLang="zh-CN" sz="2400" dirty="0" smtClean="0">
                  <a:solidFill>
                    <a:schemeClr val="accent3"/>
                  </a:solidFill>
                </a:rPr>
                <a:t>'companies1.txt</a:t>
              </a:r>
              <a:r>
                <a:rPr lang="en-US" altLang="zh-CN" sz="2400" dirty="0">
                  <a:solidFill>
                    <a:schemeClr val="accent3"/>
                  </a:solidFill>
                </a:rPr>
                <a:t>'</a:t>
              </a:r>
              <a:r>
                <a:rPr lang="en-US" altLang="zh-CN" sz="2400" dirty="0"/>
                <a:t>, </a:t>
              </a:r>
              <a:r>
                <a:rPr lang="en-US" altLang="zh-CN" sz="2400" dirty="0">
                  <a:solidFill>
                    <a:schemeClr val="accent3"/>
                  </a:solidFill>
                </a:rPr>
                <a:t>'w'</a:t>
              </a:r>
              <a:r>
                <a:rPr lang="en-US" altLang="zh-CN" sz="2400" dirty="0"/>
                <a:t>)</a:t>
              </a:r>
            </a:p>
            <a:p>
              <a:pPr marL="0" lvl="1"/>
              <a:r>
                <a:rPr lang="en-US" altLang="zh-CN" sz="2000" dirty="0"/>
                <a:t>&gt;&gt;&gt; lines = [</a:t>
              </a:r>
              <a:r>
                <a:rPr lang="en-US" altLang="zh-CN" sz="2000" dirty="0">
                  <a:solidFill>
                    <a:schemeClr val="accent3"/>
                  </a:solidFill>
                </a:rPr>
                <a:t>'NIKE Inc.\n'</a:t>
              </a:r>
              <a:r>
                <a:rPr lang="en-US" altLang="zh-CN" sz="2000" dirty="0"/>
                <a:t>, </a:t>
              </a:r>
              <a:r>
                <a:rPr lang="en-US" altLang="zh-CN" sz="2000" dirty="0">
                  <a:solidFill>
                    <a:schemeClr val="accent3"/>
                  </a:solidFill>
                </a:rPr>
                <a:t>'Microsoft Corporation\n'</a:t>
              </a:r>
              <a:r>
                <a:rPr lang="en-US" altLang="zh-CN" sz="2000" dirty="0"/>
                <a:t>, </a:t>
              </a:r>
              <a:r>
                <a:rPr lang="en-US" altLang="zh-CN" sz="2000" dirty="0">
                  <a:solidFill>
                    <a:schemeClr val="accent3"/>
                  </a:solidFill>
                </a:rPr>
                <a:t>'Apple Inc.\n'</a:t>
              </a:r>
              <a:r>
                <a:rPr lang="en-US" altLang="zh-CN" sz="2000" dirty="0"/>
                <a:t>,</a:t>
              </a:r>
              <a:r>
                <a:rPr lang="en-US" altLang="zh-CN" sz="2000" dirty="0">
                  <a:solidFill>
                    <a:schemeClr val="accent3"/>
                  </a:solidFill>
                </a:rPr>
                <a:t> 'Visa Inc.\n'</a:t>
              </a:r>
              <a:r>
                <a:rPr lang="en-US" altLang="zh-CN" sz="2000" dirty="0"/>
                <a:t>]</a:t>
              </a:r>
            </a:p>
            <a:p>
              <a:pPr marL="0" lvl="1"/>
              <a:r>
                <a:rPr lang="en-US" altLang="zh-CN" sz="2400" dirty="0"/>
                <a:t>&gt;&gt;&gt; </a:t>
              </a:r>
              <a:r>
                <a:rPr lang="en-US" altLang="zh-CN" sz="2400" dirty="0" err="1"/>
                <a:t>fp.writelines</a:t>
              </a:r>
              <a:r>
                <a:rPr lang="en-US" altLang="zh-CN" sz="2400" dirty="0"/>
                <a:t>(lines)</a:t>
              </a:r>
            </a:p>
            <a:p>
              <a:pPr marL="0" lvl="1"/>
              <a:r>
                <a:rPr lang="en-US" altLang="zh-CN" sz="2400" dirty="0"/>
                <a:t>&gt;&gt;&gt; </a:t>
              </a:r>
              <a:r>
                <a:rPr lang="en-US" altLang="zh-CN" sz="2400" dirty="0" err="1"/>
                <a:t>fp.close</a:t>
              </a:r>
              <a:r>
                <a:rPr lang="en-US" altLang="zh-CN" sz="2400" dirty="0"/>
                <a:t>()</a:t>
              </a:r>
            </a:p>
          </p:txBody>
        </p:sp>
        <p:sp>
          <p:nvSpPr>
            <p:cNvPr id="11" name="椭圆形标注 10"/>
            <p:cNvSpPr/>
            <p:nvPr/>
          </p:nvSpPr>
          <p:spPr>
            <a:xfrm>
              <a:off x="599661" y="2156100"/>
              <a:ext cx="391780" cy="251322"/>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sp>
        <p:nvSpPr>
          <p:cNvPr id="8" name="矩形 7"/>
          <p:cNvSpPr/>
          <p:nvPr/>
        </p:nvSpPr>
        <p:spPr>
          <a:xfrm>
            <a:off x="683568" y="1002906"/>
            <a:ext cx="2838277" cy="488724"/>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none" tIns="0" bIns="0">
            <a:spAutoFit/>
          </a:bodyPr>
          <a:lstStyle/>
          <a:p>
            <a:pPr>
              <a:lnSpc>
                <a:spcPct val="150000"/>
              </a:lnSpc>
            </a:pPr>
            <a:r>
              <a:rPr lang="en-US" altLang="zh-CN" sz="2400" dirty="0" err="1">
                <a:latin typeface="微软雅黑" panose="020B0503020204020204" pitchFamily="34" charset="-122"/>
                <a:ea typeface="微软雅黑" panose="020B0503020204020204" pitchFamily="34" charset="-122"/>
                <a:cs typeface="Times New Roman" panose="02020603050405020304" pitchFamily="18" charset="0"/>
              </a:rPr>
              <a:t>fp.writelines</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(lines)</a:t>
            </a:r>
          </a:p>
        </p:txBody>
      </p:sp>
    </p:spTree>
    <p:extLst>
      <p:ext uri="{BB962C8B-B14F-4D97-AF65-F5344CB8AC3E}">
        <p14:creationId xmlns:p14="http://schemas.microsoft.com/office/powerpoint/2010/main" val="2143286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例</a:t>
            </a:r>
            <a:r>
              <a:rPr lang="en-US" altLang="zh-CN" dirty="0" smtClean="0"/>
              <a:t>7.1  </a:t>
            </a:r>
            <a:r>
              <a:rPr lang="zh-CN" altLang="en-US" dirty="0" smtClean="0"/>
              <a:t>文件读写例子</a:t>
            </a:r>
            <a:endParaRPr lang="zh-CN" altLang="en-US" dirty="0"/>
          </a:p>
        </p:txBody>
      </p:sp>
      <p:grpSp>
        <p:nvGrpSpPr>
          <p:cNvPr id="10" name="组合 9"/>
          <p:cNvGrpSpPr/>
          <p:nvPr/>
        </p:nvGrpSpPr>
        <p:grpSpPr>
          <a:xfrm>
            <a:off x="862733" y="2095278"/>
            <a:ext cx="4069308" cy="2604311"/>
            <a:chOff x="548639" y="2121409"/>
            <a:chExt cx="2859429" cy="1836779"/>
          </a:xfrm>
        </p:grpSpPr>
        <p:sp>
          <p:nvSpPr>
            <p:cNvPr id="11" name="任意多边形 10"/>
            <p:cNvSpPr/>
            <p:nvPr/>
          </p:nvSpPr>
          <p:spPr>
            <a:xfrm>
              <a:off x="548639" y="2121409"/>
              <a:ext cx="2859429" cy="1836779"/>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1600" dirty="0" smtClean="0"/>
            </a:p>
            <a:p>
              <a:endParaRPr lang="en-US" altLang="zh-CN" sz="1600" dirty="0" smtClean="0"/>
            </a:p>
            <a:p>
              <a:pPr>
                <a:lnSpc>
                  <a:spcPct val="80000"/>
                </a:lnSpc>
              </a:pPr>
              <a:r>
                <a:rPr lang="en-US" altLang="zh-CN" i="1" dirty="0" smtClean="0">
                  <a:solidFill>
                    <a:schemeClr val="bg1">
                      <a:lumMod val="65000"/>
                    </a:schemeClr>
                  </a:solidFill>
                </a:rPr>
                <a:t># prog7-1.py</a:t>
              </a:r>
            </a:p>
            <a:p>
              <a:pPr>
                <a:lnSpc>
                  <a:spcPct val="80000"/>
                </a:lnSpc>
              </a:pPr>
              <a:r>
                <a:rPr lang="en-US" altLang="zh-CN" sz="2000" dirty="0" smtClean="0"/>
                <a:t>f1= </a:t>
              </a:r>
              <a:r>
                <a:rPr lang="en-US" altLang="zh-CN" sz="2000" dirty="0">
                  <a:solidFill>
                    <a:srgbClr val="7030A0"/>
                  </a:solidFill>
                </a:rPr>
                <a:t>open</a:t>
              </a:r>
              <a:r>
                <a:rPr lang="en-US" altLang="zh-CN" sz="2000" dirty="0" smtClean="0"/>
                <a:t>(</a:t>
              </a:r>
              <a:r>
                <a:rPr lang="en-US" altLang="zh-CN" sz="2000" dirty="0" smtClean="0">
                  <a:solidFill>
                    <a:schemeClr val="accent3"/>
                  </a:solidFill>
                </a:rPr>
                <a:t>'companies.txt</a:t>
              </a:r>
              <a:r>
                <a:rPr lang="en-US" altLang="zh-CN" sz="2000" dirty="0">
                  <a:solidFill>
                    <a:schemeClr val="accent3"/>
                  </a:solidFill>
                </a:rPr>
                <a:t>'</a:t>
              </a:r>
              <a:r>
                <a:rPr lang="en-US" altLang="zh-CN" sz="2000" dirty="0"/>
                <a:t>)</a:t>
              </a:r>
            </a:p>
            <a:p>
              <a:pPr>
                <a:lnSpc>
                  <a:spcPct val="80000"/>
                </a:lnSpc>
              </a:pPr>
              <a:r>
                <a:rPr lang="en-US" altLang="zh-CN" sz="2000" dirty="0" smtClean="0"/>
                <a:t>lines </a:t>
              </a:r>
              <a:r>
                <a:rPr lang="en-US" altLang="zh-CN" sz="2000" dirty="0"/>
                <a:t>= </a:t>
              </a:r>
              <a:r>
                <a:rPr lang="en-US" altLang="zh-CN" sz="2000" dirty="0" smtClean="0"/>
                <a:t>f1.readlines</a:t>
              </a:r>
              <a:r>
                <a:rPr lang="en-US" altLang="zh-CN" sz="2000" dirty="0"/>
                <a:t>()</a:t>
              </a:r>
            </a:p>
            <a:p>
              <a:pPr>
                <a:lnSpc>
                  <a:spcPct val="80000"/>
                </a:lnSpc>
              </a:pPr>
              <a:r>
                <a:rPr lang="en-US" altLang="zh-CN" sz="2000" dirty="0"/>
                <a:t>f1.close()</a:t>
              </a:r>
            </a:p>
            <a:p>
              <a:pPr>
                <a:lnSpc>
                  <a:spcPct val="80000"/>
                </a:lnSpc>
              </a:pPr>
              <a:r>
                <a:rPr lang="en-US" altLang="zh-CN" sz="2000" dirty="0" smtClean="0">
                  <a:solidFill>
                    <a:schemeClr val="accent6"/>
                  </a:solidFill>
                </a:rPr>
                <a:t>for</a:t>
              </a:r>
              <a:r>
                <a:rPr lang="en-US" altLang="zh-CN" sz="2000" dirty="0" smtClean="0"/>
                <a:t> </a:t>
              </a:r>
              <a:r>
                <a:rPr lang="en-US" altLang="zh-CN" sz="2000" dirty="0" err="1"/>
                <a:t>i</a:t>
              </a:r>
              <a:r>
                <a:rPr lang="en-US" altLang="zh-CN" sz="2000" dirty="0"/>
                <a:t> </a:t>
              </a:r>
              <a:r>
                <a:rPr lang="en-US" altLang="zh-CN" sz="2000" dirty="0">
                  <a:solidFill>
                    <a:schemeClr val="accent6"/>
                  </a:solidFill>
                </a:rPr>
                <a:t>in</a:t>
              </a:r>
              <a:r>
                <a:rPr lang="en-US" altLang="zh-CN" sz="2000" dirty="0"/>
                <a:t> </a:t>
              </a:r>
              <a:r>
                <a:rPr lang="en-US" altLang="zh-CN" sz="2000" dirty="0" smtClean="0">
                  <a:solidFill>
                    <a:srgbClr val="7030A0"/>
                  </a:solidFill>
                </a:rPr>
                <a:t>range</a:t>
              </a:r>
              <a:r>
                <a:rPr lang="en-US" altLang="zh-CN" sz="2000" dirty="0" smtClean="0"/>
                <a:t>(</a:t>
              </a:r>
              <a:r>
                <a:rPr lang="en-US" altLang="zh-CN" sz="2000" dirty="0" err="1" smtClean="0">
                  <a:solidFill>
                    <a:srgbClr val="7030A0"/>
                  </a:solidFill>
                </a:rPr>
                <a:t>len</a:t>
              </a:r>
              <a:r>
                <a:rPr lang="en-US" altLang="zh-CN" sz="2000" dirty="0" smtClean="0"/>
                <a:t>(lines)):</a:t>
              </a:r>
              <a:endParaRPr lang="en-US" altLang="zh-CN" sz="2000" dirty="0"/>
            </a:p>
            <a:p>
              <a:pPr>
                <a:lnSpc>
                  <a:spcPct val="80000"/>
                </a:lnSpc>
              </a:pPr>
              <a:r>
                <a:rPr lang="en-US" altLang="zh-CN" sz="2000" dirty="0"/>
                <a:t>    </a:t>
              </a:r>
              <a:r>
                <a:rPr lang="en-US" altLang="zh-CN" sz="2000" dirty="0" smtClean="0"/>
                <a:t>  lines[</a:t>
              </a:r>
              <a:r>
                <a:rPr lang="en-US" altLang="zh-CN" sz="2000" dirty="0" err="1" smtClean="0"/>
                <a:t>i</a:t>
              </a:r>
              <a:r>
                <a:rPr lang="en-US" altLang="zh-CN" sz="2000" dirty="0"/>
                <a:t>] = </a:t>
              </a:r>
              <a:r>
                <a:rPr lang="en-US" altLang="zh-CN" sz="2000" dirty="0" err="1">
                  <a:solidFill>
                    <a:srgbClr val="7030A0"/>
                  </a:solidFill>
                </a:rPr>
                <a:t>str</a:t>
              </a:r>
              <a:r>
                <a:rPr lang="en-US" altLang="zh-CN" sz="2000" dirty="0"/>
                <a:t>(i+1) + </a:t>
              </a:r>
              <a:r>
                <a:rPr lang="en-US" altLang="zh-CN" sz="2000" dirty="0">
                  <a:solidFill>
                    <a:schemeClr val="accent3"/>
                  </a:solidFill>
                </a:rPr>
                <a:t>' '</a:t>
              </a:r>
              <a:r>
                <a:rPr lang="en-US" altLang="zh-CN" sz="2000" dirty="0">
                  <a:solidFill>
                    <a:srgbClr val="92D050"/>
                  </a:solidFill>
                </a:rPr>
                <a:t> </a:t>
              </a:r>
              <a:r>
                <a:rPr lang="en-US" altLang="zh-CN" sz="2000" dirty="0"/>
                <a:t>+ </a:t>
              </a:r>
              <a:r>
                <a:rPr lang="en-US" altLang="zh-CN" sz="2000" dirty="0" smtClean="0"/>
                <a:t>lines[</a:t>
              </a:r>
              <a:r>
                <a:rPr lang="en-US" altLang="zh-CN" sz="2000" dirty="0" err="1" smtClean="0"/>
                <a:t>i</a:t>
              </a:r>
              <a:r>
                <a:rPr lang="en-US" altLang="zh-CN" sz="2000" dirty="0"/>
                <a:t>]</a:t>
              </a:r>
            </a:p>
            <a:p>
              <a:pPr>
                <a:lnSpc>
                  <a:spcPct val="80000"/>
                </a:lnSpc>
              </a:pPr>
              <a:r>
                <a:rPr lang="en-US" altLang="zh-CN" sz="2000" dirty="0" smtClean="0"/>
                <a:t>f2 </a:t>
              </a:r>
              <a:r>
                <a:rPr lang="en-US" altLang="zh-CN" sz="2000" dirty="0"/>
                <a:t>= </a:t>
              </a:r>
              <a:r>
                <a:rPr lang="en-US" altLang="zh-CN" sz="2000" dirty="0">
                  <a:solidFill>
                    <a:srgbClr val="7030A0"/>
                  </a:solidFill>
                </a:rPr>
                <a:t>open</a:t>
              </a:r>
              <a:r>
                <a:rPr lang="en-US" altLang="zh-CN" sz="2000" dirty="0" smtClean="0"/>
                <a:t>(</a:t>
              </a:r>
              <a:r>
                <a:rPr lang="en-US" altLang="zh-CN" sz="2000" dirty="0" smtClean="0">
                  <a:solidFill>
                    <a:schemeClr val="accent3"/>
                  </a:solidFill>
                </a:rPr>
                <a:t>'scompanies.txt'</a:t>
              </a:r>
              <a:r>
                <a:rPr lang="en-US" altLang="zh-CN" sz="2000" dirty="0" smtClean="0"/>
                <a:t>, </a:t>
              </a:r>
              <a:r>
                <a:rPr lang="en-US" altLang="zh-CN" sz="2000" dirty="0" smtClean="0">
                  <a:solidFill>
                    <a:schemeClr val="accent3"/>
                  </a:solidFill>
                </a:rPr>
                <a:t>'w</a:t>
              </a:r>
              <a:r>
                <a:rPr lang="en-US" altLang="zh-CN" sz="2000" dirty="0">
                  <a:solidFill>
                    <a:schemeClr val="accent3"/>
                  </a:solidFill>
                </a:rPr>
                <a:t>'</a:t>
              </a:r>
              <a:r>
                <a:rPr lang="en-US" altLang="zh-CN" sz="2000" dirty="0"/>
                <a:t>)</a:t>
              </a:r>
            </a:p>
            <a:p>
              <a:pPr>
                <a:lnSpc>
                  <a:spcPct val="80000"/>
                </a:lnSpc>
              </a:pPr>
              <a:r>
                <a:rPr lang="en-US" altLang="zh-CN" sz="2000" dirty="0" smtClean="0"/>
                <a:t>f2.writelines(lines)</a:t>
              </a:r>
              <a:endParaRPr lang="en-US" altLang="zh-CN" sz="2000" dirty="0"/>
            </a:p>
            <a:p>
              <a:pPr>
                <a:lnSpc>
                  <a:spcPct val="80000"/>
                </a:lnSpc>
              </a:pPr>
              <a:r>
                <a:rPr lang="en-US" altLang="zh-CN" sz="2000" dirty="0"/>
                <a:t>f2.close</a:t>
              </a:r>
              <a:r>
                <a:rPr lang="en-US" altLang="zh-CN" sz="2000" dirty="0" smtClean="0"/>
                <a:t>()</a:t>
              </a:r>
            </a:p>
          </p:txBody>
        </p:sp>
        <p:sp>
          <p:nvSpPr>
            <p:cNvPr id="12" name="椭圆形标注 11"/>
            <p:cNvSpPr/>
            <p:nvPr/>
          </p:nvSpPr>
          <p:spPr>
            <a:xfrm>
              <a:off x="609316" y="2132799"/>
              <a:ext cx="484680" cy="270085"/>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400" b="1" dirty="0" smtClean="0">
                  <a:solidFill>
                    <a:schemeClr val="accent1"/>
                  </a:solidFill>
                </a:rPr>
                <a:t>F</a:t>
              </a:r>
              <a:r>
                <a:rPr lang="en-US" altLang="zh-CN" sz="800" dirty="0" smtClean="0">
                  <a:solidFill>
                    <a:schemeClr val="accent1"/>
                  </a:solidFill>
                </a:rPr>
                <a:t>ile</a:t>
              </a:r>
              <a:endParaRPr lang="zh-CN" altLang="en-US" sz="800" dirty="0">
                <a:solidFill>
                  <a:schemeClr val="accent1"/>
                </a:solidFill>
              </a:endParaRPr>
            </a:p>
          </p:txBody>
        </p:sp>
      </p:grpSp>
      <p:sp>
        <p:nvSpPr>
          <p:cNvPr id="13" name="Text Box 4"/>
          <p:cNvSpPr txBox="1">
            <a:spLocks noChangeArrowheads="1"/>
          </p:cNvSpPr>
          <p:nvPr/>
        </p:nvSpPr>
        <p:spPr bwMode="auto">
          <a:xfrm>
            <a:off x="5508104" y="2787774"/>
            <a:ext cx="2928695" cy="1538883"/>
          </a:xfrm>
          <a:prstGeom prst="rect">
            <a:avLst/>
          </a:prstGeom>
          <a:ln>
            <a:headEnd/>
            <a:tailEn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a:spAutoFit/>
          </a:bodyPr>
          <a:lstStyle>
            <a:lvl1pPr>
              <a:spcBef>
                <a:spcPct val="20000"/>
              </a:spcBef>
              <a:buChar char="•"/>
              <a:defRPr sz="3200">
                <a:solidFill>
                  <a:schemeClr val="tx2"/>
                </a:solidFill>
                <a:latin typeface="Arial" charset="0"/>
                <a:ea typeface="Arial Unicode MS" pitchFamily="34" charset="-122"/>
                <a:cs typeface="Arial Unicode MS" pitchFamily="34" charset="-122"/>
              </a:defRPr>
            </a:lvl1pPr>
            <a:lvl2pPr marL="742950" indent="-285750">
              <a:spcBef>
                <a:spcPct val="20000"/>
              </a:spcBef>
              <a:buChar char="–"/>
              <a:defRPr sz="3200">
                <a:solidFill>
                  <a:schemeClr val="tx2"/>
                </a:solidFill>
                <a:latin typeface="Arial" charset="0"/>
                <a:ea typeface="Arial Unicode MS" pitchFamily="34" charset="-122"/>
                <a:cs typeface="Arial Unicode MS" pitchFamily="34" charset="-122"/>
              </a:defRPr>
            </a:lvl2pPr>
            <a:lvl3pPr marL="1143000" indent="-228600">
              <a:spcBef>
                <a:spcPct val="20000"/>
              </a:spcBef>
              <a:buChar char="•"/>
              <a:defRPr sz="3200">
                <a:solidFill>
                  <a:schemeClr val="tx2"/>
                </a:solidFill>
                <a:latin typeface="Arial" charset="0"/>
                <a:ea typeface="Arial Unicode MS" pitchFamily="34" charset="-122"/>
                <a:cs typeface="Arial Unicode MS" pitchFamily="34" charset="-122"/>
              </a:defRPr>
            </a:lvl3pPr>
            <a:lvl4pPr marL="1600200" indent="-228600">
              <a:spcBef>
                <a:spcPct val="20000"/>
              </a:spcBef>
              <a:buChar char="–"/>
              <a:defRPr sz="3200">
                <a:solidFill>
                  <a:schemeClr val="tx2"/>
                </a:solidFill>
                <a:latin typeface="Arial" charset="0"/>
                <a:ea typeface="Arial Unicode MS" pitchFamily="34" charset="-122"/>
                <a:cs typeface="Arial Unicode MS" pitchFamily="34" charset="-122"/>
              </a:defRPr>
            </a:lvl4pPr>
            <a:lvl5pPr marL="2057400" indent="-228600">
              <a:spcBef>
                <a:spcPct val="20000"/>
              </a:spcBef>
              <a:buChar char="»"/>
              <a:defRPr sz="3200">
                <a:solidFill>
                  <a:schemeClr val="tx2"/>
                </a:solidFill>
                <a:latin typeface="Arial" charset="0"/>
                <a:ea typeface="Arial Unicode MS" pitchFamily="34" charset="-122"/>
                <a:cs typeface="Arial Unicode MS" pitchFamily="34" charset="-122"/>
              </a:defRPr>
            </a:lvl5pPr>
            <a:lvl6pPr marL="25146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6pPr>
            <a:lvl7pPr marL="29718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7pPr>
            <a:lvl8pPr marL="34290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8pPr>
            <a:lvl9pPr marL="38862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9pPr>
          </a:lstStyle>
          <a:p>
            <a:pPr eaLnBrk="1" hangingPunct="1">
              <a:spcBef>
                <a:spcPct val="0"/>
              </a:spcBef>
              <a:buFontTx/>
              <a:buNone/>
            </a:pPr>
            <a:r>
              <a:rPr lang="en-US" altLang="zh-CN" sz="2200" u="sng" dirty="0" smtClean="0">
                <a:solidFill>
                  <a:schemeClr val="tx1"/>
                </a:solidFill>
                <a:latin typeface="+mn-lt"/>
                <a:ea typeface="宋体" charset="-122"/>
              </a:rPr>
              <a:t>Output</a:t>
            </a:r>
            <a:r>
              <a:rPr lang="en-US" altLang="zh-CN" sz="2200" dirty="0" smtClean="0">
                <a:solidFill>
                  <a:schemeClr val="tx1"/>
                </a:solidFill>
                <a:latin typeface="+mn-lt"/>
                <a:ea typeface="宋体" charset="-122"/>
              </a:rPr>
              <a:t>:</a:t>
            </a:r>
            <a:endParaRPr lang="en-US" altLang="zh-CN" sz="2200" dirty="0">
              <a:solidFill>
                <a:schemeClr val="tx1"/>
              </a:solidFill>
              <a:latin typeface="+mn-lt"/>
              <a:ea typeface="宋体" charset="-122"/>
            </a:endParaRPr>
          </a:p>
          <a:p>
            <a:pPr>
              <a:spcBef>
                <a:spcPct val="0"/>
              </a:spcBef>
              <a:buNone/>
            </a:pPr>
            <a:r>
              <a:rPr lang="en-US" altLang="zh-CN" sz="1800" dirty="0" smtClean="0">
                <a:solidFill>
                  <a:schemeClr val="tx1"/>
                </a:solidFill>
                <a:latin typeface="+mn-lt"/>
                <a:ea typeface="宋体" charset="-122"/>
              </a:rPr>
              <a:t>1 NIKE </a:t>
            </a:r>
            <a:r>
              <a:rPr lang="en-US" altLang="zh-CN" sz="1800" dirty="0">
                <a:solidFill>
                  <a:schemeClr val="tx1"/>
                </a:solidFill>
                <a:latin typeface="+mn-lt"/>
                <a:ea typeface="宋体" charset="-122"/>
              </a:rPr>
              <a:t>Inc.</a:t>
            </a:r>
          </a:p>
          <a:p>
            <a:pPr>
              <a:spcBef>
                <a:spcPct val="0"/>
              </a:spcBef>
              <a:buNone/>
            </a:pPr>
            <a:r>
              <a:rPr lang="en-US" altLang="zh-CN" sz="1800" dirty="0" smtClean="0">
                <a:solidFill>
                  <a:schemeClr val="tx1"/>
                </a:solidFill>
                <a:latin typeface="+mn-lt"/>
                <a:ea typeface="宋体" charset="-122"/>
              </a:rPr>
              <a:t>2 </a:t>
            </a:r>
            <a:r>
              <a:rPr lang="en-US" altLang="zh-CN" sz="1800" dirty="0">
                <a:solidFill>
                  <a:schemeClr val="tx1"/>
                </a:solidFill>
                <a:latin typeface="+mn-lt"/>
                <a:ea typeface="宋体" charset="-122"/>
              </a:rPr>
              <a:t>Microsoft Corporation</a:t>
            </a:r>
          </a:p>
          <a:p>
            <a:pPr>
              <a:spcBef>
                <a:spcPct val="0"/>
              </a:spcBef>
              <a:buNone/>
            </a:pPr>
            <a:r>
              <a:rPr lang="en-US" altLang="zh-CN" sz="1800" dirty="0" smtClean="0">
                <a:solidFill>
                  <a:schemeClr val="tx1"/>
                </a:solidFill>
                <a:latin typeface="+mn-lt"/>
                <a:ea typeface="宋体" charset="-122"/>
              </a:rPr>
              <a:t>3 </a:t>
            </a:r>
            <a:r>
              <a:rPr lang="en-US" altLang="zh-CN" sz="1800" dirty="0">
                <a:solidFill>
                  <a:schemeClr val="tx1"/>
                </a:solidFill>
                <a:latin typeface="+mn-lt"/>
                <a:ea typeface="宋体" charset="-122"/>
              </a:rPr>
              <a:t>Apple Inc.</a:t>
            </a:r>
          </a:p>
          <a:p>
            <a:pPr>
              <a:spcBef>
                <a:spcPct val="0"/>
              </a:spcBef>
              <a:buNone/>
            </a:pPr>
            <a:r>
              <a:rPr lang="en-US" altLang="zh-CN" sz="1800" dirty="0" smtClean="0">
                <a:solidFill>
                  <a:schemeClr val="tx1"/>
                </a:solidFill>
                <a:latin typeface="+mn-lt"/>
                <a:ea typeface="宋体" charset="-122"/>
              </a:rPr>
              <a:t>4 VISA </a:t>
            </a:r>
            <a:r>
              <a:rPr lang="en-US" altLang="zh-CN" sz="1800" dirty="0">
                <a:solidFill>
                  <a:schemeClr val="tx1"/>
                </a:solidFill>
                <a:latin typeface="+mn-lt"/>
                <a:ea typeface="宋体" charset="-122"/>
              </a:rPr>
              <a:t>Inc.</a:t>
            </a:r>
          </a:p>
        </p:txBody>
      </p:sp>
      <p:sp>
        <p:nvSpPr>
          <p:cNvPr id="14" name="矩形 13"/>
          <p:cNvSpPr/>
          <p:nvPr/>
        </p:nvSpPr>
        <p:spPr>
          <a:xfrm>
            <a:off x="612307" y="1015163"/>
            <a:ext cx="7920132" cy="9805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87623" y="1015162"/>
            <a:ext cx="7200800" cy="941155"/>
          </a:xfrm>
          <a:prstGeom prst="rect">
            <a:avLst/>
          </a:prstGeom>
        </p:spPr>
        <p:txBody>
          <a:bodyPr wrap="square">
            <a:spAutoFit/>
          </a:bodyPr>
          <a:lstStyle/>
          <a:p>
            <a:pPr>
              <a:lnSpc>
                <a:spcPct val="120000"/>
              </a:lnSpc>
            </a:pPr>
            <a:r>
              <a:rPr lang="zh-CN" altLang="en-US" sz="2400" dirty="0" smtClean="0">
                <a:solidFill>
                  <a:schemeClr val="accent6"/>
                </a:solidFill>
                <a:latin typeface="微软雅黑" panose="020B0503020204020204" pitchFamily="34" charset="-122"/>
                <a:ea typeface="微软雅黑" panose="020B0503020204020204" pitchFamily="34" charset="-122"/>
              </a:rPr>
              <a:t>将</a:t>
            </a:r>
            <a:r>
              <a:rPr lang="zh-CN" altLang="en-US" sz="2400" dirty="0">
                <a:solidFill>
                  <a:schemeClr val="accent6"/>
                </a:solidFill>
                <a:latin typeface="微软雅黑" panose="020B0503020204020204" pitchFamily="34" charset="-122"/>
                <a:ea typeface="微软雅黑" panose="020B0503020204020204" pitchFamily="34" charset="-122"/>
              </a:rPr>
              <a:t>文件</a:t>
            </a:r>
            <a:r>
              <a:rPr lang="en-US" altLang="zh-CN" sz="2400" dirty="0">
                <a:solidFill>
                  <a:schemeClr val="accent6"/>
                </a:solidFill>
                <a:latin typeface="微软雅黑" panose="020B0503020204020204" pitchFamily="34" charset="-122"/>
                <a:ea typeface="微软雅黑" panose="020B0503020204020204" pitchFamily="34" charset="-122"/>
              </a:rPr>
              <a:t>companies.txt </a:t>
            </a:r>
            <a:r>
              <a:rPr lang="zh-CN" altLang="en-US" sz="2400" dirty="0">
                <a:solidFill>
                  <a:schemeClr val="accent6"/>
                </a:solidFill>
                <a:latin typeface="微软雅黑" panose="020B0503020204020204" pitchFamily="34" charset="-122"/>
                <a:ea typeface="微软雅黑" panose="020B0503020204020204" pitchFamily="34" charset="-122"/>
              </a:rPr>
              <a:t>的字符串前加上序号</a:t>
            </a:r>
            <a:r>
              <a:rPr lang="en-US" altLang="zh-CN" sz="2400" dirty="0">
                <a:solidFill>
                  <a:schemeClr val="accent6"/>
                </a:solidFill>
                <a:latin typeface="微软雅黑" panose="020B0503020204020204" pitchFamily="34" charset="-122"/>
                <a:ea typeface="微软雅黑" panose="020B0503020204020204" pitchFamily="34" charset="-122"/>
              </a:rPr>
              <a:t>1</a:t>
            </a:r>
            <a:r>
              <a:rPr lang="zh-CN" altLang="en-US" sz="2400" dirty="0">
                <a:solidFill>
                  <a:schemeClr val="accent6"/>
                </a:solidFill>
                <a:latin typeface="微软雅黑" panose="020B0503020204020204" pitchFamily="34" charset="-122"/>
                <a:ea typeface="微软雅黑" panose="020B0503020204020204" pitchFamily="34" charset="-122"/>
              </a:rPr>
              <a:t>、</a:t>
            </a:r>
            <a:r>
              <a:rPr lang="en-US" altLang="zh-CN" sz="2400" dirty="0">
                <a:solidFill>
                  <a:schemeClr val="accent6"/>
                </a:solidFill>
                <a:latin typeface="微软雅黑" panose="020B0503020204020204" pitchFamily="34" charset="-122"/>
                <a:ea typeface="微软雅黑" panose="020B0503020204020204" pitchFamily="34" charset="-122"/>
              </a:rPr>
              <a:t>2</a:t>
            </a:r>
            <a:r>
              <a:rPr lang="zh-CN" altLang="en-US" sz="2400" dirty="0" smtClean="0">
                <a:solidFill>
                  <a:schemeClr val="accent6"/>
                </a:solidFill>
                <a:latin typeface="微软雅黑" panose="020B0503020204020204" pitchFamily="34" charset="-122"/>
                <a:ea typeface="微软雅黑" panose="020B0503020204020204" pitchFamily="34" charset="-122"/>
              </a:rPr>
              <a:t>、</a:t>
            </a:r>
            <a:r>
              <a:rPr lang="en-US" altLang="zh-CN" sz="2400" dirty="0" smtClean="0">
                <a:solidFill>
                  <a:schemeClr val="accent6"/>
                </a:solidFill>
                <a:latin typeface="微软雅黑" panose="020B0503020204020204" pitchFamily="34" charset="-122"/>
                <a:ea typeface="微软雅黑" panose="020B0503020204020204" pitchFamily="34" charset="-122"/>
              </a:rPr>
              <a:t>3</a:t>
            </a:r>
            <a:r>
              <a:rPr lang="zh-CN" altLang="en-US" sz="2400" dirty="0">
                <a:solidFill>
                  <a:schemeClr val="accent6"/>
                </a:solidFill>
                <a:latin typeface="微软雅黑" panose="020B0503020204020204" pitchFamily="34" charset="-122"/>
                <a:ea typeface="微软雅黑" panose="020B0503020204020204" pitchFamily="34" charset="-122"/>
              </a:rPr>
              <a:t>、</a:t>
            </a:r>
            <a:r>
              <a:rPr lang="en-US" altLang="zh-CN" sz="2400" dirty="0">
                <a:solidFill>
                  <a:schemeClr val="accent6"/>
                </a:solidFill>
                <a:latin typeface="微软雅黑" panose="020B0503020204020204" pitchFamily="34" charset="-122"/>
                <a:ea typeface="微软雅黑" panose="020B0503020204020204" pitchFamily="34" charset="-122"/>
              </a:rPr>
              <a:t>…</a:t>
            </a:r>
            <a:r>
              <a:rPr lang="zh-CN" altLang="en-US" sz="2400" dirty="0">
                <a:solidFill>
                  <a:schemeClr val="accent6"/>
                </a:solidFill>
                <a:latin typeface="微软雅黑" panose="020B0503020204020204" pitchFamily="34" charset="-122"/>
                <a:ea typeface="微软雅黑" panose="020B0503020204020204" pitchFamily="34" charset="-122"/>
              </a:rPr>
              <a:t>后写到另一个文件</a:t>
            </a:r>
            <a:r>
              <a:rPr lang="en-US" altLang="zh-CN" sz="2400" dirty="0">
                <a:solidFill>
                  <a:schemeClr val="accent6"/>
                </a:solidFill>
                <a:latin typeface="微软雅黑" panose="020B0503020204020204" pitchFamily="34" charset="-122"/>
                <a:ea typeface="微软雅黑" panose="020B0503020204020204" pitchFamily="34" charset="-122"/>
              </a:rPr>
              <a:t>scompanies.txt</a:t>
            </a:r>
            <a:r>
              <a:rPr lang="zh-CN" altLang="en-US" sz="2400" dirty="0">
                <a:solidFill>
                  <a:schemeClr val="accent6"/>
                </a:solidFill>
                <a:latin typeface="微软雅黑" panose="020B0503020204020204" pitchFamily="34" charset="-122"/>
                <a:ea typeface="微软雅黑" panose="020B0503020204020204" pitchFamily="34" charset="-122"/>
              </a:rPr>
              <a:t>中。</a:t>
            </a:r>
          </a:p>
        </p:txBody>
      </p:sp>
      <p:sp>
        <p:nvSpPr>
          <p:cNvPr id="16" name="矩形 15"/>
          <p:cNvSpPr/>
          <p:nvPr/>
        </p:nvSpPr>
        <p:spPr>
          <a:xfrm>
            <a:off x="323528" y="915566"/>
            <a:ext cx="1210588" cy="1323439"/>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微软雅黑" pitchFamily="34" charset="-122"/>
                <a:ea typeface="微软雅黑" pitchFamily="34" charset="-122"/>
              </a:rPr>
              <a:t>？</a:t>
            </a:r>
            <a:endParaRPr lang="zh-CN" altLang="en-US" sz="8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微软雅黑" pitchFamily="34" charset="-122"/>
              <a:ea typeface="微软雅黑" pitchFamily="34" charset="-122"/>
            </a:endParaRPr>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34</a:t>
            </a:fld>
            <a:endParaRPr lang="zh-CN" altLang="en-US" dirty="0"/>
          </a:p>
        </p:txBody>
      </p:sp>
    </p:spTree>
    <p:extLst>
      <p:ext uri="{BB962C8B-B14F-4D97-AF65-F5344CB8AC3E}">
        <p14:creationId xmlns:p14="http://schemas.microsoft.com/office/powerpoint/2010/main" val="1728442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7.3.2 </a:t>
            </a:r>
            <a:r>
              <a:rPr lang="zh-CN" altLang="en-US" dirty="0" smtClean="0"/>
              <a:t>文件的</a:t>
            </a:r>
            <a:r>
              <a:rPr lang="zh-CN" altLang="en-US" dirty="0"/>
              <a:t>定位</a:t>
            </a:r>
          </a:p>
        </p:txBody>
      </p:sp>
      <p:sp>
        <p:nvSpPr>
          <p:cNvPr id="5" name="文本占位符 4"/>
          <p:cNvSpPr>
            <a:spLocks noGrp="1"/>
          </p:cNvSpPr>
          <p:nvPr>
            <p:ph type="body" idx="1"/>
          </p:nvPr>
        </p:nvSpPr>
        <p:spPr/>
        <p:txBody>
          <a:bodyPr/>
          <a:lstStyle/>
          <a:p>
            <a:endParaRPr lang="zh-CN" altLang="en-US" dirty="0"/>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35</a:t>
            </a:fld>
            <a:endParaRPr lang="zh-CN" altLang="en-US" dirty="0"/>
          </a:p>
        </p:txBody>
      </p:sp>
    </p:spTree>
    <p:extLst>
      <p:ext uri="{BB962C8B-B14F-4D97-AF65-F5344CB8AC3E}">
        <p14:creationId xmlns:p14="http://schemas.microsoft.com/office/powerpoint/2010/main" val="74500295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文件的定位</a:t>
            </a:r>
            <a:r>
              <a:rPr lang="en-US" altLang="zh-CN" dirty="0" smtClean="0"/>
              <a:t>-seek()</a:t>
            </a:r>
            <a:r>
              <a:rPr lang="zh-CN" altLang="en-US" dirty="0" smtClean="0"/>
              <a:t>方法</a:t>
            </a:r>
            <a:endParaRPr lang="zh-CN" altLang="en-US" dirty="0"/>
          </a:p>
        </p:txBody>
      </p:sp>
      <p:sp>
        <p:nvSpPr>
          <p:cNvPr id="8" name="Rectangle 3"/>
          <p:cNvSpPr txBox="1">
            <a:spLocks noChangeArrowheads="1"/>
          </p:cNvSpPr>
          <p:nvPr/>
        </p:nvSpPr>
        <p:spPr>
          <a:xfrm>
            <a:off x="457200" y="1491630"/>
            <a:ext cx="7499176" cy="2804246"/>
          </a:xfrm>
          <a:prstGeom prst="rect">
            <a:avLst/>
          </a:prstGeom>
        </p:spPr>
        <p:txBody>
          <a:bodyPr/>
          <a:lstStyle>
            <a:lvl1pPr marL="342900" indent="-342900" algn="l" defTabSz="914400" rtl="0" eaLnBrk="1" latinLnBrk="0" hangingPunct="1">
              <a:lnSpc>
                <a:spcPct val="150000"/>
              </a:lnSpc>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lnSpc>
                <a:spcPct val="150000"/>
              </a:lnSpc>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lnSpc>
                <a:spcPct val="150000"/>
              </a:lnSpc>
              <a:spcBef>
                <a:spcPct val="20000"/>
              </a:spcBef>
              <a:buFont typeface="Arial" pitchFamily="34" charset="0"/>
              <a:buChar char="•"/>
              <a:defRPr sz="18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lnSpc>
                <a:spcPct val="150000"/>
              </a:lnSpc>
              <a:spcBef>
                <a:spcPct val="20000"/>
              </a:spcBef>
              <a:buFont typeface="Arial" pitchFamily="34" charset="0"/>
              <a:buChar char="–"/>
              <a:defRPr sz="16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lnSpc>
                <a:spcPct val="150000"/>
              </a:lnSpc>
              <a:spcBef>
                <a:spcPct val="20000"/>
              </a:spcBef>
              <a:buFont typeface="Arial" pitchFamily="34" charset="0"/>
              <a:buChar char="»"/>
              <a:defRPr sz="16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dirty="0" err="1" smtClean="0">
                <a:latin typeface="+mn-lt"/>
              </a:rPr>
              <a:t>fp</a:t>
            </a:r>
            <a:r>
              <a:rPr lang="zh-CN" altLang="en-US" dirty="0">
                <a:latin typeface="+mn-lt"/>
              </a:rPr>
              <a:t>打开的文件必须允许随机访问</a:t>
            </a:r>
            <a:endParaRPr lang="en-US" altLang="zh-CN" dirty="0" smtClean="0">
              <a:latin typeface="+mn-lt"/>
            </a:endParaRPr>
          </a:p>
          <a:p>
            <a:r>
              <a:rPr lang="zh-CN" altLang="en-US" dirty="0" smtClean="0">
                <a:latin typeface="+mn-lt"/>
              </a:rPr>
              <a:t>在文件中移动文件指针，从</a:t>
            </a:r>
            <a:r>
              <a:rPr lang="en-US" altLang="zh-CN" i="1" dirty="0" smtClean="0">
                <a:latin typeface="+mn-lt"/>
              </a:rPr>
              <a:t>whence</a:t>
            </a:r>
            <a:r>
              <a:rPr lang="zh-CN" altLang="en-US" dirty="0" smtClean="0">
                <a:latin typeface="+mn-lt"/>
              </a:rPr>
              <a:t>（</a:t>
            </a:r>
            <a:r>
              <a:rPr lang="en-US" altLang="zh-CN" dirty="0" smtClean="0">
                <a:latin typeface="+mn-lt"/>
              </a:rPr>
              <a:t>0</a:t>
            </a:r>
            <a:r>
              <a:rPr lang="zh-CN" altLang="en-US" dirty="0" smtClean="0">
                <a:latin typeface="+mn-lt"/>
              </a:rPr>
              <a:t>表示文件头部，</a:t>
            </a:r>
            <a:r>
              <a:rPr lang="en-US" altLang="zh-CN" dirty="0" smtClean="0">
                <a:latin typeface="+mn-lt"/>
              </a:rPr>
              <a:t>1</a:t>
            </a:r>
            <a:r>
              <a:rPr lang="zh-CN" altLang="en-US" dirty="0" smtClean="0">
                <a:latin typeface="+mn-lt"/>
              </a:rPr>
              <a:t>表示当前位置，</a:t>
            </a:r>
            <a:r>
              <a:rPr lang="en-US" altLang="zh-CN" dirty="0" smtClean="0">
                <a:latin typeface="+mn-lt"/>
              </a:rPr>
              <a:t>2</a:t>
            </a:r>
            <a:r>
              <a:rPr lang="zh-CN" altLang="en-US" dirty="0" smtClean="0">
                <a:latin typeface="+mn-lt"/>
              </a:rPr>
              <a:t>表示文件尾部）偏移</a:t>
            </a:r>
            <a:r>
              <a:rPr lang="en-US" altLang="zh-CN" i="1" dirty="0" smtClean="0">
                <a:latin typeface="+mn-lt"/>
              </a:rPr>
              <a:t>offset</a:t>
            </a:r>
            <a:r>
              <a:rPr lang="zh-CN" altLang="en-US" dirty="0" smtClean="0">
                <a:latin typeface="+mn-lt"/>
              </a:rPr>
              <a:t>个字节</a:t>
            </a:r>
            <a:endParaRPr lang="en-US" altLang="zh-CN" dirty="0" smtClean="0">
              <a:latin typeface="+mn-lt"/>
            </a:endParaRPr>
          </a:p>
          <a:p>
            <a:r>
              <a:rPr lang="en-US" altLang="zh-CN" i="1" dirty="0" smtClean="0">
                <a:latin typeface="+mn-lt"/>
              </a:rPr>
              <a:t>whence</a:t>
            </a:r>
            <a:r>
              <a:rPr lang="zh-CN" altLang="en-US" dirty="0" smtClean="0">
                <a:latin typeface="+mn-lt"/>
              </a:rPr>
              <a:t>参数可选，默认值为</a:t>
            </a:r>
            <a:r>
              <a:rPr lang="en-US" altLang="zh-CN" dirty="0" smtClean="0">
                <a:latin typeface="+mn-lt"/>
              </a:rPr>
              <a:t>0</a:t>
            </a:r>
          </a:p>
          <a:p>
            <a:r>
              <a:rPr lang="zh-CN" altLang="en-US" dirty="0" smtClean="0">
                <a:latin typeface="+mn-lt"/>
              </a:rPr>
              <a:t>返回当前</a:t>
            </a:r>
            <a:r>
              <a:rPr lang="zh-CN" altLang="en-US" dirty="0">
                <a:latin typeface="+mn-lt"/>
              </a:rPr>
              <a:t>的读写位置</a:t>
            </a:r>
            <a:endParaRPr lang="en-US" altLang="zh-CN" dirty="0" smtClean="0">
              <a:latin typeface="+mn-lt"/>
            </a:endParaRPr>
          </a:p>
        </p:txBody>
      </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z="1200" smtClean="0"/>
              <a:pPr/>
              <a:t>36</a:t>
            </a:fld>
            <a:endParaRPr lang="zh-CN" altLang="en-US" sz="1200" dirty="0"/>
          </a:p>
        </p:txBody>
      </p:sp>
      <p:sp>
        <p:nvSpPr>
          <p:cNvPr id="5" name="矩形 4"/>
          <p:cNvSpPr/>
          <p:nvPr/>
        </p:nvSpPr>
        <p:spPr>
          <a:xfrm>
            <a:off x="467544" y="915566"/>
            <a:ext cx="4056303" cy="488724"/>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none" tIns="0" bIns="0">
            <a:spAutoFit/>
          </a:bodyPr>
          <a:lstStyle/>
          <a:p>
            <a:pPr>
              <a:lnSpc>
                <a:spcPct val="150000"/>
              </a:lnSpc>
            </a:pPr>
            <a:r>
              <a:rPr lang="en-US" altLang="zh-CN" sz="2400" dirty="0" err="1">
                <a:latin typeface="微软雅黑" panose="020B0503020204020204" pitchFamily="34" charset="-122"/>
                <a:ea typeface="微软雅黑" panose="020B0503020204020204" pitchFamily="34" charset="-122"/>
                <a:cs typeface="Times New Roman" panose="02020603050405020304" pitchFamily="18" charset="0"/>
              </a:rPr>
              <a:t>fp.seek</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(offset , whence=0)</a:t>
            </a:r>
          </a:p>
        </p:txBody>
      </p:sp>
    </p:spTree>
    <p:extLst>
      <p:ext uri="{BB962C8B-B14F-4D97-AF65-F5344CB8AC3E}">
        <p14:creationId xmlns:p14="http://schemas.microsoft.com/office/powerpoint/2010/main" val="3987100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文件的定位</a:t>
            </a:r>
            <a:r>
              <a:rPr lang="en-US" altLang="zh-CN" dirty="0" smtClean="0"/>
              <a:t>-seek()</a:t>
            </a:r>
            <a:r>
              <a:rPr lang="zh-CN" altLang="en-US" dirty="0" smtClean="0"/>
              <a:t>方法</a:t>
            </a:r>
            <a:endParaRPr lang="zh-CN" altLang="en-US" dirty="0"/>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37</a:t>
            </a:fld>
            <a:endParaRPr lang="zh-CN" altLang="en-US" dirty="0"/>
          </a:p>
        </p:txBody>
      </p:sp>
      <p:grpSp>
        <p:nvGrpSpPr>
          <p:cNvPr id="4" name="组合 3"/>
          <p:cNvGrpSpPr/>
          <p:nvPr/>
        </p:nvGrpSpPr>
        <p:grpSpPr>
          <a:xfrm>
            <a:off x="5513301" y="1053266"/>
            <a:ext cx="2880321" cy="3708922"/>
            <a:chOff x="546400" y="2590221"/>
            <a:chExt cx="1314797" cy="1263408"/>
          </a:xfrm>
        </p:grpSpPr>
        <p:sp>
          <p:nvSpPr>
            <p:cNvPr id="5" name="任意多边形 4"/>
            <p:cNvSpPr/>
            <p:nvPr/>
          </p:nvSpPr>
          <p:spPr>
            <a:xfrm>
              <a:off x="546400" y="2590221"/>
              <a:ext cx="1314797" cy="1263408"/>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600" dirty="0" smtClean="0"/>
            </a:p>
            <a:p>
              <a:pPr marL="0" lvl="1">
                <a:lnSpc>
                  <a:spcPct val="90000"/>
                </a:lnSpc>
              </a:pPr>
              <a:endParaRPr lang="en-US" altLang="zh-CN" sz="2400" dirty="0" smtClean="0"/>
            </a:p>
            <a:p>
              <a:pPr marL="0" lvl="1">
                <a:lnSpc>
                  <a:spcPct val="90000"/>
                </a:lnSpc>
              </a:pPr>
              <a:r>
                <a:rPr lang="en-US" altLang="zh-CN" sz="2000" dirty="0" smtClean="0"/>
                <a:t>&gt;&gt;&gt; </a:t>
              </a:r>
              <a:r>
                <a:rPr lang="en-US" altLang="zh-CN" sz="2000" dirty="0"/>
                <a:t>s</a:t>
              </a:r>
            </a:p>
            <a:p>
              <a:pPr marL="0" lvl="1">
                <a:lnSpc>
                  <a:spcPct val="90000"/>
                </a:lnSpc>
              </a:pPr>
              <a:r>
                <a:rPr lang="en-US" altLang="zh-CN" sz="2000" dirty="0" err="1">
                  <a:solidFill>
                    <a:srgbClr val="0070C0"/>
                  </a:solidFill>
                </a:rPr>
                <a:t>b'word</a:t>
              </a:r>
              <a:r>
                <a:rPr lang="en-US" altLang="zh-CN" sz="2000" dirty="0" smtClean="0">
                  <a:solidFill>
                    <a:srgbClr val="0070C0"/>
                  </a:solidFill>
                </a:rPr>
                <a:t>!'</a:t>
              </a:r>
              <a:endParaRPr lang="en-US" altLang="zh-CN" sz="2000" dirty="0">
                <a:solidFill>
                  <a:srgbClr val="0070C0"/>
                </a:solidFill>
              </a:endParaRPr>
            </a:p>
            <a:p>
              <a:pPr marL="0" lvl="1">
                <a:lnSpc>
                  <a:spcPct val="90000"/>
                </a:lnSpc>
              </a:pPr>
              <a:r>
                <a:rPr lang="en-US" altLang="zh-CN" sz="2000" dirty="0" smtClean="0"/>
                <a:t>&gt;&gt;&gt; </a:t>
              </a:r>
              <a:r>
                <a:rPr lang="en-US" altLang="zh-CN" sz="2000" dirty="0" err="1"/>
                <a:t>fp.seek</a:t>
              </a:r>
              <a:r>
                <a:rPr lang="en-US" altLang="zh-CN" sz="2000" dirty="0"/>
                <a:t>(3, 0)</a:t>
              </a:r>
            </a:p>
            <a:p>
              <a:pPr marL="0" lvl="1">
                <a:lnSpc>
                  <a:spcPct val="90000"/>
                </a:lnSpc>
              </a:pPr>
              <a:r>
                <a:rPr lang="en-US" altLang="zh-CN" sz="2000" dirty="0">
                  <a:solidFill>
                    <a:srgbClr val="0070C0"/>
                  </a:solidFill>
                </a:rPr>
                <a:t>3</a:t>
              </a:r>
            </a:p>
            <a:p>
              <a:pPr marL="0" lvl="1">
                <a:lnSpc>
                  <a:spcPct val="90000"/>
                </a:lnSpc>
              </a:pPr>
              <a:r>
                <a:rPr lang="en-US" altLang="zh-CN" sz="2000" dirty="0"/>
                <a:t>&gt;&gt;&gt; </a:t>
              </a:r>
              <a:r>
                <a:rPr lang="en-US" altLang="zh-CN" sz="2000" dirty="0" err="1"/>
                <a:t>fp.read</a:t>
              </a:r>
              <a:r>
                <a:rPr lang="en-US" altLang="zh-CN" sz="2000" dirty="0"/>
                <a:t>(3)</a:t>
              </a:r>
            </a:p>
            <a:p>
              <a:pPr marL="0" lvl="1">
                <a:lnSpc>
                  <a:spcPct val="90000"/>
                </a:lnSpc>
              </a:pPr>
              <a:r>
                <a:rPr lang="en-US" altLang="zh-CN" sz="2000" dirty="0" err="1">
                  <a:solidFill>
                    <a:srgbClr val="0070C0"/>
                  </a:solidFill>
                </a:rPr>
                <a:t>b'lo</a:t>
              </a:r>
              <a:r>
                <a:rPr lang="en-US" altLang="zh-CN" sz="2000" dirty="0">
                  <a:solidFill>
                    <a:srgbClr val="0070C0"/>
                  </a:solidFill>
                </a:rPr>
                <a:t>,'</a:t>
              </a:r>
            </a:p>
            <a:p>
              <a:pPr marL="0" lvl="1">
                <a:lnSpc>
                  <a:spcPct val="90000"/>
                </a:lnSpc>
              </a:pPr>
              <a:r>
                <a:rPr lang="en-US" altLang="zh-CN" sz="2000" dirty="0"/>
                <a:t>&gt;&gt;&gt; </a:t>
              </a:r>
              <a:r>
                <a:rPr lang="en-US" altLang="zh-CN" sz="2000" dirty="0" err="1"/>
                <a:t>fp.seek</a:t>
              </a:r>
              <a:r>
                <a:rPr lang="en-US" altLang="zh-CN" sz="2000" dirty="0"/>
                <a:t>(2, 1)</a:t>
              </a:r>
            </a:p>
            <a:p>
              <a:pPr marL="0" lvl="1">
                <a:lnSpc>
                  <a:spcPct val="90000"/>
                </a:lnSpc>
              </a:pPr>
              <a:r>
                <a:rPr lang="en-US" altLang="zh-CN" sz="2000" dirty="0">
                  <a:solidFill>
                    <a:srgbClr val="0070C0"/>
                  </a:solidFill>
                </a:rPr>
                <a:t>8</a:t>
              </a:r>
            </a:p>
            <a:p>
              <a:pPr marL="0" lvl="1">
                <a:lnSpc>
                  <a:spcPct val="90000"/>
                </a:lnSpc>
              </a:pPr>
              <a:r>
                <a:rPr lang="en-US" altLang="zh-CN" sz="2000" dirty="0"/>
                <a:t>&gt;&gt;&gt; </a:t>
              </a:r>
              <a:r>
                <a:rPr lang="en-US" altLang="zh-CN" sz="2000" dirty="0" err="1"/>
                <a:t>fp.read</a:t>
              </a:r>
              <a:r>
                <a:rPr lang="en-US" altLang="zh-CN" sz="2000" dirty="0"/>
                <a:t>(3)</a:t>
              </a:r>
            </a:p>
            <a:p>
              <a:pPr marL="0" lvl="1">
                <a:lnSpc>
                  <a:spcPct val="90000"/>
                </a:lnSpc>
              </a:pPr>
              <a:r>
                <a:rPr lang="en-US" altLang="zh-CN" sz="2000" dirty="0" err="1">
                  <a:solidFill>
                    <a:srgbClr val="0070C0"/>
                  </a:solidFill>
                </a:rPr>
                <a:t>b'rd</a:t>
              </a:r>
              <a:r>
                <a:rPr lang="en-US" altLang="zh-CN" sz="2000" dirty="0" smtClean="0">
                  <a:solidFill>
                    <a:srgbClr val="0070C0"/>
                  </a:solidFill>
                </a:rPr>
                <a:t>!'</a:t>
              </a:r>
            </a:p>
            <a:p>
              <a:pPr marL="0" lvl="1">
                <a:lnSpc>
                  <a:spcPct val="90000"/>
                </a:lnSpc>
              </a:pPr>
              <a:r>
                <a:rPr lang="en-US" altLang="zh-CN" sz="2000" dirty="0"/>
                <a:t>&gt;&gt;&gt; </a:t>
              </a:r>
              <a:r>
                <a:rPr lang="en-US" altLang="zh-CN" sz="2000" dirty="0" err="1" smtClean="0"/>
                <a:t>fp.close</a:t>
              </a:r>
              <a:r>
                <a:rPr lang="en-US" altLang="zh-CN" sz="2000" dirty="0" smtClean="0"/>
                <a:t>()</a:t>
              </a:r>
              <a:endParaRPr lang="en-US" altLang="zh-CN" sz="2000" dirty="0"/>
            </a:p>
          </p:txBody>
        </p:sp>
        <p:sp>
          <p:nvSpPr>
            <p:cNvPr id="6" name="椭圆形标注 5"/>
            <p:cNvSpPr/>
            <p:nvPr/>
          </p:nvSpPr>
          <p:spPr>
            <a:xfrm>
              <a:off x="618739" y="2605854"/>
              <a:ext cx="361570" cy="133692"/>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grpSp>
        <p:nvGrpSpPr>
          <p:cNvPr id="8" name="组合 7"/>
          <p:cNvGrpSpPr/>
          <p:nvPr/>
        </p:nvGrpSpPr>
        <p:grpSpPr>
          <a:xfrm>
            <a:off x="755576" y="1077593"/>
            <a:ext cx="4392488" cy="3684596"/>
            <a:chOff x="533921" y="2157686"/>
            <a:chExt cx="1314797" cy="1452110"/>
          </a:xfrm>
        </p:grpSpPr>
        <p:sp>
          <p:nvSpPr>
            <p:cNvPr id="9" name="任意多边形 8"/>
            <p:cNvSpPr/>
            <p:nvPr/>
          </p:nvSpPr>
          <p:spPr>
            <a:xfrm>
              <a:off x="533921" y="2157686"/>
              <a:ext cx="1314797" cy="1452110"/>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600" dirty="0" smtClean="0"/>
            </a:p>
            <a:p>
              <a:pPr marL="0" lvl="1"/>
              <a:endParaRPr lang="en-US" altLang="zh-CN" sz="2200" dirty="0" smtClean="0"/>
            </a:p>
            <a:p>
              <a:pPr marL="0" lvl="1">
                <a:lnSpc>
                  <a:spcPct val="80000"/>
                </a:lnSpc>
              </a:pPr>
              <a:r>
                <a:rPr lang="en-US" altLang="zh-CN" sz="2300" dirty="0"/>
                <a:t>&gt;&gt;&gt; fp = </a:t>
              </a:r>
              <a:r>
                <a:rPr lang="en-US" altLang="zh-CN" sz="2300" dirty="0">
                  <a:solidFill>
                    <a:srgbClr val="7030A0"/>
                  </a:solidFill>
                </a:rPr>
                <a:t>open</a:t>
              </a:r>
              <a:r>
                <a:rPr lang="en-US" altLang="zh-CN" sz="2300" dirty="0"/>
                <a:t>(</a:t>
              </a:r>
              <a:r>
                <a:rPr lang="en-US" altLang="zh-CN" sz="2300" dirty="0">
                  <a:solidFill>
                    <a:schemeClr val="accent3"/>
                  </a:solidFill>
                </a:rPr>
                <a:t>'testseek.dat'</a:t>
              </a:r>
              <a:r>
                <a:rPr lang="en-US" altLang="zh-CN" sz="2300" dirty="0"/>
                <a:t>, </a:t>
              </a:r>
              <a:r>
                <a:rPr lang="en-US" altLang="zh-CN" sz="2300" dirty="0">
                  <a:solidFill>
                    <a:schemeClr val="accent3"/>
                  </a:solidFill>
                </a:rPr>
                <a:t>'</a:t>
              </a:r>
              <a:r>
                <a:rPr lang="en-US" altLang="zh-CN" sz="2300" dirty="0" err="1">
                  <a:solidFill>
                    <a:schemeClr val="accent3"/>
                  </a:solidFill>
                </a:rPr>
                <a:t>wb</a:t>
              </a:r>
              <a:r>
                <a:rPr lang="en-US" altLang="zh-CN" sz="2300" dirty="0">
                  <a:solidFill>
                    <a:schemeClr val="accent3"/>
                  </a:solidFill>
                </a:rPr>
                <a:t>+'</a:t>
              </a:r>
              <a:r>
                <a:rPr lang="en-US" altLang="zh-CN" sz="2300" dirty="0"/>
                <a:t>)</a:t>
              </a:r>
            </a:p>
            <a:p>
              <a:pPr marL="0" lvl="1">
                <a:lnSpc>
                  <a:spcPct val="80000"/>
                </a:lnSpc>
              </a:pPr>
              <a:r>
                <a:rPr lang="en-US" altLang="zh-CN" sz="2300" dirty="0"/>
                <a:t>&gt;&gt;&gt; </a:t>
              </a:r>
              <a:r>
                <a:rPr lang="en-US" altLang="zh-CN" sz="2300" dirty="0" err="1"/>
                <a:t>fp.write</a:t>
              </a:r>
              <a:r>
                <a:rPr lang="en-US" altLang="zh-CN" sz="2300" dirty="0"/>
                <a:t>(</a:t>
              </a:r>
              <a:r>
                <a:rPr lang="en-US" altLang="zh-CN" sz="2300" dirty="0" err="1">
                  <a:solidFill>
                    <a:schemeClr val="accent3"/>
                  </a:solidFill>
                </a:rPr>
                <a:t>b'Hello,word</a:t>
              </a:r>
              <a:r>
                <a:rPr lang="en-US" altLang="zh-CN" sz="2300" dirty="0">
                  <a:solidFill>
                    <a:schemeClr val="accent3"/>
                  </a:solidFill>
                </a:rPr>
                <a:t>!'</a:t>
              </a:r>
              <a:r>
                <a:rPr lang="en-US" altLang="zh-CN" sz="2300" dirty="0"/>
                <a:t>)</a:t>
              </a:r>
            </a:p>
            <a:p>
              <a:pPr marL="0" lvl="1">
                <a:lnSpc>
                  <a:spcPct val="80000"/>
                </a:lnSpc>
              </a:pPr>
              <a:r>
                <a:rPr lang="en-US" altLang="zh-CN" sz="2300" dirty="0">
                  <a:solidFill>
                    <a:srgbClr val="0070C0"/>
                  </a:solidFill>
                </a:rPr>
                <a:t>11</a:t>
              </a:r>
            </a:p>
            <a:p>
              <a:pPr marL="0" lvl="1">
                <a:lnSpc>
                  <a:spcPct val="80000"/>
                </a:lnSpc>
              </a:pPr>
              <a:r>
                <a:rPr lang="en-US" altLang="zh-CN" sz="2300" dirty="0"/>
                <a:t>&gt;&gt;&gt; </a:t>
              </a:r>
              <a:r>
                <a:rPr lang="en-US" altLang="zh-CN" sz="2300" dirty="0" err="1"/>
                <a:t>fp.seek</a:t>
              </a:r>
              <a:r>
                <a:rPr lang="en-US" altLang="zh-CN" sz="2300" dirty="0"/>
                <a:t>(0)</a:t>
              </a:r>
            </a:p>
            <a:p>
              <a:pPr marL="0" lvl="1">
                <a:lnSpc>
                  <a:spcPct val="80000"/>
                </a:lnSpc>
              </a:pPr>
              <a:r>
                <a:rPr lang="en-US" altLang="zh-CN" sz="2300" dirty="0">
                  <a:solidFill>
                    <a:srgbClr val="0070C0"/>
                  </a:solidFill>
                </a:rPr>
                <a:t>0</a:t>
              </a:r>
            </a:p>
            <a:p>
              <a:pPr marL="0" lvl="1">
                <a:lnSpc>
                  <a:spcPct val="80000"/>
                </a:lnSpc>
              </a:pPr>
              <a:r>
                <a:rPr lang="en-US" altLang="zh-CN" sz="2300" dirty="0"/>
                <a:t>&gt;&gt;&gt; s = </a:t>
              </a:r>
              <a:r>
                <a:rPr lang="en-US" altLang="zh-CN" sz="2300" dirty="0" err="1"/>
                <a:t>fp.read</a:t>
              </a:r>
              <a:r>
                <a:rPr lang="en-US" altLang="zh-CN" sz="2300" dirty="0"/>
                <a:t>(5)</a:t>
              </a:r>
            </a:p>
            <a:p>
              <a:pPr marL="0" lvl="1">
                <a:lnSpc>
                  <a:spcPct val="80000"/>
                </a:lnSpc>
              </a:pPr>
              <a:r>
                <a:rPr lang="en-US" altLang="zh-CN" sz="2300" dirty="0"/>
                <a:t>&gt;&gt;&gt; s</a:t>
              </a:r>
            </a:p>
            <a:p>
              <a:pPr marL="0" lvl="1">
                <a:lnSpc>
                  <a:spcPct val="80000"/>
                </a:lnSpc>
              </a:pPr>
              <a:r>
                <a:rPr lang="en-US" altLang="zh-CN" sz="2300" dirty="0" err="1">
                  <a:solidFill>
                    <a:srgbClr val="0070C0"/>
                  </a:solidFill>
                </a:rPr>
                <a:t>b'Hello</a:t>
              </a:r>
              <a:r>
                <a:rPr lang="en-US" altLang="zh-CN" sz="2300" dirty="0">
                  <a:solidFill>
                    <a:srgbClr val="0070C0"/>
                  </a:solidFill>
                </a:rPr>
                <a:t>'</a:t>
              </a:r>
            </a:p>
            <a:p>
              <a:pPr marL="0" lvl="1">
                <a:lnSpc>
                  <a:spcPct val="80000"/>
                </a:lnSpc>
              </a:pPr>
              <a:r>
                <a:rPr lang="en-US" altLang="zh-CN" sz="2300" dirty="0"/>
                <a:t>&gt;&gt;&gt; </a:t>
              </a:r>
              <a:r>
                <a:rPr lang="en-US" altLang="zh-CN" sz="2300" dirty="0" err="1"/>
                <a:t>fp.seek</a:t>
              </a:r>
              <a:r>
                <a:rPr lang="en-US" altLang="zh-CN" sz="2300" dirty="0"/>
                <a:t>(-5, 2)</a:t>
              </a:r>
            </a:p>
            <a:p>
              <a:pPr marL="0" lvl="1">
                <a:lnSpc>
                  <a:spcPct val="80000"/>
                </a:lnSpc>
              </a:pPr>
              <a:r>
                <a:rPr lang="en-US" altLang="zh-CN" sz="2300" dirty="0">
                  <a:solidFill>
                    <a:srgbClr val="0070C0"/>
                  </a:solidFill>
                </a:rPr>
                <a:t>6</a:t>
              </a:r>
            </a:p>
            <a:p>
              <a:pPr marL="0" lvl="1">
                <a:lnSpc>
                  <a:spcPct val="80000"/>
                </a:lnSpc>
              </a:pPr>
              <a:r>
                <a:rPr lang="en-US" altLang="zh-CN" sz="2300" dirty="0"/>
                <a:t>&gt;&gt;&gt; s = </a:t>
              </a:r>
              <a:r>
                <a:rPr lang="en-US" altLang="zh-CN" sz="2300" dirty="0" err="1"/>
                <a:t>fp.read</a:t>
              </a:r>
              <a:r>
                <a:rPr lang="en-US" altLang="zh-CN" sz="2300" dirty="0" smtClean="0"/>
                <a:t>()</a:t>
              </a:r>
              <a:endParaRPr lang="en-US" altLang="zh-CN" sz="2300" dirty="0"/>
            </a:p>
          </p:txBody>
        </p:sp>
        <p:sp>
          <p:nvSpPr>
            <p:cNvPr id="10" name="椭圆形标注 9"/>
            <p:cNvSpPr/>
            <p:nvPr/>
          </p:nvSpPr>
          <p:spPr>
            <a:xfrm>
              <a:off x="575008" y="2179235"/>
              <a:ext cx="242416" cy="141625"/>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spTree>
    <p:extLst>
      <p:ext uri="{BB962C8B-B14F-4D97-AF65-F5344CB8AC3E}">
        <p14:creationId xmlns:p14="http://schemas.microsoft.com/office/powerpoint/2010/main" val="2107107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例</a:t>
            </a:r>
            <a:r>
              <a:rPr lang="en-US" altLang="zh-CN" dirty="0" smtClean="0"/>
              <a:t>7.2  </a:t>
            </a:r>
            <a:r>
              <a:rPr lang="zh-CN" altLang="en-US" dirty="0" smtClean="0"/>
              <a:t>文件读写例子</a:t>
            </a:r>
            <a:r>
              <a:rPr lang="zh-CN" altLang="en-US" dirty="0"/>
              <a:t>改写</a:t>
            </a:r>
          </a:p>
        </p:txBody>
      </p:sp>
      <p:grpSp>
        <p:nvGrpSpPr>
          <p:cNvPr id="10" name="组合 9"/>
          <p:cNvGrpSpPr/>
          <p:nvPr/>
        </p:nvGrpSpPr>
        <p:grpSpPr>
          <a:xfrm>
            <a:off x="749180" y="2055910"/>
            <a:ext cx="4069308" cy="2676080"/>
            <a:chOff x="548639" y="2121409"/>
            <a:chExt cx="2859429" cy="1836779"/>
          </a:xfrm>
        </p:grpSpPr>
        <p:sp>
          <p:nvSpPr>
            <p:cNvPr id="11" name="任意多边形 10"/>
            <p:cNvSpPr/>
            <p:nvPr/>
          </p:nvSpPr>
          <p:spPr>
            <a:xfrm>
              <a:off x="548639" y="2121409"/>
              <a:ext cx="2859429" cy="1836779"/>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1600" dirty="0" smtClean="0"/>
            </a:p>
            <a:p>
              <a:endParaRPr lang="en-US" altLang="zh-CN" sz="1600" dirty="0" smtClean="0"/>
            </a:p>
            <a:p>
              <a:pPr>
                <a:lnSpc>
                  <a:spcPct val="80000"/>
                </a:lnSpc>
              </a:pPr>
              <a:r>
                <a:rPr lang="en-US" altLang="zh-CN" i="1" dirty="0" smtClean="0">
                  <a:solidFill>
                    <a:schemeClr val="bg1">
                      <a:lumMod val="65000"/>
                    </a:schemeClr>
                  </a:solidFill>
                </a:rPr>
                <a:t># prog7-2.py</a:t>
              </a:r>
            </a:p>
            <a:p>
              <a:pPr>
                <a:lnSpc>
                  <a:spcPct val="80000"/>
                </a:lnSpc>
              </a:pPr>
              <a:r>
                <a:rPr lang="en-US" altLang="zh-CN" sz="2200" dirty="0" smtClean="0"/>
                <a:t>f= </a:t>
              </a:r>
              <a:r>
                <a:rPr lang="en-US" altLang="zh-CN" sz="2200" dirty="0">
                  <a:solidFill>
                    <a:srgbClr val="7030A0"/>
                  </a:solidFill>
                </a:rPr>
                <a:t>open</a:t>
              </a:r>
              <a:r>
                <a:rPr lang="en-US" altLang="zh-CN" sz="2200" dirty="0" smtClean="0"/>
                <a:t>(</a:t>
              </a:r>
              <a:r>
                <a:rPr lang="en-US" altLang="zh-CN" sz="2200" dirty="0">
                  <a:solidFill>
                    <a:schemeClr val="accent3"/>
                  </a:solidFill>
                </a:rPr>
                <a:t>'companies.txt'</a:t>
              </a:r>
              <a:r>
                <a:rPr lang="en-US" altLang="zh-CN" sz="2200" dirty="0"/>
                <a:t>,</a:t>
              </a:r>
              <a:r>
                <a:rPr lang="en-US" altLang="zh-CN" sz="2200" dirty="0">
                  <a:solidFill>
                    <a:schemeClr val="accent3"/>
                  </a:solidFill>
                </a:rPr>
                <a:t> 'r+'</a:t>
              </a:r>
              <a:r>
                <a:rPr lang="en-US" altLang="zh-CN" sz="2200" dirty="0" smtClean="0"/>
                <a:t>)</a:t>
              </a:r>
              <a:endParaRPr lang="en-US" altLang="zh-CN" sz="2200" dirty="0"/>
            </a:p>
            <a:p>
              <a:pPr>
                <a:lnSpc>
                  <a:spcPct val="80000"/>
                </a:lnSpc>
              </a:pPr>
              <a:r>
                <a:rPr lang="en-US" altLang="zh-CN" sz="2200" dirty="0" smtClean="0"/>
                <a:t>lines </a:t>
              </a:r>
              <a:r>
                <a:rPr lang="en-US" altLang="zh-CN" sz="2200" dirty="0"/>
                <a:t>= </a:t>
              </a:r>
              <a:r>
                <a:rPr lang="en-US" altLang="zh-CN" sz="2200" dirty="0" err="1" smtClean="0"/>
                <a:t>f.readlines</a:t>
              </a:r>
              <a:r>
                <a:rPr lang="en-US" altLang="zh-CN" sz="2200" dirty="0"/>
                <a:t>()</a:t>
              </a:r>
            </a:p>
            <a:p>
              <a:pPr>
                <a:lnSpc>
                  <a:spcPct val="80000"/>
                </a:lnSpc>
              </a:pPr>
              <a:r>
                <a:rPr lang="en-US" altLang="zh-CN" sz="2200" dirty="0" smtClean="0">
                  <a:solidFill>
                    <a:schemeClr val="accent6"/>
                  </a:solidFill>
                </a:rPr>
                <a:t>for</a:t>
              </a:r>
              <a:r>
                <a:rPr lang="en-US" altLang="zh-CN" sz="2200" dirty="0" smtClean="0"/>
                <a:t> </a:t>
              </a:r>
              <a:r>
                <a:rPr lang="en-US" altLang="zh-CN" sz="2200" dirty="0"/>
                <a:t>i </a:t>
              </a:r>
              <a:r>
                <a:rPr lang="en-US" altLang="zh-CN" sz="2200" dirty="0">
                  <a:solidFill>
                    <a:schemeClr val="accent6"/>
                  </a:solidFill>
                </a:rPr>
                <a:t>in</a:t>
              </a:r>
              <a:r>
                <a:rPr lang="en-US" altLang="zh-CN" sz="2200" dirty="0"/>
                <a:t> </a:t>
              </a:r>
              <a:r>
                <a:rPr lang="en-US" altLang="zh-CN" sz="2200" dirty="0" smtClean="0">
                  <a:solidFill>
                    <a:srgbClr val="7030A0"/>
                  </a:solidFill>
                </a:rPr>
                <a:t>range</a:t>
              </a:r>
              <a:r>
                <a:rPr lang="en-US" altLang="zh-CN" sz="2200" dirty="0" smtClean="0"/>
                <a:t>(0, </a:t>
              </a:r>
              <a:r>
                <a:rPr lang="en-US" altLang="zh-CN" sz="2200" dirty="0" err="1" smtClean="0">
                  <a:solidFill>
                    <a:srgbClr val="7030A0"/>
                  </a:solidFill>
                </a:rPr>
                <a:t>len</a:t>
              </a:r>
              <a:r>
                <a:rPr lang="en-US" altLang="zh-CN" sz="2200" dirty="0" smtClean="0"/>
                <a:t>(lines)):</a:t>
              </a:r>
              <a:endParaRPr lang="en-US" altLang="zh-CN" sz="2200" dirty="0"/>
            </a:p>
            <a:p>
              <a:pPr>
                <a:lnSpc>
                  <a:spcPct val="80000"/>
                </a:lnSpc>
              </a:pPr>
              <a:r>
                <a:rPr lang="en-US" altLang="zh-CN" sz="2200" dirty="0"/>
                <a:t>    </a:t>
              </a:r>
              <a:r>
                <a:rPr lang="en-US" altLang="zh-CN" sz="2200" dirty="0" smtClean="0"/>
                <a:t>  lines[</a:t>
              </a:r>
              <a:r>
                <a:rPr lang="en-US" altLang="zh-CN" sz="2200" dirty="0" err="1" smtClean="0"/>
                <a:t>i</a:t>
              </a:r>
              <a:r>
                <a:rPr lang="en-US" altLang="zh-CN" sz="2200" dirty="0"/>
                <a:t>] = </a:t>
              </a:r>
              <a:r>
                <a:rPr lang="en-US" altLang="zh-CN" sz="2200" dirty="0" err="1">
                  <a:solidFill>
                    <a:srgbClr val="7030A0"/>
                  </a:solidFill>
                </a:rPr>
                <a:t>str</a:t>
              </a:r>
              <a:r>
                <a:rPr lang="en-US" altLang="zh-CN" sz="2200" dirty="0"/>
                <a:t>(i+1) + </a:t>
              </a:r>
              <a:r>
                <a:rPr lang="en-US" altLang="zh-CN" sz="2200" dirty="0">
                  <a:solidFill>
                    <a:schemeClr val="accent3"/>
                  </a:solidFill>
                </a:rPr>
                <a:t>' '</a:t>
              </a:r>
              <a:r>
                <a:rPr lang="en-US" altLang="zh-CN" sz="2200" dirty="0">
                  <a:solidFill>
                    <a:srgbClr val="92D050"/>
                  </a:solidFill>
                </a:rPr>
                <a:t> </a:t>
              </a:r>
              <a:r>
                <a:rPr lang="en-US" altLang="zh-CN" sz="2200" dirty="0"/>
                <a:t>+ </a:t>
              </a:r>
              <a:r>
                <a:rPr lang="en-US" altLang="zh-CN" sz="2200" dirty="0" smtClean="0"/>
                <a:t>lines[</a:t>
              </a:r>
              <a:r>
                <a:rPr lang="en-US" altLang="zh-CN" sz="2200" dirty="0" err="1" smtClean="0"/>
                <a:t>i</a:t>
              </a:r>
              <a:r>
                <a:rPr lang="en-US" altLang="zh-CN" sz="2200" dirty="0" smtClean="0"/>
                <a:t>]</a:t>
              </a:r>
            </a:p>
            <a:p>
              <a:pPr>
                <a:lnSpc>
                  <a:spcPct val="80000"/>
                </a:lnSpc>
              </a:pPr>
              <a:r>
                <a:rPr lang="en-US" altLang="zh-CN" sz="2200" dirty="0" err="1" smtClean="0"/>
                <a:t>f.seek</a:t>
              </a:r>
              <a:r>
                <a:rPr lang="en-US" altLang="zh-CN" sz="2200" dirty="0" smtClean="0"/>
                <a:t>(0)</a:t>
              </a:r>
              <a:endParaRPr lang="en-US" altLang="zh-CN" sz="2200" dirty="0"/>
            </a:p>
            <a:p>
              <a:pPr>
                <a:lnSpc>
                  <a:spcPct val="80000"/>
                </a:lnSpc>
              </a:pPr>
              <a:r>
                <a:rPr lang="en-US" altLang="zh-CN" sz="2200" dirty="0" err="1" smtClean="0"/>
                <a:t>f.writelines</a:t>
              </a:r>
              <a:r>
                <a:rPr lang="en-US" altLang="zh-CN" sz="2200" dirty="0" smtClean="0"/>
                <a:t>(lines)</a:t>
              </a:r>
              <a:endParaRPr lang="en-US" altLang="zh-CN" sz="2200" dirty="0"/>
            </a:p>
            <a:p>
              <a:pPr>
                <a:lnSpc>
                  <a:spcPct val="80000"/>
                </a:lnSpc>
              </a:pPr>
              <a:r>
                <a:rPr lang="en-US" altLang="zh-CN" sz="2200" dirty="0" err="1" smtClean="0"/>
                <a:t>f.close</a:t>
              </a:r>
              <a:r>
                <a:rPr lang="en-US" altLang="zh-CN" sz="2200" dirty="0" smtClean="0"/>
                <a:t>()</a:t>
              </a:r>
            </a:p>
          </p:txBody>
        </p:sp>
        <p:sp>
          <p:nvSpPr>
            <p:cNvPr id="12" name="椭圆形标注 11"/>
            <p:cNvSpPr/>
            <p:nvPr/>
          </p:nvSpPr>
          <p:spPr>
            <a:xfrm>
              <a:off x="609316" y="2132799"/>
              <a:ext cx="484680" cy="270085"/>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400" b="1" dirty="0" smtClean="0">
                  <a:solidFill>
                    <a:schemeClr val="accent1"/>
                  </a:solidFill>
                </a:rPr>
                <a:t>F</a:t>
              </a:r>
              <a:r>
                <a:rPr lang="en-US" altLang="zh-CN" sz="800" dirty="0" smtClean="0">
                  <a:solidFill>
                    <a:schemeClr val="accent1"/>
                  </a:solidFill>
                </a:rPr>
                <a:t>ile</a:t>
              </a:r>
              <a:endParaRPr lang="zh-CN" altLang="en-US" sz="800" dirty="0">
                <a:solidFill>
                  <a:schemeClr val="accent1"/>
                </a:solidFill>
              </a:endParaRPr>
            </a:p>
          </p:txBody>
        </p:sp>
      </p:grpSp>
      <p:sp>
        <p:nvSpPr>
          <p:cNvPr id="14" name="矩形 13"/>
          <p:cNvSpPr/>
          <p:nvPr/>
        </p:nvSpPr>
        <p:spPr>
          <a:xfrm>
            <a:off x="612307" y="1015163"/>
            <a:ext cx="7920132" cy="9540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87623" y="1015162"/>
            <a:ext cx="7200800" cy="941155"/>
          </a:xfrm>
          <a:prstGeom prst="rect">
            <a:avLst/>
          </a:prstGeom>
        </p:spPr>
        <p:txBody>
          <a:bodyPr wrap="square">
            <a:spAutoFit/>
          </a:bodyPr>
          <a:lstStyle/>
          <a:p>
            <a:pPr>
              <a:lnSpc>
                <a:spcPct val="120000"/>
              </a:lnSpc>
            </a:pPr>
            <a:r>
              <a:rPr lang="zh-CN" altLang="en-US" sz="2400" dirty="0">
                <a:solidFill>
                  <a:schemeClr val="accent6"/>
                </a:solidFill>
                <a:latin typeface="微软雅黑" panose="020B0503020204020204" pitchFamily="34" charset="-122"/>
                <a:ea typeface="微软雅黑" panose="020B0503020204020204" pitchFamily="34" charset="-122"/>
              </a:rPr>
              <a:t>将</a:t>
            </a:r>
            <a:r>
              <a:rPr lang="zh-CN" altLang="en-US" sz="2400" dirty="0" smtClean="0">
                <a:solidFill>
                  <a:schemeClr val="accent6"/>
                </a:solidFill>
                <a:latin typeface="微软雅黑" panose="020B0503020204020204" pitchFamily="34" charset="-122"/>
                <a:ea typeface="微软雅黑" panose="020B0503020204020204" pitchFamily="34" charset="-122"/>
              </a:rPr>
              <a:t>文件</a:t>
            </a:r>
            <a:r>
              <a:rPr lang="en-US" altLang="zh-CN" sz="2400" dirty="0">
                <a:solidFill>
                  <a:schemeClr val="accent6"/>
                </a:solidFill>
                <a:latin typeface="微软雅黑" panose="020B0503020204020204" pitchFamily="34" charset="-122"/>
                <a:ea typeface="微软雅黑" panose="020B0503020204020204" pitchFamily="34" charset="-122"/>
              </a:rPr>
              <a:t>companies.txt </a:t>
            </a:r>
            <a:r>
              <a:rPr lang="zh-CN" altLang="en-US" sz="2400" dirty="0">
                <a:solidFill>
                  <a:schemeClr val="accent6"/>
                </a:solidFill>
                <a:latin typeface="微软雅黑" panose="020B0503020204020204" pitchFamily="34" charset="-122"/>
                <a:ea typeface="微软雅黑" panose="020B0503020204020204" pitchFamily="34" charset="-122"/>
              </a:rPr>
              <a:t>的字符串前加上序号</a:t>
            </a:r>
            <a:r>
              <a:rPr lang="en-US" altLang="zh-CN" sz="2400" dirty="0">
                <a:solidFill>
                  <a:schemeClr val="accent6"/>
                </a:solidFill>
                <a:latin typeface="微软雅黑" panose="020B0503020204020204" pitchFamily="34" charset="-122"/>
                <a:ea typeface="微软雅黑" panose="020B0503020204020204" pitchFamily="34" charset="-122"/>
              </a:rPr>
              <a:t>1</a:t>
            </a:r>
            <a:r>
              <a:rPr lang="zh-CN" altLang="en-US" sz="2400" dirty="0">
                <a:solidFill>
                  <a:schemeClr val="accent6"/>
                </a:solidFill>
                <a:latin typeface="微软雅黑" panose="020B0503020204020204" pitchFamily="34" charset="-122"/>
                <a:ea typeface="微软雅黑" panose="020B0503020204020204" pitchFamily="34" charset="-122"/>
              </a:rPr>
              <a:t>、</a:t>
            </a:r>
            <a:r>
              <a:rPr lang="en-US" altLang="zh-CN" sz="2400" dirty="0">
                <a:solidFill>
                  <a:schemeClr val="accent6"/>
                </a:solidFill>
                <a:latin typeface="微软雅黑" panose="020B0503020204020204" pitchFamily="34" charset="-122"/>
                <a:ea typeface="微软雅黑" panose="020B0503020204020204" pitchFamily="34" charset="-122"/>
              </a:rPr>
              <a:t>2</a:t>
            </a:r>
            <a:r>
              <a:rPr lang="zh-CN" altLang="en-US" sz="2400" dirty="0" smtClean="0">
                <a:solidFill>
                  <a:schemeClr val="accent6"/>
                </a:solidFill>
                <a:latin typeface="微软雅黑" panose="020B0503020204020204" pitchFamily="34" charset="-122"/>
                <a:ea typeface="微软雅黑" panose="020B0503020204020204" pitchFamily="34" charset="-122"/>
              </a:rPr>
              <a:t>、</a:t>
            </a:r>
            <a:r>
              <a:rPr lang="en-US" altLang="zh-CN" sz="2400" dirty="0" smtClean="0">
                <a:solidFill>
                  <a:schemeClr val="accent6"/>
                </a:solidFill>
                <a:latin typeface="微软雅黑" panose="020B0503020204020204" pitchFamily="34" charset="-122"/>
                <a:ea typeface="微软雅黑" panose="020B0503020204020204" pitchFamily="34" charset="-122"/>
              </a:rPr>
              <a:t>3</a:t>
            </a:r>
            <a:r>
              <a:rPr lang="zh-CN" altLang="en-US" sz="2400" dirty="0">
                <a:solidFill>
                  <a:schemeClr val="accent6"/>
                </a:solidFill>
                <a:latin typeface="微软雅黑" panose="020B0503020204020204" pitchFamily="34" charset="-122"/>
                <a:ea typeface="微软雅黑" panose="020B0503020204020204" pitchFamily="34" charset="-122"/>
              </a:rPr>
              <a:t>、</a:t>
            </a:r>
            <a:r>
              <a:rPr lang="en-US" altLang="zh-CN" sz="2400" dirty="0" smtClean="0">
                <a:solidFill>
                  <a:schemeClr val="accent6"/>
                </a:solidFill>
                <a:latin typeface="微软雅黑" panose="020B0503020204020204" pitchFamily="34" charset="-122"/>
                <a:ea typeface="微软雅黑" panose="020B0503020204020204" pitchFamily="34" charset="-122"/>
              </a:rPr>
              <a:t>…</a:t>
            </a:r>
            <a:r>
              <a:rPr lang="zh-CN" altLang="en-US" sz="2400" dirty="0" smtClean="0">
                <a:solidFill>
                  <a:schemeClr val="accent6"/>
                </a:solidFill>
                <a:latin typeface="微软雅黑" panose="020B0503020204020204" pitchFamily="34" charset="-122"/>
                <a:ea typeface="微软雅黑" panose="020B0503020204020204" pitchFamily="34" charset="-122"/>
              </a:rPr>
              <a:t>。</a:t>
            </a:r>
            <a:endParaRPr lang="zh-CN" altLang="en-US" sz="2400" dirty="0">
              <a:solidFill>
                <a:schemeClr val="accent6"/>
              </a:solidFill>
              <a:latin typeface="微软雅黑" panose="020B0503020204020204" pitchFamily="34" charset="-122"/>
              <a:ea typeface="微软雅黑" panose="020B0503020204020204" pitchFamily="34" charset="-122"/>
            </a:endParaRPr>
          </a:p>
        </p:txBody>
      </p:sp>
      <p:sp>
        <p:nvSpPr>
          <p:cNvPr id="16" name="矩形 15"/>
          <p:cNvSpPr/>
          <p:nvPr/>
        </p:nvSpPr>
        <p:spPr>
          <a:xfrm>
            <a:off x="343790" y="830491"/>
            <a:ext cx="1210588" cy="1323439"/>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微软雅黑" pitchFamily="34" charset="-122"/>
                <a:ea typeface="微软雅黑" pitchFamily="34" charset="-122"/>
              </a:rPr>
              <a:t>？</a:t>
            </a:r>
            <a:endParaRPr lang="zh-CN" altLang="en-US" sz="8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微软雅黑" pitchFamily="34" charset="-122"/>
              <a:ea typeface="微软雅黑" pitchFamily="34" charset="-122"/>
            </a:endParaRPr>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38</a:t>
            </a:fld>
            <a:endParaRPr lang="zh-CN" altLang="en-US" dirty="0"/>
          </a:p>
        </p:txBody>
      </p:sp>
      <p:sp>
        <p:nvSpPr>
          <p:cNvPr id="17" name="Text Box 4"/>
          <p:cNvSpPr txBox="1">
            <a:spLocks noChangeArrowheads="1"/>
          </p:cNvSpPr>
          <p:nvPr/>
        </p:nvSpPr>
        <p:spPr bwMode="auto">
          <a:xfrm>
            <a:off x="5436096" y="2643758"/>
            <a:ext cx="2928695" cy="1538883"/>
          </a:xfrm>
          <a:prstGeom prst="rect">
            <a:avLst/>
          </a:prstGeom>
          <a:ln>
            <a:headEnd/>
            <a:tailEn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a:spAutoFit/>
          </a:bodyPr>
          <a:lstStyle>
            <a:lvl1pPr>
              <a:spcBef>
                <a:spcPct val="20000"/>
              </a:spcBef>
              <a:buChar char="•"/>
              <a:defRPr sz="3200">
                <a:solidFill>
                  <a:schemeClr val="tx2"/>
                </a:solidFill>
                <a:latin typeface="Arial" charset="0"/>
                <a:ea typeface="Arial Unicode MS" pitchFamily="34" charset="-122"/>
                <a:cs typeface="Arial Unicode MS" pitchFamily="34" charset="-122"/>
              </a:defRPr>
            </a:lvl1pPr>
            <a:lvl2pPr marL="742950" indent="-285750">
              <a:spcBef>
                <a:spcPct val="20000"/>
              </a:spcBef>
              <a:buChar char="–"/>
              <a:defRPr sz="3200">
                <a:solidFill>
                  <a:schemeClr val="tx2"/>
                </a:solidFill>
                <a:latin typeface="Arial" charset="0"/>
                <a:ea typeface="Arial Unicode MS" pitchFamily="34" charset="-122"/>
                <a:cs typeface="Arial Unicode MS" pitchFamily="34" charset="-122"/>
              </a:defRPr>
            </a:lvl2pPr>
            <a:lvl3pPr marL="1143000" indent="-228600">
              <a:spcBef>
                <a:spcPct val="20000"/>
              </a:spcBef>
              <a:buChar char="•"/>
              <a:defRPr sz="3200">
                <a:solidFill>
                  <a:schemeClr val="tx2"/>
                </a:solidFill>
                <a:latin typeface="Arial" charset="0"/>
                <a:ea typeface="Arial Unicode MS" pitchFamily="34" charset="-122"/>
                <a:cs typeface="Arial Unicode MS" pitchFamily="34" charset="-122"/>
              </a:defRPr>
            </a:lvl3pPr>
            <a:lvl4pPr marL="1600200" indent="-228600">
              <a:spcBef>
                <a:spcPct val="20000"/>
              </a:spcBef>
              <a:buChar char="–"/>
              <a:defRPr sz="3200">
                <a:solidFill>
                  <a:schemeClr val="tx2"/>
                </a:solidFill>
                <a:latin typeface="Arial" charset="0"/>
                <a:ea typeface="Arial Unicode MS" pitchFamily="34" charset="-122"/>
                <a:cs typeface="Arial Unicode MS" pitchFamily="34" charset="-122"/>
              </a:defRPr>
            </a:lvl4pPr>
            <a:lvl5pPr marL="2057400" indent="-228600">
              <a:spcBef>
                <a:spcPct val="20000"/>
              </a:spcBef>
              <a:buChar char="»"/>
              <a:defRPr sz="3200">
                <a:solidFill>
                  <a:schemeClr val="tx2"/>
                </a:solidFill>
                <a:latin typeface="Arial" charset="0"/>
                <a:ea typeface="Arial Unicode MS" pitchFamily="34" charset="-122"/>
                <a:cs typeface="Arial Unicode MS" pitchFamily="34" charset="-122"/>
              </a:defRPr>
            </a:lvl5pPr>
            <a:lvl6pPr marL="25146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6pPr>
            <a:lvl7pPr marL="29718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7pPr>
            <a:lvl8pPr marL="34290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8pPr>
            <a:lvl9pPr marL="38862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9pPr>
          </a:lstStyle>
          <a:p>
            <a:pPr eaLnBrk="1" hangingPunct="1">
              <a:spcBef>
                <a:spcPct val="0"/>
              </a:spcBef>
              <a:buFontTx/>
              <a:buNone/>
            </a:pPr>
            <a:r>
              <a:rPr lang="en-US" altLang="zh-CN" sz="2200" u="sng" dirty="0" smtClean="0">
                <a:solidFill>
                  <a:schemeClr val="tx1"/>
                </a:solidFill>
                <a:latin typeface="+mn-lt"/>
                <a:ea typeface="宋体" charset="-122"/>
              </a:rPr>
              <a:t>Output</a:t>
            </a:r>
            <a:r>
              <a:rPr lang="en-US" altLang="zh-CN" sz="2200" dirty="0" smtClean="0">
                <a:solidFill>
                  <a:schemeClr val="tx1"/>
                </a:solidFill>
                <a:latin typeface="+mn-lt"/>
                <a:ea typeface="宋体" charset="-122"/>
              </a:rPr>
              <a:t>:</a:t>
            </a:r>
            <a:endParaRPr lang="en-US" altLang="zh-CN" sz="2200" dirty="0">
              <a:solidFill>
                <a:schemeClr val="tx1"/>
              </a:solidFill>
              <a:latin typeface="+mn-lt"/>
              <a:ea typeface="宋体" charset="-122"/>
            </a:endParaRPr>
          </a:p>
          <a:p>
            <a:pPr>
              <a:spcBef>
                <a:spcPct val="0"/>
              </a:spcBef>
              <a:buNone/>
            </a:pPr>
            <a:r>
              <a:rPr lang="en-US" altLang="zh-CN" sz="1800" dirty="0" smtClean="0">
                <a:solidFill>
                  <a:schemeClr val="tx1"/>
                </a:solidFill>
                <a:latin typeface="+mn-lt"/>
                <a:ea typeface="宋体" charset="-122"/>
              </a:rPr>
              <a:t>1 NIKE </a:t>
            </a:r>
            <a:r>
              <a:rPr lang="en-US" altLang="zh-CN" sz="1800" dirty="0">
                <a:solidFill>
                  <a:schemeClr val="tx1"/>
                </a:solidFill>
                <a:latin typeface="+mn-lt"/>
                <a:ea typeface="宋体" charset="-122"/>
              </a:rPr>
              <a:t>Inc.</a:t>
            </a:r>
          </a:p>
          <a:p>
            <a:pPr>
              <a:spcBef>
                <a:spcPct val="0"/>
              </a:spcBef>
              <a:buNone/>
            </a:pPr>
            <a:r>
              <a:rPr lang="en-US" altLang="zh-CN" sz="1800" dirty="0" smtClean="0">
                <a:solidFill>
                  <a:schemeClr val="tx1"/>
                </a:solidFill>
                <a:latin typeface="+mn-lt"/>
                <a:ea typeface="宋体" charset="-122"/>
              </a:rPr>
              <a:t>2 </a:t>
            </a:r>
            <a:r>
              <a:rPr lang="en-US" altLang="zh-CN" sz="1800" dirty="0">
                <a:solidFill>
                  <a:schemeClr val="tx1"/>
                </a:solidFill>
                <a:latin typeface="+mn-lt"/>
                <a:ea typeface="宋体" charset="-122"/>
              </a:rPr>
              <a:t>Microsoft Corporation</a:t>
            </a:r>
          </a:p>
          <a:p>
            <a:pPr>
              <a:spcBef>
                <a:spcPct val="0"/>
              </a:spcBef>
              <a:buNone/>
            </a:pPr>
            <a:r>
              <a:rPr lang="en-US" altLang="zh-CN" sz="1800" dirty="0" smtClean="0">
                <a:solidFill>
                  <a:schemeClr val="tx1"/>
                </a:solidFill>
                <a:latin typeface="+mn-lt"/>
                <a:ea typeface="宋体" charset="-122"/>
              </a:rPr>
              <a:t>3 </a:t>
            </a:r>
            <a:r>
              <a:rPr lang="en-US" altLang="zh-CN" sz="1800" dirty="0">
                <a:solidFill>
                  <a:schemeClr val="tx1"/>
                </a:solidFill>
                <a:latin typeface="+mn-lt"/>
                <a:ea typeface="宋体" charset="-122"/>
              </a:rPr>
              <a:t>Apple Inc.</a:t>
            </a:r>
          </a:p>
          <a:p>
            <a:pPr>
              <a:spcBef>
                <a:spcPct val="0"/>
              </a:spcBef>
              <a:buNone/>
            </a:pPr>
            <a:r>
              <a:rPr lang="en-US" altLang="zh-CN" sz="1800" dirty="0" smtClean="0">
                <a:solidFill>
                  <a:schemeClr val="tx1"/>
                </a:solidFill>
                <a:latin typeface="+mn-lt"/>
                <a:ea typeface="宋体" charset="-122"/>
              </a:rPr>
              <a:t>4 VISA </a:t>
            </a:r>
            <a:r>
              <a:rPr lang="en-US" altLang="zh-CN" sz="1800" dirty="0">
                <a:solidFill>
                  <a:schemeClr val="tx1"/>
                </a:solidFill>
                <a:latin typeface="+mn-lt"/>
                <a:ea typeface="宋体" charset="-122"/>
              </a:rPr>
              <a:t>Inc.</a:t>
            </a:r>
          </a:p>
        </p:txBody>
      </p:sp>
    </p:spTree>
    <p:extLst>
      <p:ext uri="{BB962C8B-B14F-4D97-AF65-F5344CB8AC3E}">
        <p14:creationId xmlns:p14="http://schemas.microsoft.com/office/powerpoint/2010/main" val="2462631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文件中头部插入一个新行</a:t>
            </a:r>
            <a:endParaRPr lang="zh-CN" altLang="en-US" dirty="0"/>
          </a:p>
        </p:txBody>
      </p:sp>
      <p:grpSp>
        <p:nvGrpSpPr>
          <p:cNvPr id="10" name="组合 9"/>
          <p:cNvGrpSpPr/>
          <p:nvPr/>
        </p:nvGrpSpPr>
        <p:grpSpPr>
          <a:xfrm>
            <a:off x="2483768" y="1041907"/>
            <a:ext cx="4069308" cy="2028009"/>
            <a:chOff x="548639" y="2121410"/>
            <a:chExt cx="2859429" cy="1391963"/>
          </a:xfrm>
        </p:grpSpPr>
        <p:sp>
          <p:nvSpPr>
            <p:cNvPr id="11" name="任意多边形 10"/>
            <p:cNvSpPr/>
            <p:nvPr/>
          </p:nvSpPr>
          <p:spPr>
            <a:xfrm>
              <a:off x="548639" y="2121410"/>
              <a:ext cx="2859429" cy="1391963"/>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1600" dirty="0" smtClean="0"/>
            </a:p>
            <a:p>
              <a:endParaRPr lang="en-US" altLang="zh-CN" sz="1600" dirty="0" smtClean="0"/>
            </a:p>
            <a:p>
              <a:pPr>
                <a:lnSpc>
                  <a:spcPct val="80000"/>
                </a:lnSpc>
              </a:pPr>
              <a:r>
                <a:rPr lang="en-US" altLang="zh-CN" sz="2200" dirty="0" smtClean="0"/>
                <a:t>f= </a:t>
              </a:r>
              <a:r>
                <a:rPr lang="en-US" altLang="zh-CN" sz="2200" dirty="0">
                  <a:solidFill>
                    <a:srgbClr val="7030A0"/>
                  </a:solidFill>
                </a:rPr>
                <a:t>open</a:t>
              </a:r>
              <a:r>
                <a:rPr lang="en-US" altLang="zh-CN" sz="2200" dirty="0" smtClean="0"/>
                <a:t>(</a:t>
              </a:r>
              <a:r>
                <a:rPr lang="en-US" altLang="zh-CN" sz="2200" dirty="0">
                  <a:solidFill>
                    <a:schemeClr val="accent3"/>
                  </a:solidFill>
                </a:rPr>
                <a:t>'companies.txt'</a:t>
              </a:r>
              <a:r>
                <a:rPr lang="en-US" altLang="zh-CN" sz="2200" dirty="0"/>
                <a:t>,</a:t>
              </a:r>
              <a:r>
                <a:rPr lang="en-US" altLang="zh-CN" sz="2200" dirty="0">
                  <a:solidFill>
                    <a:schemeClr val="accent3"/>
                  </a:solidFill>
                </a:rPr>
                <a:t> 'r+'</a:t>
              </a:r>
              <a:r>
                <a:rPr lang="en-US" altLang="zh-CN" sz="2200" dirty="0" smtClean="0"/>
                <a:t>)</a:t>
              </a:r>
              <a:endParaRPr lang="en-US" altLang="zh-CN" sz="2200" dirty="0"/>
            </a:p>
            <a:p>
              <a:pPr>
                <a:lnSpc>
                  <a:spcPct val="80000"/>
                </a:lnSpc>
              </a:pPr>
              <a:r>
                <a:rPr lang="en-US" altLang="zh-CN" sz="2200" dirty="0" smtClean="0"/>
                <a:t>lines </a:t>
              </a:r>
              <a:r>
                <a:rPr lang="en-US" altLang="zh-CN" sz="2200" dirty="0"/>
                <a:t>= </a:t>
              </a:r>
              <a:r>
                <a:rPr lang="en-US" altLang="zh-CN" sz="2200" dirty="0" err="1" smtClean="0"/>
                <a:t>f.readlines</a:t>
              </a:r>
              <a:r>
                <a:rPr lang="en-US" altLang="zh-CN" sz="2200" dirty="0"/>
                <a:t>()</a:t>
              </a:r>
            </a:p>
            <a:p>
              <a:pPr>
                <a:lnSpc>
                  <a:spcPct val="80000"/>
                </a:lnSpc>
              </a:pPr>
              <a:r>
                <a:rPr lang="en-US" altLang="zh-CN" sz="2200" dirty="0" err="1" smtClean="0"/>
                <a:t>f.seek</a:t>
              </a:r>
              <a:r>
                <a:rPr lang="en-US" altLang="zh-CN" sz="2200" dirty="0" smtClean="0"/>
                <a:t>(0)</a:t>
              </a:r>
              <a:endParaRPr lang="en-US" altLang="zh-CN" sz="2200" dirty="0"/>
            </a:p>
            <a:p>
              <a:pPr>
                <a:lnSpc>
                  <a:spcPct val="80000"/>
                </a:lnSpc>
              </a:pPr>
              <a:r>
                <a:rPr lang="en-US" altLang="zh-CN" sz="2200" dirty="0" err="1" smtClean="0"/>
                <a:t>f.write</a:t>
              </a:r>
              <a:r>
                <a:rPr lang="en-US" altLang="zh-CN" sz="2200" dirty="0" smtClean="0"/>
                <a:t>(</a:t>
              </a:r>
              <a:r>
                <a:rPr lang="en-US" altLang="zh-CN" sz="2200" dirty="0" smtClean="0">
                  <a:solidFill>
                    <a:schemeClr val="accent3"/>
                  </a:solidFill>
                </a:rPr>
                <a:t>'Information\n</a:t>
              </a:r>
              <a:r>
                <a:rPr lang="en-US" altLang="zh-CN" sz="2200" dirty="0">
                  <a:solidFill>
                    <a:schemeClr val="accent3"/>
                  </a:solidFill>
                </a:rPr>
                <a:t>'</a:t>
              </a:r>
              <a:r>
                <a:rPr lang="en-US" altLang="zh-CN" sz="2200" dirty="0" smtClean="0"/>
                <a:t>)</a:t>
              </a:r>
              <a:endParaRPr lang="en-US" altLang="zh-CN" sz="2200" dirty="0"/>
            </a:p>
            <a:p>
              <a:pPr>
                <a:lnSpc>
                  <a:spcPct val="80000"/>
                </a:lnSpc>
              </a:pPr>
              <a:r>
                <a:rPr lang="en-US" altLang="zh-CN" sz="2200" dirty="0" err="1" smtClean="0"/>
                <a:t>f.close</a:t>
              </a:r>
              <a:r>
                <a:rPr lang="en-US" altLang="zh-CN" sz="2200" dirty="0" smtClean="0"/>
                <a:t>()</a:t>
              </a:r>
            </a:p>
          </p:txBody>
        </p:sp>
        <p:sp>
          <p:nvSpPr>
            <p:cNvPr id="12" name="椭圆形标注 11"/>
            <p:cNvSpPr/>
            <p:nvPr/>
          </p:nvSpPr>
          <p:spPr>
            <a:xfrm>
              <a:off x="609316" y="2132799"/>
              <a:ext cx="484680" cy="270085"/>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400" b="1" dirty="0" smtClean="0">
                  <a:solidFill>
                    <a:schemeClr val="accent1"/>
                  </a:solidFill>
                </a:rPr>
                <a:t>F</a:t>
              </a:r>
              <a:r>
                <a:rPr lang="en-US" altLang="zh-CN" sz="800" dirty="0" smtClean="0">
                  <a:solidFill>
                    <a:schemeClr val="accent1"/>
                  </a:solidFill>
                </a:rPr>
                <a:t>ile</a:t>
              </a:r>
              <a:endParaRPr lang="zh-CN" altLang="en-US" sz="800" dirty="0">
                <a:solidFill>
                  <a:schemeClr val="accent1"/>
                </a:solidFill>
              </a:endParaRPr>
            </a:p>
          </p:txBody>
        </p:sp>
      </p:grpSp>
      <p:sp>
        <p:nvSpPr>
          <p:cNvPr id="3" name="灯片编号占位符 2"/>
          <p:cNvSpPr>
            <a:spLocks noGrp="1"/>
          </p:cNvSpPr>
          <p:nvPr>
            <p:ph type="sldNum" sz="quarter" idx="4"/>
          </p:nvPr>
        </p:nvSpPr>
        <p:spPr/>
        <p:txBody>
          <a:bodyPr/>
          <a:lstStyle/>
          <a:p>
            <a:fld id="{D18B1CCC-5B4E-41DC-9FD8-30B8F0069F97}" type="slidenum">
              <a:rPr lang="zh-CN" altLang="en-US" smtClean="0"/>
              <a:pPr/>
              <a:t>39</a:t>
            </a:fld>
            <a:endParaRPr lang="zh-CN" alt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3082226"/>
            <a:ext cx="2895600" cy="1338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右箭头 3"/>
          <p:cNvSpPr/>
          <p:nvPr/>
        </p:nvSpPr>
        <p:spPr>
          <a:xfrm>
            <a:off x="4139952" y="3651870"/>
            <a:ext cx="432048"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9937" y="3082226"/>
            <a:ext cx="2900363" cy="1338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796136" y="2355726"/>
            <a:ext cx="1224136" cy="400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zh-CN" altLang="en-US" sz="2000" dirty="0" smtClean="0">
                <a:latin typeface="幼圆" pitchFamily="49" charset="-122"/>
                <a:ea typeface="幼圆" pitchFamily="49" charset="-122"/>
              </a:rPr>
              <a:t>覆盖模式</a:t>
            </a:r>
          </a:p>
        </p:txBody>
      </p:sp>
    </p:spTree>
    <p:extLst>
      <p:ext uri="{BB962C8B-B14F-4D97-AF65-F5344CB8AC3E}">
        <p14:creationId xmlns:p14="http://schemas.microsoft.com/office/powerpoint/2010/main" val="1137385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文件基本概念</a:t>
            </a:r>
            <a:endParaRPr lang="zh-CN" altLang="en-US" dirty="0"/>
          </a:p>
        </p:txBody>
      </p:sp>
      <p:sp>
        <p:nvSpPr>
          <p:cNvPr id="3" name="内容占位符 2"/>
          <p:cNvSpPr>
            <a:spLocks noGrp="1"/>
          </p:cNvSpPr>
          <p:nvPr>
            <p:ph idx="1"/>
          </p:nvPr>
        </p:nvSpPr>
        <p:spPr>
          <a:xfrm>
            <a:off x="461397" y="987574"/>
            <a:ext cx="5766787" cy="3495836"/>
          </a:xfrm>
        </p:spPr>
        <p:txBody>
          <a:bodyPr>
            <a:normAutofit lnSpcReduction="10000"/>
          </a:bodyPr>
          <a:lstStyle/>
          <a:p>
            <a:r>
              <a:rPr lang="zh-CN" altLang="en-US" dirty="0"/>
              <a:t>文件：存储在某种介质上的信息</a:t>
            </a:r>
            <a:r>
              <a:rPr lang="zh-CN" altLang="en-US" dirty="0" smtClean="0"/>
              <a:t>集合</a:t>
            </a:r>
            <a:endParaRPr lang="en-US" altLang="zh-CN" dirty="0" smtClean="0"/>
          </a:p>
          <a:p>
            <a:r>
              <a:rPr lang="zh-CN" altLang="en-US" dirty="0" smtClean="0"/>
              <a:t>存储：外部存储介质（硬盘）</a:t>
            </a:r>
            <a:endParaRPr lang="en-US" altLang="zh-CN" dirty="0" smtClean="0"/>
          </a:p>
          <a:p>
            <a:r>
              <a:rPr lang="zh-CN" altLang="en-US" dirty="0" smtClean="0"/>
              <a:t>识别：文件名</a:t>
            </a:r>
            <a:endParaRPr lang="en-US" altLang="zh-CN" dirty="0" smtClean="0"/>
          </a:p>
          <a:p>
            <a:r>
              <a:rPr lang="zh-CN" altLang="en-US" dirty="0" smtClean="0"/>
              <a:t>分类</a:t>
            </a:r>
            <a:endParaRPr lang="en-US" altLang="zh-CN" dirty="0" smtClean="0"/>
          </a:p>
          <a:p>
            <a:pPr lvl="1"/>
            <a:r>
              <a:rPr lang="zh-CN" altLang="en-US" dirty="0" smtClean="0"/>
              <a:t>存取方式：顺序存取，随机存取</a:t>
            </a:r>
            <a:endParaRPr lang="en-US" altLang="zh-CN" dirty="0" smtClean="0"/>
          </a:p>
          <a:p>
            <a:pPr lvl="1"/>
            <a:r>
              <a:rPr lang="zh-CN" altLang="en-US" dirty="0" smtClean="0"/>
              <a:t>文件内容表示方式：二进制文件，文本文件</a:t>
            </a:r>
            <a:endParaRPr lang="en-US" altLang="zh-CN"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4</a:t>
            </a:fld>
            <a:endParaRPr lang="zh-CN" altLang="en-US" dirty="0"/>
          </a:p>
        </p:txBody>
      </p:sp>
      <p:sp>
        <p:nvSpPr>
          <p:cNvPr id="5" name="KSO_Shape"/>
          <p:cNvSpPr>
            <a:spLocks/>
          </p:cNvSpPr>
          <p:nvPr/>
        </p:nvSpPr>
        <p:spPr bwMode="auto">
          <a:xfrm>
            <a:off x="6330703" y="1635646"/>
            <a:ext cx="1009174" cy="1008124"/>
          </a:xfrm>
          <a:custGeom>
            <a:avLst/>
            <a:gdLst>
              <a:gd name="T0" fmla="*/ 1471608 w 3280"/>
              <a:gd name="T1" fmla="*/ 974919 h 3289"/>
              <a:gd name="T2" fmla="*/ 1473796 w 3280"/>
              <a:gd name="T3" fmla="*/ 552326 h 3289"/>
              <a:gd name="T4" fmla="*/ 1471608 w 3280"/>
              <a:gd name="T5" fmla="*/ 544115 h 3289"/>
              <a:gd name="T6" fmla="*/ 968854 w 3280"/>
              <a:gd name="T7" fmla="*/ 6021 h 3289"/>
              <a:gd name="T8" fmla="*/ 968307 w 3280"/>
              <a:gd name="T9" fmla="*/ 5474 h 3289"/>
              <a:gd name="T10" fmla="*/ 963384 w 3280"/>
              <a:gd name="T11" fmla="*/ 5474 h 3289"/>
              <a:gd name="T12" fmla="*/ 0 w 3280"/>
              <a:gd name="T13" fmla="*/ 185021 h 3289"/>
              <a:gd name="T14" fmla="*/ 179438 w 3280"/>
              <a:gd name="T15" fmla="*/ 1800397 h 3289"/>
              <a:gd name="T16" fmla="*/ 1471608 w 3280"/>
              <a:gd name="T17" fmla="*/ 1620850 h 3289"/>
              <a:gd name="T18" fmla="*/ 1614939 w 3280"/>
              <a:gd name="T19" fmla="*/ 1585269 h 3289"/>
              <a:gd name="T20" fmla="*/ 1794377 w 3280"/>
              <a:gd name="T21" fmla="*/ 1154466 h 3289"/>
              <a:gd name="T22" fmla="*/ 968854 w 3280"/>
              <a:gd name="T23" fmla="*/ 134113 h 3289"/>
              <a:gd name="T24" fmla="*/ 1148292 w 3280"/>
              <a:gd name="T25" fmla="*/ 544115 h 3289"/>
              <a:gd name="T26" fmla="*/ 968854 w 3280"/>
              <a:gd name="T27" fmla="*/ 134113 h 3289"/>
              <a:gd name="T28" fmla="*/ 251103 w 3280"/>
              <a:gd name="T29" fmla="*/ 1728688 h 3289"/>
              <a:gd name="T30" fmla="*/ 71666 w 3280"/>
              <a:gd name="T31" fmla="*/ 256730 h 3289"/>
              <a:gd name="T32" fmla="*/ 897189 w 3280"/>
              <a:gd name="T33" fmla="*/ 77183 h 3289"/>
              <a:gd name="T34" fmla="*/ 1076626 w 3280"/>
              <a:gd name="T35" fmla="*/ 615824 h 3289"/>
              <a:gd name="T36" fmla="*/ 1399395 w 3280"/>
              <a:gd name="T37" fmla="*/ 974919 h 3289"/>
              <a:gd name="T38" fmla="*/ 394982 w 3280"/>
              <a:gd name="T39" fmla="*/ 1154466 h 3289"/>
              <a:gd name="T40" fmla="*/ 574419 w 3280"/>
              <a:gd name="T41" fmla="*/ 1585269 h 3289"/>
              <a:gd name="T42" fmla="*/ 1219958 w 3280"/>
              <a:gd name="T43" fmla="*/ 1728688 h 3289"/>
              <a:gd name="T44" fmla="*/ 1140633 w 3280"/>
              <a:gd name="T45" fmla="*/ 1456083 h 3289"/>
              <a:gd name="T46" fmla="*/ 1078814 w 3280"/>
              <a:gd name="T47" fmla="*/ 1147349 h 3289"/>
              <a:gd name="T48" fmla="*/ 812393 w 3280"/>
              <a:gd name="T49" fmla="*/ 1380542 h 3289"/>
              <a:gd name="T50" fmla="*/ 915789 w 3280"/>
              <a:gd name="T51" fmla="*/ 1400248 h 3289"/>
              <a:gd name="T52" fmla="*/ 949160 w 3280"/>
              <a:gd name="T53" fmla="*/ 1342224 h 3289"/>
              <a:gd name="T54" fmla="*/ 878041 w 3280"/>
              <a:gd name="T55" fmla="*/ 1290768 h 3289"/>
              <a:gd name="T56" fmla="*/ 1012619 w 3280"/>
              <a:gd name="T57" fmla="*/ 1413386 h 3289"/>
              <a:gd name="T58" fmla="*/ 880229 w 3280"/>
              <a:gd name="T59" fmla="*/ 1461009 h 3289"/>
              <a:gd name="T60" fmla="*/ 742369 w 3280"/>
              <a:gd name="T61" fmla="*/ 1382731 h 3289"/>
              <a:gd name="T62" fmla="*/ 744010 w 3280"/>
              <a:gd name="T63" fmla="*/ 1215227 h 3289"/>
              <a:gd name="T64" fmla="*/ 876947 w 3280"/>
              <a:gd name="T65" fmla="*/ 1142423 h 3289"/>
              <a:gd name="T66" fmla="*/ 1008243 w 3280"/>
              <a:gd name="T67" fmla="*/ 1232744 h 3289"/>
              <a:gd name="T68" fmla="*/ 921806 w 3280"/>
              <a:gd name="T69" fmla="*/ 1208658 h 3289"/>
              <a:gd name="T70" fmla="*/ 812393 w 3280"/>
              <a:gd name="T71" fmla="*/ 1221248 h 3289"/>
              <a:gd name="T72" fmla="*/ 812393 w 3280"/>
              <a:gd name="T73" fmla="*/ 1380542 h 3289"/>
              <a:gd name="T74" fmla="*/ 1273570 w 3280"/>
              <a:gd name="T75" fmla="*/ 1199352 h 3289"/>
              <a:gd name="T76" fmla="*/ 1402131 w 3280"/>
              <a:gd name="T77" fmla="*/ 1272704 h 3289"/>
              <a:gd name="T78" fmla="*/ 1273570 w 3280"/>
              <a:gd name="T79" fmla="*/ 1324707 h 3289"/>
              <a:gd name="T80" fmla="*/ 1211204 w 3280"/>
              <a:gd name="T81" fmla="*/ 1456083 h 3289"/>
              <a:gd name="T82" fmla="*/ 1422372 w 3280"/>
              <a:gd name="T83" fmla="*/ 1147349 h 3289"/>
              <a:gd name="T84" fmla="*/ 394982 w 3280"/>
              <a:gd name="T85" fmla="*/ 471858 h 3289"/>
              <a:gd name="T86" fmla="*/ 287210 w 3280"/>
              <a:gd name="T87" fmla="*/ 579696 h 3289"/>
              <a:gd name="T88" fmla="*/ 394982 w 3280"/>
              <a:gd name="T89" fmla="*/ 471858 h 3289"/>
              <a:gd name="T90" fmla="*/ 609979 w 3280"/>
              <a:gd name="T91" fmla="*/ 364568 h 3289"/>
              <a:gd name="T92" fmla="*/ 717751 w 3280"/>
              <a:gd name="T93" fmla="*/ 471858 h 3289"/>
              <a:gd name="T94" fmla="*/ 609979 w 3280"/>
              <a:gd name="T95" fmla="*/ 471858 h 3289"/>
              <a:gd name="T96" fmla="*/ 502754 w 3280"/>
              <a:gd name="T97" fmla="*/ 579696 h 3289"/>
              <a:gd name="T98" fmla="*/ 609979 w 3280"/>
              <a:gd name="T99" fmla="*/ 471858 h 3289"/>
              <a:gd name="T100" fmla="*/ 502754 w 3280"/>
              <a:gd name="T101" fmla="*/ 579696 h 3289"/>
              <a:gd name="T102" fmla="*/ 394982 w 3280"/>
              <a:gd name="T103" fmla="*/ 687534 h 3289"/>
              <a:gd name="T104" fmla="*/ 825523 w 3280"/>
              <a:gd name="T105" fmla="*/ 185021 h 3289"/>
              <a:gd name="T106" fmla="*/ 143878 w 3280"/>
              <a:gd name="T107" fmla="*/ 867081 h 3289"/>
              <a:gd name="T108" fmla="*/ 825523 w 3280"/>
              <a:gd name="T109" fmla="*/ 185021 h 3289"/>
              <a:gd name="T110" fmla="*/ 215544 w 3280"/>
              <a:gd name="T111" fmla="*/ 795371 h 3289"/>
              <a:gd name="T112" fmla="*/ 753857 w 3280"/>
              <a:gd name="T113" fmla="*/ 254541 h 328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80" h="3289">
                <a:moveTo>
                  <a:pt x="2952" y="1781"/>
                </a:moveTo>
                <a:cubicBezTo>
                  <a:pt x="2690" y="1781"/>
                  <a:pt x="2690" y="1781"/>
                  <a:pt x="2690" y="1781"/>
                </a:cubicBezTo>
                <a:cubicBezTo>
                  <a:pt x="2690" y="1009"/>
                  <a:pt x="2690" y="1009"/>
                  <a:pt x="2690" y="1009"/>
                </a:cubicBezTo>
                <a:cubicBezTo>
                  <a:pt x="2694" y="1009"/>
                  <a:pt x="2694" y="1009"/>
                  <a:pt x="2694" y="1009"/>
                </a:cubicBezTo>
                <a:cubicBezTo>
                  <a:pt x="2690" y="1004"/>
                  <a:pt x="2690" y="1004"/>
                  <a:pt x="2690" y="1004"/>
                </a:cubicBezTo>
                <a:cubicBezTo>
                  <a:pt x="2690" y="994"/>
                  <a:pt x="2690" y="994"/>
                  <a:pt x="2690" y="994"/>
                </a:cubicBezTo>
                <a:cubicBezTo>
                  <a:pt x="2680" y="994"/>
                  <a:pt x="2680" y="994"/>
                  <a:pt x="2680" y="994"/>
                </a:cubicBezTo>
                <a:cubicBezTo>
                  <a:pt x="1771" y="11"/>
                  <a:pt x="1771" y="11"/>
                  <a:pt x="1771" y="11"/>
                </a:cubicBezTo>
                <a:cubicBezTo>
                  <a:pt x="1771" y="10"/>
                  <a:pt x="1771" y="10"/>
                  <a:pt x="1771" y="10"/>
                </a:cubicBezTo>
                <a:cubicBezTo>
                  <a:pt x="1770" y="10"/>
                  <a:pt x="1770" y="10"/>
                  <a:pt x="1770" y="10"/>
                </a:cubicBezTo>
                <a:cubicBezTo>
                  <a:pt x="1761" y="0"/>
                  <a:pt x="1761" y="0"/>
                  <a:pt x="1761" y="0"/>
                </a:cubicBezTo>
                <a:cubicBezTo>
                  <a:pt x="1761" y="10"/>
                  <a:pt x="1761" y="10"/>
                  <a:pt x="1761" y="10"/>
                </a:cubicBezTo>
                <a:cubicBezTo>
                  <a:pt x="328" y="10"/>
                  <a:pt x="328" y="10"/>
                  <a:pt x="328" y="10"/>
                </a:cubicBezTo>
                <a:cubicBezTo>
                  <a:pt x="147" y="10"/>
                  <a:pt x="0" y="156"/>
                  <a:pt x="0" y="338"/>
                </a:cubicBezTo>
                <a:cubicBezTo>
                  <a:pt x="0" y="2961"/>
                  <a:pt x="0" y="2961"/>
                  <a:pt x="0" y="2961"/>
                </a:cubicBezTo>
                <a:cubicBezTo>
                  <a:pt x="0" y="3142"/>
                  <a:pt x="147" y="3289"/>
                  <a:pt x="328" y="3289"/>
                </a:cubicBezTo>
                <a:cubicBezTo>
                  <a:pt x="2362" y="3289"/>
                  <a:pt x="2362" y="3289"/>
                  <a:pt x="2362" y="3289"/>
                </a:cubicBezTo>
                <a:cubicBezTo>
                  <a:pt x="2543" y="3289"/>
                  <a:pt x="2690" y="3142"/>
                  <a:pt x="2690" y="2961"/>
                </a:cubicBezTo>
                <a:cubicBezTo>
                  <a:pt x="2690" y="2896"/>
                  <a:pt x="2690" y="2896"/>
                  <a:pt x="2690" y="2896"/>
                </a:cubicBezTo>
                <a:cubicBezTo>
                  <a:pt x="2952" y="2896"/>
                  <a:pt x="2952" y="2896"/>
                  <a:pt x="2952" y="2896"/>
                </a:cubicBezTo>
                <a:cubicBezTo>
                  <a:pt x="3133" y="2896"/>
                  <a:pt x="3280" y="2749"/>
                  <a:pt x="3280" y="2568"/>
                </a:cubicBezTo>
                <a:cubicBezTo>
                  <a:pt x="3280" y="2109"/>
                  <a:pt x="3280" y="2109"/>
                  <a:pt x="3280" y="2109"/>
                </a:cubicBezTo>
                <a:cubicBezTo>
                  <a:pt x="3280" y="1928"/>
                  <a:pt x="3133" y="1781"/>
                  <a:pt x="2952" y="1781"/>
                </a:cubicBezTo>
                <a:close/>
                <a:moveTo>
                  <a:pt x="1771" y="245"/>
                </a:moveTo>
                <a:cubicBezTo>
                  <a:pt x="2477" y="994"/>
                  <a:pt x="2477" y="994"/>
                  <a:pt x="2477" y="994"/>
                </a:cubicBezTo>
                <a:cubicBezTo>
                  <a:pt x="2099" y="994"/>
                  <a:pt x="2099" y="994"/>
                  <a:pt x="2099" y="994"/>
                </a:cubicBezTo>
                <a:cubicBezTo>
                  <a:pt x="1918" y="994"/>
                  <a:pt x="1771" y="847"/>
                  <a:pt x="1771" y="666"/>
                </a:cubicBezTo>
                <a:lnTo>
                  <a:pt x="1771" y="245"/>
                </a:lnTo>
                <a:close/>
                <a:moveTo>
                  <a:pt x="2230" y="3158"/>
                </a:moveTo>
                <a:cubicBezTo>
                  <a:pt x="459" y="3158"/>
                  <a:pt x="459" y="3158"/>
                  <a:pt x="459" y="3158"/>
                </a:cubicBezTo>
                <a:cubicBezTo>
                  <a:pt x="278" y="3158"/>
                  <a:pt x="131" y="3011"/>
                  <a:pt x="131" y="2830"/>
                </a:cubicBezTo>
                <a:cubicBezTo>
                  <a:pt x="131" y="469"/>
                  <a:pt x="131" y="469"/>
                  <a:pt x="131" y="469"/>
                </a:cubicBezTo>
                <a:cubicBezTo>
                  <a:pt x="131" y="288"/>
                  <a:pt x="278" y="141"/>
                  <a:pt x="459" y="141"/>
                </a:cubicBezTo>
                <a:cubicBezTo>
                  <a:pt x="1640" y="141"/>
                  <a:pt x="1640" y="141"/>
                  <a:pt x="1640" y="141"/>
                </a:cubicBezTo>
                <a:cubicBezTo>
                  <a:pt x="1640" y="797"/>
                  <a:pt x="1640" y="797"/>
                  <a:pt x="1640" y="797"/>
                </a:cubicBezTo>
                <a:cubicBezTo>
                  <a:pt x="1640" y="978"/>
                  <a:pt x="1787" y="1125"/>
                  <a:pt x="1968" y="1125"/>
                </a:cubicBezTo>
                <a:cubicBezTo>
                  <a:pt x="2558" y="1125"/>
                  <a:pt x="2558" y="1125"/>
                  <a:pt x="2558" y="1125"/>
                </a:cubicBezTo>
                <a:cubicBezTo>
                  <a:pt x="2558" y="1781"/>
                  <a:pt x="2558" y="1781"/>
                  <a:pt x="2558" y="1781"/>
                </a:cubicBezTo>
                <a:cubicBezTo>
                  <a:pt x="1050" y="1781"/>
                  <a:pt x="1050" y="1781"/>
                  <a:pt x="1050" y="1781"/>
                </a:cubicBezTo>
                <a:cubicBezTo>
                  <a:pt x="869" y="1781"/>
                  <a:pt x="722" y="1928"/>
                  <a:pt x="722" y="2109"/>
                </a:cubicBezTo>
                <a:cubicBezTo>
                  <a:pt x="722" y="2568"/>
                  <a:pt x="722" y="2568"/>
                  <a:pt x="722" y="2568"/>
                </a:cubicBezTo>
                <a:cubicBezTo>
                  <a:pt x="722" y="2749"/>
                  <a:pt x="869" y="2896"/>
                  <a:pt x="1050" y="2896"/>
                </a:cubicBezTo>
                <a:cubicBezTo>
                  <a:pt x="2552" y="2896"/>
                  <a:pt x="2552" y="2896"/>
                  <a:pt x="2552" y="2896"/>
                </a:cubicBezTo>
                <a:cubicBezTo>
                  <a:pt x="2521" y="3046"/>
                  <a:pt x="2389" y="3158"/>
                  <a:pt x="2230" y="3158"/>
                </a:cubicBezTo>
                <a:close/>
                <a:moveTo>
                  <a:pt x="2085" y="2096"/>
                </a:moveTo>
                <a:cubicBezTo>
                  <a:pt x="2085" y="2660"/>
                  <a:pt x="2085" y="2660"/>
                  <a:pt x="2085" y="2660"/>
                </a:cubicBezTo>
                <a:cubicBezTo>
                  <a:pt x="1972" y="2660"/>
                  <a:pt x="1972" y="2660"/>
                  <a:pt x="1972" y="2660"/>
                </a:cubicBezTo>
                <a:cubicBezTo>
                  <a:pt x="1972" y="2096"/>
                  <a:pt x="1972" y="2096"/>
                  <a:pt x="1972" y="2096"/>
                </a:cubicBezTo>
                <a:lnTo>
                  <a:pt x="2085" y="2096"/>
                </a:lnTo>
                <a:close/>
                <a:moveTo>
                  <a:pt x="1485" y="2522"/>
                </a:moveTo>
                <a:cubicBezTo>
                  <a:pt x="1515" y="2555"/>
                  <a:pt x="1554" y="2572"/>
                  <a:pt x="1602" y="2572"/>
                </a:cubicBezTo>
                <a:cubicBezTo>
                  <a:pt x="1626" y="2572"/>
                  <a:pt x="1650" y="2567"/>
                  <a:pt x="1674" y="2558"/>
                </a:cubicBezTo>
                <a:cubicBezTo>
                  <a:pt x="1698" y="2549"/>
                  <a:pt x="1718" y="2537"/>
                  <a:pt x="1735" y="2524"/>
                </a:cubicBezTo>
                <a:cubicBezTo>
                  <a:pt x="1735" y="2452"/>
                  <a:pt x="1735" y="2452"/>
                  <a:pt x="1735" y="2452"/>
                </a:cubicBezTo>
                <a:cubicBezTo>
                  <a:pt x="1605" y="2452"/>
                  <a:pt x="1605" y="2452"/>
                  <a:pt x="1605" y="2452"/>
                </a:cubicBezTo>
                <a:cubicBezTo>
                  <a:pt x="1605" y="2358"/>
                  <a:pt x="1605" y="2358"/>
                  <a:pt x="1605" y="2358"/>
                </a:cubicBezTo>
                <a:cubicBezTo>
                  <a:pt x="1851" y="2358"/>
                  <a:pt x="1851" y="2358"/>
                  <a:pt x="1851" y="2358"/>
                </a:cubicBezTo>
                <a:cubicBezTo>
                  <a:pt x="1851" y="2582"/>
                  <a:pt x="1851" y="2582"/>
                  <a:pt x="1851" y="2582"/>
                </a:cubicBezTo>
                <a:cubicBezTo>
                  <a:pt x="1827" y="2605"/>
                  <a:pt x="1792" y="2625"/>
                  <a:pt x="1747" y="2643"/>
                </a:cubicBezTo>
                <a:cubicBezTo>
                  <a:pt x="1702" y="2660"/>
                  <a:pt x="1656" y="2669"/>
                  <a:pt x="1609" y="2669"/>
                </a:cubicBezTo>
                <a:cubicBezTo>
                  <a:pt x="1550" y="2669"/>
                  <a:pt x="1499" y="2657"/>
                  <a:pt x="1455" y="2632"/>
                </a:cubicBezTo>
                <a:cubicBezTo>
                  <a:pt x="1412" y="2607"/>
                  <a:pt x="1379" y="2572"/>
                  <a:pt x="1357" y="2526"/>
                </a:cubicBezTo>
                <a:cubicBezTo>
                  <a:pt x="1335" y="2480"/>
                  <a:pt x="1323" y="2430"/>
                  <a:pt x="1323" y="2376"/>
                </a:cubicBezTo>
                <a:cubicBezTo>
                  <a:pt x="1323" y="2317"/>
                  <a:pt x="1336" y="2265"/>
                  <a:pt x="1360" y="2220"/>
                </a:cubicBezTo>
                <a:cubicBezTo>
                  <a:pt x="1385" y="2174"/>
                  <a:pt x="1421" y="2139"/>
                  <a:pt x="1468" y="2115"/>
                </a:cubicBezTo>
                <a:cubicBezTo>
                  <a:pt x="1504" y="2096"/>
                  <a:pt x="1550" y="2087"/>
                  <a:pt x="1603" y="2087"/>
                </a:cubicBezTo>
                <a:cubicBezTo>
                  <a:pt x="1673" y="2087"/>
                  <a:pt x="1728" y="2101"/>
                  <a:pt x="1767" y="2131"/>
                </a:cubicBezTo>
                <a:cubicBezTo>
                  <a:pt x="1806" y="2160"/>
                  <a:pt x="1832" y="2200"/>
                  <a:pt x="1843" y="2252"/>
                </a:cubicBezTo>
                <a:cubicBezTo>
                  <a:pt x="1730" y="2273"/>
                  <a:pt x="1730" y="2273"/>
                  <a:pt x="1730" y="2273"/>
                </a:cubicBezTo>
                <a:cubicBezTo>
                  <a:pt x="1722" y="2246"/>
                  <a:pt x="1707" y="2224"/>
                  <a:pt x="1685" y="2208"/>
                </a:cubicBezTo>
                <a:cubicBezTo>
                  <a:pt x="1664" y="2192"/>
                  <a:pt x="1636" y="2184"/>
                  <a:pt x="1603" y="2184"/>
                </a:cubicBezTo>
                <a:cubicBezTo>
                  <a:pt x="1554" y="2184"/>
                  <a:pt x="1514" y="2200"/>
                  <a:pt x="1485" y="2231"/>
                </a:cubicBezTo>
                <a:cubicBezTo>
                  <a:pt x="1455" y="2263"/>
                  <a:pt x="1441" y="2309"/>
                  <a:pt x="1441" y="2371"/>
                </a:cubicBezTo>
                <a:cubicBezTo>
                  <a:pt x="1441" y="2438"/>
                  <a:pt x="1456" y="2488"/>
                  <a:pt x="1485" y="2522"/>
                </a:cubicBezTo>
                <a:close/>
                <a:moveTo>
                  <a:pt x="2600" y="2191"/>
                </a:moveTo>
                <a:cubicBezTo>
                  <a:pt x="2328" y="2191"/>
                  <a:pt x="2328" y="2191"/>
                  <a:pt x="2328" y="2191"/>
                </a:cubicBezTo>
                <a:cubicBezTo>
                  <a:pt x="2328" y="2325"/>
                  <a:pt x="2328" y="2325"/>
                  <a:pt x="2328" y="2325"/>
                </a:cubicBezTo>
                <a:cubicBezTo>
                  <a:pt x="2563" y="2325"/>
                  <a:pt x="2563" y="2325"/>
                  <a:pt x="2563" y="2325"/>
                </a:cubicBezTo>
                <a:cubicBezTo>
                  <a:pt x="2563" y="2420"/>
                  <a:pt x="2563" y="2420"/>
                  <a:pt x="2563" y="2420"/>
                </a:cubicBezTo>
                <a:cubicBezTo>
                  <a:pt x="2328" y="2420"/>
                  <a:pt x="2328" y="2420"/>
                  <a:pt x="2328" y="2420"/>
                </a:cubicBezTo>
                <a:cubicBezTo>
                  <a:pt x="2328" y="2660"/>
                  <a:pt x="2328" y="2660"/>
                  <a:pt x="2328" y="2660"/>
                </a:cubicBezTo>
                <a:cubicBezTo>
                  <a:pt x="2214" y="2660"/>
                  <a:pt x="2214" y="2660"/>
                  <a:pt x="2214" y="2660"/>
                </a:cubicBezTo>
                <a:cubicBezTo>
                  <a:pt x="2214" y="2096"/>
                  <a:pt x="2214" y="2096"/>
                  <a:pt x="2214" y="2096"/>
                </a:cubicBezTo>
                <a:cubicBezTo>
                  <a:pt x="2600" y="2096"/>
                  <a:pt x="2600" y="2096"/>
                  <a:pt x="2600" y="2096"/>
                </a:cubicBezTo>
                <a:lnTo>
                  <a:pt x="2600" y="2191"/>
                </a:lnTo>
                <a:close/>
                <a:moveTo>
                  <a:pt x="722" y="862"/>
                </a:moveTo>
                <a:cubicBezTo>
                  <a:pt x="525" y="862"/>
                  <a:pt x="525" y="862"/>
                  <a:pt x="525" y="862"/>
                </a:cubicBezTo>
                <a:cubicBezTo>
                  <a:pt x="525" y="1059"/>
                  <a:pt x="525" y="1059"/>
                  <a:pt x="525" y="1059"/>
                </a:cubicBezTo>
                <a:cubicBezTo>
                  <a:pt x="722" y="1059"/>
                  <a:pt x="722" y="1059"/>
                  <a:pt x="722" y="1059"/>
                </a:cubicBezTo>
                <a:lnTo>
                  <a:pt x="722" y="862"/>
                </a:lnTo>
                <a:close/>
                <a:moveTo>
                  <a:pt x="1312" y="666"/>
                </a:moveTo>
                <a:cubicBezTo>
                  <a:pt x="1115" y="666"/>
                  <a:pt x="1115" y="666"/>
                  <a:pt x="1115" y="666"/>
                </a:cubicBezTo>
                <a:cubicBezTo>
                  <a:pt x="1115" y="862"/>
                  <a:pt x="1115" y="862"/>
                  <a:pt x="1115" y="862"/>
                </a:cubicBezTo>
                <a:cubicBezTo>
                  <a:pt x="1312" y="862"/>
                  <a:pt x="1312" y="862"/>
                  <a:pt x="1312" y="862"/>
                </a:cubicBezTo>
                <a:lnTo>
                  <a:pt x="1312" y="666"/>
                </a:lnTo>
                <a:close/>
                <a:moveTo>
                  <a:pt x="1115" y="862"/>
                </a:moveTo>
                <a:cubicBezTo>
                  <a:pt x="919" y="862"/>
                  <a:pt x="919" y="862"/>
                  <a:pt x="919" y="862"/>
                </a:cubicBezTo>
                <a:cubicBezTo>
                  <a:pt x="919" y="1059"/>
                  <a:pt x="919" y="1059"/>
                  <a:pt x="919" y="1059"/>
                </a:cubicBezTo>
                <a:cubicBezTo>
                  <a:pt x="1115" y="1059"/>
                  <a:pt x="1115" y="1059"/>
                  <a:pt x="1115" y="1059"/>
                </a:cubicBezTo>
                <a:lnTo>
                  <a:pt x="1115" y="862"/>
                </a:lnTo>
                <a:close/>
                <a:moveTo>
                  <a:pt x="919" y="1256"/>
                </a:moveTo>
                <a:cubicBezTo>
                  <a:pt x="919" y="1059"/>
                  <a:pt x="919" y="1059"/>
                  <a:pt x="919" y="1059"/>
                </a:cubicBezTo>
                <a:cubicBezTo>
                  <a:pt x="722" y="1059"/>
                  <a:pt x="722" y="1059"/>
                  <a:pt x="722" y="1059"/>
                </a:cubicBezTo>
                <a:cubicBezTo>
                  <a:pt x="722" y="1256"/>
                  <a:pt x="722" y="1256"/>
                  <a:pt x="722" y="1256"/>
                </a:cubicBezTo>
                <a:lnTo>
                  <a:pt x="919" y="1256"/>
                </a:lnTo>
                <a:close/>
                <a:moveTo>
                  <a:pt x="1509" y="338"/>
                </a:moveTo>
                <a:cubicBezTo>
                  <a:pt x="263" y="338"/>
                  <a:pt x="263" y="338"/>
                  <a:pt x="263" y="338"/>
                </a:cubicBezTo>
                <a:cubicBezTo>
                  <a:pt x="263" y="1584"/>
                  <a:pt x="263" y="1584"/>
                  <a:pt x="263" y="1584"/>
                </a:cubicBezTo>
                <a:cubicBezTo>
                  <a:pt x="1509" y="1584"/>
                  <a:pt x="1509" y="1584"/>
                  <a:pt x="1509" y="1584"/>
                </a:cubicBezTo>
                <a:lnTo>
                  <a:pt x="1509" y="338"/>
                </a:lnTo>
                <a:close/>
                <a:moveTo>
                  <a:pt x="1378" y="1453"/>
                </a:moveTo>
                <a:cubicBezTo>
                  <a:pt x="394" y="1453"/>
                  <a:pt x="394" y="1453"/>
                  <a:pt x="394" y="1453"/>
                </a:cubicBezTo>
                <a:cubicBezTo>
                  <a:pt x="394" y="465"/>
                  <a:pt x="394" y="465"/>
                  <a:pt x="394" y="465"/>
                </a:cubicBezTo>
                <a:cubicBezTo>
                  <a:pt x="1378" y="465"/>
                  <a:pt x="1378" y="465"/>
                  <a:pt x="1378" y="465"/>
                </a:cubicBezTo>
                <a:lnTo>
                  <a:pt x="1378" y="1453"/>
                </a:lnTo>
                <a:close/>
              </a:path>
            </a:pathLst>
          </a:custGeom>
          <a:solidFill>
            <a:srgbClr val="9B823B"/>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6" name="KSO_Shape"/>
          <p:cNvSpPr>
            <a:spLocks/>
          </p:cNvSpPr>
          <p:nvPr/>
        </p:nvSpPr>
        <p:spPr bwMode="auto">
          <a:xfrm>
            <a:off x="7740352" y="2039804"/>
            <a:ext cx="936064" cy="828092"/>
          </a:xfrm>
          <a:custGeom>
            <a:avLst/>
            <a:gdLst>
              <a:gd name="T0" fmla="*/ 1471281 w 3950"/>
              <a:gd name="T1" fmla="*/ 1620903 h 3962"/>
              <a:gd name="T2" fmla="*/ 0 w 3950"/>
              <a:gd name="T3" fmla="*/ 1620903 h 3962"/>
              <a:gd name="T4" fmla="*/ 897123 w 3950"/>
              <a:gd name="T5" fmla="*/ 5453 h 3962"/>
              <a:gd name="T6" fmla="*/ 968438 w 3950"/>
              <a:gd name="T7" fmla="*/ 5453 h 3962"/>
              <a:gd name="T8" fmla="*/ 1465830 w 3950"/>
              <a:gd name="T9" fmla="*/ 543936 h 3962"/>
              <a:gd name="T10" fmla="*/ 1474006 w 3950"/>
              <a:gd name="T11" fmla="*/ 552570 h 3962"/>
              <a:gd name="T12" fmla="*/ 1614821 w 3950"/>
              <a:gd name="T13" fmla="*/ 974723 h 3962"/>
              <a:gd name="T14" fmla="*/ 1614821 w 3950"/>
              <a:gd name="T15" fmla="*/ 1585004 h 3962"/>
              <a:gd name="T16" fmla="*/ 1148317 w 3950"/>
              <a:gd name="T17" fmla="*/ 543936 h 3962"/>
              <a:gd name="T18" fmla="*/ 1399511 w 3950"/>
              <a:gd name="T19" fmla="*/ 615734 h 3962"/>
              <a:gd name="T20" fmla="*/ 897123 w 3950"/>
              <a:gd name="T21" fmla="*/ 77251 h 3962"/>
              <a:gd name="T22" fmla="*/ 71770 w 3950"/>
              <a:gd name="T23" fmla="*/ 1549105 h 3962"/>
              <a:gd name="T24" fmla="*/ 1395877 w 3950"/>
              <a:gd name="T25" fmla="*/ 1585004 h 3962"/>
              <a:gd name="T26" fmla="*/ 394734 w 3950"/>
              <a:gd name="T27" fmla="*/ 1154217 h 3962"/>
              <a:gd name="T28" fmla="*/ 1399511 w 3950"/>
              <a:gd name="T29" fmla="*/ 615734 h 3962"/>
              <a:gd name="T30" fmla="*/ 1096534 w 3950"/>
              <a:gd name="T31" fmla="*/ 1403692 h 3962"/>
              <a:gd name="T32" fmla="*/ 1034303 w 3950"/>
              <a:gd name="T33" fmla="*/ 1455495 h 3962"/>
              <a:gd name="T34" fmla="*/ 908478 w 3950"/>
              <a:gd name="T35" fmla="*/ 1147401 h 3962"/>
              <a:gd name="T36" fmla="*/ 713156 w 3950"/>
              <a:gd name="T37" fmla="*/ 1147401 h 3962"/>
              <a:gd name="T38" fmla="*/ 778112 w 3950"/>
              <a:gd name="T39" fmla="*/ 1455495 h 3962"/>
              <a:gd name="T40" fmla="*/ 989787 w 3950"/>
              <a:gd name="T41" fmla="*/ 1455495 h 3962"/>
              <a:gd name="T42" fmla="*/ 1371348 w 3950"/>
              <a:gd name="T43" fmla="*/ 1204657 h 3962"/>
              <a:gd name="T44" fmla="*/ 1470372 w 3950"/>
              <a:gd name="T45" fmla="*/ 1238284 h 3962"/>
              <a:gd name="T46" fmla="*/ 1414501 w 3950"/>
              <a:gd name="T47" fmla="*/ 1141948 h 3962"/>
              <a:gd name="T48" fmla="*/ 1301850 w 3950"/>
              <a:gd name="T49" fmla="*/ 1228287 h 3962"/>
              <a:gd name="T50" fmla="*/ 1450386 w 3950"/>
              <a:gd name="T51" fmla="*/ 1334166 h 3962"/>
              <a:gd name="T52" fmla="*/ 1464013 w 3950"/>
              <a:gd name="T53" fmla="*/ 1395967 h 3962"/>
              <a:gd name="T54" fmla="*/ 1351362 w 3950"/>
              <a:gd name="T55" fmla="*/ 1349616 h 3962"/>
              <a:gd name="T56" fmla="*/ 1418135 w 3950"/>
              <a:gd name="T57" fmla="*/ 1460948 h 3962"/>
              <a:gd name="T58" fmla="*/ 1541234 w 3950"/>
              <a:gd name="T59" fmla="*/ 1365975 h 3962"/>
              <a:gd name="T60" fmla="*/ 1427674 w 3950"/>
              <a:gd name="T61" fmla="*/ 1263277 h 3962"/>
              <a:gd name="T62" fmla="*/ 1371348 w 3950"/>
              <a:gd name="T63" fmla="*/ 1204657 h 3962"/>
              <a:gd name="T64" fmla="*/ 143540 w 3950"/>
              <a:gd name="T65" fmla="*/ 400341 h 3962"/>
              <a:gd name="T66" fmla="*/ 825353 w 3950"/>
              <a:gd name="T67" fmla="*/ 220846 h 3962"/>
              <a:gd name="T68" fmla="*/ 825353 w 3950"/>
              <a:gd name="T69" fmla="*/ 831127 h 3962"/>
              <a:gd name="T70" fmla="*/ 215309 w 3950"/>
              <a:gd name="T71" fmla="*/ 902925 h 3962"/>
              <a:gd name="T72" fmla="*/ 215309 w 3950"/>
              <a:gd name="T73" fmla="*/ 400341 h 3962"/>
              <a:gd name="T74" fmla="*/ 322964 w 3950"/>
              <a:gd name="T75" fmla="*/ 400341 h 3962"/>
              <a:gd name="T76" fmla="*/ 215309 w 3950"/>
              <a:gd name="T77" fmla="*/ 615734 h 3962"/>
              <a:gd name="T78" fmla="*/ 322964 w 3950"/>
              <a:gd name="T79" fmla="*/ 651633 h 3962"/>
              <a:gd name="T80" fmla="*/ 322964 w 3950"/>
              <a:gd name="T81" fmla="*/ 723431 h 3962"/>
              <a:gd name="T82" fmla="*/ 753583 w 3950"/>
              <a:gd name="T83" fmla="*/ 831127 h 3962"/>
              <a:gd name="T84" fmla="*/ 645928 w 3950"/>
              <a:gd name="T85" fmla="*/ 831127 h 3962"/>
              <a:gd name="T86" fmla="*/ 753583 w 3950"/>
              <a:gd name="T87" fmla="*/ 651633 h 3962"/>
              <a:gd name="T88" fmla="*/ 645928 w 3950"/>
              <a:gd name="T89" fmla="*/ 615734 h 3962"/>
              <a:gd name="T90" fmla="*/ 645928 w 3950"/>
              <a:gd name="T91" fmla="*/ 543936 h 3962"/>
              <a:gd name="T92" fmla="*/ 753583 w 3950"/>
              <a:gd name="T93" fmla="*/ 508037 h 3962"/>
              <a:gd name="T94" fmla="*/ 645928 w 3950"/>
              <a:gd name="T95" fmla="*/ 508037 h 3962"/>
              <a:gd name="T96" fmla="*/ 610043 w 3950"/>
              <a:gd name="T97" fmla="*/ 759329 h 3962"/>
              <a:gd name="T98" fmla="*/ 502389 w 3950"/>
              <a:gd name="T99" fmla="*/ 723431 h 3962"/>
              <a:gd name="T100" fmla="*/ 502389 w 3950"/>
              <a:gd name="T101" fmla="*/ 651633 h 3962"/>
              <a:gd name="T102" fmla="*/ 610043 w 3950"/>
              <a:gd name="T103" fmla="*/ 615734 h 3962"/>
              <a:gd name="T104" fmla="*/ 502389 w 3950"/>
              <a:gd name="T105" fmla="*/ 615734 h 3962"/>
              <a:gd name="T106" fmla="*/ 610043 w 3950"/>
              <a:gd name="T107" fmla="*/ 400341 h 3962"/>
              <a:gd name="T108" fmla="*/ 358849 w 3950"/>
              <a:gd name="T109" fmla="*/ 831127 h 3962"/>
              <a:gd name="T110" fmla="*/ 358849 w 3950"/>
              <a:gd name="T111" fmla="*/ 759329 h 3962"/>
              <a:gd name="T112" fmla="*/ 466504 w 3950"/>
              <a:gd name="T113" fmla="*/ 723431 h 3962"/>
              <a:gd name="T114" fmla="*/ 358849 w 3950"/>
              <a:gd name="T115" fmla="*/ 723431 h 3962"/>
              <a:gd name="T116" fmla="*/ 466504 w 3950"/>
              <a:gd name="T117" fmla="*/ 543936 h 3962"/>
              <a:gd name="T118" fmla="*/ 358849 w 3950"/>
              <a:gd name="T119" fmla="*/ 508037 h 3962"/>
              <a:gd name="T120" fmla="*/ 358849 w 3950"/>
              <a:gd name="T121" fmla="*/ 400341 h 3962"/>
              <a:gd name="T122" fmla="*/ 215309 w 3950"/>
              <a:gd name="T123" fmla="*/ 759329 h 3962"/>
              <a:gd name="T124" fmla="*/ 322964 w 3950"/>
              <a:gd name="T125" fmla="*/ 759329 h 39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950" h="3962">
                <a:moveTo>
                  <a:pt x="3555" y="3488"/>
                </a:moveTo>
                <a:cubicBezTo>
                  <a:pt x="3239" y="3488"/>
                  <a:pt x="3239" y="3488"/>
                  <a:pt x="3239" y="3488"/>
                </a:cubicBezTo>
                <a:cubicBezTo>
                  <a:pt x="3239" y="3567"/>
                  <a:pt x="3239" y="3567"/>
                  <a:pt x="3239" y="3567"/>
                </a:cubicBezTo>
                <a:cubicBezTo>
                  <a:pt x="3239" y="3785"/>
                  <a:pt x="3062"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3" y="2145"/>
                  <a:pt x="3950" y="2322"/>
                  <a:pt x="3950" y="2540"/>
                </a:cubicBezTo>
                <a:cubicBezTo>
                  <a:pt x="3950" y="3093"/>
                  <a:pt x="3950" y="3093"/>
                  <a:pt x="3950" y="3093"/>
                </a:cubicBezTo>
                <a:cubicBezTo>
                  <a:pt x="3950" y="3311"/>
                  <a:pt x="3773" y="3488"/>
                  <a:pt x="3555" y="3488"/>
                </a:cubicBezTo>
                <a:close/>
                <a:moveTo>
                  <a:pt x="2133" y="295"/>
                </a:moveTo>
                <a:cubicBezTo>
                  <a:pt x="2133" y="802"/>
                  <a:pt x="2133" y="802"/>
                  <a:pt x="2133" y="802"/>
                </a:cubicBezTo>
                <a:cubicBezTo>
                  <a:pt x="2133" y="1020"/>
                  <a:pt x="2310" y="1197"/>
                  <a:pt x="2528" y="1197"/>
                </a:cubicBezTo>
                <a:cubicBezTo>
                  <a:pt x="2984" y="1197"/>
                  <a:pt x="2984" y="1197"/>
                  <a:pt x="2984" y="1197"/>
                </a:cubicBezTo>
                <a:lnTo>
                  <a:pt x="2133" y="295"/>
                </a:lnTo>
                <a:close/>
                <a:moveTo>
                  <a:pt x="3081" y="1355"/>
                </a:moveTo>
                <a:cubicBezTo>
                  <a:pt x="2370" y="1355"/>
                  <a:pt x="2370" y="1355"/>
                  <a:pt x="2370"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1" y="2145"/>
                  <a:pt x="3081" y="2145"/>
                  <a:pt x="3081" y="2145"/>
                </a:cubicBezTo>
                <a:lnTo>
                  <a:pt x="3081" y="1355"/>
                </a:lnTo>
                <a:close/>
                <a:moveTo>
                  <a:pt x="2755" y="3203"/>
                </a:moveTo>
                <a:cubicBezTo>
                  <a:pt x="2755" y="3089"/>
                  <a:pt x="2755" y="3089"/>
                  <a:pt x="2755" y="3089"/>
                </a:cubicBezTo>
                <a:cubicBezTo>
                  <a:pt x="2414" y="3089"/>
                  <a:pt x="2414" y="3089"/>
                  <a:pt x="2414" y="3089"/>
                </a:cubicBezTo>
                <a:cubicBezTo>
                  <a:pt x="2414" y="2530"/>
                  <a:pt x="2414" y="2530"/>
                  <a:pt x="2414" y="2530"/>
                </a:cubicBezTo>
                <a:cubicBezTo>
                  <a:pt x="2277" y="2530"/>
                  <a:pt x="2277" y="2530"/>
                  <a:pt x="2277" y="2530"/>
                </a:cubicBezTo>
                <a:cubicBezTo>
                  <a:pt x="2277" y="3203"/>
                  <a:pt x="2277" y="3203"/>
                  <a:pt x="2277" y="3203"/>
                </a:cubicBezTo>
                <a:lnTo>
                  <a:pt x="2755" y="3203"/>
                </a:lnTo>
                <a:close/>
                <a:moveTo>
                  <a:pt x="2159" y="2525"/>
                </a:moveTo>
                <a:cubicBezTo>
                  <a:pt x="2000" y="2525"/>
                  <a:pt x="2000" y="2525"/>
                  <a:pt x="2000" y="2525"/>
                </a:cubicBezTo>
                <a:cubicBezTo>
                  <a:pt x="1866" y="2743"/>
                  <a:pt x="1866" y="2743"/>
                  <a:pt x="1866" y="2743"/>
                </a:cubicBezTo>
                <a:cubicBezTo>
                  <a:pt x="1731" y="2525"/>
                  <a:pt x="1731" y="2525"/>
                  <a:pt x="1731" y="2525"/>
                </a:cubicBezTo>
                <a:cubicBezTo>
                  <a:pt x="1570" y="2525"/>
                  <a:pt x="1570" y="2525"/>
                  <a:pt x="1570" y="2525"/>
                </a:cubicBezTo>
                <a:cubicBezTo>
                  <a:pt x="1780" y="2849"/>
                  <a:pt x="1780" y="2849"/>
                  <a:pt x="1780" y="2849"/>
                </a:cubicBezTo>
                <a:cubicBezTo>
                  <a:pt x="1548" y="3203"/>
                  <a:pt x="1548" y="3203"/>
                  <a:pt x="1548" y="3203"/>
                </a:cubicBezTo>
                <a:cubicBezTo>
                  <a:pt x="1713" y="3203"/>
                  <a:pt x="1713" y="3203"/>
                  <a:pt x="1713" y="3203"/>
                </a:cubicBezTo>
                <a:cubicBezTo>
                  <a:pt x="1864" y="2969"/>
                  <a:pt x="1864" y="2969"/>
                  <a:pt x="1864" y="2969"/>
                </a:cubicBezTo>
                <a:cubicBezTo>
                  <a:pt x="2014" y="3203"/>
                  <a:pt x="2014" y="3203"/>
                  <a:pt x="2014" y="3203"/>
                </a:cubicBezTo>
                <a:cubicBezTo>
                  <a:pt x="2179" y="3203"/>
                  <a:pt x="2179" y="3203"/>
                  <a:pt x="2179" y="3203"/>
                </a:cubicBezTo>
                <a:cubicBezTo>
                  <a:pt x="1948" y="2854"/>
                  <a:pt x="1948" y="2854"/>
                  <a:pt x="1948" y="2854"/>
                </a:cubicBezTo>
                <a:lnTo>
                  <a:pt x="2159" y="2525"/>
                </a:lnTo>
                <a:close/>
                <a:moveTo>
                  <a:pt x="3019" y="2651"/>
                </a:moveTo>
                <a:cubicBezTo>
                  <a:pt x="3041" y="2635"/>
                  <a:pt x="3073" y="2627"/>
                  <a:pt x="3112" y="2627"/>
                </a:cubicBezTo>
                <a:cubicBezTo>
                  <a:pt x="3151" y="2627"/>
                  <a:pt x="3180" y="2634"/>
                  <a:pt x="3199" y="2650"/>
                </a:cubicBezTo>
                <a:cubicBezTo>
                  <a:pt x="3218" y="2665"/>
                  <a:pt x="3231" y="2690"/>
                  <a:pt x="3237" y="2725"/>
                </a:cubicBezTo>
                <a:cubicBezTo>
                  <a:pt x="3374" y="2719"/>
                  <a:pt x="3374" y="2719"/>
                  <a:pt x="3374" y="2719"/>
                </a:cubicBezTo>
                <a:cubicBezTo>
                  <a:pt x="3372" y="2656"/>
                  <a:pt x="3349" y="2607"/>
                  <a:pt x="3306" y="2569"/>
                </a:cubicBezTo>
                <a:cubicBezTo>
                  <a:pt x="3263" y="2532"/>
                  <a:pt x="3199" y="2513"/>
                  <a:pt x="3114" y="2513"/>
                </a:cubicBezTo>
                <a:cubicBezTo>
                  <a:pt x="3061" y="2513"/>
                  <a:pt x="3017" y="2521"/>
                  <a:pt x="2980" y="2537"/>
                </a:cubicBezTo>
                <a:cubicBezTo>
                  <a:pt x="2943" y="2553"/>
                  <a:pt x="2915" y="2575"/>
                  <a:pt x="2895" y="2606"/>
                </a:cubicBezTo>
                <a:cubicBezTo>
                  <a:pt x="2876" y="2636"/>
                  <a:pt x="2866" y="2668"/>
                  <a:pt x="2866" y="2703"/>
                </a:cubicBezTo>
                <a:cubicBezTo>
                  <a:pt x="2866" y="2756"/>
                  <a:pt x="2887" y="2802"/>
                  <a:pt x="2929" y="2839"/>
                </a:cubicBezTo>
                <a:cubicBezTo>
                  <a:pt x="2958" y="2866"/>
                  <a:pt x="3010" y="2888"/>
                  <a:pt x="3083" y="2906"/>
                </a:cubicBezTo>
                <a:cubicBezTo>
                  <a:pt x="3140" y="2920"/>
                  <a:pt x="3177" y="2930"/>
                  <a:pt x="3193" y="2936"/>
                </a:cubicBezTo>
                <a:cubicBezTo>
                  <a:pt x="3216" y="2944"/>
                  <a:pt x="3233" y="2954"/>
                  <a:pt x="3242" y="2965"/>
                </a:cubicBezTo>
                <a:cubicBezTo>
                  <a:pt x="3252" y="2977"/>
                  <a:pt x="3256" y="2990"/>
                  <a:pt x="3256" y="3006"/>
                </a:cubicBezTo>
                <a:cubicBezTo>
                  <a:pt x="3256" y="3031"/>
                  <a:pt x="3245" y="3053"/>
                  <a:pt x="3223" y="3072"/>
                </a:cubicBezTo>
                <a:cubicBezTo>
                  <a:pt x="3200" y="3090"/>
                  <a:pt x="3167" y="3100"/>
                  <a:pt x="3123" y="3100"/>
                </a:cubicBezTo>
                <a:cubicBezTo>
                  <a:pt x="3081" y="3100"/>
                  <a:pt x="3048" y="3089"/>
                  <a:pt x="3024" y="3068"/>
                </a:cubicBezTo>
                <a:cubicBezTo>
                  <a:pt x="2999" y="3047"/>
                  <a:pt x="2983" y="3014"/>
                  <a:pt x="2975" y="2970"/>
                </a:cubicBezTo>
                <a:cubicBezTo>
                  <a:pt x="2842" y="2983"/>
                  <a:pt x="2842" y="2983"/>
                  <a:pt x="2842" y="2983"/>
                </a:cubicBezTo>
                <a:cubicBezTo>
                  <a:pt x="2851" y="3059"/>
                  <a:pt x="2878" y="3116"/>
                  <a:pt x="2924" y="3156"/>
                </a:cubicBezTo>
                <a:cubicBezTo>
                  <a:pt x="2970" y="3196"/>
                  <a:pt x="3036" y="3215"/>
                  <a:pt x="3122" y="3215"/>
                </a:cubicBezTo>
                <a:cubicBezTo>
                  <a:pt x="3181" y="3215"/>
                  <a:pt x="3230" y="3207"/>
                  <a:pt x="3269" y="3191"/>
                </a:cubicBezTo>
                <a:cubicBezTo>
                  <a:pt x="3309" y="3174"/>
                  <a:pt x="3339" y="3149"/>
                  <a:pt x="3361" y="3115"/>
                </a:cubicBezTo>
                <a:cubicBezTo>
                  <a:pt x="3383" y="3081"/>
                  <a:pt x="3393" y="3045"/>
                  <a:pt x="3393" y="3006"/>
                </a:cubicBezTo>
                <a:cubicBezTo>
                  <a:pt x="3393" y="2963"/>
                  <a:pt x="3384" y="2927"/>
                  <a:pt x="3366" y="2898"/>
                </a:cubicBezTo>
                <a:cubicBezTo>
                  <a:pt x="3348" y="2868"/>
                  <a:pt x="3323" y="2846"/>
                  <a:pt x="3291" y="2829"/>
                </a:cubicBezTo>
                <a:cubicBezTo>
                  <a:pt x="3259" y="2812"/>
                  <a:pt x="3210" y="2796"/>
                  <a:pt x="3143" y="2780"/>
                </a:cubicBezTo>
                <a:cubicBezTo>
                  <a:pt x="3077" y="2764"/>
                  <a:pt x="3035" y="2749"/>
                  <a:pt x="3017" y="2735"/>
                </a:cubicBezTo>
                <a:cubicBezTo>
                  <a:pt x="3004" y="2723"/>
                  <a:pt x="2997" y="2709"/>
                  <a:pt x="2997" y="2693"/>
                </a:cubicBezTo>
                <a:cubicBezTo>
                  <a:pt x="2997" y="2676"/>
                  <a:pt x="3004" y="2662"/>
                  <a:pt x="3019" y="2651"/>
                </a:cubicBezTo>
                <a:close/>
                <a:moveTo>
                  <a:pt x="316" y="1987"/>
                </a:moveTo>
                <a:cubicBezTo>
                  <a:pt x="316" y="1829"/>
                  <a:pt x="316" y="1829"/>
                  <a:pt x="316" y="1829"/>
                </a:cubicBezTo>
                <a:cubicBezTo>
                  <a:pt x="316" y="881"/>
                  <a:pt x="316" y="881"/>
                  <a:pt x="316" y="881"/>
                </a:cubicBezTo>
                <a:cubicBezTo>
                  <a:pt x="316" y="723"/>
                  <a:pt x="316" y="723"/>
                  <a:pt x="316" y="723"/>
                </a:cubicBezTo>
                <a:cubicBezTo>
                  <a:pt x="316" y="486"/>
                  <a:pt x="316" y="486"/>
                  <a:pt x="316" y="486"/>
                </a:cubicBezTo>
                <a:cubicBezTo>
                  <a:pt x="1817" y="486"/>
                  <a:pt x="1817" y="486"/>
                  <a:pt x="1817" y="486"/>
                </a:cubicBezTo>
                <a:cubicBezTo>
                  <a:pt x="1817" y="723"/>
                  <a:pt x="1817" y="723"/>
                  <a:pt x="1817" y="723"/>
                </a:cubicBezTo>
                <a:cubicBezTo>
                  <a:pt x="1817" y="881"/>
                  <a:pt x="1817" y="881"/>
                  <a:pt x="1817" y="881"/>
                </a:cubicBezTo>
                <a:cubicBezTo>
                  <a:pt x="1817" y="1829"/>
                  <a:pt x="1817" y="1829"/>
                  <a:pt x="1817" y="1829"/>
                </a:cubicBezTo>
                <a:cubicBezTo>
                  <a:pt x="1817" y="1987"/>
                  <a:pt x="1817" y="1987"/>
                  <a:pt x="1817" y="1987"/>
                </a:cubicBezTo>
                <a:cubicBezTo>
                  <a:pt x="1659" y="1987"/>
                  <a:pt x="1659" y="1987"/>
                  <a:pt x="1659" y="1987"/>
                </a:cubicBezTo>
                <a:cubicBezTo>
                  <a:pt x="474" y="1987"/>
                  <a:pt x="474" y="1987"/>
                  <a:pt x="474" y="1987"/>
                </a:cubicBezTo>
                <a:lnTo>
                  <a:pt x="316" y="1987"/>
                </a:lnTo>
                <a:close/>
                <a:moveTo>
                  <a:pt x="711" y="881"/>
                </a:moveTo>
                <a:cubicBezTo>
                  <a:pt x="474" y="881"/>
                  <a:pt x="474" y="881"/>
                  <a:pt x="474" y="881"/>
                </a:cubicBezTo>
                <a:cubicBezTo>
                  <a:pt x="474" y="1118"/>
                  <a:pt x="474" y="1118"/>
                  <a:pt x="474" y="1118"/>
                </a:cubicBezTo>
                <a:cubicBezTo>
                  <a:pt x="711" y="1118"/>
                  <a:pt x="711" y="1118"/>
                  <a:pt x="711" y="1118"/>
                </a:cubicBezTo>
                <a:lnTo>
                  <a:pt x="711" y="881"/>
                </a:lnTo>
                <a:close/>
                <a:moveTo>
                  <a:pt x="711" y="1197"/>
                </a:moveTo>
                <a:cubicBezTo>
                  <a:pt x="474" y="1197"/>
                  <a:pt x="474" y="1197"/>
                  <a:pt x="474" y="1197"/>
                </a:cubicBezTo>
                <a:cubicBezTo>
                  <a:pt x="474" y="1355"/>
                  <a:pt x="474" y="1355"/>
                  <a:pt x="474" y="1355"/>
                </a:cubicBezTo>
                <a:cubicBezTo>
                  <a:pt x="711" y="1355"/>
                  <a:pt x="711" y="1355"/>
                  <a:pt x="711" y="1355"/>
                </a:cubicBezTo>
                <a:lnTo>
                  <a:pt x="711" y="1197"/>
                </a:lnTo>
                <a:close/>
                <a:moveTo>
                  <a:pt x="711" y="1434"/>
                </a:moveTo>
                <a:cubicBezTo>
                  <a:pt x="474" y="1434"/>
                  <a:pt x="474" y="1434"/>
                  <a:pt x="474" y="1434"/>
                </a:cubicBezTo>
                <a:cubicBezTo>
                  <a:pt x="474" y="1592"/>
                  <a:pt x="474" y="1592"/>
                  <a:pt x="474" y="1592"/>
                </a:cubicBezTo>
                <a:cubicBezTo>
                  <a:pt x="711" y="1592"/>
                  <a:pt x="711" y="1592"/>
                  <a:pt x="711" y="1592"/>
                </a:cubicBezTo>
                <a:lnTo>
                  <a:pt x="711" y="1434"/>
                </a:lnTo>
                <a:close/>
                <a:moveTo>
                  <a:pt x="1422" y="1829"/>
                </a:moveTo>
                <a:cubicBezTo>
                  <a:pt x="1659" y="1829"/>
                  <a:pt x="1659" y="1829"/>
                  <a:pt x="1659" y="1829"/>
                </a:cubicBezTo>
                <a:cubicBezTo>
                  <a:pt x="1659" y="1671"/>
                  <a:pt x="1659" y="1671"/>
                  <a:pt x="1659" y="1671"/>
                </a:cubicBezTo>
                <a:cubicBezTo>
                  <a:pt x="1422" y="1671"/>
                  <a:pt x="1422" y="1671"/>
                  <a:pt x="1422" y="1671"/>
                </a:cubicBezTo>
                <a:lnTo>
                  <a:pt x="1422" y="1829"/>
                </a:lnTo>
                <a:close/>
                <a:moveTo>
                  <a:pt x="1422" y="1592"/>
                </a:moveTo>
                <a:cubicBezTo>
                  <a:pt x="1659" y="1592"/>
                  <a:pt x="1659" y="1592"/>
                  <a:pt x="1659" y="1592"/>
                </a:cubicBezTo>
                <a:cubicBezTo>
                  <a:pt x="1659" y="1434"/>
                  <a:pt x="1659" y="1434"/>
                  <a:pt x="1659" y="1434"/>
                </a:cubicBezTo>
                <a:cubicBezTo>
                  <a:pt x="1422" y="1434"/>
                  <a:pt x="1422" y="1434"/>
                  <a:pt x="1422" y="1434"/>
                </a:cubicBezTo>
                <a:lnTo>
                  <a:pt x="1422" y="1592"/>
                </a:lnTo>
                <a:close/>
                <a:moveTo>
                  <a:pt x="1422" y="1355"/>
                </a:moveTo>
                <a:cubicBezTo>
                  <a:pt x="1659" y="1355"/>
                  <a:pt x="1659" y="1355"/>
                  <a:pt x="1659" y="1355"/>
                </a:cubicBezTo>
                <a:cubicBezTo>
                  <a:pt x="1659" y="1197"/>
                  <a:pt x="1659" y="1197"/>
                  <a:pt x="1659" y="1197"/>
                </a:cubicBezTo>
                <a:cubicBezTo>
                  <a:pt x="1422" y="1197"/>
                  <a:pt x="1422" y="1197"/>
                  <a:pt x="1422" y="1197"/>
                </a:cubicBezTo>
                <a:lnTo>
                  <a:pt x="1422" y="1355"/>
                </a:lnTo>
                <a:close/>
                <a:moveTo>
                  <a:pt x="1422" y="1118"/>
                </a:moveTo>
                <a:cubicBezTo>
                  <a:pt x="1659" y="1118"/>
                  <a:pt x="1659" y="1118"/>
                  <a:pt x="1659" y="1118"/>
                </a:cubicBezTo>
                <a:cubicBezTo>
                  <a:pt x="1659" y="881"/>
                  <a:pt x="1659" y="881"/>
                  <a:pt x="1659" y="881"/>
                </a:cubicBezTo>
                <a:cubicBezTo>
                  <a:pt x="1422" y="881"/>
                  <a:pt x="1422" y="881"/>
                  <a:pt x="1422" y="881"/>
                </a:cubicBezTo>
                <a:lnTo>
                  <a:pt x="1422" y="1118"/>
                </a:lnTo>
                <a:close/>
                <a:moveTo>
                  <a:pt x="1106" y="1829"/>
                </a:moveTo>
                <a:cubicBezTo>
                  <a:pt x="1343" y="1829"/>
                  <a:pt x="1343" y="1829"/>
                  <a:pt x="1343" y="1829"/>
                </a:cubicBezTo>
                <a:cubicBezTo>
                  <a:pt x="1343" y="1671"/>
                  <a:pt x="1343" y="1671"/>
                  <a:pt x="1343" y="1671"/>
                </a:cubicBezTo>
                <a:cubicBezTo>
                  <a:pt x="1106" y="1671"/>
                  <a:pt x="1106" y="1671"/>
                  <a:pt x="1106" y="1671"/>
                </a:cubicBezTo>
                <a:lnTo>
                  <a:pt x="1106" y="1829"/>
                </a:lnTo>
                <a:close/>
                <a:moveTo>
                  <a:pt x="1106" y="1592"/>
                </a:moveTo>
                <a:cubicBezTo>
                  <a:pt x="1343" y="1592"/>
                  <a:pt x="1343" y="1592"/>
                  <a:pt x="1343" y="1592"/>
                </a:cubicBezTo>
                <a:cubicBezTo>
                  <a:pt x="1343" y="1434"/>
                  <a:pt x="1343" y="1434"/>
                  <a:pt x="1343" y="1434"/>
                </a:cubicBezTo>
                <a:cubicBezTo>
                  <a:pt x="1106" y="1434"/>
                  <a:pt x="1106" y="1434"/>
                  <a:pt x="1106" y="1434"/>
                </a:cubicBezTo>
                <a:lnTo>
                  <a:pt x="1106" y="1592"/>
                </a:lnTo>
                <a:close/>
                <a:moveTo>
                  <a:pt x="1106" y="1355"/>
                </a:moveTo>
                <a:cubicBezTo>
                  <a:pt x="1343" y="1355"/>
                  <a:pt x="1343" y="1355"/>
                  <a:pt x="1343" y="1355"/>
                </a:cubicBezTo>
                <a:cubicBezTo>
                  <a:pt x="1343" y="1197"/>
                  <a:pt x="1343" y="1197"/>
                  <a:pt x="1343" y="1197"/>
                </a:cubicBezTo>
                <a:cubicBezTo>
                  <a:pt x="1106" y="1197"/>
                  <a:pt x="1106" y="1197"/>
                  <a:pt x="1106" y="1197"/>
                </a:cubicBezTo>
                <a:lnTo>
                  <a:pt x="1106" y="1355"/>
                </a:lnTo>
                <a:close/>
                <a:moveTo>
                  <a:pt x="1106" y="1118"/>
                </a:moveTo>
                <a:cubicBezTo>
                  <a:pt x="1343" y="1118"/>
                  <a:pt x="1343" y="1118"/>
                  <a:pt x="1343" y="1118"/>
                </a:cubicBezTo>
                <a:cubicBezTo>
                  <a:pt x="1343" y="881"/>
                  <a:pt x="1343" y="881"/>
                  <a:pt x="1343" y="881"/>
                </a:cubicBezTo>
                <a:cubicBezTo>
                  <a:pt x="1106" y="881"/>
                  <a:pt x="1106" y="881"/>
                  <a:pt x="1106" y="881"/>
                </a:cubicBezTo>
                <a:lnTo>
                  <a:pt x="1106" y="1118"/>
                </a:lnTo>
                <a:close/>
                <a:moveTo>
                  <a:pt x="790" y="1829"/>
                </a:moveTo>
                <a:cubicBezTo>
                  <a:pt x="1027" y="1829"/>
                  <a:pt x="1027" y="1829"/>
                  <a:pt x="1027" y="1829"/>
                </a:cubicBezTo>
                <a:cubicBezTo>
                  <a:pt x="1027" y="1671"/>
                  <a:pt x="1027" y="1671"/>
                  <a:pt x="1027" y="1671"/>
                </a:cubicBezTo>
                <a:cubicBezTo>
                  <a:pt x="790" y="1671"/>
                  <a:pt x="790" y="1671"/>
                  <a:pt x="790" y="1671"/>
                </a:cubicBezTo>
                <a:lnTo>
                  <a:pt x="790" y="1829"/>
                </a:lnTo>
                <a:close/>
                <a:moveTo>
                  <a:pt x="790" y="1592"/>
                </a:moveTo>
                <a:cubicBezTo>
                  <a:pt x="1027" y="1592"/>
                  <a:pt x="1027" y="1592"/>
                  <a:pt x="1027" y="1592"/>
                </a:cubicBezTo>
                <a:cubicBezTo>
                  <a:pt x="1027" y="1434"/>
                  <a:pt x="1027" y="1434"/>
                  <a:pt x="1027" y="1434"/>
                </a:cubicBezTo>
                <a:cubicBezTo>
                  <a:pt x="790" y="1434"/>
                  <a:pt x="790" y="1434"/>
                  <a:pt x="790" y="1434"/>
                </a:cubicBezTo>
                <a:lnTo>
                  <a:pt x="790" y="1592"/>
                </a:lnTo>
                <a:close/>
                <a:moveTo>
                  <a:pt x="790" y="1355"/>
                </a:moveTo>
                <a:cubicBezTo>
                  <a:pt x="1027" y="1355"/>
                  <a:pt x="1027" y="1355"/>
                  <a:pt x="1027" y="1355"/>
                </a:cubicBezTo>
                <a:cubicBezTo>
                  <a:pt x="1027" y="1197"/>
                  <a:pt x="1027" y="1197"/>
                  <a:pt x="1027" y="1197"/>
                </a:cubicBezTo>
                <a:cubicBezTo>
                  <a:pt x="790" y="1197"/>
                  <a:pt x="790" y="1197"/>
                  <a:pt x="790" y="1197"/>
                </a:cubicBezTo>
                <a:lnTo>
                  <a:pt x="790" y="1355"/>
                </a:lnTo>
                <a:close/>
                <a:moveTo>
                  <a:pt x="790" y="1118"/>
                </a:moveTo>
                <a:cubicBezTo>
                  <a:pt x="1027" y="1118"/>
                  <a:pt x="1027" y="1118"/>
                  <a:pt x="1027" y="1118"/>
                </a:cubicBezTo>
                <a:cubicBezTo>
                  <a:pt x="1027" y="881"/>
                  <a:pt x="1027" y="881"/>
                  <a:pt x="1027" y="881"/>
                </a:cubicBezTo>
                <a:cubicBezTo>
                  <a:pt x="790" y="881"/>
                  <a:pt x="790" y="881"/>
                  <a:pt x="790" y="881"/>
                </a:cubicBezTo>
                <a:lnTo>
                  <a:pt x="790" y="1118"/>
                </a:lnTo>
                <a:close/>
                <a:moveTo>
                  <a:pt x="711" y="1671"/>
                </a:moveTo>
                <a:cubicBezTo>
                  <a:pt x="474" y="1671"/>
                  <a:pt x="474" y="1671"/>
                  <a:pt x="474" y="1671"/>
                </a:cubicBezTo>
                <a:cubicBezTo>
                  <a:pt x="474" y="1829"/>
                  <a:pt x="474" y="1829"/>
                  <a:pt x="474" y="1829"/>
                </a:cubicBezTo>
                <a:cubicBezTo>
                  <a:pt x="711" y="1829"/>
                  <a:pt x="711" y="1829"/>
                  <a:pt x="711" y="1829"/>
                </a:cubicBezTo>
                <a:lnTo>
                  <a:pt x="711" y="1671"/>
                </a:lnTo>
                <a:close/>
              </a:path>
            </a:pathLst>
          </a:custGeom>
          <a:solidFill>
            <a:schemeClr val="accent1">
              <a:lumMod val="75000"/>
            </a:schemeClr>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7" name="KSO_Shape"/>
          <p:cNvSpPr>
            <a:spLocks/>
          </p:cNvSpPr>
          <p:nvPr/>
        </p:nvSpPr>
        <p:spPr bwMode="auto">
          <a:xfrm>
            <a:off x="6833659" y="2944381"/>
            <a:ext cx="864096" cy="811839"/>
          </a:xfrm>
          <a:custGeom>
            <a:avLst/>
            <a:gdLst>
              <a:gd name="T0" fmla="*/ 1471281 w 3950"/>
              <a:gd name="T1" fmla="*/ 1585004 h 3962"/>
              <a:gd name="T2" fmla="*/ 1291856 w 3950"/>
              <a:gd name="T3" fmla="*/ 1800397 h 3962"/>
              <a:gd name="T4" fmla="*/ 0 w 3950"/>
              <a:gd name="T5" fmla="*/ 1620903 h 3962"/>
              <a:gd name="T6" fmla="*/ 179425 w 3950"/>
              <a:gd name="T7" fmla="*/ 5453 h 3962"/>
              <a:gd name="T8" fmla="*/ 963441 w 3950"/>
              <a:gd name="T9" fmla="*/ 5453 h 3962"/>
              <a:gd name="T10" fmla="*/ 968438 w 3950"/>
              <a:gd name="T11" fmla="*/ 5453 h 3962"/>
              <a:gd name="T12" fmla="*/ 968892 w 3950"/>
              <a:gd name="T13" fmla="*/ 5907 h 3962"/>
              <a:gd name="T14" fmla="*/ 1471281 w 3950"/>
              <a:gd name="T15" fmla="*/ 543936 h 3962"/>
              <a:gd name="T16" fmla="*/ 1474006 w 3950"/>
              <a:gd name="T17" fmla="*/ 552570 h 3962"/>
              <a:gd name="T18" fmla="*/ 1471281 w 3950"/>
              <a:gd name="T19" fmla="*/ 974723 h 3962"/>
              <a:gd name="T20" fmla="*/ 1794245 w 3950"/>
              <a:gd name="T21" fmla="*/ 1154217 h 3962"/>
              <a:gd name="T22" fmla="*/ 1614821 w 3950"/>
              <a:gd name="T23" fmla="*/ 1585004 h 3962"/>
              <a:gd name="T24" fmla="*/ 968892 w 3950"/>
              <a:gd name="T25" fmla="*/ 364442 h 3962"/>
              <a:gd name="T26" fmla="*/ 1355450 w 3950"/>
              <a:gd name="T27" fmla="*/ 543936 h 3962"/>
              <a:gd name="T28" fmla="*/ 1399965 w 3950"/>
              <a:gd name="T29" fmla="*/ 615734 h 3962"/>
              <a:gd name="T30" fmla="*/ 897123 w 3950"/>
              <a:gd name="T31" fmla="*/ 436240 h 3962"/>
              <a:gd name="T32" fmla="*/ 251194 w 3950"/>
              <a:gd name="T33" fmla="*/ 77251 h 3962"/>
              <a:gd name="T34" fmla="*/ 71770 w 3950"/>
              <a:gd name="T35" fmla="*/ 1549105 h 3962"/>
              <a:gd name="T36" fmla="*/ 1220087 w 3950"/>
              <a:gd name="T37" fmla="*/ 1728599 h 3962"/>
              <a:gd name="T38" fmla="*/ 574158 w 3950"/>
              <a:gd name="T39" fmla="*/ 1585004 h 3962"/>
              <a:gd name="T40" fmla="*/ 394734 w 3950"/>
              <a:gd name="T41" fmla="*/ 1154217 h 3962"/>
              <a:gd name="T42" fmla="*/ 1399965 w 3950"/>
              <a:gd name="T43" fmla="*/ 974723 h 3962"/>
              <a:gd name="T44" fmla="*/ 1254609 w 3950"/>
              <a:gd name="T45" fmla="*/ 1147401 h 3962"/>
              <a:gd name="T46" fmla="*/ 1121517 w 3950"/>
              <a:gd name="T47" fmla="*/ 1246464 h 3962"/>
              <a:gd name="T48" fmla="*/ 987062 w 3950"/>
              <a:gd name="T49" fmla="*/ 1147401 h 3962"/>
              <a:gd name="T50" fmla="*/ 977523 w 3950"/>
              <a:gd name="T51" fmla="*/ 1455950 h 3962"/>
              <a:gd name="T52" fmla="*/ 1120608 w 3950"/>
              <a:gd name="T53" fmla="*/ 1349162 h 3962"/>
              <a:gd name="T54" fmla="*/ 1264148 w 3950"/>
              <a:gd name="T55" fmla="*/ 1455950 h 3962"/>
              <a:gd name="T56" fmla="*/ 1254609 w 3950"/>
              <a:gd name="T57" fmla="*/ 1147401 h 3962"/>
              <a:gd name="T58" fmla="*/ 957536 w 3950"/>
              <a:gd name="T59" fmla="*/ 1147401 h 3962"/>
              <a:gd name="T60" fmla="*/ 712701 w 3950"/>
              <a:gd name="T61" fmla="*/ 1199659 h 3962"/>
              <a:gd name="T62" fmla="*/ 804003 w 3950"/>
              <a:gd name="T63" fmla="*/ 1455950 h 3962"/>
              <a:gd name="T64" fmla="*/ 866688 w 3950"/>
              <a:gd name="T65" fmla="*/ 1199659 h 3962"/>
              <a:gd name="T66" fmla="*/ 1529424 w 3950"/>
              <a:gd name="T67" fmla="*/ 1147401 h 3962"/>
              <a:gd name="T68" fmla="*/ 1284589 w 3950"/>
              <a:gd name="T69" fmla="*/ 1199659 h 3962"/>
              <a:gd name="T70" fmla="*/ 1375891 w 3950"/>
              <a:gd name="T71" fmla="*/ 1455950 h 3962"/>
              <a:gd name="T72" fmla="*/ 1438121 w 3950"/>
              <a:gd name="T73" fmla="*/ 1199659 h 3962"/>
              <a:gd name="T74" fmla="*/ 1529424 w 3950"/>
              <a:gd name="T75" fmla="*/ 1147401 h 3962"/>
              <a:gd name="T76" fmla="*/ 753583 w 3950"/>
              <a:gd name="T77" fmla="*/ 651633 h 3962"/>
              <a:gd name="T78" fmla="*/ 179425 w 3950"/>
              <a:gd name="T79" fmla="*/ 723431 h 3962"/>
              <a:gd name="T80" fmla="*/ 179425 w 3950"/>
              <a:gd name="T81" fmla="*/ 364442 h 3962"/>
              <a:gd name="T82" fmla="*/ 753583 w 3950"/>
              <a:gd name="T83" fmla="*/ 436240 h 3962"/>
              <a:gd name="T84" fmla="*/ 179425 w 3950"/>
              <a:gd name="T85" fmla="*/ 364442 h 3962"/>
              <a:gd name="T86" fmla="*/ 753583 w 3950"/>
              <a:gd name="T87" fmla="*/ 220846 h 3962"/>
              <a:gd name="T88" fmla="*/ 179425 w 3950"/>
              <a:gd name="T89" fmla="*/ 292644 h 3962"/>
              <a:gd name="T90" fmla="*/ 538274 w 3950"/>
              <a:gd name="T91" fmla="*/ 579835 h 3962"/>
              <a:gd name="T92" fmla="*/ 179425 w 3950"/>
              <a:gd name="T93" fmla="*/ 508037 h 3962"/>
              <a:gd name="T94" fmla="*/ 538274 w 3950"/>
              <a:gd name="T95" fmla="*/ 579835 h 3962"/>
              <a:gd name="T96" fmla="*/ 179425 w 3950"/>
              <a:gd name="T97" fmla="*/ 867026 h 3962"/>
              <a:gd name="T98" fmla="*/ 394734 w 3950"/>
              <a:gd name="T99" fmla="*/ 795228 h 39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950" h="3962">
                <a:moveTo>
                  <a:pt x="3555" y="3488"/>
                </a:moveTo>
                <a:cubicBezTo>
                  <a:pt x="3239" y="3488"/>
                  <a:pt x="3239" y="3488"/>
                  <a:pt x="3239" y="3488"/>
                </a:cubicBezTo>
                <a:cubicBezTo>
                  <a:pt x="3239" y="3567"/>
                  <a:pt x="3239" y="3567"/>
                  <a:pt x="3239" y="3567"/>
                </a:cubicBezTo>
                <a:cubicBezTo>
                  <a:pt x="3239" y="3785"/>
                  <a:pt x="3063"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6"/>
                  <a:pt x="3245" y="1216"/>
                  <a:pt x="3245" y="1216"/>
                </a:cubicBezTo>
                <a:cubicBezTo>
                  <a:pt x="3239" y="1216"/>
                  <a:pt x="3239" y="1216"/>
                  <a:pt x="3239" y="1216"/>
                </a:cubicBezTo>
                <a:cubicBezTo>
                  <a:pt x="3239" y="2145"/>
                  <a:pt x="3239" y="2145"/>
                  <a:pt x="3239" y="2145"/>
                </a:cubicBezTo>
                <a:cubicBezTo>
                  <a:pt x="3555" y="2145"/>
                  <a:pt x="3555" y="2145"/>
                  <a:pt x="3555" y="2145"/>
                </a:cubicBezTo>
                <a:cubicBezTo>
                  <a:pt x="3774" y="2145"/>
                  <a:pt x="3950" y="2322"/>
                  <a:pt x="3950" y="2540"/>
                </a:cubicBezTo>
                <a:cubicBezTo>
                  <a:pt x="3950" y="3093"/>
                  <a:pt x="3950" y="3093"/>
                  <a:pt x="3950" y="3093"/>
                </a:cubicBezTo>
                <a:cubicBezTo>
                  <a:pt x="3950" y="3311"/>
                  <a:pt x="3774" y="3488"/>
                  <a:pt x="3555" y="3488"/>
                </a:cubicBezTo>
                <a:close/>
                <a:moveTo>
                  <a:pt x="2133" y="296"/>
                </a:moveTo>
                <a:cubicBezTo>
                  <a:pt x="2133" y="802"/>
                  <a:pt x="2133" y="802"/>
                  <a:pt x="2133" y="802"/>
                </a:cubicBezTo>
                <a:cubicBezTo>
                  <a:pt x="2133" y="1020"/>
                  <a:pt x="2310" y="1197"/>
                  <a:pt x="2528" y="1197"/>
                </a:cubicBezTo>
                <a:cubicBezTo>
                  <a:pt x="2984" y="1197"/>
                  <a:pt x="2984" y="1197"/>
                  <a:pt x="2984" y="1197"/>
                </a:cubicBezTo>
                <a:lnTo>
                  <a:pt x="2133" y="296"/>
                </a:lnTo>
                <a:close/>
                <a:moveTo>
                  <a:pt x="3082" y="1355"/>
                </a:moveTo>
                <a:cubicBezTo>
                  <a:pt x="2371" y="1355"/>
                  <a:pt x="2371" y="1355"/>
                  <a:pt x="2371"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2" y="2145"/>
                  <a:pt x="3082" y="2145"/>
                  <a:pt x="3082" y="2145"/>
                </a:cubicBezTo>
                <a:lnTo>
                  <a:pt x="3082" y="1355"/>
                </a:lnTo>
                <a:close/>
                <a:moveTo>
                  <a:pt x="2762" y="2525"/>
                </a:moveTo>
                <a:cubicBezTo>
                  <a:pt x="2603" y="2525"/>
                  <a:pt x="2603" y="2525"/>
                  <a:pt x="2603" y="2525"/>
                </a:cubicBezTo>
                <a:cubicBezTo>
                  <a:pt x="2469" y="2743"/>
                  <a:pt x="2469" y="2743"/>
                  <a:pt x="2469" y="2743"/>
                </a:cubicBezTo>
                <a:cubicBezTo>
                  <a:pt x="2333" y="2525"/>
                  <a:pt x="2333" y="2525"/>
                  <a:pt x="2333" y="2525"/>
                </a:cubicBezTo>
                <a:cubicBezTo>
                  <a:pt x="2173" y="2525"/>
                  <a:pt x="2173" y="2525"/>
                  <a:pt x="2173" y="2525"/>
                </a:cubicBezTo>
                <a:cubicBezTo>
                  <a:pt x="2383" y="2850"/>
                  <a:pt x="2383" y="2850"/>
                  <a:pt x="2383" y="2850"/>
                </a:cubicBezTo>
                <a:cubicBezTo>
                  <a:pt x="2152" y="3204"/>
                  <a:pt x="2152" y="3204"/>
                  <a:pt x="2152" y="3204"/>
                </a:cubicBezTo>
                <a:cubicBezTo>
                  <a:pt x="2316" y="3204"/>
                  <a:pt x="2316" y="3204"/>
                  <a:pt x="2316" y="3204"/>
                </a:cubicBezTo>
                <a:cubicBezTo>
                  <a:pt x="2467" y="2969"/>
                  <a:pt x="2467" y="2969"/>
                  <a:pt x="2467" y="2969"/>
                </a:cubicBezTo>
                <a:cubicBezTo>
                  <a:pt x="2617" y="3204"/>
                  <a:pt x="2617" y="3204"/>
                  <a:pt x="2617" y="3204"/>
                </a:cubicBezTo>
                <a:cubicBezTo>
                  <a:pt x="2783" y="3204"/>
                  <a:pt x="2783" y="3204"/>
                  <a:pt x="2783" y="3204"/>
                </a:cubicBezTo>
                <a:cubicBezTo>
                  <a:pt x="2551" y="2855"/>
                  <a:pt x="2551" y="2855"/>
                  <a:pt x="2551" y="2855"/>
                </a:cubicBezTo>
                <a:lnTo>
                  <a:pt x="2762" y="2525"/>
                </a:lnTo>
                <a:close/>
                <a:moveTo>
                  <a:pt x="2108" y="2640"/>
                </a:moveTo>
                <a:cubicBezTo>
                  <a:pt x="2108" y="2525"/>
                  <a:pt x="2108" y="2525"/>
                  <a:pt x="2108" y="2525"/>
                </a:cubicBezTo>
                <a:cubicBezTo>
                  <a:pt x="1569" y="2525"/>
                  <a:pt x="1569" y="2525"/>
                  <a:pt x="1569" y="2525"/>
                </a:cubicBezTo>
                <a:cubicBezTo>
                  <a:pt x="1569" y="2640"/>
                  <a:pt x="1569" y="2640"/>
                  <a:pt x="1569" y="2640"/>
                </a:cubicBezTo>
                <a:cubicBezTo>
                  <a:pt x="1770" y="2640"/>
                  <a:pt x="1770" y="2640"/>
                  <a:pt x="1770" y="2640"/>
                </a:cubicBezTo>
                <a:cubicBezTo>
                  <a:pt x="1770" y="3204"/>
                  <a:pt x="1770" y="3204"/>
                  <a:pt x="1770" y="3204"/>
                </a:cubicBezTo>
                <a:cubicBezTo>
                  <a:pt x="1908" y="3204"/>
                  <a:pt x="1908" y="3204"/>
                  <a:pt x="1908" y="3204"/>
                </a:cubicBezTo>
                <a:cubicBezTo>
                  <a:pt x="1908" y="2640"/>
                  <a:pt x="1908" y="2640"/>
                  <a:pt x="1908" y="2640"/>
                </a:cubicBezTo>
                <a:lnTo>
                  <a:pt x="2108" y="2640"/>
                </a:lnTo>
                <a:close/>
                <a:moveTo>
                  <a:pt x="3367" y="2525"/>
                </a:moveTo>
                <a:cubicBezTo>
                  <a:pt x="2828" y="2525"/>
                  <a:pt x="2828" y="2525"/>
                  <a:pt x="2828" y="2525"/>
                </a:cubicBezTo>
                <a:cubicBezTo>
                  <a:pt x="2828" y="2640"/>
                  <a:pt x="2828" y="2640"/>
                  <a:pt x="2828" y="2640"/>
                </a:cubicBezTo>
                <a:cubicBezTo>
                  <a:pt x="3029" y="2640"/>
                  <a:pt x="3029" y="2640"/>
                  <a:pt x="3029" y="2640"/>
                </a:cubicBezTo>
                <a:cubicBezTo>
                  <a:pt x="3029" y="3204"/>
                  <a:pt x="3029" y="3204"/>
                  <a:pt x="3029" y="3204"/>
                </a:cubicBezTo>
                <a:cubicBezTo>
                  <a:pt x="3166" y="3204"/>
                  <a:pt x="3166" y="3204"/>
                  <a:pt x="3166" y="3204"/>
                </a:cubicBezTo>
                <a:cubicBezTo>
                  <a:pt x="3166" y="2640"/>
                  <a:pt x="3166" y="2640"/>
                  <a:pt x="3166" y="2640"/>
                </a:cubicBezTo>
                <a:cubicBezTo>
                  <a:pt x="3367" y="2640"/>
                  <a:pt x="3367" y="2640"/>
                  <a:pt x="3367" y="2640"/>
                </a:cubicBezTo>
                <a:lnTo>
                  <a:pt x="3367" y="2525"/>
                </a:lnTo>
                <a:close/>
                <a:moveTo>
                  <a:pt x="395" y="1434"/>
                </a:moveTo>
                <a:cubicBezTo>
                  <a:pt x="1659" y="1434"/>
                  <a:pt x="1659" y="1434"/>
                  <a:pt x="1659" y="1434"/>
                </a:cubicBezTo>
                <a:cubicBezTo>
                  <a:pt x="1659" y="1592"/>
                  <a:pt x="1659" y="1592"/>
                  <a:pt x="1659" y="1592"/>
                </a:cubicBezTo>
                <a:cubicBezTo>
                  <a:pt x="395" y="1592"/>
                  <a:pt x="395" y="1592"/>
                  <a:pt x="395" y="1592"/>
                </a:cubicBezTo>
                <a:lnTo>
                  <a:pt x="395" y="1434"/>
                </a:lnTo>
                <a:close/>
                <a:moveTo>
                  <a:pt x="395" y="802"/>
                </a:moveTo>
                <a:cubicBezTo>
                  <a:pt x="1659" y="802"/>
                  <a:pt x="1659" y="802"/>
                  <a:pt x="1659" y="802"/>
                </a:cubicBezTo>
                <a:cubicBezTo>
                  <a:pt x="1659" y="960"/>
                  <a:pt x="1659" y="960"/>
                  <a:pt x="1659" y="960"/>
                </a:cubicBezTo>
                <a:cubicBezTo>
                  <a:pt x="395" y="960"/>
                  <a:pt x="395" y="960"/>
                  <a:pt x="395" y="960"/>
                </a:cubicBezTo>
                <a:lnTo>
                  <a:pt x="395" y="802"/>
                </a:lnTo>
                <a:close/>
                <a:moveTo>
                  <a:pt x="395" y="486"/>
                </a:moveTo>
                <a:cubicBezTo>
                  <a:pt x="1659" y="486"/>
                  <a:pt x="1659" y="486"/>
                  <a:pt x="1659" y="486"/>
                </a:cubicBezTo>
                <a:cubicBezTo>
                  <a:pt x="1659" y="644"/>
                  <a:pt x="1659" y="644"/>
                  <a:pt x="1659" y="644"/>
                </a:cubicBezTo>
                <a:cubicBezTo>
                  <a:pt x="395" y="644"/>
                  <a:pt x="395" y="644"/>
                  <a:pt x="395" y="644"/>
                </a:cubicBezTo>
                <a:lnTo>
                  <a:pt x="395" y="486"/>
                </a:lnTo>
                <a:close/>
                <a:moveTo>
                  <a:pt x="1185" y="1276"/>
                </a:moveTo>
                <a:cubicBezTo>
                  <a:pt x="395" y="1276"/>
                  <a:pt x="395" y="1276"/>
                  <a:pt x="395" y="1276"/>
                </a:cubicBezTo>
                <a:cubicBezTo>
                  <a:pt x="395" y="1118"/>
                  <a:pt x="395" y="1118"/>
                  <a:pt x="395" y="1118"/>
                </a:cubicBezTo>
                <a:cubicBezTo>
                  <a:pt x="1185" y="1118"/>
                  <a:pt x="1185" y="1118"/>
                  <a:pt x="1185" y="1118"/>
                </a:cubicBezTo>
                <a:lnTo>
                  <a:pt x="1185" y="1276"/>
                </a:lnTo>
                <a:close/>
                <a:moveTo>
                  <a:pt x="869" y="1908"/>
                </a:moveTo>
                <a:cubicBezTo>
                  <a:pt x="395" y="1908"/>
                  <a:pt x="395" y="1908"/>
                  <a:pt x="395" y="1908"/>
                </a:cubicBezTo>
                <a:cubicBezTo>
                  <a:pt x="395" y="1750"/>
                  <a:pt x="395" y="1750"/>
                  <a:pt x="395" y="1750"/>
                </a:cubicBezTo>
                <a:cubicBezTo>
                  <a:pt x="869" y="1750"/>
                  <a:pt x="869" y="1750"/>
                  <a:pt x="869" y="1750"/>
                </a:cubicBezTo>
                <a:lnTo>
                  <a:pt x="869" y="1908"/>
                </a:lnTo>
                <a:close/>
              </a:path>
            </a:pathLst>
          </a:custGeom>
          <a:solidFill>
            <a:srgbClr val="863626"/>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Tree>
    <p:extLst>
      <p:ext uri="{BB962C8B-B14F-4D97-AF65-F5344CB8AC3E}">
        <p14:creationId xmlns:p14="http://schemas.microsoft.com/office/powerpoint/2010/main" val="380110355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文件中头部插入一个新行</a:t>
            </a:r>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40</a:t>
            </a:fld>
            <a:endParaRPr lang="zh-CN" altLang="en-US" dirty="0"/>
          </a:p>
        </p:txBody>
      </p:sp>
      <p:grpSp>
        <p:nvGrpSpPr>
          <p:cNvPr id="4" name="组合 3"/>
          <p:cNvGrpSpPr/>
          <p:nvPr/>
        </p:nvGrpSpPr>
        <p:grpSpPr>
          <a:xfrm>
            <a:off x="2537346" y="1275606"/>
            <a:ext cx="4069308" cy="2676080"/>
            <a:chOff x="548639" y="2121409"/>
            <a:chExt cx="2859429" cy="1836779"/>
          </a:xfrm>
        </p:grpSpPr>
        <p:sp>
          <p:nvSpPr>
            <p:cNvPr id="5" name="任意多边形 4"/>
            <p:cNvSpPr/>
            <p:nvPr/>
          </p:nvSpPr>
          <p:spPr>
            <a:xfrm>
              <a:off x="548639" y="2121409"/>
              <a:ext cx="2859429" cy="1836779"/>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1600" dirty="0" smtClean="0"/>
            </a:p>
            <a:p>
              <a:endParaRPr lang="en-US" altLang="zh-CN" sz="1600" dirty="0" smtClean="0"/>
            </a:p>
            <a:p>
              <a:pPr>
                <a:lnSpc>
                  <a:spcPct val="80000"/>
                </a:lnSpc>
              </a:pPr>
              <a:r>
                <a:rPr lang="en-US" altLang="zh-CN" sz="2200" dirty="0" smtClean="0"/>
                <a:t>f= </a:t>
              </a:r>
              <a:r>
                <a:rPr lang="en-US" altLang="zh-CN" sz="2200" dirty="0">
                  <a:solidFill>
                    <a:srgbClr val="7030A0"/>
                  </a:solidFill>
                </a:rPr>
                <a:t>open</a:t>
              </a:r>
              <a:r>
                <a:rPr lang="en-US" altLang="zh-CN" sz="2200" dirty="0" smtClean="0"/>
                <a:t>(</a:t>
              </a:r>
              <a:r>
                <a:rPr lang="en-US" altLang="zh-CN" sz="2200" dirty="0">
                  <a:solidFill>
                    <a:schemeClr val="accent3"/>
                  </a:solidFill>
                </a:rPr>
                <a:t>'companies.txt'</a:t>
              </a:r>
              <a:r>
                <a:rPr lang="en-US" altLang="zh-CN" sz="2200" dirty="0"/>
                <a:t>,</a:t>
              </a:r>
              <a:r>
                <a:rPr lang="en-US" altLang="zh-CN" sz="2200" dirty="0">
                  <a:solidFill>
                    <a:schemeClr val="accent3"/>
                  </a:solidFill>
                </a:rPr>
                <a:t> 'r+'</a:t>
              </a:r>
              <a:r>
                <a:rPr lang="en-US" altLang="zh-CN" sz="2200" dirty="0" smtClean="0"/>
                <a:t>)</a:t>
              </a:r>
              <a:endParaRPr lang="en-US" altLang="zh-CN" sz="2200" dirty="0"/>
            </a:p>
            <a:p>
              <a:pPr>
                <a:lnSpc>
                  <a:spcPct val="80000"/>
                </a:lnSpc>
              </a:pPr>
              <a:r>
                <a:rPr lang="en-US" altLang="zh-CN" sz="2200" dirty="0" smtClean="0"/>
                <a:t>lines </a:t>
              </a:r>
              <a:r>
                <a:rPr lang="en-US" altLang="zh-CN" sz="2200" dirty="0"/>
                <a:t>= </a:t>
              </a:r>
              <a:r>
                <a:rPr lang="en-US" altLang="zh-CN" sz="2200" dirty="0" err="1" smtClean="0"/>
                <a:t>f.readlines</a:t>
              </a:r>
              <a:r>
                <a:rPr lang="en-US" altLang="zh-CN" sz="2200" dirty="0"/>
                <a:t>()</a:t>
              </a:r>
            </a:p>
            <a:p>
              <a:pPr>
                <a:lnSpc>
                  <a:spcPct val="80000"/>
                </a:lnSpc>
              </a:pPr>
              <a:r>
                <a:rPr lang="en-US" altLang="zh-CN" sz="2200" dirty="0" smtClean="0">
                  <a:solidFill>
                    <a:schemeClr val="accent6"/>
                  </a:solidFill>
                </a:rPr>
                <a:t>for</a:t>
              </a:r>
              <a:r>
                <a:rPr lang="en-US" altLang="zh-CN" sz="2200" dirty="0" smtClean="0"/>
                <a:t> </a:t>
              </a:r>
              <a:r>
                <a:rPr lang="en-US" altLang="zh-CN" sz="2200" dirty="0"/>
                <a:t>i </a:t>
              </a:r>
              <a:r>
                <a:rPr lang="en-US" altLang="zh-CN" sz="2200" dirty="0">
                  <a:solidFill>
                    <a:schemeClr val="accent6"/>
                  </a:solidFill>
                </a:rPr>
                <a:t>in</a:t>
              </a:r>
              <a:r>
                <a:rPr lang="en-US" altLang="zh-CN" sz="2200" dirty="0"/>
                <a:t> </a:t>
              </a:r>
              <a:r>
                <a:rPr lang="en-US" altLang="zh-CN" sz="2200" dirty="0" smtClean="0">
                  <a:solidFill>
                    <a:srgbClr val="7030A0"/>
                  </a:solidFill>
                </a:rPr>
                <a:t>range</a:t>
              </a:r>
              <a:r>
                <a:rPr lang="en-US" altLang="zh-CN" sz="2200" dirty="0" smtClean="0"/>
                <a:t>(0, </a:t>
              </a:r>
              <a:r>
                <a:rPr lang="en-US" altLang="zh-CN" sz="2200" dirty="0" err="1" smtClean="0">
                  <a:solidFill>
                    <a:srgbClr val="7030A0"/>
                  </a:solidFill>
                </a:rPr>
                <a:t>len</a:t>
              </a:r>
              <a:r>
                <a:rPr lang="en-US" altLang="zh-CN" sz="2200" dirty="0" smtClean="0"/>
                <a:t>(lines)):</a:t>
              </a:r>
              <a:endParaRPr lang="en-US" altLang="zh-CN" sz="2200" dirty="0"/>
            </a:p>
            <a:p>
              <a:pPr>
                <a:lnSpc>
                  <a:spcPct val="80000"/>
                </a:lnSpc>
              </a:pPr>
              <a:r>
                <a:rPr lang="en-US" altLang="zh-CN" sz="2200" dirty="0"/>
                <a:t>    </a:t>
              </a:r>
              <a:r>
                <a:rPr lang="en-US" altLang="zh-CN" sz="2200" dirty="0" smtClean="0"/>
                <a:t>  lines[</a:t>
              </a:r>
              <a:r>
                <a:rPr lang="en-US" altLang="zh-CN" sz="2200" dirty="0" err="1" smtClean="0"/>
                <a:t>i</a:t>
              </a:r>
              <a:r>
                <a:rPr lang="en-US" altLang="zh-CN" sz="2200" dirty="0"/>
                <a:t>] = </a:t>
              </a:r>
              <a:r>
                <a:rPr lang="en-US" altLang="zh-CN" sz="2200" dirty="0" err="1">
                  <a:solidFill>
                    <a:srgbClr val="7030A0"/>
                  </a:solidFill>
                </a:rPr>
                <a:t>str</a:t>
              </a:r>
              <a:r>
                <a:rPr lang="en-US" altLang="zh-CN" sz="2200" dirty="0"/>
                <a:t>(i+1) + </a:t>
              </a:r>
              <a:r>
                <a:rPr lang="en-US" altLang="zh-CN" sz="2200" dirty="0">
                  <a:solidFill>
                    <a:schemeClr val="accent3"/>
                  </a:solidFill>
                </a:rPr>
                <a:t>' '</a:t>
              </a:r>
              <a:r>
                <a:rPr lang="en-US" altLang="zh-CN" sz="2200" dirty="0">
                  <a:solidFill>
                    <a:srgbClr val="92D050"/>
                  </a:solidFill>
                </a:rPr>
                <a:t> </a:t>
              </a:r>
              <a:r>
                <a:rPr lang="en-US" altLang="zh-CN" sz="2200" dirty="0"/>
                <a:t>+ </a:t>
              </a:r>
              <a:r>
                <a:rPr lang="en-US" altLang="zh-CN" sz="2200" dirty="0" smtClean="0"/>
                <a:t>lines[</a:t>
              </a:r>
              <a:r>
                <a:rPr lang="en-US" altLang="zh-CN" sz="2200" dirty="0" err="1" smtClean="0"/>
                <a:t>i</a:t>
              </a:r>
              <a:r>
                <a:rPr lang="en-US" altLang="zh-CN" sz="2200" dirty="0" smtClean="0"/>
                <a:t>]</a:t>
              </a:r>
            </a:p>
            <a:p>
              <a:pPr>
                <a:lnSpc>
                  <a:spcPct val="80000"/>
                </a:lnSpc>
              </a:pPr>
              <a:r>
                <a:rPr lang="en-US" altLang="zh-CN" sz="2200" dirty="0" err="1" smtClean="0"/>
                <a:t>lines.insert</a:t>
              </a:r>
              <a:r>
                <a:rPr lang="en-US" altLang="zh-CN" sz="2200" dirty="0" smtClean="0"/>
                <a:t>(0, </a:t>
              </a:r>
              <a:r>
                <a:rPr lang="en-US" altLang="zh-CN" sz="2200" dirty="0" smtClean="0">
                  <a:solidFill>
                    <a:schemeClr val="accent3"/>
                  </a:solidFill>
                </a:rPr>
                <a:t>'Information\n</a:t>
              </a:r>
              <a:r>
                <a:rPr lang="en-US" altLang="zh-CN" sz="2200" dirty="0">
                  <a:solidFill>
                    <a:schemeClr val="accent3"/>
                  </a:solidFill>
                </a:rPr>
                <a:t>'</a:t>
              </a:r>
              <a:r>
                <a:rPr lang="en-US" altLang="zh-CN" sz="2200" dirty="0" smtClean="0"/>
                <a:t>)</a:t>
              </a:r>
            </a:p>
            <a:p>
              <a:pPr>
                <a:lnSpc>
                  <a:spcPct val="80000"/>
                </a:lnSpc>
              </a:pPr>
              <a:r>
                <a:rPr lang="en-US" altLang="zh-CN" sz="2200" dirty="0" err="1" smtClean="0"/>
                <a:t>f.seek</a:t>
              </a:r>
              <a:r>
                <a:rPr lang="en-US" altLang="zh-CN" sz="2200" dirty="0" smtClean="0"/>
                <a:t>(0)</a:t>
              </a:r>
              <a:endParaRPr lang="en-US" altLang="zh-CN" sz="2200" dirty="0"/>
            </a:p>
            <a:p>
              <a:pPr>
                <a:lnSpc>
                  <a:spcPct val="80000"/>
                </a:lnSpc>
              </a:pPr>
              <a:r>
                <a:rPr lang="en-US" altLang="zh-CN" sz="2200" dirty="0" err="1" smtClean="0"/>
                <a:t>f.writelines</a:t>
              </a:r>
              <a:r>
                <a:rPr lang="en-US" altLang="zh-CN" sz="2200" dirty="0" smtClean="0"/>
                <a:t>(lines)</a:t>
              </a:r>
              <a:endParaRPr lang="en-US" altLang="zh-CN" sz="2200" dirty="0"/>
            </a:p>
            <a:p>
              <a:pPr>
                <a:lnSpc>
                  <a:spcPct val="80000"/>
                </a:lnSpc>
              </a:pPr>
              <a:r>
                <a:rPr lang="en-US" altLang="zh-CN" sz="2200" dirty="0" err="1" smtClean="0"/>
                <a:t>f.close</a:t>
              </a:r>
              <a:r>
                <a:rPr lang="en-US" altLang="zh-CN" sz="2200" dirty="0" smtClean="0"/>
                <a:t>()</a:t>
              </a:r>
            </a:p>
          </p:txBody>
        </p:sp>
        <p:sp>
          <p:nvSpPr>
            <p:cNvPr id="6" name="椭圆形标注 5"/>
            <p:cNvSpPr/>
            <p:nvPr/>
          </p:nvSpPr>
          <p:spPr>
            <a:xfrm>
              <a:off x="609316" y="2132799"/>
              <a:ext cx="484680" cy="270085"/>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400" b="1" dirty="0" smtClean="0">
                  <a:solidFill>
                    <a:schemeClr val="accent1"/>
                  </a:solidFill>
                </a:rPr>
                <a:t>F</a:t>
              </a:r>
              <a:r>
                <a:rPr lang="en-US" altLang="zh-CN" sz="800" dirty="0" smtClean="0">
                  <a:solidFill>
                    <a:schemeClr val="accent1"/>
                  </a:solidFill>
                </a:rPr>
                <a:t>ile</a:t>
              </a:r>
              <a:endParaRPr lang="zh-CN" altLang="en-US" sz="800" dirty="0">
                <a:solidFill>
                  <a:schemeClr val="accent1"/>
                </a:solidFill>
              </a:endParaRPr>
            </a:p>
          </p:txBody>
        </p:sp>
      </p:grpSp>
    </p:spTree>
    <p:extLst>
      <p:ext uri="{BB962C8B-B14F-4D97-AF65-F5344CB8AC3E}">
        <p14:creationId xmlns:p14="http://schemas.microsoft.com/office/powerpoint/2010/main" val="4003290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文件的定位</a:t>
            </a:r>
            <a:r>
              <a:rPr lang="en-US" altLang="zh-CN" dirty="0" smtClean="0"/>
              <a:t>-tell()</a:t>
            </a:r>
            <a:r>
              <a:rPr lang="zh-CN" altLang="en-US" dirty="0" smtClean="0"/>
              <a:t>方法</a:t>
            </a:r>
            <a:endParaRPr lang="zh-CN" altLang="en-US" dirty="0"/>
          </a:p>
        </p:txBody>
      </p:sp>
      <p:sp>
        <p:nvSpPr>
          <p:cNvPr id="8" name="Rectangle 3"/>
          <p:cNvSpPr txBox="1">
            <a:spLocks noChangeArrowheads="1"/>
          </p:cNvSpPr>
          <p:nvPr/>
        </p:nvSpPr>
        <p:spPr>
          <a:xfrm>
            <a:off x="457200" y="1419622"/>
            <a:ext cx="3749588" cy="792088"/>
          </a:xfrm>
          <a:prstGeom prst="rect">
            <a:avLst/>
          </a:prstGeom>
        </p:spPr>
        <p:txBody>
          <a:bodyPr/>
          <a:lstStyle>
            <a:lvl1pPr marL="342900" indent="-342900" algn="l" defTabSz="914400" rtl="0" eaLnBrk="1" latinLnBrk="0" hangingPunct="1">
              <a:lnSpc>
                <a:spcPct val="150000"/>
              </a:lnSpc>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lnSpc>
                <a:spcPct val="150000"/>
              </a:lnSpc>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lnSpc>
                <a:spcPct val="150000"/>
              </a:lnSpc>
              <a:spcBef>
                <a:spcPct val="20000"/>
              </a:spcBef>
              <a:buFont typeface="Arial" pitchFamily="34" charset="0"/>
              <a:buChar char="•"/>
              <a:defRPr sz="18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lnSpc>
                <a:spcPct val="150000"/>
              </a:lnSpc>
              <a:spcBef>
                <a:spcPct val="20000"/>
              </a:spcBef>
              <a:buFont typeface="Arial" pitchFamily="34" charset="0"/>
              <a:buChar char="–"/>
              <a:defRPr sz="16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lnSpc>
                <a:spcPct val="150000"/>
              </a:lnSpc>
              <a:spcBef>
                <a:spcPct val="20000"/>
              </a:spcBef>
              <a:buFont typeface="Arial" pitchFamily="34" charset="0"/>
              <a:buChar char="»"/>
              <a:defRPr sz="16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lvl="1">
              <a:buFont typeface="Calibri" panose="020F0502020204030204" pitchFamily="34" charset="0"/>
              <a:buChar char="−"/>
            </a:pPr>
            <a:r>
              <a:rPr lang="zh-CN" altLang="en-US" dirty="0" smtClean="0">
                <a:latin typeface="+mn-lt"/>
              </a:rPr>
              <a:t>返回</a:t>
            </a:r>
            <a:r>
              <a:rPr lang="zh-CN" altLang="en-US" dirty="0">
                <a:latin typeface="+mn-lt"/>
              </a:rPr>
              <a:t>文件的当前读写</a:t>
            </a:r>
            <a:r>
              <a:rPr lang="zh-CN" altLang="en-US" dirty="0" smtClean="0">
                <a:latin typeface="+mn-lt"/>
              </a:rPr>
              <a:t>位置</a:t>
            </a:r>
            <a:endParaRPr lang="en-US" altLang="zh-CN" dirty="0" smtClean="0">
              <a:latin typeface="+mn-lt"/>
            </a:endParaRPr>
          </a:p>
        </p:txBody>
      </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z="1200" smtClean="0"/>
              <a:pPr/>
              <a:t>41</a:t>
            </a:fld>
            <a:endParaRPr lang="zh-CN" altLang="en-US" sz="1200" dirty="0"/>
          </a:p>
        </p:txBody>
      </p:sp>
      <p:grpSp>
        <p:nvGrpSpPr>
          <p:cNvPr id="5" name="组合 4"/>
          <p:cNvGrpSpPr/>
          <p:nvPr/>
        </p:nvGrpSpPr>
        <p:grpSpPr>
          <a:xfrm>
            <a:off x="4427984" y="1077592"/>
            <a:ext cx="4392488" cy="3510381"/>
            <a:chOff x="533921" y="2370786"/>
            <a:chExt cx="1314797" cy="1239010"/>
          </a:xfrm>
        </p:grpSpPr>
        <p:sp>
          <p:nvSpPr>
            <p:cNvPr id="6" name="任意多边形 5"/>
            <p:cNvSpPr/>
            <p:nvPr/>
          </p:nvSpPr>
          <p:spPr>
            <a:xfrm>
              <a:off x="533921" y="2370786"/>
              <a:ext cx="1314797" cy="1239010"/>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600" dirty="0" smtClean="0"/>
            </a:p>
            <a:p>
              <a:pPr marL="0" lvl="1"/>
              <a:endParaRPr lang="en-US" altLang="zh-CN" sz="2200" dirty="0" smtClean="0"/>
            </a:p>
            <a:p>
              <a:pPr marL="0" lvl="1"/>
              <a:r>
                <a:rPr lang="en-US" altLang="zh-CN" sz="2300" dirty="0"/>
                <a:t>&gt;&gt;&gt; fp = </a:t>
              </a:r>
              <a:r>
                <a:rPr lang="en-US" altLang="zh-CN" sz="2300" dirty="0">
                  <a:solidFill>
                    <a:srgbClr val="7030A0"/>
                  </a:solidFill>
                </a:rPr>
                <a:t>open</a:t>
              </a:r>
              <a:r>
                <a:rPr lang="en-US" altLang="zh-CN" sz="2300" dirty="0"/>
                <a:t>(</a:t>
              </a:r>
              <a:r>
                <a:rPr lang="en-US" altLang="zh-CN" sz="2300" dirty="0">
                  <a:solidFill>
                    <a:schemeClr val="accent3"/>
                  </a:solidFill>
                </a:rPr>
                <a:t>'testseek.dat'</a:t>
              </a:r>
              <a:r>
                <a:rPr lang="en-US" altLang="zh-CN" sz="2300" dirty="0"/>
                <a:t>, </a:t>
              </a:r>
              <a:r>
                <a:rPr lang="en-US" altLang="zh-CN" sz="2300" dirty="0">
                  <a:solidFill>
                    <a:schemeClr val="accent3"/>
                  </a:solidFill>
                </a:rPr>
                <a:t>'</a:t>
              </a:r>
              <a:r>
                <a:rPr lang="en-US" altLang="zh-CN" sz="2300" dirty="0" err="1">
                  <a:solidFill>
                    <a:schemeClr val="accent3"/>
                  </a:solidFill>
                </a:rPr>
                <a:t>rb</a:t>
              </a:r>
              <a:r>
                <a:rPr lang="en-US" altLang="zh-CN" sz="2300" dirty="0">
                  <a:solidFill>
                    <a:schemeClr val="accent3"/>
                  </a:solidFill>
                </a:rPr>
                <a:t>+'</a:t>
              </a:r>
              <a:r>
                <a:rPr lang="en-US" altLang="zh-CN" sz="2300" dirty="0"/>
                <a:t>)</a:t>
              </a:r>
            </a:p>
            <a:p>
              <a:pPr marL="0" lvl="1"/>
              <a:r>
                <a:rPr lang="en-US" altLang="zh-CN" sz="2400" dirty="0"/>
                <a:t>&gt;&gt;&gt; </a:t>
              </a:r>
              <a:r>
                <a:rPr lang="en-US" altLang="zh-CN" sz="2400" dirty="0" err="1"/>
                <a:t>fp.tell</a:t>
              </a:r>
              <a:r>
                <a:rPr lang="en-US" altLang="zh-CN" sz="2400" dirty="0"/>
                <a:t>()</a:t>
              </a:r>
            </a:p>
            <a:p>
              <a:pPr marL="0" lvl="1"/>
              <a:r>
                <a:rPr lang="en-US" altLang="zh-CN" sz="2400" dirty="0">
                  <a:solidFill>
                    <a:srgbClr val="0070C0"/>
                  </a:solidFill>
                </a:rPr>
                <a:t>0</a:t>
              </a:r>
            </a:p>
            <a:p>
              <a:pPr marL="0" lvl="1"/>
              <a:r>
                <a:rPr lang="en-US" altLang="zh-CN" sz="2400" dirty="0"/>
                <a:t>&gt;&gt;&gt; </a:t>
              </a:r>
              <a:r>
                <a:rPr lang="en-US" altLang="zh-CN" sz="2400" dirty="0" err="1"/>
                <a:t>fp.read</a:t>
              </a:r>
              <a:r>
                <a:rPr lang="en-US" altLang="zh-CN" sz="2400" dirty="0"/>
                <a:t>(5)</a:t>
              </a:r>
            </a:p>
            <a:p>
              <a:pPr marL="0" lvl="1"/>
              <a:r>
                <a:rPr lang="en-US" altLang="zh-CN" sz="2400" dirty="0" err="1">
                  <a:solidFill>
                    <a:srgbClr val="0070C0"/>
                  </a:solidFill>
                </a:rPr>
                <a:t>b'Hello</a:t>
              </a:r>
              <a:r>
                <a:rPr lang="en-US" altLang="zh-CN" sz="2400" dirty="0">
                  <a:solidFill>
                    <a:srgbClr val="0070C0"/>
                  </a:solidFill>
                </a:rPr>
                <a:t>'</a:t>
              </a:r>
            </a:p>
            <a:p>
              <a:pPr marL="0" lvl="1"/>
              <a:r>
                <a:rPr lang="en-US" altLang="zh-CN" sz="2400" dirty="0"/>
                <a:t>&gt;&gt;&gt; </a:t>
              </a:r>
              <a:r>
                <a:rPr lang="en-US" altLang="zh-CN" sz="2400" dirty="0" err="1"/>
                <a:t>fp.tell</a:t>
              </a:r>
              <a:r>
                <a:rPr lang="en-US" altLang="zh-CN" sz="2400" dirty="0"/>
                <a:t>()</a:t>
              </a:r>
            </a:p>
            <a:p>
              <a:pPr marL="0" lvl="1"/>
              <a:r>
                <a:rPr lang="en-US" altLang="zh-CN" sz="2400" dirty="0">
                  <a:solidFill>
                    <a:srgbClr val="0070C0"/>
                  </a:solidFill>
                </a:rPr>
                <a:t>5</a:t>
              </a:r>
            </a:p>
            <a:p>
              <a:pPr marL="0" lvl="1"/>
              <a:r>
                <a:rPr lang="en-US" altLang="zh-CN" sz="2400" dirty="0"/>
                <a:t>&gt;&gt;&gt; </a:t>
              </a:r>
              <a:r>
                <a:rPr lang="en-US" altLang="zh-CN" sz="2400" dirty="0" err="1"/>
                <a:t>fp.close</a:t>
              </a:r>
              <a:r>
                <a:rPr lang="en-US" altLang="zh-CN" sz="2400" dirty="0"/>
                <a:t>()</a:t>
              </a:r>
            </a:p>
          </p:txBody>
        </p:sp>
        <p:sp>
          <p:nvSpPr>
            <p:cNvPr id="7" name="椭圆形标注 6"/>
            <p:cNvSpPr/>
            <p:nvPr/>
          </p:nvSpPr>
          <p:spPr>
            <a:xfrm>
              <a:off x="598583" y="2391406"/>
              <a:ext cx="242416" cy="141625"/>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sp>
        <p:nvSpPr>
          <p:cNvPr id="9" name="矩形 8"/>
          <p:cNvSpPr/>
          <p:nvPr/>
        </p:nvSpPr>
        <p:spPr>
          <a:xfrm>
            <a:off x="467544" y="915566"/>
            <a:ext cx="1219245" cy="488724"/>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none" tIns="0" bIns="0">
            <a:spAutoFit/>
          </a:bodyPr>
          <a:lstStyle/>
          <a:p>
            <a:pPr>
              <a:lnSpc>
                <a:spcPct val="150000"/>
              </a:lnSpc>
            </a:pPr>
            <a:r>
              <a:rPr lang="en-US" altLang="zh-CN" sz="2400" dirty="0" err="1">
                <a:latin typeface="微软雅黑" panose="020B0503020204020204" pitchFamily="34" charset="-122"/>
                <a:ea typeface="微软雅黑" panose="020B0503020204020204" pitchFamily="34" charset="-122"/>
                <a:cs typeface="Times New Roman" panose="02020603050405020304" pitchFamily="18" charset="0"/>
              </a:rPr>
              <a:t>fp.tell</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a:t>
            </a:r>
          </a:p>
        </p:txBody>
      </p:sp>
    </p:spTree>
    <p:extLst>
      <p:ext uri="{BB962C8B-B14F-4D97-AF65-F5344CB8AC3E}">
        <p14:creationId xmlns:p14="http://schemas.microsoft.com/office/powerpoint/2010/main" val="2296873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7.3.3 </a:t>
            </a:r>
            <a:r>
              <a:rPr lang="zh-CN" altLang="en-US" dirty="0" smtClean="0"/>
              <a:t>文件的其他操作</a:t>
            </a:r>
            <a:endParaRPr lang="zh-CN" altLang="en-US" dirty="0"/>
          </a:p>
        </p:txBody>
      </p:sp>
      <p:sp>
        <p:nvSpPr>
          <p:cNvPr id="5" name="文本占位符 4"/>
          <p:cNvSpPr>
            <a:spLocks noGrp="1"/>
          </p:cNvSpPr>
          <p:nvPr>
            <p:ph type="body" idx="1"/>
          </p:nvPr>
        </p:nvSpPr>
        <p:spPr/>
        <p:txBody>
          <a:bodyPr/>
          <a:lstStyle/>
          <a:p>
            <a:endParaRPr lang="zh-CN" altLang="en-US" dirty="0"/>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42</a:t>
            </a:fld>
            <a:endParaRPr lang="zh-CN" altLang="en-US" dirty="0"/>
          </a:p>
        </p:txBody>
      </p:sp>
    </p:spTree>
    <p:extLst>
      <p:ext uri="{BB962C8B-B14F-4D97-AF65-F5344CB8AC3E}">
        <p14:creationId xmlns:p14="http://schemas.microsoft.com/office/powerpoint/2010/main" val="15828905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文件的其他方法及属性</a:t>
            </a:r>
            <a:endParaRPr lang="zh-CN" altLang="en-US" dirty="0"/>
          </a:p>
        </p:txBody>
      </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z="1200" smtClean="0"/>
              <a:pPr/>
              <a:t>43</a:t>
            </a:fld>
            <a:endParaRPr lang="zh-CN" altLang="en-US" sz="1200" dirty="0"/>
          </a:p>
        </p:txBody>
      </p:sp>
      <p:graphicFrame>
        <p:nvGraphicFramePr>
          <p:cNvPr id="4" name="表格 3"/>
          <p:cNvGraphicFramePr>
            <a:graphicFrameLocks noGrp="1"/>
          </p:cNvGraphicFramePr>
          <p:nvPr>
            <p:extLst>
              <p:ext uri="{D42A27DB-BD31-4B8C-83A1-F6EECF244321}">
                <p14:modId xmlns:p14="http://schemas.microsoft.com/office/powerpoint/2010/main" val="1180783799"/>
              </p:ext>
            </p:extLst>
          </p:nvPr>
        </p:nvGraphicFramePr>
        <p:xfrm>
          <a:off x="390364" y="1077593"/>
          <a:ext cx="8574124" cy="3657600"/>
        </p:xfrm>
        <a:graphic>
          <a:graphicData uri="http://schemas.openxmlformats.org/drawingml/2006/table">
            <a:tbl>
              <a:tblPr firstRow="1" firstCol="1" bandRow="1">
                <a:tableStyleId>{69012ECD-51FC-41F1-AA8D-1B2483CD663E}</a:tableStyleId>
              </a:tblPr>
              <a:tblGrid>
                <a:gridCol w="2453444"/>
                <a:gridCol w="6120680"/>
              </a:tblGrid>
              <a:tr h="181982">
                <a:tc>
                  <a:txBody>
                    <a:bodyPr/>
                    <a:lstStyle/>
                    <a:p>
                      <a:pPr algn="ctr">
                        <a:spcAft>
                          <a:spcPts val="0"/>
                        </a:spcAft>
                      </a:pPr>
                      <a:r>
                        <a:rPr lang="zh-CN" sz="2000" kern="100" dirty="0">
                          <a:effectLst/>
                        </a:rPr>
                        <a:t>方法</a:t>
                      </a:r>
                      <a:endParaRPr lang="zh-CN" sz="2000" b="0" kern="100" dirty="0">
                        <a:effectLst/>
                        <a:latin typeface="微软雅黑" pitchFamily="34" charset="-122"/>
                        <a:ea typeface="微软雅黑" pitchFamily="34" charset="-122"/>
                        <a:cs typeface="Times New Roman" panose="02020603050405020304" pitchFamily="18" charset="0"/>
                      </a:endParaRPr>
                    </a:p>
                  </a:txBody>
                  <a:tcPr marL="68580" marR="68580" marT="0" marB="0"/>
                </a:tc>
                <a:tc>
                  <a:txBody>
                    <a:bodyPr/>
                    <a:lstStyle/>
                    <a:p>
                      <a:pPr algn="ctr">
                        <a:spcAft>
                          <a:spcPts val="0"/>
                        </a:spcAft>
                      </a:pPr>
                      <a:r>
                        <a:rPr lang="zh-CN" sz="2000" kern="100" dirty="0">
                          <a:effectLst/>
                        </a:rPr>
                        <a:t>功能</a:t>
                      </a:r>
                      <a:endParaRPr lang="zh-CN" sz="2000" b="0" kern="100" dirty="0">
                        <a:effectLst/>
                        <a:latin typeface="微软雅黑" pitchFamily="34" charset="-122"/>
                        <a:ea typeface="微软雅黑" pitchFamily="34" charset="-122"/>
                        <a:cs typeface="Times New Roman" panose="02020603050405020304" pitchFamily="18" charset="0"/>
                      </a:endParaRPr>
                    </a:p>
                  </a:txBody>
                  <a:tcPr marL="68580" marR="68580" marT="0" marB="0"/>
                </a:tc>
              </a:tr>
              <a:tr h="170180">
                <a:tc>
                  <a:txBody>
                    <a:bodyPr/>
                    <a:lstStyle/>
                    <a:p>
                      <a:pPr algn="l">
                        <a:spcAft>
                          <a:spcPts val="0"/>
                        </a:spcAft>
                      </a:pPr>
                      <a:r>
                        <a:rPr lang="en-US" sz="2000" kern="100" dirty="0" err="1">
                          <a:effectLst/>
                        </a:rPr>
                        <a:t>f.flush</a:t>
                      </a:r>
                      <a:r>
                        <a:rPr lang="en-US" sz="2000" kern="100" dirty="0">
                          <a:effectLst/>
                        </a:rPr>
                        <a:t>()</a:t>
                      </a:r>
                      <a:endParaRPr lang="zh-CN" sz="2000" b="0" kern="100" dirty="0">
                        <a:effectLst/>
                        <a:latin typeface="微软雅黑" pitchFamily="34" charset="-122"/>
                        <a:ea typeface="微软雅黑" pitchFamily="34" charset="-122"/>
                        <a:cs typeface="Times New Roman" panose="02020603050405020304" pitchFamily="18" charset="0"/>
                      </a:endParaRPr>
                    </a:p>
                  </a:txBody>
                  <a:tcPr marL="68580" marR="68580" marT="0" marB="0" anchor="ctr">
                    <a:lnR w="12700" cap="flat" cmpd="sng" algn="ctr">
                      <a:solidFill>
                        <a:schemeClr val="accent1"/>
                      </a:solidFill>
                      <a:prstDash val="solid"/>
                      <a:round/>
                      <a:headEnd type="none" w="med" len="med"/>
                      <a:tailEnd type="none" w="med" len="med"/>
                    </a:lnR>
                  </a:tcPr>
                </a:tc>
                <a:tc>
                  <a:txBody>
                    <a:bodyPr/>
                    <a:lstStyle/>
                    <a:p>
                      <a:pPr algn="l">
                        <a:spcAft>
                          <a:spcPts val="0"/>
                        </a:spcAft>
                      </a:pPr>
                      <a:r>
                        <a:rPr lang="zh-CN" sz="2000" kern="100" dirty="0">
                          <a:effectLst/>
                        </a:rPr>
                        <a:t>将写缓冲区的数据写入文件</a:t>
                      </a:r>
                      <a:endParaRPr lang="zh-CN" sz="2000" b="0" kern="100" dirty="0">
                        <a:effectLst/>
                        <a:latin typeface="微软雅黑" pitchFamily="34" charset="-122"/>
                        <a:ea typeface="微软雅黑" pitchFamily="34" charset="-122"/>
                        <a:cs typeface="Times New Roman" panose="02020603050405020304" pitchFamily="18" charset="0"/>
                      </a:endParaRPr>
                    </a:p>
                  </a:txBody>
                  <a:tcPr marL="68580" marR="68580" marT="0" marB="0">
                    <a:lnL w="12700" cap="flat" cmpd="sng" algn="ctr">
                      <a:solidFill>
                        <a:schemeClr val="accent1"/>
                      </a:solidFill>
                      <a:prstDash val="solid"/>
                      <a:round/>
                      <a:headEnd type="none" w="med" len="med"/>
                      <a:tailEnd type="none" w="med" len="med"/>
                    </a:lnL>
                  </a:tcPr>
                </a:tc>
              </a:tr>
              <a:tr h="284480">
                <a:tc>
                  <a:txBody>
                    <a:bodyPr/>
                    <a:lstStyle/>
                    <a:p>
                      <a:pPr algn="l">
                        <a:spcAft>
                          <a:spcPts val="0"/>
                        </a:spcAft>
                      </a:pPr>
                      <a:r>
                        <a:rPr lang="en-US" sz="2000" kern="100" dirty="0" err="1">
                          <a:effectLst/>
                        </a:rPr>
                        <a:t>f.truncate</a:t>
                      </a:r>
                      <a:r>
                        <a:rPr lang="en-US" sz="2000" kern="100" dirty="0">
                          <a:effectLst/>
                        </a:rPr>
                        <a:t>(size=None)</a:t>
                      </a:r>
                      <a:endParaRPr lang="zh-CN" sz="2000" b="0" kern="100" dirty="0">
                        <a:effectLst/>
                        <a:latin typeface="微软雅黑" pitchFamily="34" charset="-122"/>
                        <a:ea typeface="微软雅黑" pitchFamily="34" charset="-122"/>
                        <a:cs typeface="Times New Roman" panose="02020603050405020304" pitchFamily="18" charset="0"/>
                      </a:endParaRPr>
                    </a:p>
                  </a:txBody>
                  <a:tcPr marL="68580" marR="68580" marT="0" marB="0" anchor="ctr">
                    <a:lnR w="12700" cap="flat" cmpd="sng" algn="ctr">
                      <a:solidFill>
                        <a:schemeClr val="accent1"/>
                      </a:solidFill>
                      <a:prstDash val="solid"/>
                      <a:round/>
                      <a:headEnd type="none" w="med" len="med"/>
                      <a:tailEnd type="none" w="med" len="med"/>
                    </a:lnR>
                  </a:tcPr>
                </a:tc>
                <a:tc>
                  <a:txBody>
                    <a:bodyPr/>
                    <a:lstStyle/>
                    <a:p>
                      <a:pPr algn="l">
                        <a:spcAft>
                          <a:spcPts val="0"/>
                        </a:spcAft>
                      </a:pPr>
                      <a:r>
                        <a:rPr lang="zh-CN" sz="2000" kern="100" dirty="0">
                          <a:effectLst/>
                        </a:rPr>
                        <a:t>将文件截取为给定大小的字节（如果未指定大小，则为当前文件读写位置）。当前文件读写位置没有改变</a:t>
                      </a:r>
                      <a:endParaRPr lang="zh-CN" sz="2000" b="0" kern="100" dirty="0">
                        <a:effectLst/>
                        <a:latin typeface="微软雅黑" pitchFamily="34" charset="-122"/>
                        <a:ea typeface="微软雅黑" pitchFamily="34" charset="-122"/>
                        <a:cs typeface="Times New Roman" panose="02020603050405020304" pitchFamily="18" charset="0"/>
                      </a:endParaRPr>
                    </a:p>
                  </a:txBody>
                  <a:tcPr marL="68580" marR="68580" marT="0" marB="0">
                    <a:lnL w="12700" cap="flat" cmpd="sng" algn="ctr">
                      <a:solidFill>
                        <a:schemeClr val="accent1"/>
                      </a:solidFill>
                      <a:prstDash val="solid"/>
                      <a:round/>
                      <a:headEnd type="none" w="med" len="med"/>
                      <a:tailEnd type="none" w="med" len="med"/>
                    </a:lnL>
                  </a:tcPr>
                </a:tc>
              </a:tr>
              <a:tr h="178435">
                <a:tc>
                  <a:txBody>
                    <a:bodyPr/>
                    <a:lstStyle/>
                    <a:p>
                      <a:pPr algn="l">
                        <a:spcAft>
                          <a:spcPts val="0"/>
                        </a:spcAft>
                      </a:pPr>
                      <a:r>
                        <a:rPr lang="en-US" sz="2000" kern="100" dirty="0" err="1">
                          <a:effectLst/>
                        </a:rPr>
                        <a:t>f.closed</a:t>
                      </a:r>
                      <a:endParaRPr lang="zh-CN" sz="2000" b="0" kern="100" dirty="0">
                        <a:effectLst/>
                        <a:latin typeface="微软雅黑" pitchFamily="34" charset="-122"/>
                        <a:ea typeface="微软雅黑" pitchFamily="34" charset="-122"/>
                        <a:cs typeface="Times New Roman" panose="02020603050405020304" pitchFamily="18" charset="0"/>
                      </a:endParaRPr>
                    </a:p>
                  </a:txBody>
                  <a:tcPr marL="68580" marR="68580" marT="0" marB="0" anchor="ctr">
                    <a:lnR w="12700" cap="flat" cmpd="sng" algn="ctr">
                      <a:solidFill>
                        <a:schemeClr val="accent1"/>
                      </a:solidFill>
                      <a:prstDash val="solid"/>
                      <a:round/>
                      <a:headEnd type="none" w="med" len="med"/>
                      <a:tailEnd type="none" w="med" len="med"/>
                    </a:lnR>
                  </a:tcPr>
                </a:tc>
                <a:tc>
                  <a:txBody>
                    <a:bodyPr/>
                    <a:lstStyle/>
                    <a:p>
                      <a:pPr algn="l">
                        <a:spcAft>
                          <a:spcPts val="0"/>
                        </a:spcAft>
                      </a:pPr>
                      <a:r>
                        <a:rPr lang="zh-CN" sz="2000" kern="100" dirty="0">
                          <a:effectLst/>
                        </a:rPr>
                        <a:t>文件关闭属性，当文件关闭时为</a:t>
                      </a:r>
                      <a:r>
                        <a:rPr lang="en-US" sz="2000" kern="100" dirty="0">
                          <a:effectLst/>
                        </a:rPr>
                        <a:t>True</a:t>
                      </a:r>
                      <a:r>
                        <a:rPr lang="zh-CN" sz="2000" kern="100" dirty="0">
                          <a:effectLst/>
                        </a:rPr>
                        <a:t>，否则为</a:t>
                      </a:r>
                      <a:r>
                        <a:rPr lang="en-US" sz="2000" kern="100" dirty="0">
                          <a:effectLst/>
                        </a:rPr>
                        <a:t>False</a:t>
                      </a:r>
                      <a:endParaRPr lang="zh-CN" sz="2000" b="0" kern="100" dirty="0">
                        <a:effectLst/>
                        <a:latin typeface="微软雅黑" pitchFamily="34" charset="-122"/>
                        <a:ea typeface="微软雅黑" pitchFamily="34" charset="-122"/>
                        <a:cs typeface="Times New Roman" panose="02020603050405020304" pitchFamily="18" charset="0"/>
                      </a:endParaRPr>
                    </a:p>
                  </a:txBody>
                  <a:tcPr marL="68580" marR="68580" marT="0" marB="0">
                    <a:lnL w="12700" cap="flat" cmpd="sng" algn="ctr">
                      <a:solidFill>
                        <a:schemeClr val="accent1"/>
                      </a:solidFill>
                      <a:prstDash val="solid"/>
                      <a:round/>
                      <a:headEnd type="none" w="med" len="med"/>
                      <a:tailEnd type="none" w="med" len="med"/>
                    </a:lnL>
                  </a:tcPr>
                </a:tc>
              </a:tr>
              <a:tr h="171450">
                <a:tc>
                  <a:txBody>
                    <a:bodyPr/>
                    <a:lstStyle/>
                    <a:p>
                      <a:pPr algn="l">
                        <a:spcAft>
                          <a:spcPts val="0"/>
                        </a:spcAft>
                      </a:pPr>
                      <a:r>
                        <a:rPr lang="en-US" sz="2000" kern="100" dirty="0" err="1">
                          <a:effectLst/>
                        </a:rPr>
                        <a:t>f.fileno</a:t>
                      </a:r>
                      <a:r>
                        <a:rPr lang="en-US" sz="2000" kern="100" dirty="0">
                          <a:effectLst/>
                        </a:rPr>
                        <a:t>()</a:t>
                      </a:r>
                      <a:endParaRPr lang="zh-CN" sz="2000" b="0" kern="100" dirty="0">
                        <a:effectLst/>
                        <a:latin typeface="微软雅黑" pitchFamily="34" charset="-122"/>
                        <a:ea typeface="微软雅黑" pitchFamily="34" charset="-122"/>
                        <a:cs typeface="Times New Roman" panose="02020603050405020304" pitchFamily="18" charset="0"/>
                      </a:endParaRPr>
                    </a:p>
                  </a:txBody>
                  <a:tcPr marL="68580" marR="68580" marT="0" marB="0" anchor="ctr">
                    <a:lnR w="12700" cap="flat" cmpd="sng" algn="ctr">
                      <a:solidFill>
                        <a:schemeClr val="accent1"/>
                      </a:solidFill>
                      <a:prstDash val="solid"/>
                      <a:round/>
                      <a:headEnd type="none" w="med" len="med"/>
                      <a:tailEnd type="none" w="med" len="med"/>
                    </a:lnR>
                  </a:tcPr>
                </a:tc>
                <a:tc>
                  <a:txBody>
                    <a:bodyPr/>
                    <a:lstStyle/>
                    <a:p>
                      <a:pPr algn="l">
                        <a:spcAft>
                          <a:spcPts val="0"/>
                        </a:spcAft>
                      </a:pPr>
                      <a:r>
                        <a:rPr lang="zh-CN" sz="2000" kern="100" dirty="0">
                          <a:effectLst/>
                        </a:rPr>
                        <a:t>返回文件描述符（整数）</a:t>
                      </a:r>
                      <a:endParaRPr lang="zh-CN" sz="2000" b="0" kern="100" dirty="0">
                        <a:effectLst/>
                        <a:latin typeface="微软雅黑" pitchFamily="34" charset="-122"/>
                        <a:ea typeface="微软雅黑" pitchFamily="34" charset="-122"/>
                        <a:cs typeface="Times New Roman" panose="02020603050405020304" pitchFamily="18" charset="0"/>
                      </a:endParaRPr>
                    </a:p>
                  </a:txBody>
                  <a:tcPr marL="68580" marR="68580" marT="0" marB="0">
                    <a:lnL w="12700" cap="flat" cmpd="sng" algn="ctr">
                      <a:solidFill>
                        <a:schemeClr val="accent1"/>
                      </a:solidFill>
                      <a:prstDash val="solid"/>
                      <a:round/>
                      <a:headEnd type="none" w="med" len="med"/>
                      <a:tailEnd type="none" w="med" len="med"/>
                    </a:lnL>
                  </a:tcPr>
                </a:tc>
              </a:tr>
              <a:tr h="174625">
                <a:tc>
                  <a:txBody>
                    <a:bodyPr/>
                    <a:lstStyle/>
                    <a:p>
                      <a:pPr algn="l">
                        <a:spcAft>
                          <a:spcPts val="0"/>
                        </a:spcAft>
                      </a:pPr>
                      <a:r>
                        <a:rPr lang="en-US" sz="2000" kern="100" dirty="0" err="1">
                          <a:effectLst/>
                        </a:rPr>
                        <a:t>f.readable</a:t>
                      </a:r>
                      <a:r>
                        <a:rPr lang="en-US" sz="2000" kern="100" dirty="0">
                          <a:effectLst/>
                        </a:rPr>
                        <a:t>()</a:t>
                      </a:r>
                      <a:endParaRPr lang="zh-CN" sz="2000" b="0" kern="100" dirty="0">
                        <a:effectLst/>
                        <a:latin typeface="微软雅黑" pitchFamily="34" charset="-122"/>
                        <a:ea typeface="微软雅黑" pitchFamily="34" charset="-122"/>
                        <a:cs typeface="Times New Roman" panose="02020603050405020304" pitchFamily="18" charset="0"/>
                      </a:endParaRPr>
                    </a:p>
                  </a:txBody>
                  <a:tcPr marL="68580" marR="68580" marT="0" marB="0" anchor="ctr">
                    <a:lnR w="12700" cap="flat" cmpd="sng" algn="ctr">
                      <a:solidFill>
                        <a:schemeClr val="accent1"/>
                      </a:solidFill>
                      <a:prstDash val="solid"/>
                      <a:round/>
                      <a:headEnd type="none" w="med" len="med"/>
                      <a:tailEnd type="none" w="med" len="med"/>
                    </a:lnR>
                  </a:tcPr>
                </a:tc>
                <a:tc>
                  <a:txBody>
                    <a:bodyPr/>
                    <a:lstStyle/>
                    <a:p>
                      <a:pPr algn="l">
                        <a:spcAft>
                          <a:spcPts val="0"/>
                        </a:spcAft>
                      </a:pPr>
                      <a:r>
                        <a:rPr lang="zh-CN" sz="2000" kern="100" dirty="0">
                          <a:effectLst/>
                        </a:rPr>
                        <a:t>判断文件是否可读，是返回</a:t>
                      </a:r>
                      <a:r>
                        <a:rPr lang="en-US" sz="2000" kern="100" dirty="0">
                          <a:effectLst/>
                        </a:rPr>
                        <a:t>True</a:t>
                      </a:r>
                      <a:r>
                        <a:rPr lang="zh-CN" sz="2000" kern="100" dirty="0">
                          <a:effectLst/>
                        </a:rPr>
                        <a:t>，否返回</a:t>
                      </a:r>
                      <a:r>
                        <a:rPr lang="en-US" sz="2000" kern="100" dirty="0">
                          <a:effectLst/>
                        </a:rPr>
                        <a:t>False</a:t>
                      </a:r>
                      <a:endParaRPr lang="zh-CN" sz="2000" b="0" kern="100" dirty="0">
                        <a:effectLst/>
                        <a:latin typeface="微软雅黑" pitchFamily="34" charset="-122"/>
                        <a:ea typeface="微软雅黑" pitchFamily="34" charset="-122"/>
                        <a:cs typeface="Times New Roman" panose="02020603050405020304" pitchFamily="18" charset="0"/>
                      </a:endParaRPr>
                    </a:p>
                  </a:txBody>
                  <a:tcPr marL="68580" marR="68580" marT="0" marB="0">
                    <a:lnL w="12700" cap="flat" cmpd="sng" algn="ctr">
                      <a:solidFill>
                        <a:schemeClr val="accent1"/>
                      </a:solidFill>
                      <a:prstDash val="solid"/>
                      <a:round/>
                      <a:headEnd type="none" w="med" len="med"/>
                      <a:tailEnd type="none" w="med" len="med"/>
                    </a:lnL>
                  </a:tcPr>
                </a:tc>
              </a:tr>
              <a:tr h="176530">
                <a:tc>
                  <a:txBody>
                    <a:bodyPr/>
                    <a:lstStyle/>
                    <a:p>
                      <a:pPr algn="l">
                        <a:spcAft>
                          <a:spcPts val="0"/>
                        </a:spcAft>
                      </a:pPr>
                      <a:r>
                        <a:rPr lang="en-US" sz="2000" kern="100" dirty="0" err="1">
                          <a:effectLst/>
                        </a:rPr>
                        <a:t>f.writable</a:t>
                      </a:r>
                      <a:r>
                        <a:rPr lang="en-US" sz="2000" kern="100" dirty="0">
                          <a:effectLst/>
                        </a:rPr>
                        <a:t>()</a:t>
                      </a:r>
                      <a:endParaRPr lang="zh-CN" sz="2000" b="0" kern="100" dirty="0">
                        <a:effectLst/>
                        <a:latin typeface="微软雅黑" pitchFamily="34" charset="-122"/>
                        <a:ea typeface="微软雅黑" pitchFamily="34" charset="-122"/>
                        <a:cs typeface="Times New Roman" panose="02020603050405020304" pitchFamily="18" charset="0"/>
                      </a:endParaRPr>
                    </a:p>
                  </a:txBody>
                  <a:tcPr marL="68580" marR="68580" marT="0" marB="0" anchor="ctr">
                    <a:lnR w="12700" cap="flat" cmpd="sng" algn="ctr">
                      <a:solidFill>
                        <a:schemeClr val="accent1"/>
                      </a:solidFill>
                      <a:prstDash val="solid"/>
                      <a:round/>
                      <a:headEnd type="none" w="med" len="med"/>
                      <a:tailEnd type="none" w="med" len="med"/>
                    </a:lnR>
                  </a:tcPr>
                </a:tc>
                <a:tc>
                  <a:txBody>
                    <a:bodyPr/>
                    <a:lstStyle/>
                    <a:p>
                      <a:pPr algn="l">
                        <a:spcAft>
                          <a:spcPts val="0"/>
                        </a:spcAft>
                      </a:pPr>
                      <a:r>
                        <a:rPr lang="zh-CN" sz="2000" kern="100" dirty="0">
                          <a:effectLst/>
                        </a:rPr>
                        <a:t>判断文件是否可写，是返回</a:t>
                      </a:r>
                      <a:r>
                        <a:rPr lang="en-US" sz="2000" kern="100" dirty="0">
                          <a:effectLst/>
                        </a:rPr>
                        <a:t>True</a:t>
                      </a:r>
                      <a:r>
                        <a:rPr lang="zh-CN" sz="2000" kern="100" dirty="0">
                          <a:effectLst/>
                        </a:rPr>
                        <a:t>，否返回</a:t>
                      </a:r>
                      <a:r>
                        <a:rPr lang="en-US" sz="2000" kern="100" dirty="0">
                          <a:effectLst/>
                        </a:rPr>
                        <a:t>False</a:t>
                      </a:r>
                      <a:endParaRPr lang="zh-CN" sz="2000" b="0" kern="100" dirty="0">
                        <a:effectLst/>
                        <a:latin typeface="微软雅黑" pitchFamily="34" charset="-122"/>
                        <a:ea typeface="微软雅黑" pitchFamily="34" charset="-122"/>
                        <a:cs typeface="Times New Roman" panose="02020603050405020304" pitchFamily="18" charset="0"/>
                      </a:endParaRPr>
                    </a:p>
                  </a:txBody>
                  <a:tcPr marL="68580" marR="68580" marT="0" marB="0">
                    <a:lnL w="12700" cap="flat" cmpd="sng" algn="ctr">
                      <a:solidFill>
                        <a:schemeClr val="accent1"/>
                      </a:solidFill>
                      <a:prstDash val="solid"/>
                      <a:round/>
                      <a:headEnd type="none" w="med" len="med"/>
                      <a:tailEnd type="none" w="med" len="med"/>
                    </a:lnL>
                  </a:tcPr>
                </a:tc>
              </a:tr>
              <a:tr h="170815">
                <a:tc>
                  <a:txBody>
                    <a:bodyPr/>
                    <a:lstStyle/>
                    <a:p>
                      <a:pPr algn="l">
                        <a:spcAft>
                          <a:spcPts val="0"/>
                        </a:spcAft>
                      </a:pPr>
                      <a:r>
                        <a:rPr lang="en-US" sz="2000" kern="100" dirty="0" err="1">
                          <a:effectLst/>
                        </a:rPr>
                        <a:t>f.seekable</a:t>
                      </a:r>
                      <a:r>
                        <a:rPr lang="en-US" sz="2000" kern="100" dirty="0">
                          <a:effectLst/>
                        </a:rPr>
                        <a:t>()</a:t>
                      </a:r>
                      <a:endParaRPr lang="zh-CN" sz="2000" b="0" kern="100" dirty="0">
                        <a:effectLst/>
                        <a:latin typeface="微软雅黑" pitchFamily="34" charset="-122"/>
                        <a:ea typeface="微软雅黑" pitchFamily="34" charset="-122"/>
                        <a:cs typeface="Times New Roman" panose="02020603050405020304" pitchFamily="18" charset="0"/>
                      </a:endParaRPr>
                    </a:p>
                  </a:txBody>
                  <a:tcPr marL="68580" marR="68580" marT="0" marB="0" anchor="ctr">
                    <a:lnR w="12700" cap="flat" cmpd="sng" algn="ctr">
                      <a:solidFill>
                        <a:schemeClr val="accent1"/>
                      </a:solidFill>
                      <a:prstDash val="solid"/>
                      <a:round/>
                      <a:headEnd type="none" w="med" len="med"/>
                      <a:tailEnd type="none" w="med" len="med"/>
                    </a:lnR>
                  </a:tcPr>
                </a:tc>
                <a:tc>
                  <a:txBody>
                    <a:bodyPr/>
                    <a:lstStyle/>
                    <a:p>
                      <a:pPr algn="l">
                        <a:spcAft>
                          <a:spcPts val="0"/>
                        </a:spcAft>
                      </a:pPr>
                      <a:r>
                        <a:rPr lang="zh-CN" sz="2000" kern="100" dirty="0">
                          <a:effectLst/>
                        </a:rPr>
                        <a:t>判断文件是否支持随机访问，是返回</a:t>
                      </a:r>
                      <a:r>
                        <a:rPr lang="en-US" sz="2000" kern="100" dirty="0">
                          <a:effectLst/>
                        </a:rPr>
                        <a:t>True</a:t>
                      </a:r>
                      <a:r>
                        <a:rPr lang="zh-CN" sz="2000" kern="100" dirty="0">
                          <a:effectLst/>
                        </a:rPr>
                        <a:t>，否返回</a:t>
                      </a:r>
                      <a:r>
                        <a:rPr lang="en-US" sz="2000" kern="100" dirty="0">
                          <a:effectLst/>
                        </a:rPr>
                        <a:t>False</a:t>
                      </a:r>
                      <a:endParaRPr lang="zh-CN" sz="2000" b="0" kern="100" dirty="0">
                        <a:effectLst/>
                        <a:latin typeface="微软雅黑" pitchFamily="34" charset="-122"/>
                        <a:ea typeface="微软雅黑" pitchFamily="34" charset="-122"/>
                        <a:cs typeface="Times New Roman" panose="02020603050405020304" pitchFamily="18" charset="0"/>
                      </a:endParaRPr>
                    </a:p>
                  </a:txBody>
                  <a:tcPr marL="68580" marR="68580" marT="0" marB="0">
                    <a:lnL w="12700" cap="flat" cmpd="sng" algn="ctr">
                      <a:solidFill>
                        <a:schemeClr val="accent1"/>
                      </a:solidFill>
                      <a:prstDash val="solid"/>
                      <a:round/>
                      <a:headEnd type="none" w="med" len="med"/>
                      <a:tailEnd type="none" w="med" len="med"/>
                    </a:lnL>
                  </a:tcPr>
                </a:tc>
              </a:tr>
              <a:tr h="323215">
                <a:tc>
                  <a:txBody>
                    <a:bodyPr/>
                    <a:lstStyle/>
                    <a:p>
                      <a:pPr algn="l">
                        <a:spcAft>
                          <a:spcPts val="0"/>
                        </a:spcAft>
                      </a:pPr>
                      <a:r>
                        <a:rPr lang="en-US" sz="2000" kern="100" dirty="0" err="1">
                          <a:effectLst/>
                        </a:rPr>
                        <a:t>f.isatty</a:t>
                      </a:r>
                      <a:r>
                        <a:rPr lang="en-US" sz="2000" kern="100" dirty="0">
                          <a:effectLst/>
                        </a:rPr>
                        <a:t>()</a:t>
                      </a:r>
                      <a:endParaRPr lang="zh-CN" sz="2000" b="0" kern="100" dirty="0">
                        <a:effectLst/>
                        <a:latin typeface="微软雅黑" pitchFamily="34" charset="-122"/>
                        <a:ea typeface="微软雅黑" pitchFamily="34" charset="-122"/>
                        <a:cs typeface="Times New Roman" panose="02020603050405020304" pitchFamily="18" charset="0"/>
                      </a:endParaRPr>
                    </a:p>
                  </a:txBody>
                  <a:tcPr marL="68580" marR="68580" marT="0" marB="0" anchor="ctr">
                    <a:lnR w="12700" cap="flat" cmpd="sng" algn="ctr">
                      <a:solidFill>
                        <a:schemeClr val="accent1"/>
                      </a:solidFill>
                      <a:prstDash val="solid"/>
                      <a:round/>
                      <a:headEnd type="none" w="med" len="med"/>
                      <a:tailEnd type="none" w="med" len="med"/>
                    </a:lnR>
                  </a:tcPr>
                </a:tc>
                <a:tc>
                  <a:txBody>
                    <a:bodyPr/>
                    <a:lstStyle/>
                    <a:p>
                      <a:pPr algn="l">
                        <a:spcAft>
                          <a:spcPts val="0"/>
                        </a:spcAft>
                      </a:pPr>
                      <a:r>
                        <a:rPr lang="zh-CN" sz="2000" kern="100" dirty="0">
                          <a:effectLst/>
                        </a:rPr>
                        <a:t>判断文件是否交互（如连接到一个终端设备），是返回</a:t>
                      </a:r>
                      <a:r>
                        <a:rPr lang="en-US" sz="2000" kern="100" dirty="0">
                          <a:effectLst/>
                        </a:rPr>
                        <a:t>True</a:t>
                      </a:r>
                      <a:r>
                        <a:rPr lang="zh-CN" sz="2000" kern="100" dirty="0">
                          <a:effectLst/>
                        </a:rPr>
                        <a:t>，否返回</a:t>
                      </a:r>
                      <a:r>
                        <a:rPr lang="en-US" sz="2000" kern="100" dirty="0">
                          <a:effectLst/>
                        </a:rPr>
                        <a:t>False</a:t>
                      </a:r>
                      <a:endParaRPr lang="zh-CN" sz="2000" b="0" kern="100" dirty="0">
                        <a:effectLst/>
                        <a:latin typeface="微软雅黑" pitchFamily="34" charset="-122"/>
                        <a:ea typeface="微软雅黑" pitchFamily="34" charset="-122"/>
                        <a:cs typeface="Times New Roman" panose="02020603050405020304" pitchFamily="18" charset="0"/>
                      </a:endParaRPr>
                    </a:p>
                  </a:txBody>
                  <a:tcPr marL="68580" marR="68580" marT="0" marB="0">
                    <a:lnL w="12700" cap="flat" cmpd="sng" algn="ctr">
                      <a:solidFill>
                        <a:schemeClr val="accent1"/>
                      </a:solidFill>
                      <a:prstDash val="solid"/>
                      <a:round/>
                      <a:headEnd type="none" w="med" len="med"/>
                      <a:tailEnd type="none" w="med" len="med"/>
                    </a:lnL>
                  </a:tcPr>
                </a:tc>
              </a:tr>
            </a:tbl>
          </a:graphicData>
        </a:graphic>
      </p:graphicFrame>
    </p:spTree>
    <p:extLst>
      <p:ext uri="{BB962C8B-B14F-4D97-AF65-F5344CB8AC3E}">
        <p14:creationId xmlns:p14="http://schemas.microsoft.com/office/powerpoint/2010/main" val="346970668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With</a:t>
            </a:r>
            <a:r>
              <a:rPr lang="zh-CN" altLang="en-US" dirty="0" smtClean="0"/>
              <a:t>语句</a:t>
            </a:r>
            <a:r>
              <a:rPr lang="en-US" altLang="zh-CN" dirty="0" smtClean="0"/>
              <a:t>——</a:t>
            </a:r>
            <a:r>
              <a:rPr lang="zh-CN" altLang="en-US" dirty="0" smtClean="0"/>
              <a:t>文件异常处理</a:t>
            </a:r>
            <a:endParaRPr lang="zh-CN" altLang="en-US" dirty="0"/>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44</a:t>
            </a:fld>
            <a:endParaRPr lang="zh-CN" altLang="en-US" dirty="0"/>
          </a:p>
        </p:txBody>
      </p:sp>
      <p:grpSp>
        <p:nvGrpSpPr>
          <p:cNvPr id="4" name="组合 3"/>
          <p:cNvGrpSpPr/>
          <p:nvPr/>
        </p:nvGrpSpPr>
        <p:grpSpPr>
          <a:xfrm>
            <a:off x="2051720" y="1059582"/>
            <a:ext cx="5400600" cy="3178756"/>
            <a:chOff x="634053" y="2688335"/>
            <a:chExt cx="1314797" cy="1082812"/>
          </a:xfrm>
        </p:grpSpPr>
        <p:sp>
          <p:nvSpPr>
            <p:cNvPr id="5" name="任意多边形 4"/>
            <p:cNvSpPr/>
            <p:nvPr/>
          </p:nvSpPr>
          <p:spPr>
            <a:xfrm>
              <a:off x="634053" y="2688335"/>
              <a:ext cx="1314797" cy="1082812"/>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600" dirty="0" smtClean="0"/>
            </a:p>
            <a:p>
              <a:pPr marL="0" lvl="1">
                <a:lnSpc>
                  <a:spcPct val="90000"/>
                </a:lnSpc>
              </a:pPr>
              <a:endParaRPr lang="en-US" altLang="zh-CN" sz="2400" dirty="0" smtClean="0"/>
            </a:p>
            <a:p>
              <a:pPr marL="0" lvl="1"/>
              <a:r>
                <a:rPr lang="en-US" altLang="zh-CN" sz="2400" dirty="0">
                  <a:solidFill>
                    <a:schemeClr val="accent6"/>
                  </a:solidFill>
                </a:rPr>
                <a:t>with</a:t>
              </a:r>
              <a:r>
                <a:rPr lang="en-US" altLang="zh-CN" sz="2400" dirty="0"/>
                <a:t> </a:t>
              </a:r>
              <a:r>
                <a:rPr lang="en-US" altLang="zh-CN" sz="2400" dirty="0">
                  <a:solidFill>
                    <a:srgbClr val="7030A0"/>
                  </a:solidFill>
                </a:rPr>
                <a:t>open</a:t>
              </a:r>
              <a:r>
                <a:rPr lang="en-US" altLang="zh-CN" sz="2400" dirty="0"/>
                <a:t>(</a:t>
              </a:r>
              <a:r>
                <a:rPr lang="en-US" altLang="zh-CN" sz="2400" dirty="0">
                  <a:solidFill>
                    <a:schemeClr val="accent3"/>
                  </a:solidFill>
                </a:rPr>
                <a:t>'companies.txt'</a:t>
              </a:r>
              <a:r>
                <a:rPr lang="en-US" altLang="zh-CN" sz="2400" dirty="0"/>
                <a:t>, </a:t>
              </a:r>
              <a:r>
                <a:rPr lang="en-US" altLang="zh-CN" sz="2400" dirty="0">
                  <a:solidFill>
                    <a:schemeClr val="accent3"/>
                  </a:solidFill>
                </a:rPr>
                <a:t>'r+'</a:t>
              </a:r>
              <a:r>
                <a:rPr lang="en-US" altLang="zh-CN" sz="2400" dirty="0"/>
                <a:t>) </a:t>
              </a:r>
              <a:r>
                <a:rPr lang="en-US" altLang="zh-CN" sz="2400" dirty="0">
                  <a:solidFill>
                    <a:schemeClr val="accent6"/>
                  </a:solidFill>
                </a:rPr>
                <a:t>as</a:t>
              </a:r>
              <a:r>
                <a:rPr lang="en-US" altLang="zh-CN" sz="2400" dirty="0"/>
                <a:t> f:</a:t>
              </a:r>
            </a:p>
            <a:p>
              <a:pPr marL="0" lvl="1"/>
              <a:r>
                <a:rPr lang="en-US" altLang="zh-CN" sz="2400" dirty="0"/>
                <a:t>    </a:t>
              </a:r>
              <a:r>
                <a:rPr lang="en-US" altLang="zh-CN" sz="2400" dirty="0" smtClean="0"/>
                <a:t>   lines </a:t>
              </a:r>
              <a:r>
                <a:rPr lang="en-US" altLang="zh-CN" sz="2400" dirty="0"/>
                <a:t>= </a:t>
              </a:r>
              <a:r>
                <a:rPr lang="en-US" altLang="zh-CN" sz="2400" dirty="0" err="1"/>
                <a:t>f.readlines</a:t>
              </a:r>
              <a:r>
                <a:rPr lang="en-US" altLang="zh-CN" sz="2400" dirty="0"/>
                <a:t>()</a:t>
              </a:r>
            </a:p>
            <a:p>
              <a:pPr marL="0" lvl="1"/>
              <a:r>
                <a:rPr lang="en-US" altLang="zh-CN" sz="2400" dirty="0"/>
                <a:t>    </a:t>
              </a:r>
              <a:r>
                <a:rPr lang="en-US" altLang="zh-CN" sz="2400" dirty="0" smtClean="0"/>
                <a:t>   </a:t>
              </a:r>
              <a:r>
                <a:rPr lang="en-US" altLang="zh-CN" sz="2400" dirty="0" smtClean="0">
                  <a:solidFill>
                    <a:schemeClr val="accent6"/>
                  </a:solidFill>
                </a:rPr>
                <a:t>for</a:t>
              </a:r>
              <a:r>
                <a:rPr lang="en-US" altLang="zh-CN" sz="2400" dirty="0" smtClean="0"/>
                <a:t> </a:t>
              </a:r>
              <a:r>
                <a:rPr lang="en-US" altLang="zh-CN" sz="2400" dirty="0" err="1"/>
                <a:t>i</a:t>
              </a:r>
              <a:r>
                <a:rPr lang="en-US" altLang="zh-CN" sz="2400" dirty="0"/>
                <a:t> </a:t>
              </a:r>
              <a:r>
                <a:rPr lang="en-US" altLang="zh-CN" sz="2400" dirty="0">
                  <a:solidFill>
                    <a:schemeClr val="accent6"/>
                  </a:solidFill>
                </a:rPr>
                <a:t>in</a:t>
              </a:r>
              <a:r>
                <a:rPr lang="en-US" altLang="zh-CN" sz="2400" dirty="0"/>
                <a:t> </a:t>
              </a:r>
              <a:r>
                <a:rPr lang="en-US" altLang="zh-CN" sz="2400" dirty="0">
                  <a:solidFill>
                    <a:srgbClr val="7030A0"/>
                  </a:solidFill>
                </a:rPr>
                <a:t>range</a:t>
              </a:r>
              <a:r>
                <a:rPr lang="en-US" altLang="zh-CN" sz="2400" dirty="0"/>
                <a:t>(</a:t>
              </a:r>
              <a:r>
                <a:rPr lang="en-US" altLang="zh-CN" sz="2400" dirty="0" err="1">
                  <a:solidFill>
                    <a:srgbClr val="7030A0"/>
                  </a:solidFill>
                </a:rPr>
                <a:t>len</a:t>
              </a:r>
              <a:r>
                <a:rPr lang="en-US" altLang="zh-CN" sz="2400" dirty="0"/>
                <a:t>(lines)):</a:t>
              </a:r>
            </a:p>
            <a:p>
              <a:pPr marL="0" lvl="1"/>
              <a:r>
                <a:rPr lang="en-US" altLang="zh-CN" sz="2400" dirty="0"/>
                <a:t>        </a:t>
              </a:r>
              <a:r>
                <a:rPr lang="en-US" altLang="zh-CN" sz="2400" dirty="0" smtClean="0"/>
                <a:t>      lines[</a:t>
              </a:r>
              <a:r>
                <a:rPr lang="en-US" altLang="zh-CN" sz="2400" dirty="0" err="1" smtClean="0"/>
                <a:t>i</a:t>
              </a:r>
              <a:r>
                <a:rPr lang="en-US" altLang="zh-CN" sz="2400" dirty="0"/>
                <a:t>] = </a:t>
              </a:r>
              <a:r>
                <a:rPr lang="en-US" altLang="zh-CN" sz="2400" dirty="0" err="1"/>
                <a:t>str</a:t>
              </a:r>
              <a:r>
                <a:rPr lang="en-US" altLang="zh-CN" sz="2400" dirty="0"/>
                <a:t>(i+1) + </a:t>
              </a:r>
              <a:r>
                <a:rPr lang="en-US" altLang="zh-CN" sz="2400" dirty="0">
                  <a:solidFill>
                    <a:schemeClr val="accent3"/>
                  </a:solidFill>
                </a:rPr>
                <a:t>' '</a:t>
              </a:r>
              <a:r>
                <a:rPr lang="en-US" altLang="zh-CN" sz="2400" dirty="0"/>
                <a:t> + lines[</a:t>
              </a:r>
              <a:r>
                <a:rPr lang="en-US" altLang="zh-CN" sz="2400" dirty="0" err="1"/>
                <a:t>i</a:t>
              </a:r>
              <a:r>
                <a:rPr lang="en-US" altLang="zh-CN" sz="2400" dirty="0"/>
                <a:t>]</a:t>
              </a:r>
            </a:p>
            <a:p>
              <a:pPr marL="0" lvl="1"/>
              <a:r>
                <a:rPr lang="en-US" altLang="zh-CN" sz="2400" dirty="0"/>
                <a:t>    </a:t>
              </a:r>
              <a:r>
                <a:rPr lang="en-US" altLang="zh-CN" sz="2400" dirty="0" smtClean="0"/>
                <a:t>   </a:t>
              </a:r>
              <a:r>
                <a:rPr lang="en-US" altLang="zh-CN" sz="2400" dirty="0" err="1" smtClean="0"/>
                <a:t>f.seek</a:t>
              </a:r>
              <a:r>
                <a:rPr lang="en-US" altLang="zh-CN" sz="2400" dirty="0" smtClean="0"/>
                <a:t>(0</a:t>
              </a:r>
              <a:r>
                <a:rPr lang="en-US" altLang="zh-CN" sz="2400" dirty="0"/>
                <a:t>)</a:t>
              </a:r>
            </a:p>
            <a:p>
              <a:pPr marL="0" lvl="1"/>
              <a:r>
                <a:rPr lang="en-US" altLang="zh-CN" sz="2400" dirty="0"/>
                <a:t>    </a:t>
              </a:r>
              <a:r>
                <a:rPr lang="en-US" altLang="zh-CN" sz="2400" dirty="0" smtClean="0"/>
                <a:t>   </a:t>
              </a:r>
              <a:r>
                <a:rPr lang="en-US" altLang="zh-CN" sz="2400" dirty="0" err="1" smtClean="0"/>
                <a:t>f.writelines</a:t>
              </a:r>
              <a:r>
                <a:rPr lang="en-US" altLang="zh-CN" sz="2400" dirty="0" smtClean="0"/>
                <a:t>(lines</a:t>
              </a:r>
              <a:r>
                <a:rPr lang="en-US" altLang="zh-CN" sz="2400" dirty="0"/>
                <a:t>)</a:t>
              </a:r>
            </a:p>
          </p:txBody>
        </p:sp>
        <p:sp>
          <p:nvSpPr>
            <p:cNvPr id="6" name="椭圆形标注 5"/>
            <p:cNvSpPr/>
            <p:nvPr/>
          </p:nvSpPr>
          <p:spPr>
            <a:xfrm>
              <a:off x="686645" y="2737393"/>
              <a:ext cx="210368" cy="133692"/>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400" b="1" dirty="0" smtClean="0">
                  <a:solidFill>
                    <a:schemeClr val="accent6"/>
                  </a:solidFill>
                </a:rPr>
                <a:t>S</a:t>
              </a:r>
              <a:r>
                <a:rPr lang="en-US" altLang="zh-CN" sz="800" dirty="0" smtClean="0">
                  <a:solidFill>
                    <a:schemeClr val="accent6"/>
                  </a:solidFill>
                </a:rPr>
                <a:t>ource</a:t>
              </a:r>
              <a:endParaRPr lang="zh-CN" altLang="en-US" sz="800" dirty="0">
                <a:solidFill>
                  <a:schemeClr val="accent6"/>
                </a:solidFill>
              </a:endParaRPr>
            </a:p>
          </p:txBody>
        </p:sp>
      </p:grpSp>
    </p:spTree>
    <p:extLst>
      <p:ext uri="{BB962C8B-B14F-4D97-AF65-F5344CB8AC3E}">
        <p14:creationId xmlns:p14="http://schemas.microsoft.com/office/powerpoint/2010/main" val="2497087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例</a:t>
            </a:r>
            <a:r>
              <a:rPr lang="en-US" altLang="zh-CN" smtClean="0"/>
              <a:t>7.3  </a:t>
            </a:r>
            <a:r>
              <a:rPr lang="zh-CN" altLang="en-US" smtClean="0"/>
              <a:t>文件</a:t>
            </a:r>
            <a:r>
              <a:rPr lang="zh-CN" altLang="en-US" dirty="0" smtClean="0"/>
              <a:t>综合例</a:t>
            </a:r>
            <a:endParaRPr lang="zh-CN" altLang="en-US" dirty="0"/>
          </a:p>
        </p:txBody>
      </p:sp>
      <p:sp>
        <p:nvSpPr>
          <p:cNvPr id="14" name="矩形 13"/>
          <p:cNvSpPr/>
          <p:nvPr/>
        </p:nvSpPr>
        <p:spPr>
          <a:xfrm>
            <a:off x="611934" y="1000940"/>
            <a:ext cx="7920132" cy="11832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87623" y="1015162"/>
            <a:ext cx="7200800" cy="1200329"/>
          </a:xfrm>
          <a:prstGeom prst="rect">
            <a:avLst/>
          </a:prstGeom>
        </p:spPr>
        <p:txBody>
          <a:bodyPr wrap="square">
            <a:spAutoFit/>
          </a:bodyPr>
          <a:lstStyle/>
          <a:p>
            <a:r>
              <a:rPr lang="zh-CN" altLang="en-US" sz="2400" dirty="0">
                <a:solidFill>
                  <a:schemeClr val="accent6"/>
                </a:solidFill>
                <a:latin typeface="微软雅黑" panose="020B0503020204020204" pitchFamily="34" charset="-122"/>
                <a:ea typeface="微软雅黑" panose="020B0503020204020204" pitchFamily="34" charset="-122"/>
              </a:rPr>
              <a:t>请用随机函数产生</a:t>
            </a:r>
            <a:r>
              <a:rPr lang="en-US" altLang="zh-CN" sz="2400" dirty="0">
                <a:solidFill>
                  <a:schemeClr val="accent6"/>
                </a:solidFill>
                <a:latin typeface="微软雅黑" panose="020B0503020204020204" pitchFamily="34" charset="-122"/>
                <a:ea typeface="微软雅黑" panose="020B0503020204020204" pitchFamily="34" charset="-122"/>
              </a:rPr>
              <a:t>500</a:t>
            </a:r>
            <a:r>
              <a:rPr lang="zh-CN" altLang="en-US" sz="2400" dirty="0">
                <a:solidFill>
                  <a:schemeClr val="accent6"/>
                </a:solidFill>
                <a:latin typeface="微软雅黑" panose="020B0503020204020204" pitchFamily="34" charset="-122"/>
                <a:ea typeface="微软雅黑" panose="020B0503020204020204" pitchFamily="34" charset="-122"/>
              </a:rPr>
              <a:t>行</a:t>
            </a:r>
            <a:r>
              <a:rPr lang="en-US" altLang="zh-CN" sz="2400" dirty="0">
                <a:solidFill>
                  <a:schemeClr val="accent6"/>
                </a:solidFill>
                <a:latin typeface="微软雅黑" panose="020B0503020204020204" pitchFamily="34" charset="-122"/>
                <a:ea typeface="微软雅黑" panose="020B0503020204020204" pitchFamily="34" charset="-122"/>
              </a:rPr>
              <a:t>1-100</a:t>
            </a:r>
            <a:r>
              <a:rPr lang="zh-CN" altLang="en-US" sz="2400" dirty="0">
                <a:solidFill>
                  <a:schemeClr val="accent6"/>
                </a:solidFill>
                <a:latin typeface="微软雅黑" panose="020B0503020204020204" pitchFamily="34" charset="-122"/>
                <a:ea typeface="微软雅黑" panose="020B0503020204020204" pitchFamily="34" charset="-122"/>
              </a:rPr>
              <a:t>之间的随机整数存入文件</a:t>
            </a:r>
            <a:r>
              <a:rPr lang="en-US" altLang="zh-CN" sz="2400" dirty="0">
                <a:solidFill>
                  <a:schemeClr val="accent6"/>
                </a:solidFill>
                <a:latin typeface="微软雅黑" panose="020B0503020204020204" pitchFamily="34" charset="-122"/>
                <a:ea typeface="微软雅黑" panose="020B0503020204020204" pitchFamily="34" charset="-122"/>
              </a:rPr>
              <a:t>random.txt</a:t>
            </a:r>
            <a:r>
              <a:rPr lang="zh-CN" altLang="en-US" sz="2400" dirty="0">
                <a:solidFill>
                  <a:schemeClr val="accent6"/>
                </a:solidFill>
                <a:latin typeface="微软雅黑" panose="020B0503020204020204" pitchFamily="34" charset="-122"/>
                <a:ea typeface="微软雅黑" panose="020B0503020204020204" pitchFamily="34" charset="-122"/>
              </a:rPr>
              <a:t>中，编程寻找这些整数的众数并输出，众数即为一组数中出现最多的数。</a:t>
            </a:r>
          </a:p>
        </p:txBody>
      </p:sp>
      <p:sp>
        <p:nvSpPr>
          <p:cNvPr id="16" name="矩形 15"/>
          <p:cNvSpPr/>
          <p:nvPr/>
        </p:nvSpPr>
        <p:spPr>
          <a:xfrm>
            <a:off x="323528" y="915566"/>
            <a:ext cx="1210588" cy="1323439"/>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微软雅黑" pitchFamily="34" charset="-122"/>
                <a:ea typeface="微软雅黑" pitchFamily="34" charset="-122"/>
              </a:rPr>
              <a:t>？</a:t>
            </a:r>
            <a:endParaRPr lang="zh-CN" altLang="en-US" sz="8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微软雅黑" pitchFamily="34" charset="-122"/>
              <a:ea typeface="微软雅黑" pitchFamily="34" charset="-122"/>
            </a:endParaRPr>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45</a:t>
            </a:fld>
            <a:endParaRPr lang="zh-CN" altLang="en-US" dirty="0"/>
          </a:p>
        </p:txBody>
      </p:sp>
      <p:sp>
        <p:nvSpPr>
          <p:cNvPr id="4" name="矩形 3"/>
          <p:cNvSpPr/>
          <p:nvPr/>
        </p:nvSpPr>
        <p:spPr>
          <a:xfrm>
            <a:off x="1151806" y="2497533"/>
            <a:ext cx="7272434" cy="120032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zh-CN" altLang="zh-CN" sz="2400" dirty="0">
                <a:latin typeface="微软雅黑" pitchFamily="34" charset="-122"/>
                <a:ea typeface="微软雅黑" pitchFamily="34" charset="-122"/>
              </a:rPr>
              <a:t>利用列表将对应数字出现的次数记录下来，假设数字</a:t>
            </a:r>
            <a:r>
              <a:rPr lang="en-US" altLang="zh-CN" sz="2400" dirty="0">
                <a:latin typeface="微软雅黑" pitchFamily="34" charset="-122"/>
                <a:ea typeface="微软雅黑" pitchFamily="34" charset="-122"/>
              </a:rPr>
              <a:t>45</a:t>
            </a:r>
            <a:r>
              <a:rPr lang="zh-CN" altLang="zh-CN" sz="2400" dirty="0">
                <a:latin typeface="微软雅黑" pitchFamily="34" charset="-122"/>
                <a:ea typeface="微软雅黑" pitchFamily="34" charset="-122"/>
              </a:rPr>
              <a:t>出现了</a:t>
            </a:r>
            <a:r>
              <a:rPr lang="en-US" altLang="zh-CN" sz="2400" dirty="0">
                <a:latin typeface="微软雅黑" pitchFamily="34" charset="-122"/>
                <a:ea typeface="微软雅黑" pitchFamily="34" charset="-122"/>
              </a:rPr>
              <a:t>5</a:t>
            </a:r>
            <a:r>
              <a:rPr lang="zh-CN" altLang="zh-CN" sz="2400" dirty="0">
                <a:latin typeface="微软雅黑" pitchFamily="34" charset="-122"/>
                <a:ea typeface="微软雅黑" pitchFamily="34" charset="-122"/>
              </a:rPr>
              <a:t>次，则列表</a:t>
            </a:r>
            <a:r>
              <a:rPr lang="en-US" altLang="zh-CN" sz="2400" dirty="0" err="1">
                <a:latin typeface="微软雅黑" pitchFamily="34" charset="-122"/>
                <a:ea typeface="微软雅黑" pitchFamily="34" charset="-122"/>
              </a:rPr>
              <a:t>lst</a:t>
            </a:r>
            <a:r>
              <a:rPr lang="en-US" altLang="zh-CN" sz="2400" dirty="0">
                <a:latin typeface="微软雅黑" pitchFamily="34" charset="-122"/>
                <a:ea typeface="微软雅黑" pitchFamily="34" charset="-122"/>
              </a:rPr>
              <a:t>[45]</a:t>
            </a:r>
            <a:r>
              <a:rPr lang="zh-CN" altLang="zh-CN" sz="2400" dirty="0">
                <a:latin typeface="微软雅黑" pitchFamily="34" charset="-122"/>
                <a:ea typeface="微软雅黑" pitchFamily="34" charset="-122"/>
              </a:rPr>
              <a:t>的值即为</a:t>
            </a:r>
            <a:r>
              <a:rPr lang="en-US" altLang="zh-CN" sz="2400" dirty="0">
                <a:latin typeface="微软雅黑" pitchFamily="34" charset="-122"/>
                <a:ea typeface="微软雅黑" pitchFamily="34" charset="-122"/>
              </a:rPr>
              <a:t>5</a:t>
            </a:r>
            <a:r>
              <a:rPr lang="zh-CN" altLang="zh-CN" sz="2400" dirty="0">
                <a:latin typeface="微软雅黑" pitchFamily="34" charset="-122"/>
                <a:ea typeface="微软雅黑" pitchFamily="34" charset="-122"/>
              </a:rPr>
              <a:t>，结果也有可能不止一个。本例也可以使用字典解决。</a:t>
            </a:r>
            <a:endParaRPr lang="zh-CN" altLang="en-US" sz="2400" dirty="0">
              <a:latin typeface="微软雅黑" pitchFamily="34" charset="-122"/>
              <a:ea typeface="微软雅黑" pitchFamily="34" charset="-122"/>
            </a:endParaRPr>
          </a:p>
        </p:txBody>
      </p:sp>
    </p:spTree>
    <p:extLst>
      <p:ext uri="{BB962C8B-B14F-4D97-AF65-F5344CB8AC3E}">
        <p14:creationId xmlns:p14="http://schemas.microsoft.com/office/powerpoint/2010/main" val="425674512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文件综合例</a:t>
            </a:r>
            <a:endParaRPr lang="zh-CN" altLang="en-US" dirty="0"/>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46</a:t>
            </a:fld>
            <a:endParaRPr lang="zh-CN" altLang="en-US" dirty="0"/>
          </a:p>
        </p:txBody>
      </p:sp>
      <p:grpSp>
        <p:nvGrpSpPr>
          <p:cNvPr id="4" name="组合 3"/>
          <p:cNvGrpSpPr/>
          <p:nvPr/>
        </p:nvGrpSpPr>
        <p:grpSpPr>
          <a:xfrm>
            <a:off x="2473423" y="915572"/>
            <a:ext cx="4546849" cy="3816419"/>
            <a:chOff x="606025" y="1923714"/>
            <a:chExt cx="3194988" cy="2284435"/>
          </a:xfrm>
        </p:grpSpPr>
        <p:sp>
          <p:nvSpPr>
            <p:cNvPr id="5" name="任意多边形 4"/>
            <p:cNvSpPr/>
            <p:nvPr/>
          </p:nvSpPr>
          <p:spPr>
            <a:xfrm>
              <a:off x="606025" y="1923714"/>
              <a:ext cx="3194988" cy="2284435"/>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1600" dirty="0" smtClean="0"/>
            </a:p>
            <a:p>
              <a:pPr>
                <a:lnSpc>
                  <a:spcPct val="75000"/>
                </a:lnSpc>
              </a:pPr>
              <a:r>
                <a:rPr lang="en-US" altLang="zh-CN" i="1" dirty="0" smtClean="0">
                  <a:solidFill>
                    <a:schemeClr val="bg1">
                      <a:lumMod val="75000"/>
                    </a:schemeClr>
                  </a:solidFill>
                </a:rPr>
                <a:t># </a:t>
              </a:r>
              <a:r>
                <a:rPr lang="en-US" altLang="zh-CN" i="1" dirty="0">
                  <a:solidFill>
                    <a:schemeClr val="bg1">
                      <a:lumMod val="75000"/>
                    </a:schemeClr>
                  </a:solidFill>
                </a:rPr>
                <a:t>prog7_3.py</a:t>
              </a:r>
            </a:p>
            <a:p>
              <a:pPr>
                <a:lnSpc>
                  <a:spcPct val="75000"/>
                </a:lnSpc>
              </a:pPr>
              <a:r>
                <a:rPr lang="en-US" altLang="zh-CN" dirty="0">
                  <a:solidFill>
                    <a:schemeClr val="accent6"/>
                  </a:solidFill>
                </a:rPr>
                <a:t>import</a:t>
              </a:r>
              <a:r>
                <a:rPr lang="en-US" altLang="zh-CN" dirty="0"/>
                <a:t> random</a:t>
              </a:r>
            </a:p>
            <a:p>
              <a:pPr>
                <a:lnSpc>
                  <a:spcPct val="75000"/>
                </a:lnSpc>
              </a:pPr>
              <a:r>
                <a:rPr lang="en-US" altLang="zh-CN" dirty="0">
                  <a:solidFill>
                    <a:schemeClr val="accent6"/>
                  </a:solidFill>
                </a:rPr>
                <a:t>with</a:t>
              </a:r>
              <a:r>
                <a:rPr lang="en-US" altLang="zh-CN" dirty="0"/>
                <a:t> </a:t>
              </a:r>
              <a:r>
                <a:rPr lang="en-US" altLang="zh-CN" dirty="0">
                  <a:solidFill>
                    <a:srgbClr val="7030A0"/>
                  </a:solidFill>
                </a:rPr>
                <a:t>open</a:t>
              </a:r>
              <a:r>
                <a:rPr lang="en-US" altLang="zh-CN" dirty="0"/>
                <a:t>(</a:t>
              </a:r>
              <a:r>
                <a:rPr lang="en-US" altLang="zh-CN" dirty="0">
                  <a:solidFill>
                    <a:schemeClr val="accent3"/>
                  </a:solidFill>
                </a:rPr>
                <a:t>'random.txt'</a:t>
              </a:r>
              <a:r>
                <a:rPr lang="en-US" altLang="zh-CN" dirty="0"/>
                <a:t>, </a:t>
              </a:r>
              <a:r>
                <a:rPr lang="en-US" altLang="zh-CN" dirty="0">
                  <a:solidFill>
                    <a:schemeClr val="accent3"/>
                  </a:solidFill>
                </a:rPr>
                <a:t>'w+'</a:t>
              </a:r>
              <a:r>
                <a:rPr lang="en-US" altLang="zh-CN" dirty="0"/>
                <a:t>) </a:t>
              </a:r>
              <a:r>
                <a:rPr lang="en-US" altLang="zh-CN" dirty="0">
                  <a:solidFill>
                    <a:schemeClr val="accent6"/>
                  </a:solidFill>
                </a:rPr>
                <a:t>as</a:t>
              </a:r>
              <a:r>
                <a:rPr lang="en-US" altLang="zh-CN" dirty="0"/>
                <a:t> </a:t>
              </a:r>
              <a:r>
                <a:rPr lang="en-US" altLang="zh-CN" dirty="0" err="1"/>
                <a:t>fp</a:t>
              </a:r>
              <a:r>
                <a:rPr lang="en-US" altLang="zh-CN" dirty="0"/>
                <a:t>:</a:t>
              </a:r>
            </a:p>
            <a:p>
              <a:pPr>
                <a:lnSpc>
                  <a:spcPct val="75000"/>
                </a:lnSpc>
              </a:pPr>
              <a:r>
                <a:rPr lang="en-US" altLang="zh-CN" dirty="0"/>
                <a:t>    </a:t>
              </a:r>
              <a:r>
                <a:rPr lang="en-US" altLang="zh-CN" dirty="0">
                  <a:solidFill>
                    <a:schemeClr val="accent6"/>
                  </a:solidFill>
                </a:rPr>
                <a:t>for</a:t>
              </a:r>
              <a:r>
                <a:rPr lang="en-US" altLang="zh-CN" dirty="0"/>
                <a:t> i </a:t>
              </a:r>
              <a:r>
                <a:rPr lang="en-US" altLang="zh-CN" dirty="0">
                  <a:solidFill>
                    <a:schemeClr val="accent6"/>
                  </a:solidFill>
                </a:rPr>
                <a:t>in</a:t>
              </a:r>
              <a:r>
                <a:rPr lang="en-US" altLang="zh-CN" dirty="0"/>
                <a:t> </a:t>
              </a:r>
              <a:r>
                <a:rPr lang="en-US" altLang="zh-CN" dirty="0">
                  <a:solidFill>
                    <a:srgbClr val="7030A0"/>
                  </a:solidFill>
                </a:rPr>
                <a:t>range</a:t>
              </a:r>
              <a:r>
                <a:rPr lang="en-US" altLang="zh-CN" dirty="0"/>
                <a:t>(500):</a:t>
              </a:r>
            </a:p>
            <a:p>
              <a:pPr>
                <a:lnSpc>
                  <a:spcPct val="75000"/>
                </a:lnSpc>
              </a:pPr>
              <a:r>
                <a:rPr lang="en-US" altLang="zh-CN" dirty="0"/>
                <a:t>         </a:t>
              </a:r>
              <a:r>
                <a:rPr lang="en-US" altLang="zh-CN" dirty="0" err="1"/>
                <a:t>fp.write</a:t>
              </a:r>
              <a:r>
                <a:rPr lang="en-US" altLang="zh-CN" dirty="0"/>
                <a:t>(</a:t>
              </a:r>
              <a:r>
                <a:rPr lang="en-US" altLang="zh-CN" dirty="0" err="1">
                  <a:solidFill>
                    <a:srgbClr val="7030A0"/>
                  </a:solidFill>
                </a:rPr>
                <a:t>str</a:t>
              </a:r>
              <a:r>
                <a:rPr lang="en-US" altLang="zh-CN" dirty="0"/>
                <a:t>(</a:t>
              </a:r>
              <a:r>
                <a:rPr lang="en-US" altLang="zh-CN" dirty="0" err="1"/>
                <a:t>random.randint</a:t>
              </a:r>
              <a:r>
                <a:rPr lang="en-US" altLang="zh-CN" dirty="0"/>
                <a:t>(1, 100)))</a:t>
              </a:r>
            </a:p>
            <a:p>
              <a:pPr>
                <a:lnSpc>
                  <a:spcPct val="75000"/>
                </a:lnSpc>
              </a:pPr>
              <a:r>
                <a:rPr lang="en-US" altLang="zh-CN" dirty="0"/>
                <a:t>         </a:t>
              </a:r>
              <a:r>
                <a:rPr lang="en-US" altLang="zh-CN" dirty="0" err="1"/>
                <a:t>fp.write</a:t>
              </a:r>
              <a:r>
                <a:rPr lang="en-US" altLang="zh-CN" dirty="0">
                  <a:solidFill>
                    <a:schemeClr val="accent3"/>
                  </a:solidFill>
                </a:rPr>
                <a:t>('\n'</a:t>
              </a:r>
              <a:r>
                <a:rPr lang="en-US" altLang="zh-CN" dirty="0"/>
                <a:t>)</a:t>
              </a:r>
            </a:p>
            <a:p>
              <a:pPr>
                <a:lnSpc>
                  <a:spcPct val="75000"/>
                </a:lnSpc>
              </a:pPr>
              <a:r>
                <a:rPr lang="en-US" altLang="zh-CN" dirty="0"/>
                <a:t>    </a:t>
              </a:r>
              <a:r>
                <a:rPr lang="en-US" altLang="zh-CN" dirty="0" err="1"/>
                <a:t>fp.seek</a:t>
              </a:r>
              <a:r>
                <a:rPr lang="en-US" altLang="zh-CN" dirty="0"/>
                <a:t>(0)</a:t>
              </a:r>
            </a:p>
            <a:p>
              <a:pPr>
                <a:lnSpc>
                  <a:spcPct val="75000"/>
                </a:lnSpc>
              </a:pPr>
              <a:r>
                <a:rPr lang="en-US" altLang="zh-CN" dirty="0"/>
                <a:t>    </a:t>
              </a:r>
              <a:r>
                <a:rPr lang="en-US" altLang="zh-CN" dirty="0" err="1"/>
                <a:t>nums</a:t>
              </a:r>
              <a:r>
                <a:rPr lang="en-US" altLang="zh-CN" dirty="0"/>
                <a:t> = </a:t>
              </a:r>
              <a:r>
                <a:rPr lang="en-US" altLang="zh-CN" dirty="0" err="1"/>
                <a:t>fp.readlines</a:t>
              </a:r>
              <a:r>
                <a:rPr lang="en-US" altLang="zh-CN" dirty="0"/>
                <a:t>()	</a:t>
              </a:r>
            </a:p>
            <a:p>
              <a:pPr>
                <a:lnSpc>
                  <a:spcPct val="75000"/>
                </a:lnSpc>
              </a:pPr>
              <a:r>
                <a:rPr lang="en-US" altLang="zh-CN" dirty="0" err="1"/>
                <a:t>nums</a:t>
              </a:r>
              <a:r>
                <a:rPr lang="en-US" altLang="zh-CN" dirty="0"/>
                <a:t> = [</a:t>
              </a:r>
              <a:r>
                <a:rPr lang="en-US" altLang="zh-CN" dirty="0" err="1"/>
                <a:t>num.strip</a:t>
              </a:r>
              <a:r>
                <a:rPr lang="en-US" altLang="zh-CN" dirty="0"/>
                <a:t>() </a:t>
              </a:r>
              <a:r>
                <a:rPr lang="en-US" altLang="zh-CN" dirty="0">
                  <a:solidFill>
                    <a:schemeClr val="accent6"/>
                  </a:solidFill>
                </a:rPr>
                <a:t>for</a:t>
              </a:r>
              <a:r>
                <a:rPr lang="en-US" altLang="zh-CN" dirty="0"/>
                <a:t> </a:t>
              </a:r>
              <a:r>
                <a:rPr lang="en-US" altLang="zh-CN" dirty="0" err="1"/>
                <a:t>num</a:t>
              </a:r>
              <a:r>
                <a:rPr lang="en-US" altLang="zh-CN" dirty="0"/>
                <a:t> </a:t>
              </a:r>
              <a:r>
                <a:rPr lang="en-US" altLang="zh-CN" dirty="0">
                  <a:solidFill>
                    <a:schemeClr val="accent6"/>
                  </a:solidFill>
                </a:rPr>
                <a:t>in</a:t>
              </a:r>
              <a:r>
                <a:rPr lang="en-US" altLang="zh-CN" dirty="0"/>
                <a:t> </a:t>
              </a:r>
              <a:r>
                <a:rPr lang="en-US" altLang="zh-CN" dirty="0" err="1"/>
                <a:t>nums</a:t>
              </a:r>
              <a:r>
                <a:rPr lang="en-US" altLang="zh-CN" dirty="0"/>
                <a:t>]</a:t>
              </a:r>
            </a:p>
            <a:p>
              <a:pPr>
                <a:lnSpc>
                  <a:spcPct val="75000"/>
                </a:lnSpc>
              </a:pPr>
              <a:r>
                <a:rPr lang="en-US" altLang="zh-CN" dirty="0" err="1"/>
                <a:t>setNums</a:t>
              </a:r>
              <a:r>
                <a:rPr lang="en-US" altLang="zh-CN" dirty="0"/>
                <a:t> = </a:t>
              </a:r>
              <a:r>
                <a:rPr lang="en-US" altLang="zh-CN" dirty="0">
                  <a:solidFill>
                    <a:srgbClr val="7030A0"/>
                  </a:solidFill>
                </a:rPr>
                <a:t>set</a:t>
              </a:r>
              <a:r>
                <a:rPr lang="en-US" altLang="zh-CN" dirty="0"/>
                <a:t>(</a:t>
              </a:r>
              <a:r>
                <a:rPr lang="en-US" altLang="zh-CN" dirty="0" err="1"/>
                <a:t>nums</a:t>
              </a:r>
              <a:r>
                <a:rPr lang="en-US" altLang="zh-CN" dirty="0"/>
                <a:t>)</a:t>
              </a:r>
            </a:p>
            <a:p>
              <a:pPr>
                <a:lnSpc>
                  <a:spcPct val="75000"/>
                </a:lnSpc>
              </a:pPr>
              <a:r>
                <a:rPr lang="en-US" altLang="zh-CN" dirty="0" err="1"/>
                <a:t>lst</a:t>
              </a:r>
              <a:r>
                <a:rPr lang="en-US" altLang="zh-CN" dirty="0"/>
                <a:t> = [0] * 101</a:t>
              </a:r>
            </a:p>
            <a:p>
              <a:pPr>
                <a:lnSpc>
                  <a:spcPct val="75000"/>
                </a:lnSpc>
              </a:pPr>
              <a:r>
                <a:rPr lang="en-US" altLang="zh-CN" dirty="0">
                  <a:solidFill>
                    <a:schemeClr val="accent6"/>
                  </a:solidFill>
                </a:rPr>
                <a:t>for</a:t>
              </a:r>
              <a:r>
                <a:rPr lang="en-US" altLang="zh-CN" dirty="0"/>
                <a:t> </a:t>
              </a:r>
              <a:r>
                <a:rPr lang="en-US" altLang="zh-CN" dirty="0" err="1"/>
                <a:t>num</a:t>
              </a:r>
              <a:r>
                <a:rPr lang="en-US" altLang="zh-CN" dirty="0"/>
                <a:t> </a:t>
              </a:r>
              <a:r>
                <a:rPr lang="en-US" altLang="zh-CN" dirty="0">
                  <a:solidFill>
                    <a:schemeClr val="accent6"/>
                  </a:solidFill>
                </a:rPr>
                <a:t>in</a:t>
              </a:r>
              <a:r>
                <a:rPr lang="en-US" altLang="zh-CN" dirty="0"/>
                <a:t> </a:t>
              </a:r>
              <a:r>
                <a:rPr lang="en-US" altLang="zh-CN" dirty="0" err="1"/>
                <a:t>setNums</a:t>
              </a:r>
              <a:r>
                <a:rPr lang="en-US" altLang="zh-CN" dirty="0"/>
                <a:t>:</a:t>
              </a:r>
            </a:p>
            <a:p>
              <a:pPr>
                <a:lnSpc>
                  <a:spcPct val="75000"/>
                </a:lnSpc>
              </a:pPr>
              <a:r>
                <a:rPr lang="en-US" altLang="zh-CN" dirty="0"/>
                <a:t>    c = </a:t>
              </a:r>
              <a:r>
                <a:rPr lang="en-US" altLang="zh-CN" dirty="0" err="1"/>
                <a:t>nums.count</a:t>
              </a:r>
              <a:r>
                <a:rPr lang="en-US" altLang="zh-CN" dirty="0"/>
                <a:t>(</a:t>
              </a:r>
              <a:r>
                <a:rPr lang="en-US" altLang="zh-CN" dirty="0" err="1"/>
                <a:t>num</a:t>
              </a:r>
              <a:r>
                <a:rPr lang="en-US" altLang="zh-CN" dirty="0"/>
                <a:t>)</a:t>
              </a:r>
            </a:p>
            <a:p>
              <a:pPr>
                <a:lnSpc>
                  <a:spcPct val="75000"/>
                </a:lnSpc>
              </a:pPr>
              <a:r>
                <a:rPr lang="en-US" altLang="zh-CN" dirty="0"/>
                <a:t>    </a:t>
              </a:r>
              <a:r>
                <a:rPr lang="en-US" altLang="zh-CN" dirty="0" err="1"/>
                <a:t>lst</a:t>
              </a:r>
              <a:r>
                <a:rPr lang="en-US" altLang="zh-CN" dirty="0"/>
                <a:t>[</a:t>
              </a:r>
              <a:r>
                <a:rPr lang="en-US" altLang="zh-CN" dirty="0" err="1">
                  <a:solidFill>
                    <a:srgbClr val="7030A0"/>
                  </a:solidFill>
                </a:rPr>
                <a:t>int</a:t>
              </a:r>
              <a:r>
                <a:rPr lang="en-US" altLang="zh-CN" dirty="0"/>
                <a:t>(</a:t>
              </a:r>
              <a:r>
                <a:rPr lang="en-US" altLang="zh-CN" dirty="0" err="1"/>
                <a:t>num</a:t>
              </a:r>
              <a:r>
                <a:rPr lang="en-US" altLang="zh-CN" dirty="0"/>
                <a:t>)] = c</a:t>
              </a:r>
            </a:p>
            <a:p>
              <a:pPr>
                <a:lnSpc>
                  <a:spcPct val="75000"/>
                </a:lnSpc>
              </a:pPr>
              <a:r>
                <a:rPr lang="en-US" altLang="zh-CN" dirty="0">
                  <a:solidFill>
                    <a:schemeClr val="accent6"/>
                  </a:solidFill>
                </a:rPr>
                <a:t>for</a:t>
              </a:r>
              <a:r>
                <a:rPr lang="en-US" altLang="zh-CN" dirty="0"/>
                <a:t> i </a:t>
              </a:r>
              <a:r>
                <a:rPr lang="en-US" altLang="zh-CN" dirty="0">
                  <a:solidFill>
                    <a:schemeClr val="accent6"/>
                  </a:solidFill>
                </a:rPr>
                <a:t>in</a:t>
              </a:r>
              <a:r>
                <a:rPr lang="en-US" altLang="zh-CN" dirty="0"/>
                <a:t> </a:t>
              </a:r>
              <a:r>
                <a:rPr lang="en-US" altLang="zh-CN" dirty="0">
                  <a:solidFill>
                    <a:srgbClr val="7030A0"/>
                  </a:solidFill>
                </a:rPr>
                <a:t>range</a:t>
              </a:r>
              <a:r>
                <a:rPr lang="en-US" altLang="zh-CN" dirty="0"/>
                <a:t>(</a:t>
              </a:r>
              <a:r>
                <a:rPr lang="en-US" altLang="zh-CN" dirty="0" err="1">
                  <a:solidFill>
                    <a:srgbClr val="7030A0"/>
                  </a:solidFill>
                </a:rPr>
                <a:t>len</a:t>
              </a:r>
              <a:r>
                <a:rPr lang="en-US" altLang="zh-CN" dirty="0"/>
                <a:t>(</a:t>
              </a:r>
              <a:r>
                <a:rPr lang="en-US" altLang="zh-CN" dirty="0" err="1"/>
                <a:t>lst</a:t>
              </a:r>
              <a:r>
                <a:rPr lang="en-US" altLang="zh-CN" dirty="0"/>
                <a:t>)):</a:t>
              </a:r>
            </a:p>
            <a:p>
              <a:pPr>
                <a:lnSpc>
                  <a:spcPct val="75000"/>
                </a:lnSpc>
              </a:pPr>
              <a:r>
                <a:rPr lang="en-US" altLang="zh-CN" dirty="0"/>
                <a:t>    </a:t>
              </a:r>
              <a:r>
                <a:rPr lang="en-US" altLang="zh-CN" dirty="0">
                  <a:solidFill>
                    <a:schemeClr val="accent6"/>
                  </a:solidFill>
                </a:rPr>
                <a:t>if</a:t>
              </a:r>
              <a:r>
                <a:rPr lang="en-US" altLang="zh-CN" dirty="0"/>
                <a:t> </a:t>
              </a:r>
              <a:r>
                <a:rPr lang="en-US" altLang="zh-CN" dirty="0" err="1"/>
                <a:t>lst</a:t>
              </a:r>
              <a:r>
                <a:rPr lang="en-US" altLang="zh-CN" dirty="0"/>
                <a:t>[i] == </a:t>
              </a:r>
              <a:r>
                <a:rPr lang="en-US" altLang="zh-CN" dirty="0">
                  <a:solidFill>
                    <a:srgbClr val="7030A0"/>
                  </a:solidFill>
                </a:rPr>
                <a:t>max</a:t>
              </a:r>
              <a:r>
                <a:rPr lang="en-US" altLang="zh-CN" dirty="0"/>
                <a:t>(</a:t>
              </a:r>
              <a:r>
                <a:rPr lang="en-US" altLang="zh-CN" dirty="0" err="1"/>
                <a:t>lst</a:t>
              </a:r>
              <a:r>
                <a:rPr lang="en-US" altLang="zh-CN" dirty="0"/>
                <a:t>):</a:t>
              </a:r>
            </a:p>
            <a:p>
              <a:pPr>
                <a:lnSpc>
                  <a:spcPct val="75000"/>
                </a:lnSpc>
              </a:pPr>
              <a:r>
                <a:rPr lang="en-US" altLang="zh-CN" dirty="0"/>
                <a:t>        </a:t>
              </a:r>
              <a:r>
                <a:rPr lang="en-US" altLang="zh-CN" dirty="0">
                  <a:solidFill>
                    <a:srgbClr val="7030A0"/>
                  </a:solidFill>
                </a:rPr>
                <a:t>print</a:t>
              </a:r>
              <a:r>
                <a:rPr lang="en-US" altLang="zh-CN" dirty="0"/>
                <a:t>(i)</a:t>
              </a:r>
            </a:p>
          </p:txBody>
        </p:sp>
        <p:sp>
          <p:nvSpPr>
            <p:cNvPr id="6" name="椭圆形标注 5"/>
            <p:cNvSpPr/>
            <p:nvPr/>
          </p:nvSpPr>
          <p:spPr>
            <a:xfrm>
              <a:off x="656624" y="1958665"/>
              <a:ext cx="462658" cy="137456"/>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400" b="1" dirty="0" smtClean="0">
                  <a:solidFill>
                    <a:schemeClr val="accent1"/>
                  </a:solidFill>
                </a:rPr>
                <a:t>F</a:t>
              </a:r>
              <a:r>
                <a:rPr lang="en-US" altLang="zh-CN" sz="800" dirty="0" smtClean="0">
                  <a:solidFill>
                    <a:schemeClr val="accent1"/>
                  </a:solidFill>
                </a:rPr>
                <a:t>ile</a:t>
              </a:r>
              <a:endParaRPr lang="zh-CN" altLang="en-US" sz="800" dirty="0">
                <a:solidFill>
                  <a:schemeClr val="accent1"/>
                </a:solidFill>
              </a:endParaRPr>
            </a:p>
          </p:txBody>
        </p:sp>
      </p:grpSp>
    </p:spTree>
    <p:extLst>
      <p:ext uri="{BB962C8B-B14F-4D97-AF65-F5344CB8AC3E}">
        <p14:creationId xmlns:p14="http://schemas.microsoft.com/office/powerpoint/2010/main" val="2678128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smtClean="0"/>
              <a:t>小结</a:t>
            </a:r>
            <a:endParaRPr lang="zh-CN" altLang="en-US" dirty="0"/>
          </a:p>
        </p:txBody>
      </p:sp>
      <p:sp>
        <p:nvSpPr>
          <p:cNvPr id="6" name="内容占位符 5"/>
          <p:cNvSpPr>
            <a:spLocks noGrp="1"/>
          </p:cNvSpPr>
          <p:nvPr>
            <p:ph idx="1"/>
          </p:nvPr>
        </p:nvSpPr>
        <p:spPr>
          <a:xfrm>
            <a:off x="827584" y="1131590"/>
            <a:ext cx="4248472" cy="3377214"/>
          </a:xfrm>
        </p:spPr>
        <p:txBody>
          <a:bodyPr>
            <a:normAutofit fontScale="92500" lnSpcReduction="10000"/>
          </a:bodyPr>
          <a:lstStyle/>
          <a:p>
            <a:r>
              <a:rPr lang="zh-CN" altLang="en-US" sz="2800" b="1" dirty="0" smtClean="0"/>
              <a:t>文件的打开</a:t>
            </a:r>
            <a:endParaRPr lang="en-US" altLang="zh-CN" sz="2800" b="1" dirty="0" smtClean="0"/>
          </a:p>
          <a:p>
            <a:r>
              <a:rPr lang="zh-CN" altLang="en-US" sz="2800" b="1" dirty="0" smtClean="0"/>
              <a:t>文件打开模式与文件类型</a:t>
            </a:r>
            <a:endParaRPr lang="zh-CN" altLang="en-US" sz="2800" b="1" dirty="0"/>
          </a:p>
          <a:p>
            <a:r>
              <a:rPr lang="zh-CN" altLang="en-US" sz="2800" b="1" dirty="0" smtClean="0"/>
              <a:t>文件的关闭</a:t>
            </a:r>
            <a:endParaRPr lang="en-US" altLang="zh-CN" sz="2800" b="1" dirty="0" smtClean="0"/>
          </a:p>
          <a:p>
            <a:r>
              <a:rPr lang="zh-CN" altLang="en-US" sz="2800" b="1" dirty="0" smtClean="0"/>
              <a:t>文件的读写</a:t>
            </a:r>
            <a:endParaRPr lang="en-US" altLang="zh-CN" sz="2800" b="1" dirty="0" smtClean="0"/>
          </a:p>
          <a:p>
            <a:r>
              <a:rPr lang="zh-CN" altLang="en-US" sz="2800" b="1" dirty="0" smtClean="0"/>
              <a:t>文件定位</a:t>
            </a:r>
            <a:endParaRPr lang="zh-CN" altLang="en-US" sz="2800" b="1"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47</a:t>
            </a:fld>
            <a:endParaRPr lang="zh-CN" altLang="en-US" dirty="0"/>
          </a:p>
        </p:txBody>
      </p:sp>
      <p:pic>
        <p:nvPicPr>
          <p:cNvPr id="7" name="图片 6"/>
          <p:cNvPicPr>
            <a:picLocks noChangeAspect="1"/>
          </p:cNvPicPr>
          <p:nvPr/>
        </p:nvPicPr>
        <p:blipFill>
          <a:blip r:embed="rId2"/>
          <a:stretch>
            <a:fillRect/>
          </a:stretch>
        </p:blipFill>
        <p:spPr>
          <a:xfrm>
            <a:off x="5364088" y="1491630"/>
            <a:ext cx="2718572" cy="2385814"/>
          </a:xfrm>
          <a:prstGeom prst="rect">
            <a:avLst/>
          </a:prstGeom>
        </p:spPr>
      </p:pic>
    </p:spTree>
    <p:extLst>
      <p:ext uri="{BB962C8B-B14F-4D97-AF65-F5344CB8AC3E}">
        <p14:creationId xmlns:p14="http://schemas.microsoft.com/office/powerpoint/2010/main" val="27202414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7</a:t>
            </a:r>
            <a:r>
              <a:rPr lang="en-US" altLang="zh-CN" dirty="0" smtClean="0"/>
              <a:t>.1.1 P</a:t>
            </a:r>
            <a:r>
              <a:rPr lang="en-US" altLang="zh-CN" cap="none" dirty="0" smtClean="0"/>
              <a:t>ython</a:t>
            </a:r>
            <a:r>
              <a:rPr lang="zh-CN" altLang="en-US" dirty="0" smtClean="0"/>
              <a:t>文件系统</a:t>
            </a:r>
            <a:endParaRPr lang="zh-CN" altLang="en-US" dirty="0"/>
          </a:p>
        </p:txBody>
      </p:sp>
      <p:sp>
        <p:nvSpPr>
          <p:cNvPr id="5" name="文本占位符 4"/>
          <p:cNvSpPr>
            <a:spLocks noGrp="1"/>
          </p:cNvSpPr>
          <p:nvPr>
            <p:ph type="body" idx="1"/>
          </p:nvPr>
        </p:nvSpPr>
        <p:spPr/>
        <p:txBody>
          <a:bodyPr/>
          <a:lstStyle/>
          <a:p>
            <a:endParaRPr lang="zh-CN" altLang="en-US" dirty="0"/>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5</a:t>
            </a:fld>
            <a:endParaRPr lang="zh-CN" altLang="en-US" dirty="0"/>
          </a:p>
        </p:txBody>
      </p:sp>
    </p:spTree>
    <p:extLst>
      <p:ext uri="{BB962C8B-B14F-4D97-AF65-F5344CB8AC3E}">
        <p14:creationId xmlns:p14="http://schemas.microsoft.com/office/powerpoint/2010/main" val="36975411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zh-CN" altLang="en-US" dirty="0"/>
              <a:t>二进制文件</a:t>
            </a:r>
            <a:r>
              <a:rPr lang="zh-CN" altLang="en-US" dirty="0" smtClean="0"/>
              <a:t>与</a:t>
            </a:r>
            <a:r>
              <a:rPr lang="zh-CN" altLang="en-US" dirty="0"/>
              <a:t>文本</a:t>
            </a:r>
            <a:r>
              <a:rPr lang="zh-CN" altLang="en-US" dirty="0" smtClean="0"/>
              <a:t>文件</a:t>
            </a:r>
            <a:endParaRPr lang="zh-CN" altLang="en-US" dirty="0"/>
          </a:p>
        </p:txBody>
      </p:sp>
      <p:pic>
        <p:nvPicPr>
          <p:cNvPr id="17415" name="Picture 6"/>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696" b="8257"/>
          <a:stretch/>
        </p:blipFill>
        <p:spPr bwMode="auto">
          <a:xfrm>
            <a:off x="2771800" y="987574"/>
            <a:ext cx="3888432" cy="3805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86813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二进制文件</a:t>
            </a:r>
            <a:r>
              <a:rPr lang="zh-CN" altLang="en-US" dirty="0" smtClean="0"/>
              <a:t>与文本文件</a:t>
            </a:r>
            <a:endParaRPr lang="zh-CN" altLang="en-US" dirty="0"/>
          </a:p>
        </p:txBody>
      </p:sp>
      <p:sp>
        <p:nvSpPr>
          <p:cNvPr id="217090" name="Rectangle 2"/>
          <p:cNvSpPr>
            <a:spLocks noGrp="1" noChangeArrowheads="1"/>
          </p:cNvSpPr>
          <p:nvPr>
            <p:ph idx="1"/>
          </p:nvPr>
        </p:nvSpPr>
        <p:spPr>
          <a:xfrm>
            <a:off x="5292080" y="942834"/>
            <a:ext cx="3600400" cy="3662541"/>
          </a:xfrm>
        </p:spPr>
        <p:txBody>
          <a:bodyPr vert="horz" wrap="square" lIns="0" tIns="45720" rIns="91440" bIns="45720" rtlCol="0">
            <a:spAutoFit/>
          </a:bodyPr>
          <a:lstStyle/>
          <a:p>
            <a:r>
              <a:rPr lang="zh-CN" altLang="en-US" dirty="0" smtClean="0"/>
              <a:t>文本形式输出时</a:t>
            </a:r>
          </a:p>
          <a:p>
            <a:pPr lvl="1"/>
            <a:r>
              <a:rPr lang="zh-CN" altLang="en-US" dirty="0" smtClean="0"/>
              <a:t>一个字节与一个字符一一对应</a:t>
            </a:r>
          </a:p>
          <a:p>
            <a:pPr lvl="1"/>
            <a:r>
              <a:rPr lang="zh-CN" altLang="en-US" dirty="0" smtClean="0"/>
              <a:t>便于对字符进行逐个处理，也便于输出字符；</a:t>
            </a:r>
          </a:p>
          <a:p>
            <a:pPr lvl="1"/>
            <a:r>
              <a:rPr lang="zh-CN" altLang="en-US" dirty="0" smtClean="0"/>
              <a:t>占存储空间较多；</a:t>
            </a:r>
          </a:p>
          <a:p>
            <a:pPr lvl="1"/>
            <a:r>
              <a:rPr lang="zh-CN" altLang="en-US" dirty="0" smtClean="0"/>
              <a:t>要花费转换时间。</a:t>
            </a:r>
          </a:p>
        </p:txBody>
      </p:sp>
      <p:sp>
        <p:nvSpPr>
          <p:cNvPr id="8" name="矩形 7"/>
          <p:cNvSpPr/>
          <p:nvPr/>
        </p:nvSpPr>
        <p:spPr>
          <a:xfrm>
            <a:off x="539552" y="986743"/>
            <a:ext cx="3834426" cy="3139321"/>
          </a:xfrm>
          <a:prstGeom prst="rect">
            <a:avLst/>
          </a:prstGeom>
        </p:spPr>
        <p:txBody>
          <a:bodyPr wrap="square">
            <a:spAutoFit/>
          </a:bodyPr>
          <a:lstStyle/>
          <a:p>
            <a:pPr marL="257175" indent="-257175">
              <a:lnSpc>
                <a:spcPct val="150000"/>
              </a:lnSpc>
              <a:spcBef>
                <a:spcPct val="20000"/>
              </a:spcBef>
              <a:buFont typeface="Arial" charset="0"/>
              <a:buChar char="•"/>
            </a:pPr>
            <a:r>
              <a:rPr lang="zh-CN" altLang="en-US" sz="2400" dirty="0">
                <a:solidFill>
                  <a:prstClr val="black"/>
                </a:solidFill>
                <a:latin typeface="微软雅黑" pitchFamily="34" charset="-122"/>
                <a:ea typeface="微软雅黑" pitchFamily="34" charset="-122"/>
              </a:rPr>
              <a:t>用二进制形式输出时</a:t>
            </a:r>
          </a:p>
          <a:p>
            <a:pPr marL="557213" lvl="1" indent="-214313">
              <a:lnSpc>
                <a:spcPct val="150000"/>
              </a:lnSpc>
              <a:spcBef>
                <a:spcPct val="20000"/>
              </a:spcBef>
              <a:buFont typeface="Arial" charset="0"/>
              <a:buChar char="–"/>
            </a:pPr>
            <a:r>
              <a:rPr lang="zh-CN" altLang="en-US" sz="2000" dirty="0">
                <a:solidFill>
                  <a:prstClr val="black"/>
                </a:solidFill>
                <a:latin typeface="微软雅黑" pitchFamily="34" charset="-122"/>
                <a:ea typeface="微软雅黑" pitchFamily="34" charset="-122"/>
              </a:rPr>
              <a:t>可节省外存空间和</a:t>
            </a:r>
            <a:r>
              <a:rPr lang="zh-CN" altLang="en-US" sz="2000" dirty="0" smtClean="0">
                <a:solidFill>
                  <a:prstClr val="black"/>
                </a:solidFill>
                <a:latin typeface="微软雅黑" pitchFamily="34" charset="-122"/>
                <a:ea typeface="微软雅黑" pitchFamily="34" charset="-122"/>
              </a:rPr>
              <a:t>转换时间</a:t>
            </a:r>
            <a:endParaRPr lang="zh-CN" altLang="en-US" sz="2000" dirty="0">
              <a:solidFill>
                <a:prstClr val="black"/>
              </a:solidFill>
              <a:latin typeface="微软雅黑" pitchFamily="34" charset="-122"/>
              <a:ea typeface="微软雅黑" pitchFamily="34" charset="-122"/>
            </a:endParaRPr>
          </a:p>
          <a:p>
            <a:pPr marL="557213" lvl="1" indent="-214313">
              <a:lnSpc>
                <a:spcPct val="150000"/>
              </a:lnSpc>
              <a:spcBef>
                <a:spcPct val="20000"/>
              </a:spcBef>
              <a:buFont typeface="Arial" charset="0"/>
              <a:buChar char="–"/>
            </a:pPr>
            <a:r>
              <a:rPr lang="zh-CN" altLang="en-US" sz="2000" dirty="0">
                <a:solidFill>
                  <a:prstClr val="black"/>
                </a:solidFill>
                <a:latin typeface="微软雅黑" pitchFamily="34" charset="-122"/>
                <a:ea typeface="微软雅黑" pitchFamily="34" charset="-122"/>
              </a:rPr>
              <a:t>一个字节并不对应一个字符，不能直接输出字符形式。</a:t>
            </a:r>
          </a:p>
          <a:p>
            <a:pPr marL="557213" lvl="1" indent="-214313">
              <a:lnSpc>
                <a:spcPct val="150000"/>
              </a:lnSpc>
              <a:spcBef>
                <a:spcPct val="20000"/>
              </a:spcBef>
              <a:buFont typeface="Arial" charset="0"/>
              <a:buChar char="–"/>
            </a:pPr>
            <a:r>
              <a:rPr lang="zh-CN" altLang="en-US" sz="2000" dirty="0">
                <a:solidFill>
                  <a:prstClr val="black"/>
                </a:solidFill>
                <a:latin typeface="微软雅黑" pitchFamily="34" charset="-122"/>
                <a:ea typeface="微软雅黑" pitchFamily="34" charset="-122"/>
              </a:rPr>
              <a:t>可读性差，常用于保存中间结果数据和运行程序。</a:t>
            </a: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99992" y="2343960"/>
            <a:ext cx="914400" cy="914400"/>
          </a:xfrm>
          <a:prstGeom prst="rect">
            <a:avLst/>
          </a:prstGeom>
        </p:spPr>
      </p:pic>
    </p:spTree>
    <p:extLst>
      <p:ext uri="{BB962C8B-B14F-4D97-AF65-F5344CB8AC3E}">
        <p14:creationId xmlns:p14="http://schemas.microsoft.com/office/powerpoint/2010/main" val="11486381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7090">
                                            <p:txEl>
                                              <p:pRg st="0" end="0"/>
                                            </p:txEl>
                                          </p:spTgt>
                                        </p:tgtEl>
                                        <p:attrNameLst>
                                          <p:attrName>style.visibility</p:attrName>
                                        </p:attrNameLst>
                                      </p:cBhvr>
                                      <p:to>
                                        <p:strVal val="visible"/>
                                      </p:to>
                                    </p:set>
                                    <p:anim calcmode="lin" valueType="num">
                                      <p:cBhvr additive="base">
                                        <p:cTn id="7" dur="500" fill="hold"/>
                                        <p:tgtEl>
                                          <p:spTgt spid="21709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1709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7090">
                                            <p:txEl>
                                              <p:pRg st="1" end="1"/>
                                            </p:txEl>
                                          </p:spTgt>
                                        </p:tgtEl>
                                        <p:attrNameLst>
                                          <p:attrName>style.visibility</p:attrName>
                                        </p:attrNameLst>
                                      </p:cBhvr>
                                      <p:to>
                                        <p:strVal val="visible"/>
                                      </p:to>
                                    </p:set>
                                    <p:anim calcmode="lin" valueType="num">
                                      <p:cBhvr additive="base">
                                        <p:cTn id="13" dur="500" fill="hold"/>
                                        <p:tgtEl>
                                          <p:spTgt spid="217090">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1709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17090">
                                            <p:txEl>
                                              <p:pRg st="2" end="2"/>
                                            </p:txEl>
                                          </p:spTgt>
                                        </p:tgtEl>
                                        <p:attrNameLst>
                                          <p:attrName>style.visibility</p:attrName>
                                        </p:attrNameLst>
                                      </p:cBhvr>
                                      <p:to>
                                        <p:strVal val="visible"/>
                                      </p:to>
                                    </p:set>
                                    <p:anim calcmode="lin" valueType="num">
                                      <p:cBhvr additive="base">
                                        <p:cTn id="19" dur="500" fill="hold"/>
                                        <p:tgtEl>
                                          <p:spTgt spid="217090">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1709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17090">
                                            <p:txEl>
                                              <p:pRg st="3" end="3"/>
                                            </p:txEl>
                                          </p:spTgt>
                                        </p:tgtEl>
                                        <p:attrNameLst>
                                          <p:attrName>style.visibility</p:attrName>
                                        </p:attrNameLst>
                                      </p:cBhvr>
                                      <p:to>
                                        <p:strVal val="visible"/>
                                      </p:to>
                                    </p:set>
                                    <p:anim calcmode="lin" valueType="num">
                                      <p:cBhvr additive="base">
                                        <p:cTn id="25" dur="500" fill="hold"/>
                                        <p:tgtEl>
                                          <p:spTgt spid="217090">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17090">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17090">
                                            <p:txEl>
                                              <p:pRg st="4" end="4"/>
                                            </p:txEl>
                                          </p:spTgt>
                                        </p:tgtEl>
                                        <p:attrNameLst>
                                          <p:attrName>style.visibility</p:attrName>
                                        </p:attrNameLst>
                                      </p:cBhvr>
                                      <p:to>
                                        <p:strVal val="visible"/>
                                      </p:to>
                                    </p:set>
                                    <p:anim calcmode="lin" valueType="num">
                                      <p:cBhvr additive="base">
                                        <p:cTn id="31" dur="500" fill="hold"/>
                                        <p:tgtEl>
                                          <p:spTgt spid="217090">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17090">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0" grpId="0" build="p" bldLvl="3" autoUpdateAnimBg="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二进制文件与文本文件</a:t>
            </a:r>
          </a:p>
        </p:txBody>
      </p:sp>
      <p:sp>
        <p:nvSpPr>
          <p:cNvPr id="3" name="内容占位符 2"/>
          <p:cNvSpPr>
            <a:spLocks noGrp="1"/>
          </p:cNvSpPr>
          <p:nvPr>
            <p:ph idx="1"/>
          </p:nvPr>
        </p:nvSpPr>
        <p:spPr>
          <a:xfrm>
            <a:off x="461397" y="987574"/>
            <a:ext cx="6126827" cy="3816424"/>
          </a:xfrm>
        </p:spPr>
        <p:txBody>
          <a:bodyPr>
            <a:normAutofit fontScale="92500" lnSpcReduction="20000"/>
          </a:bodyPr>
          <a:lstStyle/>
          <a:p>
            <a:pPr algn="just"/>
            <a:r>
              <a:rPr lang="en-US" altLang="zh-CN" dirty="0"/>
              <a:t>Python</a:t>
            </a:r>
            <a:r>
              <a:rPr lang="zh-CN" altLang="en-US" dirty="0"/>
              <a:t>中可以处理二进制文件以及</a:t>
            </a:r>
            <a:r>
              <a:rPr lang="zh-CN" altLang="en-US" dirty="0" smtClean="0"/>
              <a:t>文本文件</a:t>
            </a:r>
            <a:endParaRPr lang="en-US" altLang="zh-CN" dirty="0" smtClean="0"/>
          </a:p>
          <a:p>
            <a:pPr algn="just"/>
            <a:r>
              <a:rPr lang="zh-CN" altLang="en-US" dirty="0" smtClean="0"/>
              <a:t>对</a:t>
            </a:r>
            <a:r>
              <a:rPr lang="zh-CN" altLang="en-US" dirty="0"/>
              <a:t>二进制文件的操作可以选择是否使用</a:t>
            </a:r>
            <a:r>
              <a:rPr lang="zh-CN" altLang="en-US" dirty="0" smtClean="0">
                <a:solidFill>
                  <a:srgbClr val="C00000"/>
                </a:solidFill>
              </a:rPr>
              <a:t>缓冲区</a:t>
            </a:r>
            <a:endParaRPr lang="en-US" altLang="zh-CN" dirty="0" smtClean="0">
              <a:solidFill>
                <a:srgbClr val="C00000"/>
              </a:solidFill>
            </a:endParaRPr>
          </a:p>
          <a:p>
            <a:pPr algn="just"/>
            <a:r>
              <a:rPr lang="zh-CN" altLang="en-US" dirty="0">
                <a:solidFill>
                  <a:srgbClr val="C00000"/>
                </a:solidFill>
              </a:rPr>
              <a:t>文本文件</a:t>
            </a:r>
            <a:r>
              <a:rPr lang="zh-CN" altLang="en-US" dirty="0"/>
              <a:t>均使用缓冲区处理</a:t>
            </a:r>
          </a:p>
          <a:p>
            <a:pPr algn="just"/>
            <a:r>
              <a:rPr lang="zh-CN" altLang="en-US" dirty="0" smtClean="0"/>
              <a:t>缓冲区</a:t>
            </a:r>
            <a:r>
              <a:rPr lang="zh-CN" altLang="en-US" dirty="0"/>
              <a:t>是</a:t>
            </a:r>
            <a:r>
              <a:rPr lang="zh-CN" altLang="en-US" dirty="0">
                <a:solidFill>
                  <a:schemeClr val="accent1"/>
                </a:solidFill>
              </a:rPr>
              <a:t>内存</a:t>
            </a:r>
            <a:r>
              <a:rPr lang="zh-CN" altLang="en-US" dirty="0"/>
              <a:t>中的区域</a:t>
            </a:r>
            <a:r>
              <a:rPr lang="zh-CN" altLang="en-US" dirty="0" smtClean="0"/>
              <a:t>，由于内存与内存之间的数据交换比内存与外存储器之间的数据交换速度快，因此当</a:t>
            </a:r>
            <a:r>
              <a:rPr lang="zh-CN" altLang="en-US" dirty="0"/>
              <a:t>程序中需要进行频繁的文件读写操作时，使用缓冲区可以减少</a:t>
            </a:r>
            <a:r>
              <a:rPr lang="en-US" altLang="zh-CN" dirty="0"/>
              <a:t>I/O</a:t>
            </a:r>
            <a:r>
              <a:rPr lang="zh-CN" altLang="en-US" dirty="0"/>
              <a:t>操作从而提高效率</a:t>
            </a:r>
            <a:r>
              <a:rPr lang="zh-CN" altLang="en-US" dirty="0" smtClean="0"/>
              <a:t>，也</a:t>
            </a:r>
            <a:r>
              <a:rPr lang="zh-CN" altLang="en-US" dirty="0"/>
              <a:t>方便</a:t>
            </a:r>
            <a:r>
              <a:rPr lang="zh-CN" altLang="en-US" dirty="0" smtClean="0"/>
              <a:t>管理</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8</a:t>
            </a:fld>
            <a:endParaRPr lang="zh-CN" altLang="en-US" dirty="0"/>
          </a:p>
        </p:txBody>
      </p:sp>
      <p:pic>
        <p:nvPicPr>
          <p:cNvPr id="1026" name="Picture 2" descr="buffering 的图像结果"/>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0232" y="1923678"/>
            <a:ext cx="1656184" cy="20554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07368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7.1.2 </a:t>
            </a:r>
            <a:r>
              <a:rPr lang="zh-CN" altLang="en-US" dirty="0" smtClean="0"/>
              <a:t>文件的使用过程</a:t>
            </a:r>
            <a:endParaRPr lang="zh-CN" altLang="en-US" dirty="0"/>
          </a:p>
        </p:txBody>
      </p:sp>
      <p:sp>
        <p:nvSpPr>
          <p:cNvPr id="5" name="文本占位符 4"/>
          <p:cNvSpPr>
            <a:spLocks noGrp="1"/>
          </p:cNvSpPr>
          <p:nvPr>
            <p:ph type="body" idx="1"/>
          </p:nvPr>
        </p:nvSpPr>
        <p:spPr/>
        <p:txBody>
          <a:bodyPr/>
          <a:lstStyle/>
          <a:p>
            <a:endParaRPr lang="zh-CN" altLang="en-US" dirty="0"/>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9</a:t>
            </a:fld>
            <a:endParaRPr lang="zh-CN" altLang="en-US" dirty="0"/>
          </a:p>
        </p:txBody>
      </p:sp>
    </p:spTree>
    <p:extLst>
      <p:ext uri="{BB962C8B-B14F-4D97-AF65-F5344CB8AC3E}">
        <p14:creationId xmlns:p14="http://schemas.microsoft.com/office/powerpoint/2010/main" val="399120873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 name="MH" val="20171117230912"/>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71117230912"/>
  <p:tag name="MH_LIBRARY" val="GRAPHIC"/>
  <p:tag name="MH_TYPE" val="Other"/>
  <p:tag name="MH_ORDER" val="7"/>
</p:tagLst>
</file>

<file path=ppt/tags/tag11.xml><?xml version="1.0" encoding="utf-8"?>
<p:tagLst xmlns:a="http://schemas.openxmlformats.org/drawingml/2006/main" xmlns:r="http://schemas.openxmlformats.org/officeDocument/2006/relationships" xmlns:p="http://schemas.openxmlformats.org/presentationml/2006/main">
  <p:tag name="MH" val="20171117230912"/>
  <p:tag name="MH_LIBRARY" val="GRAPHIC"/>
  <p:tag name="MH_TYPE" val="Sub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71117230912"/>
  <p:tag name="MH_LIBRARY" val="GRAPHIC"/>
  <p:tag name="MH_TYPE" val="Text"/>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71117230912"/>
  <p:tag name="MH_LIBRARY" val="GRAPHIC"/>
  <p:tag name="MH_TYPE" val="SubTitle"/>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71117230912"/>
  <p:tag name="MH_LIBRARY" val="GRAPHIC"/>
  <p:tag name="MH_TYPE" val="Text"/>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71117230912"/>
  <p:tag name="MH_LIBRARY" val="GRAPHIC"/>
  <p:tag name="MH_TYPE" val="Text"/>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71117230912"/>
  <p:tag name="MH_LIBRARY" val="GRAPHIC"/>
  <p:tag name="MH_TYPE" val="PageTitle"/>
  <p:tag name="MH_ORDER" val="PageTitle"/>
</p:tagLst>
</file>

<file path=ppt/tags/tag3.xml><?xml version="1.0" encoding="utf-8"?>
<p:tagLst xmlns:a="http://schemas.openxmlformats.org/drawingml/2006/main" xmlns:r="http://schemas.openxmlformats.org/officeDocument/2006/relationships" xmlns:p="http://schemas.openxmlformats.org/presentationml/2006/main">
  <p:tag name="MH" val="20171117230912"/>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1117230912"/>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71117230912"/>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71117230912"/>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71117230912"/>
  <p:tag name="MH_LIBRARY" val="GRAPHIC"/>
  <p:tag name="MH_TYPE" val="SubTitle"/>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71117230912"/>
  <p:tag name="MH_LIBRARY" val="GRAPHIC"/>
  <p:tag name="MH_TYPE" val="Other"/>
  <p:tag name="MH_ORDER" val="5"/>
</p:tagLst>
</file>

<file path=ppt/tags/tag9.xml><?xml version="1.0" encoding="utf-8"?>
<p:tagLst xmlns:a="http://schemas.openxmlformats.org/drawingml/2006/main" xmlns:r="http://schemas.openxmlformats.org/officeDocument/2006/relationships" xmlns:p="http://schemas.openxmlformats.org/presentationml/2006/main">
  <p:tag name="MH" val="20171117230912"/>
  <p:tag name="MH_LIBRARY" val="GRAPHIC"/>
  <p:tag name="MH_TYPE" val="Other"/>
  <p:tag name="MH_ORDER" val="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23019</TotalTime>
  <Words>2299</Words>
  <Application>Microsoft Office PowerPoint</Application>
  <PresentationFormat>全屏显示(16:9)</PresentationFormat>
  <Paragraphs>494</Paragraphs>
  <Slides>47</Slides>
  <Notes>26</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47</vt:i4>
      </vt:variant>
    </vt:vector>
  </HeadingPairs>
  <TitlesOfParts>
    <vt:vector size="61" baseType="lpstr">
      <vt:lpstr>Arial Unicode MS</vt:lpstr>
      <vt:lpstr>Bauhaus 93</vt:lpstr>
      <vt:lpstr>Broadway</vt:lpstr>
      <vt:lpstr>华文琥珀</vt:lpstr>
      <vt:lpstr>宋体</vt:lpstr>
      <vt:lpstr>微软雅黑</vt:lpstr>
      <vt:lpstr>幼圆</vt:lpstr>
      <vt:lpstr>Arial</vt:lpstr>
      <vt:lpstr>Arial Black</vt:lpstr>
      <vt:lpstr>Calibri</vt:lpstr>
      <vt:lpstr>Courier New</vt:lpstr>
      <vt:lpstr>Times New Roman</vt:lpstr>
      <vt:lpstr>Wingdings</vt:lpstr>
      <vt:lpstr>Office 主题​​</vt:lpstr>
      <vt:lpstr>第7章 文件</vt:lpstr>
      <vt:lpstr>程序中的数据</vt:lpstr>
      <vt:lpstr>文件基本概念</vt:lpstr>
      <vt:lpstr>文件基本概念</vt:lpstr>
      <vt:lpstr>7.1.1 Python文件系统</vt:lpstr>
      <vt:lpstr>二进制文件与文本文件</vt:lpstr>
      <vt:lpstr>二进制文件与文本文件</vt:lpstr>
      <vt:lpstr>二进制文件与文本文件</vt:lpstr>
      <vt:lpstr>7.1.2 文件的使用过程</vt:lpstr>
      <vt:lpstr>文件的使用过程</vt:lpstr>
      <vt:lpstr>文件的打开和关闭</vt:lpstr>
      <vt:lpstr>7.2.1 文件的打开</vt:lpstr>
      <vt:lpstr>文件的打开</vt:lpstr>
      <vt:lpstr>文件的打开</vt:lpstr>
      <vt:lpstr>open()函数-mode参数</vt:lpstr>
      <vt:lpstr>文件的打开</vt:lpstr>
      <vt:lpstr>文件的打开</vt:lpstr>
      <vt:lpstr>文件打开模式</vt:lpstr>
      <vt:lpstr>标准文件</vt:lpstr>
      <vt:lpstr>7.2.2 文件的关闭</vt:lpstr>
      <vt:lpstr>关闭文件</vt:lpstr>
      <vt:lpstr>关闭文件</vt:lpstr>
      <vt:lpstr>文件的基本操作</vt:lpstr>
      <vt:lpstr>文件的基本操作</vt:lpstr>
      <vt:lpstr>7.3.1 文件的读写</vt:lpstr>
      <vt:lpstr>文件的读写</vt:lpstr>
      <vt:lpstr>读文件-read()方法</vt:lpstr>
      <vt:lpstr>读文件-read()方法</vt:lpstr>
      <vt:lpstr>读文件-readline()方法</vt:lpstr>
      <vt:lpstr>读文件-readlines()方法</vt:lpstr>
      <vt:lpstr>写文件-write()方法</vt:lpstr>
      <vt:lpstr>写文件-write()方法</vt:lpstr>
      <vt:lpstr>写文件-writelines()方法</vt:lpstr>
      <vt:lpstr>例7.1  文件读写例子</vt:lpstr>
      <vt:lpstr>7.3.2 文件的定位</vt:lpstr>
      <vt:lpstr>文件的定位-seek()方法</vt:lpstr>
      <vt:lpstr>文件的定位-seek()方法</vt:lpstr>
      <vt:lpstr>例7.2  文件读写例子改写</vt:lpstr>
      <vt:lpstr>文件中头部插入一个新行</vt:lpstr>
      <vt:lpstr>文件中头部插入一个新行</vt:lpstr>
      <vt:lpstr>文件的定位-tell()方法</vt:lpstr>
      <vt:lpstr>7.3.3 文件的其他操作</vt:lpstr>
      <vt:lpstr>文件的其他方法及属性</vt:lpstr>
      <vt:lpstr>With语句——文件异常处理</vt:lpstr>
      <vt:lpstr>例7.3  文件综合例</vt:lpstr>
      <vt:lpstr>文件综合例</vt:lpstr>
      <vt:lpstr>小结</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Zhang Lily</cp:lastModifiedBy>
  <cp:revision>1135</cp:revision>
  <dcterms:created xsi:type="dcterms:W3CDTF">2014-10-11T09:01:24Z</dcterms:created>
  <dcterms:modified xsi:type="dcterms:W3CDTF">2019-05-03T14:22:43Z</dcterms:modified>
</cp:coreProperties>
</file>