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74" r:id="rId2"/>
    <p:sldId id="276" r:id="rId3"/>
    <p:sldId id="257" r:id="rId4"/>
    <p:sldId id="277" r:id="rId5"/>
    <p:sldId id="267" r:id="rId6"/>
    <p:sldId id="268" r:id="rId7"/>
    <p:sldId id="278" r:id="rId8"/>
    <p:sldId id="266" r:id="rId9"/>
    <p:sldId id="289" r:id="rId10"/>
    <p:sldId id="260" r:id="rId11"/>
    <p:sldId id="279" r:id="rId12"/>
    <p:sldId id="290" r:id="rId13"/>
    <p:sldId id="270" r:id="rId14"/>
    <p:sldId id="281" r:id="rId15"/>
    <p:sldId id="261" r:id="rId16"/>
    <p:sldId id="282" r:id="rId17"/>
    <p:sldId id="280" r:id="rId18"/>
    <p:sldId id="291" r:id="rId19"/>
    <p:sldId id="269" r:id="rId20"/>
    <p:sldId id="271" r:id="rId21"/>
    <p:sldId id="272" r:id="rId22"/>
    <p:sldId id="293" r:id="rId23"/>
    <p:sldId id="284" r:id="rId24"/>
    <p:sldId id="292" r:id="rId25"/>
    <p:sldId id="273" r:id="rId26"/>
    <p:sldId id="294" r:id="rId27"/>
    <p:sldId id="285" r:id="rId28"/>
    <p:sldId id="263" r:id="rId29"/>
    <p:sldId id="286" r:id="rId30"/>
    <p:sldId id="295" r:id="rId31"/>
    <p:sldId id="287" r:id="rId32"/>
    <p:sldId id="288" r:id="rId3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898989"/>
    <a:srgbClr val="3366FF"/>
    <a:srgbClr val="6699FF"/>
    <a:srgbClr val="376092"/>
    <a:srgbClr val="F5F395"/>
    <a:srgbClr val="F1EE64"/>
    <a:srgbClr val="0000FF"/>
    <a:srgbClr val="FFD02A"/>
    <a:srgbClr val="3674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87039" autoAdjust="0"/>
  </p:normalViewPr>
  <p:slideViewPr>
    <p:cSldViewPr>
      <p:cViewPr varScale="1">
        <p:scale>
          <a:sx n="119" d="100"/>
          <a:sy n="119" d="100"/>
        </p:scale>
        <p:origin x="120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1632" y="7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EA73D-6A01-4770-AEE7-A601EAAB2B54}" type="datetimeFigureOut">
              <a:rPr lang="zh-CN" altLang="en-US" smtClean="0"/>
              <a:pPr/>
              <a:t>2019/5/3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9AE38-7909-43A8-BA3A-2EFFFDFCA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5849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3AA0D-F074-4CAB-A38C-A8C71B4071EA}" type="datetimeFigureOut">
              <a:rPr lang="zh-CN" altLang="en-US" smtClean="0"/>
              <a:pPr/>
              <a:t>2019/5/3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9501A9-16D7-400F-BBF7-FFEA7553D4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76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99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810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582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484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415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744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2769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244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059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5616" y="2461919"/>
            <a:ext cx="6696744" cy="70390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19212" y="3165816"/>
            <a:ext cx="5514966" cy="540060"/>
          </a:xfrm>
        </p:spPr>
        <p:txBody>
          <a:bodyPr/>
          <a:lstStyle>
            <a:lvl1pPr marL="0" indent="0" algn="ctr">
              <a:buNone/>
              <a:defRPr>
                <a:solidFill>
                  <a:srgbClr val="FFF0B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113652" y="2463738"/>
            <a:ext cx="67005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1081972" y="3705876"/>
            <a:ext cx="67626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图片占位符 2"/>
          <p:cNvSpPr>
            <a:spLocks noGrp="1"/>
          </p:cNvSpPr>
          <p:nvPr>
            <p:ph type="pic" idx="10"/>
          </p:nvPr>
        </p:nvSpPr>
        <p:spPr>
          <a:xfrm>
            <a:off x="3347864" y="789552"/>
            <a:ext cx="2088232" cy="1458162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608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3"/>
            <a:ext cx="8229600" cy="39604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87574"/>
            <a:ext cx="4040188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67395"/>
            <a:ext cx="4040188" cy="31205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987574"/>
            <a:ext cx="4041775" cy="47982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b="1" smtClean="0">
                <a:solidFill>
                  <a:schemeClr val="accent6"/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467395"/>
            <a:ext cx="4041775" cy="31205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503548" y="1389998"/>
            <a:ext cx="3708412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4741167" y="1389998"/>
            <a:ext cx="3708412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1726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7"/>
            <a:ext cx="8229600" cy="39604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1686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3102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3503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ctr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471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1113652" y="3221645"/>
            <a:ext cx="67005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1081972" y="3977729"/>
            <a:ext cx="67626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 userDrawn="1"/>
        </p:nvGrpSpPr>
        <p:grpSpPr>
          <a:xfrm>
            <a:off x="1331648" y="266103"/>
            <a:ext cx="6355715" cy="2521672"/>
            <a:chOff x="611560" y="266102"/>
            <a:chExt cx="7704857" cy="2350355"/>
          </a:xfrm>
        </p:grpSpPr>
        <p:pic>
          <p:nvPicPr>
            <p:cNvPr id="9" name="图片 8" descr="61479095114.png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357554" y="696502"/>
              <a:ext cx="2224086" cy="1668065"/>
            </a:xfrm>
            <a:prstGeom prst="rect">
              <a:avLst/>
            </a:prstGeom>
          </p:spPr>
        </p:pic>
        <p:sp>
          <p:nvSpPr>
            <p:cNvPr id="12" name="椭圆 11"/>
            <p:cNvSpPr/>
            <p:nvPr/>
          </p:nvSpPr>
          <p:spPr>
            <a:xfrm>
              <a:off x="2579293" y="1571920"/>
              <a:ext cx="580903" cy="43567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521923" y="1352591"/>
              <a:ext cx="409575" cy="3071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067209" y="1139578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448188" y="1372012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102204" y="1536488"/>
              <a:ext cx="210272" cy="15770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915979" y="1932532"/>
              <a:ext cx="276227" cy="2071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194465" y="1582396"/>
              <a:ext cx="409575" cy="3071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712219" y="1585899"/>
              <a:ext cx="311539" cy="23365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230360" y="1591601"/>
              <a:ext cx="233579" cy="17518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605286" y="1136101"/>
              <a:ext cx="209422" cy="1570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07493" y="1389539"/>
              <a:ext cx="195933" cy="146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11560" y="1714053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582640" y="1804065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720934" y="1148190"/>
              <a:ext cx="855425" cy="64156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856415" y="1167595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7327760" y="1381150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948284" y="1355602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983279" y="1752512"/>
              <a:ext cx="210272" cy="15770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797053" y="2148556"/>
              <a:ext cx="276227" cy="2071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075540" y="1798420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593294" y="1801924"/>
              <a:ext cx="311539" cy="23365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259839" y="1986765"/>
              <a:ext cx="233579" cy="175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486361" y="1352125"/>
              <a:ext cx="209422" cy="1570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836972" y="1784703"/>
              <a:ext cx="195933" cy="14695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376588" y="1586767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7463715" y="2020089"/>
              <a:ext cx="140668" cy="1055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163952" y="1548434"/>
              <a:ext cx="152465" cy="1143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640121" y="1559105"/>
              <a:ext cx="257876" cy="19340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同心圆 40"/>
            <p:cNvSpPr/>
            <p:nvPr/>
          </p:nvSpPr>
          <p:spPr>
            <a:xfrm>
              <a:off x="2877405" y="266102"/>
              <a:ext cx="3133806" cy="2350355"/>
            </a:xfrm>
            <a:prstGeom prst="donut">
              <a:avLst>
                <a:gd name="adj" fmla="val 1038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08000" rtlCol="0" anchor="b"/>
            <a:lstStyle/>
            <a:p>
              <a:pPr algn="ctr"/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标题 1"/>
          <p:cNvSpPr>
            <a:spLocks noGrp="1"/>
          </p:cNvSpPr>
          <p:nvPr>
            <p:ph type="ctrTitle"/>
          </p:nvPr>
        </p:nvSpPr>
        <p:spPr>
          <a:xfrm>
            <a:off x="1115616" y="3221650"/>
            <a:ext cx="6696744" cy="75426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3664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>
                <a:solidFill>
                  <a:srgbClr val="3674A8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8229600" cy="349583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3905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 dirty="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63896" y="987574"/>
            <a:ext cx="5127109" cy="3474386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图片占位符 2"/>
          <p:cNvSpPr>
            <a:spLocks noGrp="1"/>
          </p:cNvSpPr>
          <p:nvPr>
            <p:ph type="pic" idx="10"/>
          </p:nvPr>
        </p:nvSpPr>
        <p:spPr>
          <a:xfrm>
            <a:off x="467544" y="987574"/>
            <a:ext cx="2880320" cy="34743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3995936" y="1635646"/>
            <a:ext cx="3744416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0461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34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片占位符 2"/>
          <p:cNvSpPr>
            <a:spLocks noGrp="1"/>
          </p:cNvSpPr>
          <p:nvPr>
            <p:ph type="pic" idx="10"/>
          </p:nvPr>
        </p:nvSpPr>
        <p:spPr>
          <a:xfrm>
            <a:off x="1187624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259632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内容占位符 2"/>
          <p:cNvSpPr>
            <a:spLocks noGrp="1"/>
          </p:cNvSpPr>
          <p:nvPr>
            <p:ph idx="11"/>
          </p:nvPr>
        </p:nvSpPr>
        <p:spPr>
          <a:xfrm>
            <a:off x="6058528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13" name="图片占位符 2"/>
          <p:cNvSpPr>
            <a:spLocks noGrp="1"/>
          </p:cNvSpPr>
          <p:nvPr>
            <p:ph type="pic" idx="12"/>
          </p:nvPr>
        </p:nvSpPr>
        <p:spPr>
          <a:xfrm>
            <a:off x="6058518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6130526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内容占位符 2"/>
          <p:cNvSpPr>
            <a:spLocks noGrp="1"/>
          </p:cNvSpPr>
          <p:nvPr>
            <p:ph idx="13"/>
          </p:nvPr>
        </p:nvSpPr>
        <p:spPr>
          <a:xfrm>
            <a:off x="3635906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16" name="图片占位符 2"/>
          <p:cNvSpPr>
            <a:spLocks noGrp="1"/>
          </p:cNvSpPr>
          <p:nvPr>
            <p:ph type="pic" idx="14"/>
          </p:nvPr>
        </p:nvSpPr>
        <p:spPr>
          <a:xfrm>
            <a:off x="3635896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3707904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848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63358" y="357504"/>
            <a:ext cx="4680642" cy="4428492"/>
          </a:xfrm>
          <a:custGeom>
            <a:avLst/>
            <a:gdLst>
              <a:gd name="connsiteX0" fmla="*/ 0 w 4716016"/>
              <a:gd name="connsiteY0" fmla="*/ 0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904656 h 5904656"/>
              <a:gd name="connsiteX4" fmla="*/ 0 w 4716016"/>
              <a:gd name="connsiteY4" fmla="*/ 0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904656 h 5904656"/>
              <a:gd name="connsiteX4" fmla="*/ 0 w 4716016"/>
              <a:gd name="connsiteY4" fmla="*/ 117695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823175 h 5904656"/>
              <a:gd name="connsiteX4" fmla="*/ 0 w 4716016"/>
              <a:gd name="connsiteY4" fmla="*/ 117695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823175 h 5904656"/>
              <a:gd name="connsiteX4" fmla="*/ 0 w 4716016"/>
              <a:gd name="connsiteY4" fmla="*/ 117695 h 5904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6016" h="5904656">
                <a:moveTo>
                  <a:pt x="0" y="117695"/>
                </a:moveTo>
                <a:lnTo>
                  <a:pt x="4716016" y="0"/>
                </a:lnTo>
                <a:lnTo>
                  <a:pt x="4716016" y="5904656"/>
                </a:lnTo>
                <a:lnTo>
                  <a:pt x="0" y="5823175"/>
                </a:lnTo>
                <a:cubicBezTo>
                  <a:pt x="9053" y="3921348"/>
                  <a:pt x="0" y="2019522"/>
                  <a:pt x="0" y="117695"/>
                </a:cubicBezTo>
                <a:close/>
              </a:path>
            </a:pathLst>
          </a:custGeom>
          <a:solidFill>
            <a:srgbClr val="FFF0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图片占位符 2"/>
          <p:cNvSpPr>
            <a:spLocks noGrp="1"/>
          </p:cNvSpPr>
          <p:nvPr>
            <p:ph type="pic" idx="10"/>
          </p:nvPr>
        </p:nvSpPr>
        <p:spPr>
          <a:xfrm>
            <a:off x="0" y="357504"/>
            <a:ext cx="4427984" cy="4428492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9912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9710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22" y="3305176"/>
            <a:ext cx="3921695" cy="1021556"/>
          </a:xfrm>
        </p:spPr>
        <p:txBody>
          <a:bodyPr anchor="t"/>
          <a:lstStyle>
            <a:lvl1pPr algn="r">
              <a:defRPr sz="4000" b="1" cap="all">
                <a:latin typeface="Broadway" panose="04040905080B02020502" pitchFamily="82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22" y="2180035"/>
            <a:ext cx="3921695" cy="112514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  <a:latin typeface="Broadway" panose="04040905080B02020502" pitchFamily="82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0" y="3327834"/>
            <a:ext cx="4644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8721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4"/>
            <a:ext cx="8229600" cy="468051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9584"/>
            <a:ext cx="4038600" cy="35350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9584"/>
            <a:ext cx="4038600" cy="35350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67544" y="987574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0621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519526"/>
            <a:ext cx="8229600" cy="5437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1397" y="1275606"/>
            <a:ext cx="8229600" cy="3207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4785996"/>
            <a:ext cx="9144000" cy="357504"/>
          </a:xfrm>
          <a:prstGeom prst="rect">
            <a:avLst/>
          </a:prstGeom>
          <a:gradFill flip="none" rotWithShape="1">
            <a:gsLst>
              <a:gs pos="0">
                <a:srgbClr val="719EC2"/>
              </a:gs>
              <a:gs pos="100000">
                <a:srgbClr val="3674A8"/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altLang="zh-CN" sz="1200" dirty="0" smtClean="0">
                <a:solidFill>
                  <a:schemeClr val="bg1"/>
                </a:solidFill>
                <a:latin typeface="Arial Black" pitchFamily="34" charset="0"/>
              </a:rPr>
              <a:t>Nanjing University</a:t>
            </a:r>
            <a:endParaRPr lang="zh-CN" alt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9148197" cy="357504"/>
          </a:xfrm>
          <a:prstGeom prst="rect">
            <a:avLst/>
          </a:prstGeom>
          <a:gradFill flip="none" rotWithShape="1">
            <a:gsLst>
              <a:gs pos="0">
                <a:srgbClr val="FFD02A"/>
              </a:gs>
              <a:gs pos="100000">
                <a:srgbClr val="FFF0B6"/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8643966" y="123479"/>
            <a:ext cx="108000" cy="107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59544" y="4912865"/>
            <a:ext cx="108000" cy="107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8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0" r:id="rId3"/>
    <p:sldLayoutId id="2147483650" r:id="rId4"/>
    <p:sldLayoutId id="2147483661" r:id="rId5"/>
    <p:sldLayoutId id="2147483662" r:id="rId6"/>
    <p:sldLayoutId id="2147483651" r:id="rId7"/>
    <p:sldLayoutId id="2147483664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/>
              <a:t>9</a:t>
            </a:r>
            <a:r>
              <a:rPr lang="zh-CN" altLang="en-US" dirty="0" smtClean="0"/>
              <a:t>章 </a:t>
            </a:r>
            <a:r>
              <a:rPr lang="zh-CN" altLang="en-US" dirty="0"/>
              <a:t>异常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691680" y="2787774"/>
            <a:ext cx="5514975" cy="54054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altLang="zh-CN" sz="2000" dirty="0" smtClean="0">
                <a:solidFill>
                  <a:srgbClr val="FFF0B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Chap9 Exceptions</a:t>
            </a:r>
            <a:endParaRPr lang="zh-CN" altLang="en-US" sz="2000" dirty="0">
              <a:solidFill>
                <a:srgbClr val="FFF0B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4011910"/>
            <a:ext cx="53109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 of Computer Science and Technology</a:t>
            </a:r>
            <a:endParaRPr lang="en-US" altLang="zh-CN" sz="1400" dirty="0" smtClean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 of University Basic Computer Teaching</a:t>
            </a:r>
          </a:p>
          <a:p>
            <a:pPr algn="ctr"/>
            <a:r>
              <a:rPr lang="en-US" altLang="zh-CN" sz="140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Nanjing </a:t>
            </a:r>
            <a:r>
              <a:rPr lang="en-US" altLang="zh-CN" sz="140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University</a:t>
            </a:r>
            <a:endParaRPr lang="en-US" altLang="zh-CN" sz="140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4403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try-except</a:t>
            </a:r>
            <a:r>
              <a:rPr lang="zh-CN" altLang="en-US" dirty="0" smtClean="0"/>
              <a:t>语句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262557" y="987574"/>
            <a:ext cx="6325667" cy="3168351"/>
            <a:chOff x="193159" y="2110578"/>
            <a:chExt cx="6351422" cy="2997090"/>
          </a:xfrm>
        </p:grpSpPr>
        <p:sp>
          <p:nvSpPr>
            <p:cNvPr id="10" name="任意多边形 9"/>
            <p:cNvSpPr/>
            <p:nvPr/>
          </p:nvSpPr>
          <p:spPr>
            <a:xfrm>
              <a:off x="193159" y="2121407"/>
              <a:ext cx="6351422" cy="298626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endParaRPr lang="en-US" altLang="zh-CN" sz="2000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prog9-2.py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try</a:t>
              </a:r>
              <a:r>
                <a:rPr lang="en-US" altLang="zh-CN" sz="2400" dirty="0"/>
                <a:t>: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num1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 the first number: 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num2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 the second number: 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(num1 </a:t>
              </a:r>
              <a:r>
                <a:rPr lang="en-US" altLang="zh-CN" sz="2400" dirty="0"/>
                <a:t>/ num2)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except</a:t>
              </a:r>
              <a:r>
                <a:rPr lang="en-US" altLang="zh-CN" sz="2400" dirty="0"/>
                <a:t>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ValueError</a:t>
              </a:r>
              <a:r>
                <a:rPr lang="en-US" altLang="zh-CN" sz="2400" dirty="0"/>
                <a:t>: 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'Please input a digit!'</a:t>
              </a:r>
              <a:r>
                <a:rPr lang="en-US" altLang="zh-CN" sz="2400" dirty="0"/>
                <a:t>)</a:t>
              </a: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313246" y="2110578"/>
              <a:ext cx="720000" cy="408694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623471" y="2577473"/>
            <a:ext cx="2376264" cy="15696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0" rIns="0" rtlCol="0">
            <a:spAutoFit/>
          </a:bodyPr>
          <a:lstStyle/>
          <a:p>
            <a:r>
              <a:rPr lang="en-US" altLang="zh-CN" sz="2400" dirty="0"/>
              <a:t>try:</a:t>
            </a:r>
          </a:p>
          <a:p>
            <a:r>
              <a:rPr lang="en-US" altLang="zh-CN" sz="2400" dirty="0" smtClean="0"/>
              <a:t>    </a:t>
            </a:r>
            <a:r>
              <a:rPr lang="zh-CN" altLang="en-US" sz="2400" spc="-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被检测的语句块</a:t>
            </a:r>
            <a:endParaRPr lang="en-US" altLang="zh-CN" sz="2400" spc="-1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/>
              <a:t>except Exception:</a:t>
            </a:r>
            <a:endParaRPr lang="en-US" altLang="zh-CN" sz="2400" dirty="0"/>
          </a:p>
          <a:p>
            <a:r>
              <a:rPr lang="en-US" altLang="zh-CN" sz="2400" dirty="0"/>
              <a:t>    </a:t>
            </a:r>
            <a:r>
              <a:rPr lang="zh-CN" altLang="en-US" sz="2400" spc="-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异常处理语句块</a:t>
            </a:r>
            <a:endParaRPr lang="zh-CN" altLang="en-US" sz="2400" spc="-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005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try-except</a:t>
            </a:r>
            <a:r>
              <a:rPr lang="zh-CN" altLang="en-US" dirty="0" smtClean="0"/>
              <a:t>语句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403648" y="1131590"/>
            <a:ext cx="6552728" cy="3240360"/>
            <a:chOff x="193160" y="2110578"/>
            <a:chExt cx="4104456" cy="2520280"/>
          </a:xfrm>
        </p:grpSpPr>
        <p:sp>
          <p:nvSpPr>
            <p:cNvPr id="7" name="任意多边形 6"/>
            <p:cNvSpPr/>
            <p:nvPr/>
          </p:nvSpPr>
          <p:spPr>
            <a:xfrm>
              <a:off x="193160" y="2121408"/>
              <a:ext cx="4104456" cy="250945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prog9-3.py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try</a:t>
              </a:r>
              <a:r>
                <a:rPr lang="en-US" altLang="zh-CN" sz="2400" dirty="0"/>
                <a:t>: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num1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first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num2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second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(num1 </a:t>
              </a:r>
              <a:r>
                <a:rPr lang="en-US" altLang="zh-CN" sz="2400" dirty="0"/>
                <a:t>/ num2)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except</a:t>
              </a:r>
              <a:r>
                <a:rPr lang="en-US" altLang="zh-CN" sz="2400" dirty="0"/>
                <a:t> </a:t>
              </a:r>
              <a:r>
                <a:rPr lang="en-US" altLang="zh-CN" sz="2400" dirty="0" err="1" smtClean="0">
                  <a:solidFill>
                    <a:srgbClr val="7030A0"/>
                  </a:solidFill>
                </a:rPr>
                <a:t>ZeroDivisionError</a:t>
              </a:r>
              <a:r>
                <a:rPr lang="en-US" altLang="zh-CN" sz="2400" dirty="0" smtClean="0"/>
                <a:t>: </a:t>
              </a:r>
              <a:endParaRPr lang="en-US" altLang="zh-CN" sz="2400" dirty="0"/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second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cannot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be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zero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!'</a:t>
              </a:r>
              <a:r>
                <a:rPr lang="en-US" altLang="zh-CN" sz="2400" dirty="0" smtClean="0"/>
                <a:t>)</a:t>
              </a:r>
              <a:endParaRPr lang="en-US" altLang="zh-CN" sz="2400" dirty="0"/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313246" y="2110578"/>
              <a:ext cx="601577" cy="392044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995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9.2.2 </a:t>
            </a:r>
            <a:r>
              <a:rPr lang="zh-CN" altLang="en-US" sz="3600" dirty="0" smtClean="0"/>
              <a:t>多</a:t>
            </a:r>
            <a:r>
              <a:rPr lang="zh-CN" altLang="en-US" sz="3600" dirty="0"/>
              <a:t>个</a:t>
            </a:r>
            <a:r>
              <a:rPr lang="en-US" altLang="zh-CN" sz="3600" cap="none" dirty="0"/>
              <a:t>except</a:t>
            </a:r>
            <a:r>
              <a:rPr lang="zh-CN" altLang="en-US" sz="3600" cap="none" dirty="0"/>
              <a:t>子句和一个</a:t>
            </a:r>
            <a:r>
              <a:rPr lang="en-US" altLang="zh-CN" sz="3600" cap="none" dirty="0"/>
              <a:t>except</a:t>
            </a:r>
            <a:r>
              <a:rPr lang="zh-CN" altLang="en-US" sz="3600" cap="none" dirty="0"/>
              <a:t>块捕捉多个</a:t>
            </a:r>
            <a:r>
              <a:rPr lang="zh-CN" altLang="en-US" sz="3600" dirty="0"/>
              <a:t>异常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070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多</a:t>
            </a:r>
            <a:r>
              <a:rPr lang="zh-CN" altLang="en-US" dirty="0"/>
              <a:t>个</a:t>
            </a:r>
            <a:r>
              <a:rPr lang="en-US" altLang="zh-CN" dirty="0"/>
              <a:t>except</a:t>
            </a:r>
            <a:r>
              <a:rPr lang="zh-CN" altLang="en-US" dirty="0" smtClean="0"/>
              <a:t>子句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827584" y="969574"/>
            <a:ext cx="6738416" cy="3762416"/>
            <a:chOff x="193160" y="2121408"/>
            <a:chExt cx="3740755" cy="2621366"/>
          </a:xfrm>
        </p:grpSpPr>
        <p:sp>
          <p:nvSpPr>
            <p:cNvPr id="10" name="任意多边形 9"/>
            <p:cNvSpPr/>
            <p:nvPr/>
          </p:nvSpPr>
          <p:spPr>
            <a:xfrm>
              <a:off x="193160" y="2121408"/>
              <a:ext cx="3740755" cy="262136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endParaRPr lang="en-US" altLang="zh-CN" sz="2000" i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prog9-4.py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try</a:t>
              </a:r>
              <a:r>
                <a:rPr lang="en-US" altLang="zh-CN" sz="2400" dirty="0"/>
                <a:t>: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num1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first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num2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second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(num1 </a:t>
              </a:r>
              <a:r>
                <a:rPr lang="en-US" altLang="zh-CN" sz="2400" dirty="0"/>
                <a:t>/ num2)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except</a:t>
              </a:r>
              <a:r>
                <a:rPr lang="en-US" altLang="zh-CN" sz="2400" dirty="0"/>
                <a:t>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ValueError</a:t>
              </a:r>
              <a:r>
                <a:rPr lang="en-US" altLang="zh-CN" sz="2400" dirty="0"/>
                <a:t>: 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'Please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input a digit!'</a:t>
              </a:r>
              <a:r>
                <a:rPr lang="en-US" altLang="zh-CN" sz="2400" dirty="0"/>
                <a:t>)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except</a:t>
              </a:r>
              <a:r>
                <a:rPr lang="en-US" altLang="zh-CN" sz="2400" dirty="0"/>
                <a:t>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ZeroDivisionError</a:t>
              </a:r>
              <a:r>
                <a:rPr lang="en-US" altLang="zh-CN" sz="2400" dirty="0"/>
                <a:t>: 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second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cannot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be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zero!'</a:t>
              </a:r>
              <a:r>
                <a:rPr lang="en-US" altLang="zh-CN" sz="2400" dirty="0"/>
                <a:t>)</a:t>
              </a: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291477" y="2129477"/>
              <a:ext cx="492665" cy="299454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768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</a:t>
            </a:r>
            <a:r>
              <a:rPr lang="zh-CN" altLang="en-US" dirty="0"/>
              <a:t>个</a:t>
            </a:r>
            <a:r>
              <a:rPr lang="en-US" altLang="zh-CN" dirty="0"/>
              <a:t>except</a:t>
            </a:r>
            <a:r>
              <a:rPr lang="zh-CN" altLang="en-US" dirty="0"/>
              <a:t>块捕捉多个异常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971600" y="1131592"/>
            <a:ext cx="6840760" cy="3168351"/>
            <a:chOff x="193160" y="2110579"/>
            <a:chExt cx="4104456" cy="2457876"/>
          </a:xfrm>
        </p:grpSpPr>
        <p:sp>
          <p:nvSpPr>
            <p:cNvPr id="7" name="任意多边形 6"/>
            <p:cNvSpPr/>
            <p:nvPr/>
          </p:nvSpPr>
          <p:spPr>
            <a:xfrm>
              <a:off x="193160" y="2121408"/>
              <a:ext cx="4104456" cy="244704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prog9-5.py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try</a:t>
              </a:r>
              <a:r>
                <a:rPr lang="en-US" altLang="zh-CN" sz="2400" dirty="0"/>
                <a:t>: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num1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first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num2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second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(num1 </a:t>
              </a:r>
              <a:r>
                <a:rPr lang="en-US" altLang="zh-CN" sz="2400" dirty="0"/>
                <a:t>/ num2)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except</a:t>
              </a:r>
              <a:r>
                <a:rPr lang="en-US" altLang="zh-CN" sz="2400" dirty="0"/>
                <a:t> (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ValueError</a:t>
              </a:r>
              <a:r>
                <a:rPr lang="en-US" altLang="zh-CN" sz="2400" dirty="0"/>
                <a:t>,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ZeroDivisionError</a:t>
              </a:r>
              <a:r>
                <a:rPr lang="en-US" altLang="zh-CN" sz="2400" dirty="0"/>
                <a:t>): 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'Invalid</a:t>
              </a:r>
              <a:r>
                <a:rPr lang="en-US" altLang="zh-CN" sz="2400" dirty="0" smtClean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input!'</a:t>
              </a:r>
              <a:r>
                <a:rPr lang="en-US" altLang="zh-CN" sz="2400" dirty="0"/>
                <a:t>)</a:t>
              </a: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313246" y="2110579"/>
              <a:ext cx="571191" cy="335165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133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空</a:t>
            </a:r>
            <a:r>
              <a:rPr lang="en-US" altLang="zh-CN" dirty="0"/>
              <a:t>except</a:t>
            </a:r>
            <a:r>
              <a:rPr lang="zh-CN" altLang="en-US" dirty="0"/>
              <a:t>子句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899592" y="1098256"/>
            <a:ext cx="6768752" cy="2952328"/>
            <a:chOff x="193160" y="2121408"/>
            <a:chExt cx="4104456" cy="2509450"/>
          </a:xfrm>
        </p:grpSpPr>
        <p:sp>
          <p:nvSpPr>
            <p:cNvPr id="10" name="任意多边形 9"/>
            <p:cNvSpPr/>
            <p:nvPr/>
          </p:nvSpPr>
          <p:spPr>
            <a:xfrm>
              <a:off x="193160" y="2121408"/>
              <a:ext cx="4104456" cy="250945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prog9-6.py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try</a:t>
              </a:r>
              <a:r>
                <a:rPr lang="en-US" altLang="zh-CN" sz="2400" dirty="0"/>
                <a:t>: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num1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first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num2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second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(num1 </a:t>
              </a:r>
              <a:r>
                <a:rPr lang="en-US" altLang="zh-CN" sz="2400" dirty="0"/>
                <a:t>/ num2)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except</a:t>
              </a:r>
              <a:r>
                <a:rPr lang="en-US" altLang="zh-CN" sz="2400" dirty="0"/>
                <a:t>: 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'Something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went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wrong!'</a:t>
              </a:r>
              <a:r>
                <a:rPr lang="en-US" altLang="zh-CN" sz="2400" dirty="0"/>
                <a:t>)</a:t>
              </a: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280489" y="2121408"/>
              <a:ext cx="534880" cy="350633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TextBox 2"/>
          <p:cNvSpPr txBox="1"/>
          <p:nvPr/>
        </p:nvSpPr>
        <p:spPr>
          <a:xfrm>
            <a:off x="3161028" y="4237840"/>
            <a:ext cx="2779124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/>
              <a:t>一了百了：</a:t>
            </a:r>
            <a:r>
              <a:rPr lang="en-US" altLang="zh-CN" sz="2400" dirty="0" smtClean="0"/>
              <a:t>except</a:t>
            </a:r>
            <a:endParaRPr lang="zh-CN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10168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as</a:t>
            </a:r>
            <a:r>
              <a:rPr lang="zh-CN" altLang="en-US" dirty="0"/>
              <a:t>子句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547664" y="1059582"/>
            <a:ext cx="6336704" cy="3513797"/>
            <a:chOff x="193160" y="2121408"/>
            <a:chExt cx="4104456" cy="2447047"/>
          </a:xfrm>
        </p:grpSpPr>
        <p:sp>
          <p:nvSpPr>
            <p:cNvPr id="7" name="任意多边形 6"/>
            <p:cNvSpPr/>
            <p:nvPr/>
          </p:nvSpPr>
          <p:spPr>
            <a:xfrm>
              <a:off x="193160" y="2121408"/>
              <a:ext cx="4104456" cy="244704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prog9-7.py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try</a:t>
              </a:r>
              <a:r>
                <a:rPr lang="en-US" altLang="zh-CN" sz="2400" dirty="0"/>
                <a:t>:</a:t>
              </a:r>
            </a:p>
            <a:p>
              <a:r>
                <a:rPr lang="en-US" altLang="zh-CN" sz="2400" dirty="0"/>
                <a:t>    num1 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first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/>
                <a:t>    num2 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second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(num1 / num2)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except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rgbClr val="7030A0"/>
                  </a:solidFill>
                </a:rPr>
                <a:t>Exception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err: 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'Something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went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wrong!'</a:t>
              </a:r>
              <a:r>
                <a:rPr lang="en-US" altLang="zh-CN" sz="2400" dirty="0"/>
                <a:t>)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(err)</a:t>
              </a: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329975" y="2121409"/>
              <a:ext cx="516167" cy="300883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90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as</a:t>
            </a:r>
            <a:r>
              <a:rPr lang="zh-CN" altLang="en-US" dirty="0"/>
              <a:t>子句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979712" y="1563638"/>
            <a:ext cx="4680520" cy="227280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/>
              <a:t>try:</a:t>
            </a:r>
          </a:p>
          <a:p>
            <a:pPr>
              <a:lnSpc>
                <a:spcPct val="120000"/>
              </a:lnSpc>
            </a:pPr>
            <a:r>
              <a:rPr lang="zh-CN" altLang="en-US" sz="2400" dirty="0" smtClean="0"/>
              <a:t>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检测的语句块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except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异常类名</a:t>
            </a:r>
            <a:r>
              <a:rPr lang="zh-CN" altLang="en-US" sz="2400" dirty="0"/>
              <a:t> </a:t>
            </a:r>
            <a:r>
              <a:rPr lang="en-US" altLang="zh-CN" sz="2400" dirty="0"/>
              <a:t>as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错误原因名</a:t>
            </a:r>
            <a:r>
              <a:rPr lang="en-US" altLang="zh-CN" sz="2400" dirty="0"/>
              <a:t>: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     </a:t>
            </a:r>
            <a:r>
              <a:rPr lang="en-US" altLang="zh-CN" sz="2400" dirty="0" smtClean="0"/>
              <a:t>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异常处理语句块</a:t>
            </a:r>
          </a:p>
          <a:p>
            <a:pPr>
              <a:lnSpc>
                <a:spcPct val="120000"/>
              </a:lnSpc>
            </a:pPr>
            <a:r>
              <a:rPr lang="en-US" altLang="zh-CN" sz="2400" dirty="0" smtClean="0"/>
              <a:t>       print</a:t>
            </a:r>
            <a:r>
              <a:rPr lang="en-US" altLang="zh-CN" sz="2400" dirty="0"/>
              <a:t>(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错误原因名</a:t>
            </a:r>
            <a:r>
              <a:rPr lang="en-US" altLang="zh-CN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738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9.2.3 else</a:t>
            </a:r>
            <a:r>
              <a:rPr lang="zh-CN" altLang="en-US" sz="3600" dirty="0" smtClean="0"/>
              <a:t>子句</a:t>
            </a:r>
            <a:endParaRPr lang="zh-CN" altLang="en-US" sz="36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763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else</a:t>
            </a:r>
            <a:r>
              <a:rPr lang="zh-CN" altLang="en-US" dirty="0" smtClean="0"/>
              <a:t>子句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457200" y="969574"/>
            <a:ext cx="6563072" cy="3666601"/>
            <a:chOff x="193160" y="2121408"/>
            <a:chExt cx="3759339" cy="2445544"/>
          </a:xfrm>
        </p:grpSpPr>
        <p:sp>
          <p:nvSpPr>
            <p:cNvPr id="10" name="任意多边形 9"/>
            <p:cNvSpPr/>
            <p:nvPr/>
          </p:nvSpPr>
          <p:spPr>
            <a:xfrm>
              <a:off x="193160" y="2121408"/>
              <a:ext cx="3759339" cy="244554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prog9-8.py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chemeClr val="accent6"/>
                  </a:solidFill>
                </a:rPr>
                <a:t>try</a:t>
              </a:r>
              <a:r>
                <a:rPr lang="en-US" altLang="zh-CN" sz="2400" dirty="0"/>
                <a:t>: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 smtClean="0"/>
                <a:t>  num1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 the first number: '</a:t>
              </a:r>
              <a:r>
                <a:rPr lang="en-US" altLang="zh-CN" sz="2400" dirty="0"/>
                <a:t>))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 smtClean="0"/>
                <a:t>  num2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second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dirty="0"/>
                <a:t>))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(num1 </a:t>
              </a:r>
              <a:r>
                <a:rPr lang="en-US" altLang="zh-CN" sz="2400" dirty="0"/>
                <a:t>/ num2)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chemeClr val="accent6"/>
                  </a:solidFill>
                </a:rPr>
                <a:t>except</a:t>
              </a:r>
              <a:r>
                <a:rPr lang="en-US" altLang="zh-CN" sz="2400" dirty="0"/>
                <a:t>(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ValueError</a:t>
              </a:r>
              <a:r>
                <a:rPr lang="en-US" altLang="zh-CN" sz="2400" dirty="0"/>
                <a:t>,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ZeroDivisionError</a:t>
              </a:r>
              <a:r>
                <a:rPr lang="en-US" altLang="zh-CN" sz="2400" dirty="0"/>
                <a:t>): 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'Invalid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input!'</a:t>
              </a:r>
              <a:r>
                <a:rPr lang="en-US" altLang="zh-CN" sz="2400" dirty="0"/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chemeClr val="accent6"/>
                  </a:solidFill>
                </a:rPr>
                <a:t>else</a:t>
              </a:r>
              <a:r>
                <a:rPr lang="en-US" altLang="zh-CN" sz="2400" dirty="0"/>
                <a:t>: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Haha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, I am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smart.'</a:t>
              </a:r>
              <a:r>
                <a:rPr lang="en-US" altLang="zh-CN" sz="2400" dirty="0" smtClean="0"/>
                <a:t>)</a:t>
              </a:r>
              <a:endParaRPr lang="en-US" altLang="zh-CN" sz="2400" dirty="0"/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313247" y="2166346"/>
              <a:ext cx="545779" cy="303262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868144" y="3219822"/>
            <a:ext cx="317588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3333FF"/>
                </a:solidFill>
              </a:rPr>
              <a:t>Enter the first number: 3</a:t>
            </a:r>
          </a:p>
          <a:p>
            <a:r>
              <a:rPr lang="en-US" altLang="zh-CN" sz="2000" dirty="0">
                <a:solidFill>
                  <a:srgbClr val="3333FF"/>
                </a:solidFill>
              </a:rPr>
              <a:t>Enter the second number: 5</a:t>
            </a:r>
          </a:p>
          <a:p>
            <a:r>
              <a:rPr lang="en-US" altLang="zh-CN" sz="2000" dirty="0">
                <a:solidFill>
                  <a:srgbClr val="3333FF"/>
                </a:solidFill>
              </a:rPr>
              <a:t>0.6</a:t>
            </a:r>
          </a:p>
          <a:p>
            <a:r>
              <a:rPr lang="en-US" altLang="zh-CN" sz="2000" dirty="0" smtClean="0">
                <a:solidFill>
                  <a:srgbClr val="3333FF"/>
                </a:solidFill>
              </a:rPr>
              <a:t>Aha, </a:t>
            </a:r>
            <a:r>
              <a:rPr lang="en-US" altLang="zh-CN" sz="2000" dirty="0">
                <a:solidFill>
                  <a:srgbClr val="3333FF"/>
                </a:solidFill>
              </a:rPr>
              <a:t>I am </a:t>
            </a:r>
            <a:r>
              <a:rPr lang="en-US" altLang="zh-CN" sz="2000" dirty="0" smtClean="0">
                <a:solidFill>
                  <a:srgbClr val="3333FF"/>
                </a:solidFill>
              </a:rPr>
              <a:t>smart.</a:t>
            </a:r>
            <a:endParaRPr lang="en-US" altLang="zh-CN" sz="2000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33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3363838"/>
            <a:ext cx="4320480" cy="1021556"/>
          </a:xfrm>
        </p:spPr>
        <p:txBody>
          <a:bodyPr/>
          <a:lstStyle/>
          <a:p>
            <a:r>
              <a:rPr lang="en-US" altLang="zh-CN" sz="3600" dirty="0" smtClean="0">
                <a:latin typeface="微软雅黑" panose="020B0503020204020204" pitchFamily="34" charset="-122"/>
              </a:rPr>
              <a:t>Python</a:t>
            </a:r>
            <a:r>
              <a:rPr lang="zh-CN" altLang="en-US" sz="3600" dirty="0" smtClean="0"/>
              <a:t>中的异常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2643758"/>
            <a:ext cx="127878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.1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255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加入循环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79512" y="915567"/>
            <a:ext cx="5567237" cy="3888431"/>
            <a:chOff x="193160" y="2079528"/>
            <a:chExt cx="3626646" cy="2509450"/>
          </a:xfrm>
        </p:grpSpPr>
        <p:sp>
          <p:nvSpPr>
            <p:cNvPr id="10" name="任意多边形 9"/>
            <p:cNvSpPr/>
            <p:nvPr/>
          </p:nvSpPr>
          <p:spPr>
            <a:xfrm>
              <a:off x="193160" y="2079528"/>
              <a:ext cx="3626646" cy="250945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prog9-9.py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spc="-100" dirty="0">
                  <a:solidFill>
                    <a:schemeClr val="accent6"/>
                  </a:solidFill>
                </a:rPr>
                <a:t>while True</a:t>
              </a:r>
              <a:r>
                <a:rPr lang="en-US" altLang="zh-CN" sz="2400" spc="-100" dirty="0"/>
                <a:t>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spc="-100" dirty="0"/>
                <a:t>    </a:t>
              </a:r>
              <a:r>
                <a:rPr lang="en-US" altLang="zh-CN" sz="2400" spc="-100" dirty="0">
                  <a:solidFill>
                    <a:schemeClr val="accent6"/>
                  </a:solidFill>
                </a:rPr>
                <a:t>try</a:t>
              </a:r>
              <a:r>
                <a:rPr lang="en-US" altLang="zh-CN" sz="2400" spc="-100" dirty="0"/>
                <a:t>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spc="-100" dirty="0"/>
                <a:t>        num1 = </a:t>
              </a:r>
              <a:r>
                <a:rPr lang="en-US" altLang="zh-CN" sz="2400" spc="-1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spc="-100" dirty="0"/>
                <a:t>(</a:t>
              </a:r>
              <a:r>
                <a:rPr lang="en-US" altLang="zh-CN" sz="2400" spc="-1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spc="-100" dirty="0"/>
                <a:t>(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'Enter the first number: '</a:t>
              </a:r>
              <a:r>
                <a:rPr lang="en-US" altLang="zh-CN" sz="2400" spc="-100" dirty="0"/>
                <a:t>))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spc="-100" dirty="0"/>
                <a:t>        </a:t>
              </a:r>
              <a:r>
                <a:rPr lang="en-US" altLang="zh-CN" sz="2400" spc="-150" dirty="0"/>
                <a:t>num2 </a:t>
              </a:r>
              <a:r>
                <a:rPr lang="en-US" altLang="zh-CN" sz="2400" spc="-150" dirty="0" smtClean="0"/>
                <a:t> = </a:t>
              </a:r>
              <a:r>
                <a:rPr lang="en-US" altLang="zh-CN" sz="2400" spc="-15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spc="-150" dirty="0"/>
                <a:t>(</a:t>
              </a:r>
              <a:r>
                <a:rPr lang="en-US" altLang="zh-CN" sz="2400" spc="-15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spc="-150" dirty="0"/>
                <a:t>(</a:t>
              </a:r>
              <a:r>
                <a:rPr lang="en-US" altLang="zh-CN" sz="2400" spc="-15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spc="-150" dirty="0"/>
                <a:t> </a:t>
              </a:r>
              <a:r>
                <a:rPr lang="en-US" altLang="zh-CN" sz="2400" spc="-15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spc="-150" dirty="0"/>
                <a:t> </a:t>
              </a:r>
              <a:r>
                <a:rPr lang="en-US" altLang="zh-CN" sz="2400" spc="-150" dirty="0">
                  <a:solidFill>
                    <a:schemeClr val="accent3"/>
                  </a:solidFill>
                </a:rPr>
                <a:t>second</a:t>
              </a:r>
              <a:r>
                <a:rPr lang="en-US" altLang="zh-CN" sz="2400" spc="-150" dirty="0"/>
                <a:t> </a:t>
              </a:r>
              <a:r>
                <a:rPr lang="en-US" altLang="zh-CN" sz="2400" spc="-15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spc="-150" dirty="0"/>
                <a:t>))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spc="-100" dirty="0"/>
                <a:t>        </a:t>
              </a:r>
              <a:r>
                <a:rPr lang="en-US" altLang="zh-CN" sz="2400" spc="-1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spc="-100" dirty="0"/>
                <a:t>(num1 / num2</a:t>
              </a:r>
              <a:r>
                <a:rPr lang="en-US" altLang="zh-CN" sz="2400" spc="-100" dirty="0" smtClean="0"/>
                <a:t>)</a:t>
              </a:r>
              <a:endParaRPr lang="en-US" altLang="zh-CN" sz="2400" spc="-100" dirty="0">
                <a:solidFill>
                  <a:schemeClr val="accent6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400" spc="-100" dirty="0"/>
                <a:t>    </a:t>
              </a:r>
              <a:r>
                <a:rPr lang="en-US" altLang="zh-CN" sz="2400" spc="-100" dirty="0">
                  <a:solidFill>
                    <a:schemeClr val="accent6"/>
                  </a:solidFill>
                </a:rPr>
                <a:t>except</a:t>
              </a:r>
              <a:r>
                <a:rPr lang="en-US" altLang="zh-CN" sz="2400" spc="-100" dirty="0"/>
                <a:t> </a:t>
              </a:r>
              <a:r>
                <a:rPr lang="en-US" altLang="zh-CN" sz="2400" spc="-100" dirty="0" err="1">
                  <a:solidFill>
                    <a:srgbClr val="7030A0"/>
                  </a:solidFill>
                </a:rPr>
                <a:t>ValueError</a:t>
              </a:r>
              <a:r>
                <a:rPr lang="en-US" altLang="zh-CN" sz="2400" spc="-100" dirty="0"/>
                <a:t>: 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spc="-100" dirty="0"/>
                <a:t>        </a:t>
              </a:r>
              <a:r>
                <a:rPr lang="en-US" altLang="zh-CN" sz="2400" spc="-1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spc="-100" dirty="0"/>
                <a:t>(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'Please</a:t>
              </a:r>
              <a:r>
                <a:rPr lang="en-US" altLang="zh-CN" sz="2400" spc="-100" dirty="0"/>
                <a:t> 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input</a:t>
              </a:r>
              <a:r>
                <a:rPr lang="en-US" altLang="zh-CN" sz="2400" spc="-100" dirty="0"/>
                <a:t> 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a digit!'</a:t>
              </a:r>
              <a:r>
                <a:rPr lang="en-US" altLang="zh-CN" sz="2400" spc="-100" dirty="0"/>
                <a:t>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spc="-100" dirty="0"/>
                <a:t>    </a:t>
              </a:r>
              <a:r>
                <a:rPr lang="en-US" altLang="zh-CN" sz="2400" spc="-100" dirty="0">
                  <a:solidFill>
                    <a:schemeClr val="accent6"/>
                  </a:solidFill>
                </a:rPr>
                <a:t>except</a:t>
              </a:r>
              <a:r>
                <a:rPr lang="en-US" altLang="zh-CN" sz="2400" spc="-100" dirty="0"/>
                <a:t> </a:t>
              </a:r>
              <a:r>
                <a:rPr lang="en-US" altLang="zh-CN" sz="2400" spc="-100" dirty="0" err="1">
                  <a:solidFill>
                    <a:srgbClr val="7030A0"/>
                  </a:solidFill>
                </a:rPr>
                <a:t>ZeroDivisionError</a:t>
              </a:r>
              <a:r>
                <a:rPr lang="en-US" altLang="zh-CN" sz="2400" spc="-100" dirty="0"/>
                <a:t>: 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spc="-100" dirty="0"/>
                <a:t>        </a:t>
              </a:r>
              <a:r>
                <a:rPr lang="en-US" altLang="zh-CN" sz="2400" spc="-1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spc="-100" dirty="0"/>
                <a:t>(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'The</a:t>
              </a:r>
              <a:r>
                <a:rPr lang="en-US" altLang="zh-CN" sz="2400" spc="-100" dirty="0"/>
                <a:t> 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second</a:t>
              </a:r>
              <a:r>
                <a:rPr lang="en-US" altLang="zh-CN" sz="2400" spc="-100" dirty="0"/>
                <a:t> 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number</a:t>
              </a:r>
              <a:r>
                <a:rPr lang="en-US" altLang="zh-CN" sz="2400" spc="-100" dirty="0"/>
                <a:t> 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cannot</a:t>
              </a:r>
              <a:r>
                <a:rPr lang="en-US" altLang="zh-CN" sz="2400" spc="-100" dirty="0"/>
                <a:t> 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be</a:t>
              </a:r>
              <a:r>
                <a:rPr lang="en-US" altLang="zh-CN" sz="2400" spc="-100" dirty="0"/>
                <a:t> 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zero</a:t>
              </a:r>
              <a:r>
                <a:rPr lang="en-US" altLang="zh-CN" sz="2400" spc="-100" dirty="0" smtClean="0">
                  <a:solidFill>
                    <a:schemeClr val="accent3"/>
                  </a:solidFill>
                </a:rPr>
                <a:t>!'</a:t>
              </a:r>
              <a:r>
                <a:rPr lang="en-US" altLang="zh-CN" sz="2400" spc="-100" dirty="0" smtClean="0"/>
                <a:t>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spc="-100" dirty="0"/>
                <a:t> </a:t>
              </a:r>
              <a:r>
                <a:rPr lang="en-US" altLang="zh-CN" sz="2400" spc="-100" dirty="0" smtClean="0"/>
                <a:t>   </a:t>
              </a:r>
              <a:r>
                <a:rPr lang="en-US" altLang="zh-CN" sz="2400" spc="-100" dirty="0">
                  <a:solidFill>
                    <a:schemeClr val="accent6"/>
                  </a:solidFill>
                </a:rPr>
                <a:t>else</a:t>
              </a:r>
              <a:r>
                <a:rPr lang="en-US" altLang="zh-CN" sz="2400" spc="-100" dirty="0" smtClean="0"/>
                <a:t>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spc="-100" dirty="0"/>
                <a:t> </a:t>
              </a:r>
              <a:r>
                <a:rPr lang="en-US" altLang="zh-CN" sz="2400" spc="-100" dirty="0" smtClean="0"/>
                <a:t>       </a:t>
              </a:r>
              <a:r>
                <a:rPr lang="en-US" altLang="zh-CN" sz="2400" spc="-100" dirty="0">
                  <a:solidFill>
                    <a:schemeClr val="accent6"/>
                  </a:solidFill>
                </a:rPr>
                <a:t>break</a:t>
              </a: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329976" y="2121408"/>
              <a:ext cx="472987" cy="190476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746750" y="1635646"/>
            <a:ext cx="3397250" cy="2554545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en-US" altLang="zh-CN" sz="2000" spc="-100" dirty="0">
                <a:solidFill>
                  <a:srgbClr val="3333FF"/>
                </a:solidFill>
              </a:rPr>
              <a:t>Enter the first number: a</a:t>
            </a:r>
          </a:p>
          <a:p>
            <a:r>
              <a:rPr lang="en-US" altLang="zh-CN" sz="2000" spc="-100" dirty="0">
                <a:solidFill>
                  <a:srgbClr val="3333FF"/>
                </a:solidFill>
              </a:rPr>
              <a:t>Please input a digit!</a:t>
            </a:r>
          </a:p>
          <a:p>
            <a:r>
              <a:rPr lang="en-US" altLang="zh-CN" sz="2000" spc="-100" dirty="0">
                <a:solidFill>
                  <a:srgbClr val="3333FF"/>
                </a:solidFill>
              </a:rPr>
              <a:t>Enter the first number: 3</a:t>
            </a:r>
          </a:p>
          <a:p>
            <a:r>
              <a:rPr lang="en-US" altLang="zh-CN" sz="2000" spc="-100" dirty="0">
                <a:solidFill>
                  <a:srgbClr val="3333FF"/>
                </a:solidFill>
              </a:rPr>
              <a:t>Enter the second number: 0</a:t>
            </a:r>
          </a:p>
          <a:p>
            <a:r>
              <a:rPr lang="en-US" altLang="zh-CN" sz="2000" spc="-100" dirty="0">
                <a:solidFill>
                  <a:srgbClr val="3333FF"/>
                </a:solidFill>
              </a:rPr>
              <a:t>The second number cannot be zero!</a:t>
            </a:r>
          </a:p>
          <a:p>
            <a:r>
              <a:rPr lang="en-US" altLang="zh-CN" sz="2000" spc="-100" dirty="0">
                <a:solidFill>
                  <a:srgbClr val="3333FF"/>
                </a:solidFill>
              </a:rPr>
              <a:t>Enter the first number: 3</a:t>
            </a:r>
          </a:p>
          <a:p>
            <a:r>
              <a:rPr lang="en-US" altLang="zh-CN" sz="2000" spc="-100" dirty="0">
                <a:solidFill>
                  <a:srgbClr val="3333FF"/>
                </a:solidFill>
              </a:rPr>
              <a:t>Enter the second number: 5</a:t>
            </a:r>
          </a:p>
          <a:p>
            <a:r>
              <a:rPr lang="en-US" altLang="zh-CN" sz="2000" spc="-100" dirty="0">
                <a:solidFill>
                  <a:srgbClr val="3333FF"/>
                </a:solidFill>
              </a:rPr>
              <a:t>0.6</a:t>
            </a:r>
          </a:p>
        </p:txBody>
      </p:sp>
    </p:spTree>
    <p:extLst>
      <p:ext uri="{BB962C8B-B14F-4D97-AF65-F5344CB8AC3E}">
        <p14:creationId xmlns:p14="http://schemas.microsoft.com/office/powerpoint/2010/main" val="74747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改写</a:t>
            </a:r>
            <a:r>
              <a:rPr lang="en-US" altLang="zh-CN" dirty="0" smtClean="0"/>
              <a:t>9-9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611560" y="1059581"/>
            <a:ext cx="7272808" cy="3672408"/>
            <a:chOff x="252645" y="2005819"/>
            <a:chExt cx="4104456" cy="2610832"/>
          </a:xfrm>
        </p:grpSpPr>
        <p:sp>
          <p:nvSpPr>
            <p:cNvPr id="10" name="任意多边形 9"/>
            <p:cNvSpPr/>
            <p:nvPr/>
          </p:nvSpPr>
          <p:spPr>
            <a:xfrm>
              <a:off x="252645" y="2005819"/>
              <a:ext cx="4104456" cy="261083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2000" i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prog9-10.py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while True</a:t>
              </a:r>
              <a:r>
                <a:rPr lang="en-US" altLang="zh-CN" sz="2400" dirty="0"/>
                <a:t>: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   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    try</a:t>
              </a:r>
              <a:r>
                <a:rPr lang="en-US" altLang="zh-CN" sz="2400" dirty="0"/>
                <a:t>:</a:t>
              </a:r>
            </a:p>
            <a:p>
              <a:r>
                <a:rPr lang="en-US" altLang="zh-CN" sz="2400" dirty="0"/>
                <a:t>        </a:t>
              </a:r>
              <a:r>
                <a:rPr lang="en-US" altLang="zh-CN" sz="2400" dirty="0" smtClean="0"/>
                <a:t>       num1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first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/>
                <a:t>        </a:t>
              </a:r>
              <a:r>
                <a:rPr lang="en-US" altLang="zh-CN" sz="2400" dirty="0" smtClean="0"/>
                <a:t>       num2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second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/>
                <a:t>        </a:t>
              </a:r>
              <a:r>
                <a:rPr lang="en-US" altLang="zh-CN" sz="2400" dirty="0" smtClean="0"/>
                <a:t>     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(num1 </a:t>
              </a:r>
              <a:r>
                <a:rPr lang="en-US" altLang="zh-CN" sz="2400" dirty="0"/>
                <a:t>/ num2</a:t>
              </a:r>
              <a:r>
                <a:rPr lang="en-US" altLang="zh-CN" sz="2400" dirty="0" smtClean="0"/>
                <a:t>)</a:t>
              </a:r>
            </a:p>
            <a:p>
              <a:r>
                <a:rPr lang="en-US" altLang="zh-CN" sz="2400" dirty="0" smtClean="0">
                  <a:solidFill>
                    <a:schemeClr val="accent6"/>
                  </a:solidFill>
                </a:rPr>
                <a:t>        except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Exception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err: </a:t>
              </a:r>
            </a:p>
            <a:p>
              <a:r>
                <a:rPr lang="en-US" altLang="zh-CN" sz="2400" dirty="0"/>
                <a:t>        </a:t>
              </a:r>
              <a:r>
                <a:rPr lang="en-US" altLang="zh-CN" sz="2400" dirty="0" smtClean="0"/>
                <a:t>     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(err)</a:t>
              </a:r>
            </a:p>
            <a:p>
              <a:r>
                <a:rPr lang="en-US" altLang="zh-CN" sz="2400" dirty="0"/>
                <a:t> </a:t>
              </a:r>
              <a:r>
                <a:rPr lang="en-US" altLang="zh-CN" sz="2400" dirty="0" smtClean="0"/>
                <a:t>      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else</a:t>
              </a:r>
              <a:r>
                <a:rPr lang="en-US" altLang="zh-CN" sz="2400" dirty="0" smtClean="0"/>
                <a:t>:</a:t>
              </a:r>
            </a:p>
            <a:p>
              <a:r>
                <a:rPr lang="en-US" altLang="zh-CN" sz="2400" dirty="0"/>
                <a:t> </a:t>
              </a:r>
              <a:r>
                <a:rPr lang="en-US" altLang="zh-CN" sz="2400" dirty="0" smtClean="0"/>
                <a:t>             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break</a:t>
              </a:r>
              <a:endParaRPr lang="en-US" altLang="zh-CN" sz="2400" dirty="0" smtClean="0"/>
            </a:p>
            <a:p>
              <a:endParaRPr lang="en-US" altLang="zh-CN" sz="2400" dirty="0"/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374560" y="2057012"/>
              <a:ext cx="487658" cy="250530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55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break</a:t>
            </a:r>
            <a:r>
              <a:rPr lang="zh-CN" altLang="en-US" dirty="0" smtClean="0"/>
              <a:t>语句的位置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611560" y="1059581"/>
            <a:ext cx="7272808" cy="3672408"/>
            <a:chOff x="252645" y="2005819"/>
            <a:chExt cx="4104456" cy="2610832"/>
          </a:xfrm>
        </p:grpSpPr>
        <p:sp>
          <p:nvSpPr>
            <p:cNvPr id="10" name="任意多边形 9"/>
            <p:cNvSpPr/>
            <p:nvPr/>
          </p:nvSpPr>
          <p:spPr>
            <a:xfrm>
              <a:off x="252645" y="2005819"/>
              <a:ext cx="4104456" cy="261083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2000" i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prog9-11.py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while True</a:t>
              </a:r>
              <a:r>
                <a:rPr lang="en-US" altLang="zh-CN" sz="2400" dirty="0"/>
                <a:t>: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   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    try</a:t>
              </a:r>
              <a:r>
                <a:rPr lang="en-US" altLang="zh-CN" sz="2400" dirty="0"/>
                <a:t>:</a:t>
              </a:r>
            </a:p>
            <a:p>
              <a:r>
                <a:rPr lang="en-US" altLang="zh-CN" sz="2400" dirty="0"/>
                <a:t>        </a:t>
              </a:r>
              <a:r>
                <a:rPr lang="en-US" altLang="zh-CN" sz="2400" dirty="0" smtClean="0"/>
                <a:t>       num1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first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/>
                <a:t>        </a:t>
              </a:r>
              <a:r>
                <a:rPr lang="en-US" altLang="zh-CN" sz="2400" dirty="0" smtClean="0"/>
                <a:t>       num2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second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dirty="0"/>
                <a:t>))</a:t>
              </a:r>
            </a:p>
            <a:p>
              <a:r>
                <a:rPr lang="en-US" altLang="zh-CN" sz="2400" dirty="0"/>
                <a:t>        </a:t>
              </a:r>
              <a:r>
                <a:rPr lang="en-US" altLang="zh-CN" sz="2400" dirty="0" smtClean="0"/>
                <a:t>     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(num1 </a:t>
              </a:r>
              <a:r>
                <a:rPr lang="en-US" altLang="zh-CN" sz="2400" dirty="0"/>
                <a:t>/ num2</a:t>
              </a:r>
              <a:r>
                <a:rPr lang="en-US" altLang="zh-CN" sz="2400" dirty="0" smtClean="0"/>
                <a:t>)</a:t>
              </a:r>
            </a:p>
            <a:p>
              <a:r>
                <a:rPr lang="en-US" altLang="zh-CN" sz="2400" dirty="0"/>
                <a:t> </a:t>
              </a:r>
              <a:r>
                <a:rPr lang="en-US" altLang="zh-CN" sz="2400" dirty="0" smtClean="0"/>
                <a:t>             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break</a:t>
              </a:r>
              <a:endParaRPr lang="en-US" altLang="zh-CN" sz="2400" dirty="0">
                <a:solidFill>
                  <a:schemeClr val="accent6"/>
                </a:solidFill>
              </a:endParaRP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  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except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Exception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err: </a:t>
              </a:r>
            </a:p>
            <a:p>
              <a:r>
                <a:rPr lang="en-US" altLang="zh-CN" sz="2400" dirty="0"/>
                <a:t>        </a:t>
              </a:r>
              <a:r>
                <a:rPr lang="en-US" altLang="zh-CN" sz="2400" dirty="0" smtClean="0"/>
                <a:t>     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(err)</a:t>
              </a:r>
              <a:endParaRPr lang="en-US" altLang="zh-CN" sz="2400" dirty="0"/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374560" y="2057012"/>
              <a:ext cx="487658" cy="250530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790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break</a:t>
            </a:r>
            <a:r>
              <a:rPr lang="zh-CN" altLang="en-US" dirty="0" smtClean="0"/>
              <a:t>语句的位置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1835696" y="1059582"/>
            <a:ext cx="4176464" cy="3600400"/>
            <a:chOff x="-4511948" y="2135029"/>
            <a:chExt cx="4104456" cy="2509450"/>
          </a:xfrm>
        </p:grpSpPr>
        <p:sp>
          <p:nvSpPr>
            <p:cNvPr id="8" name="任意多边形 7"/>
            <p:cNvSpPr/>
            <p:nvPr/>
          </p:nvSpPr>
          <p:spPr>
            <a:xfrm>
              <a:off x="-4511948" y="2135029"/>
              <a:ext cx="4104456" cy="250945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prog9-12.py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 smtClean="0"/>
                <a:t>aList </a:t>
              </a:r>
              <a:r>
                <a:rPr lang="en-US" altLang="zh-CN" sz="2400" dirty="0"/>
                <a:t>= [1, 2, 3, 4, 5]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 err="1"/>
                <a:t>i</a:t>
              </a:r>
              <a:r>
                <a:rPr lang="en-US" altLang="zh-CN" sz="2400" dirty="0"/>
                <a:t> = 0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chemeClr val="accent6"/>
                  </a:solidFill>
                </a:rPr>
                <a:t>while True</a:t>
              </a:r>
              <a:r>
                <a:rPr lang="en-US" altLang="zh-CN" sz="2400" dirty="0"/>
                <a:t>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 smtClean="0"/>
                <a:t>   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try</a:t>
              </a:r>
              <a:r>
                <a:rPr lang="en-US" altLang="zh-CN" sz="2400" dirty="0"/>
                <a:t>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        </a:t>
              </a:r>
              <a:r>
                <a:rPr lang="en-US" altLang="zh-CN" sz="2400" dirty="0" smtClean="0"/>
                <a:t>    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(aList[</a:t>
              </a:r>
              <a:r>
                <a:rPr lang="en-US" altLang="zh-CN" sz="2400" dirty="0" err="1" smtClean="0"/>
                <a:t>i</a:t>
              </a:r>
              <a:r>
                <a:rPr lang="en-US" altLang="zh-CN" sz="2400" dirty="0"/>
                <a:t>])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 smtClean="0"/>
                <a:t>   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except</a:t>
              </a:r>
              <a:r>
                <a:rPr lang="en-US" altLang="zh-CN" sz="2400" dirty="0" smtClean="0"/>
                <a:t>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IndexError</a:t>
              </a:r>
              <a:r>
                <a:rPr lang="en-US" altLang="zh-CN" sz="2400" dirty="0"/>
                <a:t>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        </a:t>
              </a:r>
              <a:r>
                <a:rPr lang="en-US" altLang="zh-CN" sz="2400" dirty="0" smtClean="0"/>
                <a:t>    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'index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error'</a:t>
              </a:r>
              <a:r>
                <a:rPr lang="en-US" altLang="zh-CN" sz="2400" dirty="0"/>
                <a:t>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        </a:t>
              </a:r>
              <a:r>
                <a:rPr lang="en-US" altLang="zh-CN" sz="2400" dirty="0" smtClean="0"/>
                <a:t>     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break</a:t>
              </a:r>
              <a:endParaRPr lang="en-US" altLang="zh-CN" sz="2400" dirty="0">
                <a:solidFill>
                  <a:schemeClr val="accent6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 smtClean="0"/>
                <a:t>   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else</a:t>
              </a:r>
              <a:r>
                <a:rPr lang="en-US" altLang="zh-CN" sz="2400" dirty="0"/>
                <a:t>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       </a:t>
              </a:r>
              <a:r>
                <a:rPr lang="en-US" altLang="zh-CN" sz="2400" dirty="0" smtClean="0"/>
                <a:t>       </a:t>
              </a:r>
              <a:r>
                <a:rPr lang="en-US" altLang="zh-CN" sz="2400" dirty="0" err="1"/>
                <a:t>i</a:t>
              </a:r>
              <a:r>
                <a:rPr lang="en-US" altLang="zh-CN" sz="2400" dirty="0"/>
                <a:t> += 1</a:t>
              </a: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-4377376" y="2135029"/>
              <a:ext cx="672862" cy="237324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786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9.2.4 </a:t>
            </a:r>
            <a:r>
              <a:rPr lang="en-US" altLang="zh-CN" sz="3600" cap="none" dirty="0"/>
              <a:t>finally</a:t>
            </a:r>
            <a:r>
              <a:rPr lang="zh-CN" altLang="en-US" sz="3600" dirty="0"/>
              <a:t>子句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969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finally</a:t>
            </a:r>
            <a:r>
              <a:rPr lang="zh-CN" altLang="en-US" dirty="0" smtClean="0"/>
              <a:t>子句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323528" y="569562"/>
            <a:ext cx="6048670" cy="4121094"/>
            <a:chOff x="-203245" y="2030907"/>
            <a:chExt cx="4502625" cy="2556874"/>
          </a:xfrm>
        </p:grpSpPr>
        <p:sp>
          <p:nvSpPr>
            <p:cNvPr id="10" name="任意多边形 9"/>
            <p:cNvSpPr/>
            <p:nvPr/>
          </p:nvSpPr>
          <p:spPr>
            <a:xfrm>
              <a:off x="-203245" y="2030907"/>
              <a:ext cx="4502625" cy="255687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prog9-13.py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2400" dirty="0">
                  <a:solidFill>
                    <a:schemeClr val="accent6"/>
                  </a:solidFill>
                </a:rPr>
                <a:t>def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finallyTest</a:t>
              </a:r>
              <a:r>
                <a:rPr lang="en-US" altLang="zh-CN" sz="2400" dirty="0"/>
                <a:t>():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try</a:t>
              </a:r>
              <a:r>
                <a:rPr lang="en-US" altLang="zh-CN" sz="2400" dirty="0"/>
                <a:t>: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2400" dirty="0"/>
                <a:t>        </a:t>
              </a:r>
              <a:r>
                <a:rPr lang="en-US" altLang="zh-CN" sz="2400" dirty="0" smtClean="0"/>
                <a:t>x 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 the first number: '</a:t>
              </a:r>
              <a:r>
                <a:rPr lang="en-US" altLang="zh-CN" sz="2400" dirty="0"/>
                <a:t>))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2400" dirty="0"/>
                <a:t> </a:t>
              </a:r>
              <a:r>
                <a:rPr lang="en-US" altLang="zh-CN" sz="2400" dirty="0" smtClean="0"/>
                <a:t>       y </a:t>
              </a:r>
              <a:r>
                <a:rPr lang="en-US" altLang="zh-CN" sz="2400" dirty="0"/>
                <a:t>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spc="-80" dirty="0" smtClean="0"/>
                <a:t>(</a:t>
              </a:r>
              <a:r>
                <a:rPr lang="en-US" altLang="zh-CN" sz="2400" spc="-80" dirty="0">
                  <a:solidFill>
                    <a:schemeClr val="accent3"/>
                  </a:solidFill>
                </a:rPr>
                <a:t>'Enter</a:t>
              </a:r>
              <a:r>
                <a:rPr lang="en-US" altLang="zh-CN" sz="2400" spc="-80" dirty="0"/>
                <a:t> </a:t>
              </a:r>
              <a:r>
                <a:rPr lang="en-US" altLang="zh-CN" sz="2400" spc="-8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spc="-80" dirty="0"/>
                <a:t> </a:t>
              </a:r>
              <a:r>
                <a:rPr lang="en-US" altLang="zh-CN" sz="2400" spc="-80" dirty="0">
                  <a:solidFill>
                    <a:schemeClr val="accent3"/>
                  </a:solidFill>
                </a:rPr>
                <a:t>second</a:t>
              </a:r>
              <a:r>
                <a:rPr lang="en-US" altLang="zh-CN" sz="2400" spc="-80" dirty="0"/>
                <a:t> </a:t>
              </a:r>
              <a:r>
                <a:rPr lang="en-US" altLang="zh-CN" sz="2400" spc="-80" dirty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spc="-80" dirty="0"/>
                <a:t>))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2400" dirty="0"/>
                <a:t>       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(x / y)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2400" dirty="0"/>
                <a:t>       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return</a:t>
              </a:r>
              <a:r>
                <a:rPr lang="en-US" altLang="zh-CN" sz="2400" dirty="0"/>
                <a:t> 1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except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rgbClr val="7030A0"/>
                  </a:solidFill>
                </a:rPr>
                <a:t>Exception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err: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2400" dirty="0"/>
                <a:t>       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(err)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2400" dirty="0"/>
                <a:t>       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return</a:t>
              </a:r>
              <a:r>
                <a:rPr lang="en-US" altLang="zh-CN" sz="2400" dirty="0"/>
                <a:t> 0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finally</a:t>
              </a:r>
              <a:r>
                <a:rPr lang="en-US" altLang="zh-CN" sz="2400" dirty="0"/>
                <a:t>: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2400" dirty="0"/>
                <a:t>       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'It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is a finally clause.'</a:t>
              </a:r>
              <a:r>
                <a:rPr lang="en-US" altLang="zh-CN" sz="2400" dirty="0"/>
                <a:t>)    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2400" dirty="0" smtClean="0"/>
                <a:t>result </a:t>
              </a:r>
              <a:r>
                <a:rPr lang="en-US" altLang="zh-CN" sz="2400" dirty="0"/>
                <a:t>= </a:t>
              </a:r>
              <a:r>
                <a:rPr lang="en-US" altLang="zh-CN" sz="2400" dirty="0" err="1"/>
                <a:t>finallyTest</a:t>
              </a:r>
              <a:r>
                <a:rPr lang="en-US" altLang="zh-CN" sz="2400" dirty="0"/>
                <a:t>()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(result)</a:t>
              </a: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-109943" y="2217015"/>
              <a:ext cx="572508" cy="158582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962650" y="1199145"/>
            <a:ext cx="31271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3333FF"/>
                </a:solidFill>
              </a:rPr>
              <a:t>Enter the first number: 3</a:t>
            </a:r>
          </a:p>
          <a:p>
            <a:r>
              <a:rPr lang="en-US" altLang="zh-CN" sz="2000" dirty="0">
                <a:solidFill>
                  <a:srgbClr val="3333FF"/>
                </a:solidFill>
              </a:rPr>
              <a:t>Enter the second number: 5</a:t>
            </a:r>
          </a:p>
          <a:p>
            <a:r>
              <a:rPr lang="en-US" altLang="zh-CN" sz="2000" dirty="0">
                <a:solidFill>
                  <a:srgbClr val="3333FF"/>
                </a:solidFill>
              </a:rPr>
              <a:t>0.6</a:t>
            </a:r>
          </a:p>
          <a:p>
            <a:r>
              <a:rPr lang="en-US" altLang="zh-CN" sz="2000" dirty="0">
                <a:solidFill>
                  <a:srgbClr val="3333FF"/>
                </a:solidFill>
              </a:rPr>
              <a:t>It is a finally clause.</a:t>
            </a:r>
          </a:p>
          <a:p>
            <a:r>
              <a:rPr lang="en-US" altLang="zh-CN" sz="2000" dirty="0">
                <a:solidFill>
                  <a:srgbClr val="3333FF"/>
                </a:solidFill>
              </a:rPr>
              <a:t>1</a:t>
            </a:r>
          </a:p>
        </p:txBody>
      </p:sp>
      <p:sp>
        <p:nvSpPr>
          <p:cNvPr id="5" name="矩形 4"/>
          <p:cNvSpPr/>
          <p:nvPr/>
        </p:nvSpPr>
        <p:spPr>
          <a:xfrm>
            <a:off x="5976943" y="2931790"/>
            <a:ext cx="30975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3333FF"/>
                </a:solidFill>
              </a:rPr>
              <a:t>Enter the first number: 3</a:t>
            </a:r>
          </a:p>
          <a:p>
            <a:r>
              <a:rPr lang="en-US" altLang="zh-CN" sz="2000" dirty="0">
                <a:solidFill>
                  <a:srgbClr val="3333FF"/>
                </a:solidFill>
              </a:rPr>
              <a:t>Enter the second number: 0</a:t>
            </a:r>
          </a:p>
          <a:p>
            <a:r>
              <a:rPr lang="en-US" altLang="zh-CN" sz="2000" dirty="0">
                <a:solidFill>
                  <a:srgbClr val="3333FF"/>
                </a:solidFill>
              </a:rPr>
              <a:t>division by zero</a:t>
            </a:r>
          </a:p>
          <a:p>
            <a:r>
              <a:rPr lang="en-US" altLang="zh-CN" sz="2000" dirty="0">
                <a:solidFill>
                  <a:srgbClr val="3333FF"/>
                </a:solidFill>
              </a:rPr>
              <a:t>It is a finally clause.</a:t>
            </a:r>
          </a:p>
          <a:p>
            <a:r>
              <a:rPr lang="en-US" altLang="zh-CN" sz="2000" dirty="0">
                <a:solidFill>
                  <a:srgbClr val="3333FF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15965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9077" y="381439"/>
            <a:ext cx="8229600" cy="504056"/>
          </a:xfrm>
        </p:spPr>
        <p:txBody>
          <a:bodyPr/>
          <a:lstStyle/>
          <a:p>
            <a:r>
              <a:rPr lang="zh-CN" altLang="en-US" dirty="0" smtClean="0"/>
              <a:t>提取文本中的数字字符串转化成浮点数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>
            <a:off x="429077" y="1092018"/>
            <a:ext cx="4639072" cy="3607601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2000" i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2000" i="1" dirty="0" smtClean="0">
                <a:solidFill>
                  <a:schemeClr val="bg1">
                    <a:lumMod val="65000"/>
                  </a:schemeClr>
                </a:solidFill>
              </a:rPr>
              <a:t># </a:t>
            </a:r>
            <a:r>
              <a:rPr lang="en-US" altLang="zh-CN" sz="2000" i="1" dirty="0" smtClean="0">
                <a:solidFill>
                  <a:schemeClr val="bg1">
                    <a:lumMod val="65000"/>
                  </a:schemeClr>
                </a:solidFill>
              </a:rPr>
              <a:t>Filename: prog9-14.py</a:t>
            </a:r>
          </a:p>
          <a:p>
            <a:pPr>
              <a:lnSpc>
                <a:spcPct val="70000"/>
              </a:lnSpc>
            </a:pPr>
            <a:r>
              <a:rPr lang="en-US" altLang="zh-CN" sz="2000" dirty="0" err="1" smtClean="0">
                <a:solidFill>
                  <a:schemeClr val="accent6"/>
                </a:solidFill>
              </a:rPr>
              <a:t>def</a:t>
            </a:r>
            <a:r>
              <a:rPr lang="en-US" altLang="zh-CN" sz="2000" dirty="0" smtClean="0"/>
              <a:t> </a:t>
            </a:r>
            <a:r>
              <a:rPr lang="en-US" altLang="zh-CN" sz="2000" dirty="0" err="1"/>
              <a:t>isfloat</a:t>
            </a:r>
            <a:r>
              <a:rPr lang="en-US" altLang="zh-CN" sz="2000" dirty="0"/>
              <a:t>(s):</a:t>
            </a:r>
          </a:p>
          <a:p>
            <a:pPr>
              <a:lnSpc>
                <a:spcPct val="70000"/>
              </a:lnSpc>
            </a:pPr>
            <a:r>
              <a:rPr lang="en-US" altLang="zh-CN" sz="2000" dirty="0"/>
              <a:t>      </a:t>
            </a:r>
            <a:r>
              <a:rPr lang="en-US" altLang="zh-CN" sz="2000" dirty="0">
                <a:solidFill>
                  <a:schemeClr val="accent6"/>
                </a:solidFill>
              </a:rPr>
              <a:t>if</a:t>
            </a:r>
            <a:r>
              <a:rPr lang="en-US" altLang="zh-CN" sz="2000" dirty="0"/>
              <a:t> s[-1] == </a:t>
            </a:r>
            <a:r>
              <a:rPr lang="en-US" altLang="zh-CN" sz="2000" dirty="0">
                <a:solidFill>
                  <a:schemeClr val="accent3"/>
                </a:solidFill>
              </a:rPr>
              <a:t>'.'</a:t>
            </a:r>
            <a:r>
              <a:rPr lang="en-US" altLang="zh-CN" sz="2000" dirty="0"/>
              <a:t>:</a:t>
            </a:r>
          </a:p>
          <a:p>
            <a:pPr>
              <a:lnSpc>
                <a:spcPct val="70000"/>
              </a:lnSpc>
            </a:pPr>
            <a:r>
              <a:rPr lang="en-US" altLang="zh-CN" sz="2000" dirty="0"/>
              <a:t>           s = </a:t>
            </a:r>
            <a:r>
              <a:rPr lang="en-US" altLang="zh-CN" sz="2000" dirty="0" err="1"/>
              <a:t>s.strip</a:t>
            </a:r>
            <a:r>
              <a:rPr lang="en-US" altLang="zh-CN" sz="2000" dirty="0"/>
              <a:t>(</a:t>
            </a:r>
            <a:r>
              <a:rPr lang="en-US" altLang="zh-CN" sz="2000" dirty="0">
                <a:solidFill>
                  <a:schemeClr val="accent3"/>
                </a:solidFill>
              </a:rPr>
              <a:t>'.'</a:t>
            </a:r>
            <a:r>
              <a:rPr lang="en-US" altLang="zh-CN" sz="2000" dirty="0"/>
              <a:t>)</a:t>
            </a:r>
          </a:p>
          <a:p>
            <a:pPr>
              <a:lnSpc>
                <a:spcPct val="70000"/>
              </a:lnSpc>
            </a:pPr>
            <a:r>
              <a:rPr lang="en-US" altLang="zh-CN" sz="2000" dirty="0"/>
              <a:t>      </a:t>
            </a:r>
            <a:r>
              <a:rPr lang="en-US" altLang="zh-CN" sz="2000" dirty="0">
                <a:solidFill>
                  <a:schemeClr val="accent6"/>
                </a:solidFill>
              </a:rPr>
              <a:t>try</a:t>
            </a:r>
            <a:r>
              <a:rPr lang="en-US" altLang="zh-CN" sz="2000" dirty="0"/>
              <a:t>:</a:t>
            </a:r>
          </a:p>
          <a:p>
            <a:pPr>
              <a:lnSpc>
                <a:spcPct val="70000"/>
              </a:lnSpc>
            </a:pPr>
            <a:r>
              <a:rPr lang="en-US" altLang="zh-CN" sz="2000" dirty="0"/>
              <a:t>           </a:t>
            </a:r>
            <a:r>
              <a:rPr lang="en-US" altLang="zh-CN" sz="2000" dirty="0">
                <a:solidFill>
                  <a:srgbClr val="7030A0"/>
                </a:solidFill>
              </a:rPr>
              <a:t>float</a:t>
            </a:r>
            <a:r>
              <a:rPr lang="en-US" altLang="zh-CN" sz="2000" dirty="0"/>
              <a:t>(s)</a:t>
            </a:r>
          </a:p>
          <a:p>
            <a:pPr>
              <a:lnSpc>
                <a:spcPct val="70000"/>
              </a:lnSpc>
            </a:pPr>
            <a:r>
              <a:rPr lang="en-US" altLang="zh-CN" sz="2000" dirty="0"/>
              <a:t>      </a:t>
            </a:r>
            <a:r>
              <a:rPr lang="en-US" altLang="zh-CN" sz="2000" dirty="0">
                <a:solidFill>
                  <a:schemeClr val="accent6"/>
                </a:solidFill>
              </a:rPr>
              <a:t>except</a:t>
            </a:r>
            <a:r>
              <a:rPr lang="en-US" altLang="zh-CN" sz="2000" dirty="0"/>
              <a:t> </a:t>
            </a:r>
            <a:r>
              <a:rPr lang="en-US" altLang="zh-CN" sz="2000" dirty="0" err="1">
                <a:solidFill>
                  <a:srgbClr val="7030A0"/>
                </a:solidFill>
              </a:rPr>
              <a:t>ValueError</a:t>
            </a:r>
            <a:r>
              <a:rPr lang="en-US" altLang="zh-CN" sz="2000" dirty="0"/>
              <a:t>:</a:t>
            </a:r>
          </a:p>
          <a:p>
            <a:pPr>
              <a:lnSpc>
                <a:spcPct val="70000"/>
              </a:lnSpc>
            </a:pPr>
            <a:r>
              <a:rPr lang="en-US" altLang="zh-CN" sz="2000" dirty="0"/>
              <a:t>           </a:t>
            </a:r>
            <a:r>
              <a:rPr lang="en-US" altLang="zh-CN" sz="2000" dirty="0">
                <a:solidFill>
                  <a:schemeClr val="accent6"/>
                </a:solidFill>
              </a:rPr>
              <a:t>return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chemeClr val="accent6"/>
                </a:solidFill>
              </a:rPr>
              <a:t>False</a:t>
            </a:r>
          </a:p>
          <a:p>
            <a:pPr>
              <a:lnSpc>
                <a:spcPct val="70000"/>
              </a:lnSpc>
            </a:pPr>
            <a:r>
              <a:rPr lang="en-US" altLang="zh-CN" sz="2000" dirty="0"/>
              <a:t>      </a:t>
            </a:r>
            <a:r>
              <a:rPr lang="en-US" altLang="zh-CN" sz="2000" dirty="0">
                <a:solidFill>
                  <a:schemeClr val="accent6"/>
                </a:solidFill>
              </a:rPr>
              <a:t>return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rgbClr val="7030A0"/>
                </a:solidFill>
              </a:rPr>
              <a:t>float</a:t>
            </a:r>
            <a:r>
              <a:rPr lang="en-US" altLang="zh-CN" sz="2000" dirty="0"/>
              <a:t>(s</a:t>
            </a:r>
            <a:r>
              <a:rPr lang="en-US" altLang="zh-CN" sz="2000" dirty="0" smtClean="0"/>
              <a:t>)</a:t>
            </a:r>
          </a:p>
          <a:p>
            <a:pPr>
              <a:lnSpc>
                <a:spcPct val="70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if</a:t>
            </a:r>
            <a:r>
              <a:rPr lang="en-US" altLang="zh-CN" sz="2000" dirty="0" smtClean="0"/>
              <a:t> </a:t>
            </a:r>
            <a:r>
              <a:rPr lang="en-US" altLang="zh-CN" sz="2000" spc="110" dirty="0"/>
              <a:t>__</a:t>
            </a:r>
            <a:r>
              <a:rPr lang="en-US" altLang="zh-CN" sz="2000" dirty="0"/>
              <a:t>name</a:t>
            </a:r>
            <a:r>
              <a:rPr lang="en-US" altLang="zh-CN" sz="2000" spc="110" dirty="0"/>
              <a:t>__</a:t>
            </a:r>
            <a:r>
              <a:rPr lang="en-US" altLang="zh-CN" sz="2000" dirty="0"/>
              <a:t> == </a:t>
            </a:r>
            <a:r>
              <a:rPr lang="en-US" altLang="zh-CN" sz="2000" dirty="0">
                <a:solidFill>
                  <a:schemeClr val="accent3"/>
                </a:solidFill>
              </a:rPr>
              <a:t>"</a:t>
            </a:r>
            <a:r>
              <a:rPr lang="en-US" altLang="zh-CN" sz="2000" spc="110" dirty="0">
                <a:solidFill>
                  <a:schemeClr val="accent3"/>
                </a:solidFill>
              </a:rPr>
              <a:t>__</a:t>
            </a:r>
            <a:r>
              <a:rPr lang="en-US" altLang="zh-CN" sz="2000" dirty="0">
                <a:solidFill>
                  <a:schemeClr val="accent3"/>
                </a:solidFill>
              </a:rPr>
              <a:t>main</a:t>
            </a:r>
            <a:r>
              <a:rPr lang="en-US" altLang="zh-CN" sz="2000" spc="110" dirty="0">
                <a:solidFill>
                  <a:schemeClr val="accent3"/>
                </a:solidFill>
              </a:rPr>
              <a:t>__</a:t>
            </a:r>
            <a:r>
              <a:rPr lang="en-US" altLang="zh-CN" sz="2000" dirty="0">
                <a:solidFill>
                  <a:schemeClr val="accent3"/>
                </a:solidFill>
              </a:rPr>
              <a:t>"</a:t>
            </a:r>
            <a:r>
              <a:rPr lang="en-US" altLang="zh-CN" sz="2000" dirty="0"/>
              <a:t>:</a:t>
            </a:r>
          </a:p>
          <a:p>
            <a:pPr>
              <a:lnSpc>
                <a:spcPct val="70000"/>
              </a:lnSpc>
            </a:pPr>
            <a:r>
              <a:rPr lang="en-US" altLang="zh-CN" sz="2000" dirty="0"/>
              <a:t>      text = </a:t>
            </a:r>
            <a:r>
              <a:rPr lang="en-US" altLang="zh-CN" sz="2000" dirty="0">
                <a:solidFill>
                  <a:srgbClr val="7030A0"/>
                </a:solidFill>
              </a:rPr>
              <a:t>input</a:t>
            </a:r>
            <a:r>
              <a:rPr lang="en-US" altLang="zh-CN" sz="2000" dirty="0"/>
              <a:t>(</a:t>
            </a:r>
            <a:r>
              <a:rPr lang="en-US" altLang="zh-CN" sz="2000" dirty="0">
                <a:solidFill>
                  <a:schemeClr val="accent3"/>
                </a:solidFill>
              </a:rPr>
              <a:t>'Please input the strings:\n'</a:t>
            </a:r>
            <a:r>
              <a:rPr lang="en-US" altLang="zh-CN" sz="2000" dirty="0"/>
              <a:t>)</a:t>
            </a:r>
          </a:p>
          <a:p>
            <a:pPr>
              <a:lnSpc>
                <a:spcPct val="70000"/>
              </a:lnSpc>
            </a:pPr>
            <a:r>
              <a:rPr lang="en-US" altLang="zh-CN" sz="2000" dirty="0"/>
              <a:t>      </a:t>
            </a:r>
            <a:r>
              <a:rPr lang="en-US" altLang="zh-CN" sz="2000" dirty="0">
                <a:solidFill>
                  <a:schemeClr val="accent6"/>
                </a:solidFill>
              </a:rPr>
              <a:t>for</a:t>
            </a:r>
            <a:r>
              <a:rPr lang="en-US" altLang="zh-CN" sz="2000" dirty="0"/>
              <a:t> </a:t>
            </a:r>
            <a:r>
              <a:rPr lang="en-US" altLang="zh-CN" sz="2000" dirty="0" err="1"/>
              <a:t>ch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chemeClr val="accent6"/>
                </a:solidFill>
              </a:rPr>
              <a:t>in</a:t>
            </a:r>
            <a:r>
              <a:rPr lang="en-US" altLang="zh-CN" sz="2000" dirty="0"/>
              <a:t> text:</a:t>
            </a:r>
          </a:p>
          <a:p>
            <a:pPr>
              <a:lnSpc>
                <a:spcPct val="70000"/>
              </a:lnSpc>
            </a:pPr>
            <a:r>
              <a:rPr lang="en-US" altLang="zh-CN" sz="2000" dirty="0"/>
              <a:t>           </a:t>
            </a:r>
            <a:r>
              <a:rPr lang="en-US" altLang="zh-CN" sz="2000" dirty="0">
                <a:solidFill>
                  <a:schemeClr val="accent6"/>
                </a:solidFill>
              </a:rPr>
              <a:t>if</a:t>
            </a:r>
            <a:r>
              <a:rPr lang="en-US" altLang="zh-CN" sz="2000" dirty="0"/>
              <a:t> </a:t>
            </a:r>
            <a:r>
              <a:rPr lang="en-US" altLang="zh-CN" sz="2000" dirty="0" err="1"/>
              <a:t>ch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chemeClr val="accent6"/>
                </a:solidFill>
              </a:rPr>
              <a:t>in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chemeClr val="accent3"/>
                </a:solidFill>
              </a:rPr>
              <a:t>','</a:t>
            </a:r>
            <a:r>
              <a:rPr lang="en-US" altLang="zh-CN" sz="2000" dirty="0"/>
              <a:t>:</a:t>
            </a:r>
          </a:p>
          <a:p>
            <a:pPr>
              <a:lnSpc>
                <a:spcPct val="70000"/>
              </a:lnSpc>
            </a:pPr>
            <a:r>
              <a:rPr lang="en-US" altLang="zh-CN" sz="2000" dirty="0"/>
              <a:t>                 text = </a:t>
            </a:r>
            <a:r>
              <a:rPr lang="en-US" altLang="zh-CN" sz="2000" dirty="0" err="1"/>
              <a:t>text.replace</a:t>
            </a:r>
            <a:r>
              <a:rPr lang="en-US" altLang="zh-CN" sz="2000" dirty="0"/>
              <a:t>(</a:t>
            </a:r>
            <a:r>
              <a:rPr lang="en-US" altLang="zh-CN" sz="2000" dirty="0" err="1"/>
              <a:t>ch</a:t>
            </a:r>
            <a:r>
              <a:rPr lang="en-US" altLang="zh-CN" sz="2000" dirty="0"/>
              <a:t>, </a:t>
            </a:r>
            <a:r>
              <a:rPr lang="en-US" altLang="zh-CN" sz="2000" dirty="0" smtClean="0">
                <a:solidFill>
                  <a:schemeClr val="accent3"/>
                </a:solidFill>
              </a:rPr>
              <a:t>''</a:t>
            </a:r>
            <a:r>
              <a:rPr lang="en-US" altLang="zh-CN" sz="2000" dirty="0" smtClean="0"/>
              <a:t>)</a:t>
            </a:r>
            <a:endParaRPr lang="en-US" altLang="zh-CN" sz="2000" dirty="0"/>
          </a:p>
        </p:txBody>
      </p:sp>
      <p:sp>
        <p:nvSpPr>
          <p:cNvPr id="6" name="任意多边形 5"/>
          <p:cNvSpPr/>
          <p:nvPr/>
        </p:nvSpPr>
        <p:spPr>
          <a:xfrm>
            <a:off x="5098122" y="1124389"/>
            <a:ext cx="3600400" cy="3315464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/>
              <a:t>      words </a:t>
            </a:r>
            <a:r>
              <a:rPr lang="en-US" altLang="zh-CN" sz="2000" dirty="0"/>
              <a:t>= </a:t>
            </a:r>
            <a:r>
              <a:rPr lang="en-US" altLang="zh-CN" sz="2000" dirty="0" err="1"/>
              <a:t>text.split</a:t>
            </a:r>
            <a:r>
              <a:rPr lang="en-US" altLang="zh-CN" sz="2000" dirty="0"/>
              <a:t>()</a:t>
            </a:r>
          </a:p>
          <a:p>
            <a:r>
              <a:rPr lang="en-US" altLang="zh-CN" sz="2000" dirty="0" smtClean="0"/>
              <a:t>      found </a:t>
            </a:r>
            <a:r>
              <a:rPr lang="en-US" altLang="zh-CN" sz="2000" dirty="0"/>
              <a:t>= 0</a:t>
            </a:r>
          </a:p>
          <a:p>
            <a:r>
              <a:rPr lang="en-US" altLang="zh-CN" sz="2000" dirty="0" smtClean="0"/>
              <a:t> 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for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word </a:t>
            </a:r>
            <a:r>
              <a:rPr lang="en-US" altLang="zh-CN" sz="2000" dirty="0">
                <a:solidFill>
                  <a:schemeClr val="accent6"/>
                </a:solidFill>
              </a:rPr>
              <a:t>in</a:t>
            </a:r>
            <a:r>
              <a:rPr lang="en-US" altLang="zh-CN" sz="2000" dirty="0"/>
              <a:t> words:</a:t>
            </a:r>
          </a:p>
          <a:p>
            <a:r>
              <a:rPr lang="en-US" altLang="zh-CN" sz="2000" dirty="0"/>
              <a:t>       </a:t>
            </a:r>
            <a:r>
              <a:rPr lang="en-US" altLang="zh-CN" sz="2000" dirty="0" smtClean="0"/>
              <a:t>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if</a:t>
            </a:r>
            <a:r>
              <a:rPr lang="en-US" altLang="zh-CN" sz="2000" dirty="0" smtClean="0"/>
              <a:t> </a:t>
            </a:r>
            <a:r>
              <a:rPr lang="en-US" altLang="zh-CN" sz="2000" dirty="0" err="1"/>
              <a:t>isfloat</a:t>
            </a:r>
            <a:r>
              <a:rPr lang="en-US" altLang="zh-CN" sz="2000" dirty="0"/>
              <a:t>(word) != </a:t>
            </a:r>
            <a:r>
              <a:rPr lang="en-US" altLang="zh-CN" sz="2000" dirty="0">
                <a:solidFill>
                  <a:schemeClr val="accent6"/>
                </a:solidFill>
              </a:rPr>
              <a:t>False</a:t>
            </a:r>
            <a:r>
              <a:rPr lang="en-US" altLang="zh-CN" sz="2000" dirty="0"/>
              <a:t>:</a:t>
            </a:r>
          </a:p>
          <a:p>
            <a:r>
              <a:rPr lang="en-US" altLang="zh-CN" sz="2000" dirty="0"/>
              <a:t>                 </a:t>
            </a:r>
            <a:r>
              <a:rPr lang="en-US" altLang="zh-CN" sz="2000" dirty="0">
                <a:solidFill>
                  <a:srgbClr val="7030A0"/>
                </a:solidFill>
              </a:rPr>
              <a:t>print</a:t>
            </a:r>
            <a:r>
              <a:rPr lang="en-US" altLang="zh-CN" sz="2000" dirty="0"/>
              <a:t>(</a:t>
            </a:r>
            <a:r>
              <a:rPr lang="en-US" altLang="zh-CN" sz="2000" dirty="0">
                <a:solidFill>
                  <a:schemeClr val="accent3"/>
                </a:solidFill>
              </a:rPr>
              <a:t>'-'</a:t>
            </a:r>
            <a:r>
              <a:rPr lang="en-US" altLang="zh-CN" sz="2000" dirty="0"/>
              <a:t>, </a:t>
            </a:r>
            <a:r>
              <a:rPr lang="en-US" altLang="zh-CN" sz="2000" dirty="0" err="1"/>
              <a:t>isfloat</a:t>
            </a:r>
            <a:r>
              <a:rPr lang="en-US" altLang="zh-CN" sz="2000" dirty="0"/>
              <a:t>(word))</a:t>
            </a:r>
          </a:p>
          <a:p>
            <a:r>
              <a:rPr lang="en-US" altLang="zh-CN" sz="2000" dirty="0"/>
              <a:t>                 found = 1</a:t>
            </a:r>
          </a:p>
          <a:p>
            <a:r>
              <a:rPr lang="en-US" altLang="zh-CN" sz="2000" dirty="0"/>
              <a:t>      </a:t>
            </a:r>
            <a:r>
              <a:rPr lang="en-US" altLang="zh-CN" sz="2000" dirty="0">
                <a:solidFill>
                  <a:schemeClr val="accent6"/>
                </a:solidFill>
              </a:rPr>
              <a:t>if</a:t>
            </a:r>
            <a:r>
              <a:rPr lang="en-US" altLang="zh-CN" sz="2000" dirty="0"/>
              <a:t> found == 0:</a:t>
            </a:r>
          </a:p>
          <a:p>
            <a:r>
              <a:rPr lang="en-US" altLang="zh-CN" sz="2000" dirty="0"/>
              <a:t>            </a:t>
            </a:r>
            <a:r>
              <a:rPr lang="en-US" altLang="zh-CN" sz="2000" dirty="0">
                <a:solidFill>
                  <a:srgbClr val="7030A0"/>
                </a:solidFill>
              </a:rPr>
              <a:t>print</a:t>
            </a:r>
            <a:r>
              <a:rPr lang="en-US" altLang="zh-CN" sz="2000" dirty="0"/>
              <a:t>(</a:t>
            </a:r>
            <a:r>
              <a:rPr lang="en-US" altLang="zh-CN" sz="2000" dirty="0">
                <a:solidFill>
                  <a:schemeClr val="accent3"/>
                </a:solidFill>
              </a:rPr>
              <a:t>'Not Found!'</a:t>
            </a:r>
            <a:r>
              <a:rPr lang="en-US" altLang="zh-CN" sz="2000" dirty="0"/>
              <a:t>)</a:t>
            </a:r>
          </a:p>
        </p:txBody>
      </p:sp>
      <p:sp>
        <p:nvSpPr>
          <p:cNvPr id="7" name="椭圆形标注 6"/>
          <p:cNvSpPr/>
          <p:nvPr/>
        </p:nvSpPr>
        <p:spPr>
          <a:xfrm>
            <a:off x="539552" y="1124388"/>
            <a:ext cx="996346" cy="367242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F</a:t>
            </a:r>
            <a:r>
              <a:rPr lang="en-US" altLang="zh-CN" sz="600" dirty="0">
                <a:solidFill>
                  <a:schemeClr val="accent1"/>
                </a:solidFill>
              </a:rPr>
              <a:t>ile</a:t>
            </a:r>
            <a:endParaRPr lang="zh-CN" altLang="en-US" sz="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0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931" y="2643758"/>
            <a:ext cx="127878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zh-CN"/>
            </a:defPPr>
            <a:lvl1pPr>
              <a:defRPr sz="5000" b="1"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roadway" panose="04040905080B02020502" pitchFamily="82" charset="0"/>
              </a:defRPr>
            </a:lvl1pPr>
          </a:lstStyle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9.3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/>
              <a:t>上下文管理器和</a:t>
            </a:r>
            <a:r>
              <a:rPr lang="en-US" altLang="zh-CN" sz="3600" dirty="0">
                <a:latin typeface="微软雅黑" panose="020B0503020204020204" pitchFamily="34" charset="-122"/>
              </a:rPr>
              <a:t>with</a:t>
            </a:r>
            <a:r>
              <a:rPr lang="zh-CN" altLang="en-US" sz="3600" dirty="0"/>
              <a:t>语句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774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75000"/>
              </a:lnSpc>
            </a:pPr>
            <a:r>
              <a:rPr lang="zh-CN" altLang="en-US" sz="2400" dirty="0"/>
              <a:t>上下文</a:t>
            </a:r>
            <a:r>
              <a:rPr lang="zh-CN" altLang="en-US" sz="2400" dirty="0" smtClean="0"/>
              <a:t>管理器（</a:t>
            </a:r>
            <a:r>
              <a:rPr lang="en-US" altLang="zh-CN" sz="2400" dirty="0"/>
              <a:t>Context Manager</a:t>
            </a:r>
            <a:r>
              <a:rPr lang="zh-CN" altLang="en-US" sz="2400" dirty="0" smtClean="0"/>
              <a:t>）和</a:t>
            </a:r>
            <a:r>
              <a:rPr lang="en-US" altLang="zh-CN" sz="2400" dirty="0" smtClean="0"/>
              <a:t>with</a:t>
            </a:r>
            <a:r>
              <a:rPr lang="zh-CN" altLang="en-US" sz="2400" dirty="0" smtClean="0"/>
              <a:t>语句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547664" y="1131590"/>
            <a:ext cx="4968552" cy="3465609"/>
            <a:chOff x="193160" y="2110578"/>
            <a:chExt cx="3331852" cy="2520280"/>
          </a:xfrm>
        </p:grpSpPr>
        <p:sp>
          <p:nvSpPr>
            <p:cNvPr id="6" name="任意多边形 5"/>
            <p:cNvSpPr/>
            <p:nvPr/>
          </p:nvSpPr>
          <p:spPr>
            <a:xfrm>
              <a:off x="193160" y="2121408"/>
              <a:ext cx="3331852" cy="250945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prog9-15.py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chemeClr val="accent6"/>
                  </a:solidFill>
                </a:rPr>
                <a:t>try</a:t>
              </a:r>
              <a:r>
                <a:rPr lang="en-US" altLang="zh-CN" sz="2400" dirty="0"/>
                <a:t>: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 smtClean="0"/>
                <a:t>  f </a:t>
              </a:r>
              <a:r>
                <a:rPr lang="en-US" altLang="zh-CN" sz="2400" dirty="0"/>
                <a:t>= </a:t>
              </a:r>
              <a:r>
                <a:rPr lang="en-US" altLang="zh-CN" sz="2400" dirty="0">
                  <a:solidFill>
                    <a:srgbClr val="7030A0"/>
                  </a:solidFill>
                </a:rPr>
                <a:t>open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'data.txt</a:t>
              </a:r>
              <a:r>
                <a:rPr lang="en-US" altLang="zh-CN" sz="2400" dirty="0"/>
                <a:t>')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line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f: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        </a:t>
              </a:r>
              <a:r>
                <a:rPr lang="en-US" altLang="zh-CN" sz="2400" dirty="0" smtClean="0"/>
                <a:t>  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(line</a:t>
              </a:r>
              <a:r>
                <a:rPr lang="en-US" altLang="zh-CN" sz="2400" dirty="0"/>
                <a:t>, end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''</a:t>
              </a:r>
              <a:r>
                <a:rPr lang="en-US" altLang="zh-CN" sz="2400" dirty="0"/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chemeClr val="accent6"/>
                  </a:solidFill>
                </a:rPr>
                <a:t>except</a:t>
              </a:r>
              <a:r>
                <a:rPr lang="en-US" altLang="zh-CN" sz="2400" dirty="0"/>
                <a:t>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IOError</a:t>
              </a:r>
              <a:r>
                <a:rPr lang="en-US" altLang="zh-CN" sz="2400" dirty="0"/>
                <a:t>: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'Cannot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open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file!'</a:t>
              </a:r>
              <a:r>
                <a:rPr lang="en-US" altLang="zh-CN" sz="2400" dirty="0"/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chemeClr val="accent6"/>
                  </a:solidFill>
                </a:rPr>
                <a:t>finally</a:t>
              </a:r>
              <a:r>
                <a:rPr lang="en-US" altLang="zh-CN" sz="2400" dirty="0"/>
                <a:t>: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 err="1" smtClean="0"/>
                <a:t>f.close</a:t>
              </a:r>
              <a:r>
                <a:rPr lang="en-US" altLang="zh-CN" sz="2400" dirty="0"/>
                <a:t>()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289735" y="2110578"/>
              <a:ext cx="604229" cy="282717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409" y="1779662"/>
            <a:ext cx="1941959" cy="194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4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75000"/>
              </a:lnSpc>
            </a:pPr>
            <a:r>
              <a:rPr lang="zh-CN" altLang="en-US" sz="2400" dirty="0"/>
              <a:t>上下文</a:t>
            </a:r>
            <a:r>
              <a:rPr lang="zh-CN" altLang="en-US" sz="2400" dirty="0" smtClean="0"/>
              <a:t>管理器（</a:t>
            </a:r>
            <a:r>
              <a:rPr lang="en-US" altLang="zh-CN" sz="2400" dirty="0"/>
              <a:t>Context Manager</a:t>
            </a:r>
            <a:r>
              <a:rPr lang="zh-CN" altLang="en-US" sz="2400" dirty="0" smtClean="0"/>
              <a:t>）和</a:t>
            </a:r>
            <a:r>
              <a:rPr lang="en-US" altLang="zh-CN" sz="2400" dirty="0" smtClean="0"/>
              <a:t>with</a:t>
            </a:r>
            <a:r>
              <a:rPr lang="zh-CN" altLang="en-US" sz="2400" dirty="0" smtClean="0"/>
              <a:t>语句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4788024" y="1203598"/>
            <a:ext cx="3600360" cy="2006631"/>
            <a:chOff x="193161" y="2121408"/>
            <a:chExt cx="1954481" cy="2265550"/>
          </a:xfrm>
        </p:grpSpPr>
        <p:sp>
          <p:nvSpPr>
            <p:cNvPr id="9" name="任意多边形 8"/>
            <p:cNvSpPr/>
            <p:nvPr/>
          </p:nvSpPr>
          <p:spPr>
            <a:xfrm>
              <a:off x="193161" y="2121408"/>
              <a:ext cx="1954481" cy="226555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prog9-15.py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with</a:t>
              </a:r>
              <a:r>
                <a:rPr lang="en-US" altLang="zh-CN" sz="2400" dirty="0" smtClean="0"/>
                <a:t> </a:t>
              </a:r>
              <a:r>
                <a:rPr lang="en-US" altLang="zh-CN" sz="2400" dirty="0">
                  <a:solidFill>
                    <a:srgbClr val="7030A0"/>
                  </a:solidFill>
                </a:rPr>
                <a:t>open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'data.txt'</a:t>
              </a:r>
              <a:r>
                <a:rPr lang="en-US" altLang="zh-CN" sz="2400" dirty="0"/>
                <a:t>)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f: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 smtClean="0"/>
                <a:t>   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line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f:</a:t>
              </a:r>
            </a:p>
            <a:p>
              <a:r>
                <a:rPr lang="en-US" altLang="zh-CN" sz="2400" dirty="0"/>
                <a:t>        </a:t>
              </a:r>
              <a:r>
                <a:rPr lang="en-US" altLang="zh-CN" sz="2400" dirty="0" smtClean="0"/>
                <a:t>      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(line</a:t>
              </a:r>
              <a:r>
                <a:rPr lang="en-US" altLang="zh-CN" sz="2400" dirty="0"/>
                <a:t>, end=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''</a:t>
              </a:r>
              <a:r>
                <a:rPr lang="en-US" altLang="zh-CN" sz="2400" dirty="0"/>
                <a:t>)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313246" y="2121408"/>
              <a:ext cx="466265" cy="476965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42587" y="1203598"/>
            <a:ext cx="3399381" cy="30469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上下文管理器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和控制代码块执行前的准备动作及执行后的收尾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动作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with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在支持上下文管理协议的对象（如文件对象）上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方便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地进行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39952" y="3586818"/>
            <a:ext cx="47342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Bef>
                <a:spcPts val="600"/>
              </a:spcBef>
            </a:pPr>
            <a:r>
              <a:rPr lang="en-US" altLang="zh-CN" sz="2400" b="1" kern="100" dirty="0">
                <a:latin typeface="楷体" panose="02010609060101010101" pitchFamily="49" charset="-122"/>
                <a:cs typeface="Times New Roman" panose="02020603050405020304" pitchFamily="18" charset="0"/>
              </a:rPr>
              <a:t>with</a:t>
            </a:r>
            <a:r>
              <a:rPr lang="en-US" altLang="zh-CN" sz="2400" kern="100" dirty="0">
                <a:latin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上下文管理表达式 </a:t>
            </a:r>
            <a:r>
              <a:rPr lang="en-US" altLang="zh-CN" sz="2400" b="1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as</a:t>
            </a:r>
            <a:r>
              <a:rPr lang="en-US" altLang="zh-CN" sz="2400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变量</a:t>
            </a:r>
            <a:r>
              <a:rPr lang="en-US" altLang="zh-CN" sz="2400" kern="100" dirty="0"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400" dirty="0" smtClean="0">
                <a:latin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语句</a:t>
            </a:r>
            <a:r>
              <a:rPr lang="zh-CN" altLang="zh-CN" sz="2400" dirty="0">
                <a:ea typeface="楷体" panose="02010609060101010101" pitchFamily="49" charset="-122"/>
                <a:cs typeface="Times New Roman" panose="02020603050405020304" pitchFamily="18" charset="0"/>
              </a:rPr>
              <a:t>序列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7231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程序设计错误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835696" y="1169760"/>
            <a:ext cx="2974579" cy="2054282"/>
          </a:xfrm>
        </p:spPr>
        <p:txBody>
          <a:bodyPr/>
          <a:lstStyle/>
          <a:p>
            <a:r>
              <a:rPr lang="zh-CN" altLang="en-US" dirty="0" smtClean="0"/>
              <a:t>语法错误</a:t>
            </a:r>
            <a:endParaRPr lang="en-US" altLang="zh-CN" dirty="0" smtClean="0"/>
          </a:p>
          <a:p>
            <a:r>
              <a:rPr lang="zh-CN" altLang="en-US" dirty="0" smtClean="0"/>
              <a:t>运行时错误</a:t>
            </a:r>
            <a:endParaRPr lang="en-US" altLang="zh-CN" dirty="0" smtClean="0"/>
          </a:p>
          <a:p>
            <a:r>
              <a:rPr lang="zh-CN" altLang="en-US" dirty="0" smtClean="0"/>
              <a:t>逻辑错误</a:t>
            </a:r>
            <a:endParaRPr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375087"/>
            <a:ext cx="1656184" cy="165618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619672" y="3478236"/>
            <a:ext cx="1224136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zh-CN" dirty="0"/>
              <a:t>6 = x * 2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3455876" y="3478237"/>
            <a:ext cx="1224136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zh-CN" dirty="0"/>
              <a:t>x = 3 / 0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292080" y="3478236"/>
            <a:ext cx="2555222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zh-CN" dirty="0"/>
              <a:t>area = 2 * 3.14 * 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497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例</a:t>
            </a:r>
            <a:r>
              <a:rPr lang="zh-CN" altLang="en-US" dirty="0" smtClean="0"/>
              <a:t>：</a:t>
            </a:r>
            <a:r>
              <a:rPr lang="zh-CN" altLang="zh-CN" dirty="0" smtClean="0"/>
              <a:t>计算</a:t>
            </a:r>
            <a:r>
              <a:rPr lang="zh-CN" altLang="zh-CN" dirty="0"/>
              <a:t>一个文件的行数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57200" y="1059581"/>
            <a:ext cx="4906888" cy="3672409"/>
            <a:chOff x="193161" y="2473846"/>
            <a:chExt cx="3369795" cy="1913112"/>
          </a:xfrm>
        </p:grpSpPr>
        <p:sp>
          <p:nvSpPr>
            <p:cNvPr id="6" name="任意多边形 5"/>
            <p:cNvSpPr/>
            <p:nvPr/>
          </p:nvSpPr>
          <p:spPr>
            <a:xfrm>
              <a:off x="193161" y="2537529"/>
              <a:ext cx="3369795" cy="184942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prog9-17.py</a:t>
              </a:r>
            </a:p>
            <a:p>
              <a:r>
                <a:rPr lang="en-US" altLang="zh-CN" sz="2000" dirty="0" err="1" smtClean="0">
                  <a:solidFill>
                    <a:schemeClr val="accent6"/>
                  </a:solidFill>
                </a:rPr>
                <a:t>def</a:t>
              </a:r>
              <a:r>
                <a:rPr lang="en-US" altLang="zh-CN" sz="2000" dirty="0" smtClean="0"/>
                <a:t> </a:t>
              </a:r>
              <a:r>
                <a:rPr lang="en-US" altLang="zh-CN" sz="2000" dirty="0" err="1"/>
                <a:t>countLines</a:t>
              </a:r>
              <a:r>
                <a:rPr lang="en-US" altLang="zh-CN" sz="2000" dirty="0"/>
                <a:t>(</a:t>
              </a:r>
              <a:r>
                <a:rPr lang="en-US" altLang="zh-CN" sz="2000" dirty="0" err="1"/>
                <a:t>fname</a:t>
              </a:r>
              <a:r>
                <a:rPr lang="en-US" altLang="zh-CN" sz="2000" dirty="0"/>
                <a:t>):</a:t>
              </a:r>
            </a:p>
            <a:p>
              <a:r>
                <a:rPr lang="en-US" altLang="zh-CN" sz="2000" dirty="0"/>
                <a:t>   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try</a:t>
              </a:r>
              <a:r>
                <a:rPr lang="en-US" altLang="zh-CN" sz="2000" dirty="0"/>
                <a:t>:</a:t>
              </a:r>
            </a:p>
            <a:p>
              <a:r>
                <a:rPr lang="en-US" altLang="zh-CN" sz="2000" dirty="0"/>
                <a:t>       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with</a:t>
              </a:r>
              <a:r>
                <a:rPr lang="en-US" altLang="zh-CN" sz="2000" dirty="0"/>
                <a:t> </a:t>
              </a:r>
              <a:r>
                <a:rPr lang="en-US" altLang="zh-CN" sz="2000" dirty="0">
                  <a:solidFill>
                    <a:srgbClr val="7030A0"/>
                  </a:solidFill>
                </a:rPr>
                <a:t>open</a:t>
              </a:r>
              <a:r>
                <a:rPr lang="en-US" altLang="zh-CN" sz="2000" dirty="0"/>
                <a:t>(</a:t>
              </a:r>
              <a:r>
                <a:rPr lang="en-US" altLang="zh-CN" sz="2000" dirty="0" err="1"/>
                <a:t>fname</a:t>
              </a:r>
              <a:r>
                <a:rPr lang="en-US" altLang="zh-CN" sz="2000" dirty="0"/>
                <a:t>)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000" dirty="0"/>
                <a:t> f:</a:t>
              </a:r>
            </a:p>
            <a:p>
              <a:r>
                <a:rPr lang="en-US" altLang="zh-CN" sz="2000" dirty="0"/>
                <a:t>            data = </a:t>
              </a:r>
              <a:r>
                <a:rPr lang="en-US" altLang="zh-CN" sz="2000" dirty="0" err="1"/>
                <a:t>f.readlines</a:t>
              </a:r>
              <a:r>
                <a:rPr lang="en-US" altLang="zh-CN" sz="2000" dirty="0"/>
                <a:t>()</a:t>
              </a:r>
            </a:p>
            <a:p>
              <a:r>
                <a:rPr lang="en-US" altLang="zh-CN" sz="2000" dirty="0"/>
                <a:t>   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except</a:t>
              </a:r>
              <a:r>
                <a:rPr lang="en-US" altLang="zh-CN" sz="2000" dirty="0"/>
                <a:t> </a:t>
              </a:r>
              <a:r>
                <a:rPr lang="en-US" altLang="zh-CN" sz="2000" dirty="0" err="1">
                  <a:solidFill>
                    <a:srgbClr val="7030A0"/>
                  </a:solidFill>
                </a:rPr>
                <a:t>FileNotFoundError</a:t>
              </a:r>
              <a:r>
                <a:rPr lang="en-US" altLang="zh-CN" sz="2000" dirty="0"/>
                <a:t>:</a:t>
              </a:r>
            </a:p>
            <a:p>
              <a:r>
                <a:rPr lang="en-US" altLang="zh-CN" sz="2000" dirty="0"/>
                <a:t>        </a:t>
              </a:r>
              <a:r>
                <a:rPr lang="en-US" altLang="zh-CN" sz="20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000" dirty="0"/>
                <a:t>(</a:t>
              </a:r>
              <a:r>
                <a:rPr lang="en-US" altLang="zh-CN" sz="2000" dirty="0" err="1"/>
                <a:t>fname</a:t>
              </a:r>
              <a:r>
                <a:rPr lang="en-US" altLang="zh-CN" sz="2000" dirty="0"/>
                <a:t> +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 does not exist'</a:t>
              </a:r>
              <a:r>
                <a:rPr lang="en-US" altLang="zh-CN" sz="2000" dirty="0"/>
                <a:t>)</a:t>
              </a:r>
            </a:p>
            <a:p>
              <a:r>
                <a:rPr lang="en-US" altLang="zh-CN" sz="2000" dirty="0"/>
                <a:t>   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else</a:t>
              </a:r>
              <a:r>
                <a:rPr lang="en-US" altLang="zh-CN" sz="2000" dirty="0"/>
                <a:t>:</a:t>
              </a:r>
            </a:p>
            <a:p>
              <a:r>
                <a:rPr lang="en-US" altLang="zh-CN" sz="2000" dirty="0"/>
                <a:t>        lens = </a:t>
              </a:r>
              <a:r>
                <a:rPr lang="en-US" altLang="zh-CN" sz="2000" dirty="0" err="1"/>
                <a:t>len</a:t>
              </a:r>
              <a:r>
                <a:rPr lang="en-US" altLang="zh-CN" sz="2000" dirty="0"/>
                <a:t>(data)</a:t>
              </a:r>
            </a:p>
            <a:p>
              <a:r>
                <a:rPr lang="en-US" altLang="zh-CN" sz="2000" dirty="0"/>
                <a:t>        </a:t>
              </a:r>
              <a:r>
                <a:rPr lang="en-US" altLang="zh-CN" sz="20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000" dirty="0"/>
                <a:t>(</a:t>
              </a:r>
              <a:r>
                <a:rPr lang="en-US" altLang="zh-CN" sz="2000" dirty="0" err="1"/>
                <a:t>fname</a:t>
              </a:r>
              <a:r>
                <a:rPr lang="en-US" altLang="zh-CN" sz="2000" dirty="0"/>
                <a:t> +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 has ' </a:t>
              </a:r>
              <a:r>
                <a:rPr lang="en-US" altLang="zh-CN" sz="2000" dirty="0"/>
                <a:t>+ </a:t>
              </a:r>
              <a:r>
                <a:rPr lang="en-US" altLang="zh-CN" sz="2000" dirty="0" err="1"/>
                <a:t>str</a:t>
              </a:r>
              <a:r>
                <a:rPr lang="en-US" altLang="zh-CN" sz="2000" dirty="0"/>
                <a:t>(lens) +</a:t>
              </a:r>
              <a:r>
                <a:rPr lang="en-US" altLang="zh-CN" sz="2000" dirty="0" smtClean="0">
                  <a:solidFill>
                    <a:schemeClr val="accent3"/>
                  </a:solidFill>
                </a:rPr>
                <a:t>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 lines</a:t>
              </a:r>
              <a:r>
                <a:rPr lang="en-US" altLang="zh-CN" sz="20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000" dirty="0" smtClean="0"/>
                <a:t>)</a:t>
              </a:r>
              <a:endParaRPr lang="en-US" altLang="zh-CN" sz="2000" dirty="0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341480" y="2473846"/>
              <a:ext cx="465324" cy="268148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4692562" y="1178568"/>
            <a:ext cx="3960440" cy="1482020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chemeClr val="accent6"/>
                </a:solidFill>
              </a:rPr>
              <a:t>if</a:t>
            </a:r>
            <a:r>
              <a:rPr lang="en-US" altLang="zh-CN" sz="2000" dirty="0" smtClean="0"/>
              <a:t> </a:t>
            </a:r>
            <a:r>
              <a:rPr lang="en-US" altLang="zh-CN" sz="2000" spc="110" dirty="0"/>
              <a:t>__</a:t>
            </a:r>
            <a:r>
              <a:rPr lang="en-US" altLang="zh-CN" sz="2000" dirty="0"/>
              <a:t>name</a:t>
            </a:r>
            <a:r>
              <a:rPr lang="en-US" altLang="zh-CN" sz="2000" spc="110" dirty="0"/>
              <a:t>__</a:t>
            </a:r>
            <a:r>
              <a:rPr lang="en-US" altLang="zh-CN" sz="2000" dirty="0"/>
              <a:t> == </a:t>
            </a:r>
            <a:r>
              <a:rPr lang="en-US" altLang="zh-CN" sz="2000" dirty="0">
                <a:solidFill>
                  <a:schemeClr val="accent3"/>
                </a:solidFill>
              </a:rPr>
              <a:t>' </a:t>
            </a:r>
            <a:r>
              <a:rPr lang="en-US" altLang="zh-CN" sz="2000" spc="110" dirty="0" smtClean="0">
                <a:solidFill>
                  <a:schemeClr val="accent3"/>
                </a:solidFill>
              </a:rPr>
              <a:t>__</a:t>
            </a:r>
            <a:r>
              <a:rPr lang="en-US" altLang="zh-CN" sz="2000" dirty="0">
                <a:solidFill>
                  <a:schemeClr val="accent3"/>
                </a:solidFill>
              </a:rPr>
              <a:t>main</a:t>
            </a:r>
            <a:r>
              <a:rPr lang="en-US" altLang="zh-CN" sz="2000" spc="110" dirty="0" smtClean="0">
                <a:solidFill>
                  <a:schemeClr val="accent3"/>
                </a:solidFill>
              </a:rPr>
              <a:t>__</a:t>
            </a:r>
            <a:r>
              <a:rPr lang="en-US" altLang="zh-CN" sz="2000" dirty="0">
                <a:solidFill>
                  <a:schemeClr val="accent3"/>
                </a:solidFill>
              </a:rPr>
              <a:t> '</a:t>
            </a:r>
            <a:r>
              <a:rPr lang="en-US" altLang="zh-CN" sz="2000" dirty="0" smtClean="0"/>
              <a:t> :</a:t>
            </a:r>
            <a:endParaRPr lang="en-US" altLang="zh-CN" sz="2000" dirty="0">
              <a:solidFill>
                <a:schemeClr val="accent3"/>
              </a:solidFill>
            </a:endParaRPr>
          </a:p>
          <a:p>
            <a:r>
              <a:rPr lang="en-US" altLang="zh-CN" sz="2000" dirty="0"/>
              <a:t>    </a:t>
            </a:r>
            <a:r>
              <a:rPr lang="en-US" altLang="zh-CN" sz="2000" dirty="0" smtClean="0"/>
              <a:t>  </a:t>
            </a:r>
            <a:r>
              <a:rPr lang="en-US" altLang="zh-CN" sz="2000" dirty="0" err="1" smtClean="0"/>
              <a:t>fname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= </a:t>
            </a:r>
            <a:r>
              <a:rPr lang="en-US" altLang="zh-CN" sz="2000" dirty="0">
                <a:solidFill>
                  <a:schemeClr val="accent3"/>
                </a:solidFill>
              </a:rPr>
              <a:t>'data.txt'</a:t>
            </a:r>
          </a:p>
          <a:p>
            <a:r>
              <a:rPr lang="en-US" altLang="zh-CN" sz="2000" dirty="0"/>
              <a:t>    </a:t>
            </a:r>
            <a:r>
              <a:rPr lang="en-US" altLang="zh-CN" sz="2000" dirty="0" smtClean="0"/>
              <a:t>  </a:t>
            </a:r>
            <a:r>
              <a:rPr lang="en-US" altLang="zh-CN" sz="2000" dirty="0" err="1" smtClean="0"/>
              <a:t>countLines</a:t>
            </a:r>
            <a:r>
              <a:rPr lang="en-US" altLang="zh-CN" sz="2000" dirty="0" smtClean="0"/>
              <a:t>(</a:t>
            </a:r>
            <a:r>
              <a:rPr lang="en-US" altLang="zh-CN" sz="2000" dirty="0" err="1" smtClean="0"/>
              <a:t>fname</a:t>
            </a:r>
            <a:r>
              <a:rPr lang="en-US" altLang="zh-CN" sz="2000" dirty="0"/>
              <a:t>)</a:t>
            </a:r>
          </a:p>
        </p:txBody>
      </p:sp>
      <p:sp>
        <p:nvSpPr>
          <p:cNvPr id="3" name="矩形 2"/>
          <p:cNvSpPr/>
          <p:nvPr/>
        </p:nvSpPr>
        <p:spPr>
          <a:xfrm>
            <a:off x="5364088" y="2727042"/>
            <a:ext cx="339472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如果文件data.txt不存在，则执行结果为：</a:t>
            </a:r>
          </a:p>
          <a:p>
            <a:r>
              <a:rPr lang="zh-CN" altLang="en-US" sz="20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data.txt does not exist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若文件data.txt存在，则统计其行数并输出统计结果，执行结果示意如下：</a:t>
            </a:r>
          </a:p>
          <a:p>
            <a:r>
              <a:rPr lang="zh-CN" altLang="en-US" sz="20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data.txt has 16 lines</a:t>
            </a:r>
          </a:p>
        </p:txBody>
      </p:sp>
    </p:spTree>
    <p:extLst>
      <p:ext uri="{BB962C8B-B14F-4D97-AF65-F5344CB8AC3E}">
        <p14:creationId xmlns:p14="http://schemas.microsoft.com/office/powerpoint/2010/main" val="189159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小结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2643758"/>
            <a:ext cx="127878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9.4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672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115616" y="1059582"/>
            <a:ext cx="6480721" cy="3495836"/>
          </a:xfrm>
        </p:spPr>
        <p:txBody>
          <a:bodyPr>
            <a:normAutofit fontScale="92500"/>
          </a:bodyPr>
          <a:lstStyle/>
          <a:p>
            <a:r>
              <a:rPr lang="zh-CN" altLang="en-US" b="1" dirty="0" smtClean="0"/>
              <a:t>异常</a:t>
            </a:r>
            <a:endParaRPr lang="en-US" altLang="zh-CN" b="1" dirty="0" smtClean="0"/>
          </a:p>
          <a:p>
            <a:r>
              <a:rPr lang="en-US" altLang="zh-CN" b="1" dirty="0"/>
              <a:t>try-except</a:t>
            </a:r>
            <a:r>
              <a:rPr lang="zh-CN" altLang="en-US" b="1" dirty="0" smtClean="0"/>
              <a:t>语句</a:t>
            </a:r>
            <a:endParaRPr lang="en-US" altLang="zh-CN" b="1" dirty="0" smtClean="0"/>
          </a:p>
          <a:p>
            <a:r>
              <a:rPr lang="en-US" altLang="zh-CN" b="1" dirty="0"/>
              <a:t>try-except-else</a:t>
            </a:r>
            <a:r>
              <a:rPr lang="zh-CN" altLang="en-US" b="1" dirty="0" smtClean="0"/>
              <a:t>语句</a:t>
            </a:r>
            <a:endParaRPr lang="en-US" altLang="zh-CN" b="1" dirty="0" smtClean="0"/>
          </a:p>
          <a:p>
            <a:r>
              <a:rPr lang="en-US" altLang="zh-CN" b="1" dirty="0"/>
              <a:t>try-finally</a:t>
            </a:r>
            <a:r>
              <a:rPr lang="zh-CN" altLang="en-US" b="1" dirty="0" smtClean="0"/>
              <a:t>语句</a:t>
            </a:r>
            <a:endParaRPr lang="en-US" altLang="zh-CN" b="1" dirty="0" smtClean="0"/>
          </a:p>
          <a:p>
            <a:r>
              <a:rPr lang="en-US" altLang="zh-CN" b="1" dirty="0" smtClean="0"/>
              <a:t>raise</a:t>
            </a:r>
            <a:r>
              <a:rPr lang="zh-CN" altLang="en-US" b="1" dirty="0" smtClean="0"/>
              <a:t>语句</a:t>
            </a:r>
            <a:endParaRPr lang="en-US" altLang="zh-CN" b="1" dirty="0" smtClean="0"/>
          </a:p>
          <a:p>
            <a:r>
              <a:rPr lang="en-US" altLang="zh-CN" b="1" dirty="0" smtClean="0"/>
              <a:t>with</a:t>
            </a:r>
            <a:r>
              <a:rPr lang="zh-CN" altLang="zh-CN" b="1" dirty="0"/>
              <a:t>语句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32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542585"/>
            <a:ext cx="2718572" cy="238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16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异常（</a:t>
            </a:r>
            <a:r>
              <a:rPr lang="en-US" altLang="zh-CN" dirty="0"/>
              <a:t>Exception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2351930"/>
            <a:ext cx="4526770" cy="1296144"/>
          </a:xfrm>
        </p:spPr>
        <p:txBody>
          <a:bodyPr lIns="0" rIns="0"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rgbClr val="FF0000"/>
                </a:solidFill>
              </a:rPr>
              <a:t>Traceback (most recent call last):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rgbClr val="FF0000"/>
                </a:solidFill>
              </a:rPr>
              <a:t>  </a:t>
            </a:r>
            <a:r>
              <a:rPr lang="en-US" altLang="zh-CN" sz="2000" spc="-100" dirty="0">
                <a:solidFill>
                  <a:srgbClr val="FF0000"/>
                </a:solidFill>
              </a:rPr>
              <a:t>File "&lt;</a:t>
            </a:r>
            <a:r>
              <a:rPr lang="en-US" altLang="zh-CN" sz="2000" spc="-100" dirty="0" smtClean="0">
                <a:solidFill>
                  <a:srgbClr val="FF0000"/>
                </a:solidFill>
              </a:rPr>
              <a:t>pyshell#0&gt;", </a:t>
            </a:r>
            <a:r>
              <a:rPr lang="en-US" altLang="zh-CN" sz="2000" spc="-100" dirty="0">
                <a:solidFill>
                  <a:srgbClr val="FF0000"/>
                </a:solidFill>
              </a:rPr>
              <a:t>line 1, in &lt;module&gt;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rgbClr val="FF0000"/>
                </a:solidFill>
              </a:rPr>
              <a:t>    1/0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 err="1">
                <a:solidFill>
                  <a:srgbClr val="FF0000"/>
                </a:solidFill>
              </a:rPr>
              <a:t>ZeroDivisionError</a:t>
            </a:r>
            <a:r>
              <a:rPr lang="en-US" altLang="zh-CN" sz="2000" dirty="0">
                <a:solidFill>
                  <a:srgbClr val="FF0000"/>
                </a:solidFill>
              </a:rPr>
              <a:t>: division by zero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470647" y="1131590"/>
            <a:ext cx="1584176" cy="1044117"/>
            <a:chOff x="-171440" y="2121408"/>
            <a:chExt cx="4104456" cy="1466841"/>
          </a:xfrm>
        </p:grpSpPr>
        <p:sp>
          <p:nvSpPr>
            <p:cNvPr id="9" name="任意多边形 8"/>
            <p:cNvSpPr/>
            <p:nvPr/>
          </p:nvSpPr>
          <p:spPr>
            <a:xfrm>
              <a:off x="-171440" y="2121408"/>
              <a:ext cx="4104456" cy="146684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/>
                <a:t>1 </a:t>
              </a:r>
              <a:r>
                <a:rPr lang="en-US" altLang="zh-CN" sz="2400" dirty="0"/>
                <a:t>/ 0</a:t>
              </a:r>
              <a:endParaRPr lang="zh-CN" altLang="en-US" sz="2400" dirty="0"/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27422" y="2121466"/>
              <a:ext cx="2281342" cy="55633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1" name="内容占位符 2"/>
          <p:cNvSpPr txBox="1">
            <a:spLocks/>
          </p:cNvSpPr>
          <p:nvPr/>
        </p:nvSpPr>
        <p:spPr>
          <a:xfrm>
            <a:off x="4572000" y="2323189"/>
            <a:ext cx="4464496" cy="1296144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indent="0">
              <a:lnSpc>
                <a:spcPct val="120000"/>
              </a:lnSpc>
              <a:spcBef>
                <a:spcPts val="0"/>
              </a:spcBef>
              <a:buFont typeface="Arial" pitchFamily="34" charset="0"/>
              <a:buNone/>
              <a:defRPr sz="2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16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»"/>
              <a:defRPr sz="1600">
                <a:latin typeface="微软雅黑" pitchFamily="34" charset="-122"/>
                <a:ea typeface="微软雅黑" pitchFamily="34" charset="-122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altLang="zh-CN" dirty="0"/>
              <a:t>Traceback (most recent call last):</a:t>
            </a:r>
          </a:p>
          <a:p>
            <a:r>
              <a:rPr lang="en-US" altLang="zh-CN" dirty="0"/>
              <a:t>  </a:t>
            </a:r>
            <a:r>
              <a:rPr lang="en-US" altLang="zh-CN" spc="-100" dirty="0"/>
              <a:t>File "&lt;pyshell#1&gt;", line 1, in &lt;module&gt;</a:t>
            </a:r>
          </a:p>
          <a:p>
            <a:r>
              <a:rPr lang="en-US" altLang="zh-CN" dirty="0"/>
              <a:t>    y = x + 1</a:t>
            </a:r>
          </a:p>
          <a:p>
            <a:r>
              <a:rPr lang="en-US" altLang="zh-CN" dirty="0" err="1"/>
              <a:t>NameError</a:t>
            </a:r>
            <a:r>
              <a:rPr lang="en-US" altLang="zh-CN" dirty="0"/>
              <a:t>: name 'x' is not defined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788024" y="1209659"/>
            <a:ext cx="2376264" cy="936104"/>
            <a:chOff x="-171440" y="2121408"/>
            <a:chExt cx="4104456" cy="1466841"/>
          </a:xfrm>
        </p:grpSpPr>
        <p:sp>
          <p:nvSpPr>
            <p:cNvPr id="13" name="任意多边形 12"/>
            <p:cNvSpPr/>
            <p:nvPr/>
          </p:nvSpPr>
          <p:spPr>
            <a:xfrm>
              <a:off x="-171440" y="2121408"/>
              <a:ext cx="4104456" cy="146684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400" dirty="0"/>
                <a:t>&gt;&gt;&gt; y = x + 1</a:t>
              </a:r>
              <a:endParaRPr lang="zh-CN" altLang="en-US" sz="2400" dirty="0"/>
            </a:p>
          </p:txBody>
        </p:sp>
        <p:sp>
          <p:nvSpPr>
            <p:cNvPr id="14" name="椭圆形标注 13"/>
            <p:cNvSpPr/>
            <p:nvPr/>
          </p:nvSpPr>
          <p:spPr>
            <a:xfrm>
              <a:off x="-27422" y="2121466"/>
              <a:ext cx="1472889" cy="67694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547664" y="4083918"/>
            <a:ext cx="6255110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dirty="0"/>
              <a:t>用</a:t>
            </a:r>
            <a:r>
              <a:rPr lang="zh-CN" altLang="en-US" sz="2400" dirty="0" smtClean="0"/>
              <a:t>异常</a:t>
            </a:r>
            <a:r>
              <a:rPr lang="zh-CN" altLang="en-US" sz="2400" dirty="0"/>
              <a:t>对象（</a:t>
            </a:r>
            <a:r>
              <a:rPr lang="en-US" altLang="zh-CN" sz="2400" dirty="0"/>
              <a:t>exception object</a:t>
            </a:r>
            <a:r>
              <a:rPr lang="zh-CN" altLang="en-US" sz="2400" dirty="0"/>
              <a:t>）表示异常情况</a:t>
            </a:r>
          </a:p>
        </p:txBody>
      </p:sp>
    </p:spTree>
    <p:extLst>
      <p:ext uri="{BB962C8B-B14F-4D97-AF65-F5344CB8AC3E}">
        <p14:creationId xmlns:p14="http://schemas.microsoft.com/office/powerpoint/2010/main" val="107044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异常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908255"/>
            <a:ext cx="2232248" cy="844779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 smtClean="0"/>
              <a:t>查看异常</a:t>
            </a:r>
            <a:r>
              <a:rPr lang="en-US" altLang="zh-CN" spc="-200" dirty="0" err="1" smtClean="0">
                <a:solidFill>
                  <a:srgbClr val="7030A0"/>
                </a:solidFill>
                <a:latin typeface="+mn-lt"/>
                <a:ea typeface="+mn-ea"/>
              </a:rPr>
              <a:t>dir</a:t>
            </a:r>
            <a:r>
              <a:rPr lang="en-US" altLang="zh-CN" spc="-200" dirty="0"/>
              <a:t>(</a:t>
            </a:r>
            <a:r>
              <a:rPr lang="en-US" altLang="zh-CN" spc="110" dirty="0"/>
              <a:t>__</a:t>
            </a:r>
            <a:r>
              <a:rPr lang="en-US" altLang="zh-CN" spc="-200" dirty="0" err="1"/>
              <a:t>builtins</a:t>
            </a:r>
            <a:r>
              <a:rPr lang="en-US" altLang="zh-CN" spc="110" dirty="0"/>
              <a:t>__</a:t>
            </a:r>
            <a:r>
              <a:rPr lang="en-US" altLang="zh-CN" spc="-200" dirty="0"/>
              <a:t>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982235"/>
              </p:ext>
            </p:extLst>
          </p:nvPr>
        </p:nvGraphicFramePr>
        <p:xfrm>
          <a:off x="2376264" y="915567"/>
          <a:ext cx="6732240" cy="3865545"/>
        </p:xfrm>
        <a:graphic>
          <a:graphicData uri="http://schemas.openxmlformats.org/drawingml/2006/table">
            <a:tbl>
              <a:tblPr firstRow="1" firstCol="1" bandRow="1"/>
              <a:tblGrid>
                <a:gridCol w="28259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062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784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类</a:t>
                      </a:r>
                      <a:r>
                        <a:rPr lang="en-US" sz="1800" b="1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800" b="1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描</a:t>
                      </a:r>
                      <a:r>
                        <a:rPr lang="en-US" sz="1800" b="1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1800" b="1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述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9778">
                <a:tc>
                  <a:txBody>
                    <a:bodyPr/>
                    <a:lstStyle/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BaseException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所有异常的基类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9778">
                <a:tc>
                  <a:txBody>
                    <a:bodyPr/>
                    <a:lstStyle/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en-US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Exception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常规异常的基类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9778">
                <a:tc>
                  <a:txBody>
                    <a:bodyPr/>
                    <a:lstStyle/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AttributeError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对象不存在此属性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9778">
                <a:tc>
                  <a:txBody>
                    <a:bodyPr/>
                    <a:lstStyle/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IndexError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序列中无此索引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9778">
                <a:tc>
                  <a:txBody>
                    <a:bodyPr/>
                    <a:lstStyle/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IOError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输入</a:t>
                      </a:r>
                      <a:r>
                        <a:rPr lang="en-US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输出操作失败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9778">
                <a:tc>
                  <a:txBody>
                    <a:bodyPr/>
                    <a:lstStyle/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KeyboardInterrupt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用户中断执行</a:t>
                      </a:r>
                      <a:r>
                        <a:rPr lang="en-US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通常输入</a:t>
                      </a:r>
                      <a:r>
                        <a:rPr lang="en-US" sz="1900" kern="100" dirty="0" err="1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Ctr</a:t>
                      </a:r>
                      <a:r>
                        <a:rPr lang="en-US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-C)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9778">
                <a:tc>
                  <a:txBody>
                    <a:bodyPr/>
                    <a:lstStyle/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KeyError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映射中不存在此键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9778">
                <a:tc>
                  <a:txBody>
                    <a:bodyPr/>
                    <a:lstStyle/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NameError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找不到名字（变量）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9778">
                <a:tc>
                  <a:txBody>
                    <a:bodyPr/>
                    <a:lstStyle/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SyntaxError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Python </a:t>
                      </a:r>
                      <a:r>
                        <a:rPr lang="zh-CN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语法错误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99778">
                <a:tc>
                  <a:txBody>
                    <a:bodyPr/>
                    <a:lstStyle/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TypeError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对类型无效的操作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1310">
                <a:tc>
                  <a:txBody>
                    <a:bodyPr/>
                    <a:lstStyle/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ValueError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传入无效的参数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99778">
                <a:tc>
                  <a:txBody>
                    <a:bodyPr/>
                    <a:lstStyle/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en-US" sz="1900" kern="100" dirty="0" err="1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ZeroDivisionError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除</a:t>
                      </a:r>
                      <a:r>
                        <a:rPr lang="en-US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或取模</a:t>
                      </a:r>
                      <a:r>
                        <a:rPr lang="en-US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运算的第二个参数为</a:t>
                      </a:r>
                      <a:r>
                        <a:rPr lang="en-US" sz="1900" kern="100" dirty="0">
                          <a:effectLst/>
                          <a:latin typeface="Consolas" panose="020B0609020204030204" pitchFamily="49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19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254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异常处理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4771" y="1707654"/>
            <a:ext cx="4248472" cy="18002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accent6"/>
                </a:solidFill>
                <a:latin typeface="+mn-lt"/>
                <a:ea typeface="+mn-ea"/>
              </a:rPr>
              <a:t>if</a:t>
            </a:r>
            <a:r>
              <a:rPr lang="en-US" altLang="zh-CN" dirty="0"/>
              <a:t> y != 0: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en-US" altLang="zh-CN" dirty="0" smtClean="0">
                <a:solidFill>
                  <a:srgbClr val="7030A0"/>
                </a:solidFill>
              </a:rPr>
              <a:t>print</a:t>
            </a:r>
            <a:r>
              <a:rPr lang="en-US" altLang="zh-CN" dirty="0" smtClean="0"/>
              <a:t>(x </a:t>
            </a:r>
            <a:r>
              <a:rPr lang="en-US" altLang="zh-CN" dirty="0"/>
              <a:t>/ y)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accent6"/>
                </a:solidFill>
                <a:latin typeface="+mn-lt"/>
                <a:ea typeface="+mn-ea"/>
              </a:rPr>
              <a:t>else</a:t>
            </a:r>
            <a:r>
              <a:rPr lang="en-US" altLang="zh-CN" dirty="0"/>
              <a:t>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 smtClean="0"/>
              <a:t>        </a:t>
            </a:r>
            <a:r>
              <a:rPr lang="en-US" altLang="zh-CN" dirty="0">
                <a:solidFill>
                  <a:srgbClr val="7030A0"/>
                </a:solidFill>
              </a:rPr>
              <a:t>print</a:t>
            </a:r>
            <a:r>
              <a:rPr lang="en-US" altLang="zh-CN" dirty="0"/>
              <a:t>(</a:t>
            </a:r>
            <a:r>
              <a:rPr lang="en-US" altLang="zh-CN" dirty="0">
                <a:solidFill>
                  <a:schemeClr val="accent3"/>
                </a:solidFill>
              </a:rPr>
              <a:t>'division by zero'</a:t>
            </a:r>
            <a:r>
              <a:rPr lang="en-US" altLang="zh-CN" dirty="0"/>
              <a:t>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572000" y="2078457"/>
            <a:ext cx="1080120" cy="830997"/>
          </a:xfrm>
          <a:prstGeom prst="rect">
            <a:avLst/>
          </a:prstGeom>
          <a:solidFill>
            <a:schemeClr val="bg1"/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zh-CN" sz="4800" dirty="0" smtClean="0">
                <a:solidFill>
                  <a:schemeClr val="accent1">
                    <a:lumMod val="75000"/>
                  </a:schemeClr>
                </a:solidFill>
              </a:rPr>
              <a:t>VS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12160" y="2139702"/>
            <a:ext cx="208823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try-except</a:t>
            </a: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异常处理语句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 smtClean="0"/>
              <a:t>     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0673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捕捉异常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931" y="2643758"/>
            <a:ext cx="127878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9.2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070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异常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2890454"/>
            <a:ext cx="7416824" cy="1841535"/>
          </a:xfrm>
        </p:spPr>
        <p:txBody>
          <a:bodyPr lIns="0" rIns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rgbClr val="3333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Enter the first </a:t>
            </a:r>
            <a:r>
              <a:rPr lang="en-US" altLang="zh-CN" dirty="0" smtClean="0">
                <a:solidFill>
                  <a:srgbClr val="3333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number: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Traceback (most recent call last):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altLang="zh-CN" spc="-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File "C:\</a:t>
            </a:r>
            <a:r>
              <a:rPr lang="en-US" altLang="zh-CN" spc="-1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Python\programs\prog9-1.py</a:t>
            </a:r>
            <a:r>
              <a:rPr lang="en-US" altLang="zh-CN" spc="-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", line 1, in &lt;module&gt;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num1 = </a:t>
            </a:r>
            <a:r>
              <a:rPr lang="en-US" altLang="zh-CN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(input('Enter the first number: '))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ValueError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invalid literal for </a:t>
            </a:r>
            <a:r>
              <a:rPr lang="en-US" altLang="zh-CN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() with base 10: 'a'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115616" y="991123"/>
            <a:ext cx="6116891" cy="1867334"/>
            <a:chOff x="193160" y="2121408"/>
            <a:chExt cx="4104456" cy="2509450"/>
          </a:xfrm>
        </p:grpSpPr>
        <p:sp>
          <p:nvSpPr>
            <p:cNvPr id="6" name="任意多边形 5"/>
            <p:cNvSpPr/>
            <p:nvPr/>
          </p:nvSpPr>
          <p:spPr>
            <a:xfrm>
              <a:off x="193160" y="2121408"/>
              <a:ext cx="4104456" cy="250945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prog9-1.py</a:t>
              </a:r>
            </a:p>
            <a:p>
              <a:r>
                <a:rPr lang="en-US" altLang="zh-CN" sz="2400" dirty="0" smtClean="0"/>
                <a:t>num1 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 smtClean="0"/>
                <a:t>(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 smtClean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the first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number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: '</a:t>
              </a:r>
              <a:r>
                <a:rPr lang="en-US" altLang="zh-CN" sz="2400" dirty="0" smtClean="0"/>
                <a:t>))</a:t>
              </a:r>
            </a:p>
            <a:p>
              <a:r>
                <a:rPr lang="en-US" altLang="zh-CN" sz="2400" dirty="0" smtClean="0"/>
                <a:t>num2 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400" dirty="0" smtClean="0"/>
                <a:t>(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 smtClean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'Enter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the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second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number: '</a:t>
              </a:r>
              <a:r>
                <a:rPr lang="en-US" altLang="zh-CN" sz="2400" dirty="0" smtClean="0"/>
                <a:t>))</a:t>
              </a:r>
            </a:p>
            <a:p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(num1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 </a:t>
              </a:r>
              <a:r>
                <a:rPr lang="en-US" altLang="zh-CN" sz="2400" dirty="0" smtClean="0"/>
                <a:t>/ num2)</a:t>
              </a:r>
              <a:endParaRPr lang="en-US" altLang="zh-CN" sz="2400" dirty="0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309975" y="2121408"/>
              <a:ext cx="579812" cy="490633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472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9.2.1 </a:t>
            </a:r>
            <a:r>
              <a:rPr lang="en-US" altLang="zh-CN" cap="none" dirty="0"/>
              <a:t>try-except</a:t>
            </a:r>
            <a:r>
              <a:rPr lang="zh-CN" altLang="en-US" dirty="0"/>
              <a:t>语句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439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18324</TotalTime>
  <Words>1632</Words>
  <Application>Microsoft Office PowerPoint</Application>
  <PresentationFormat>全屏显示(16:9)</PresentationFormat>
  <Paragraphs>404</Paragraphs>
  <Slides>32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Broadway</vt:lpstr>
      <vt:lpstr>楷体</vt:lpstr>
      <vt:lpstr>宋体</vt:lpstr>
      <vt:lpstr>微软雅黑</vt:lpstr>
      <vt:lpstr>Arial</vt:lpstr>
      <vt:lpstr>Arial Black</vt:lpstr>
      <vt:lpstr>Calibri</vt:lpstr>
      <vt:lpstr>Consolas</vt:lpstr>
      <vt:lpstr>Courier New</vt:lpstr>
      <vt:lpstr>Times New Roman</vt:lpstr>
      <vt:lpstr>Office 主题​​</vt:lpstr>
      <vt:lpstr>第9章 异常</vt:lpstr>
      <vt:lpstr>Python中的异常</vt:lpstr>
      <vt:lpstr>程序设计错误</vt:lpstr>
      <vt:lpstr>异常（Exception）</vt:lpstr>
      <vt:lpstr>异常</vt:lpstr>
      <vt:lpstr>异常处理</vt:lpstr>
      <vt:lpstr>捕捉异常</vt:lpstr>
      <vt:lpstr>异常</vt:lpstr>
      <vt:lpstr>9.2.1 try-except语句</vt:lpstr>
      <vt:lpstr>try-except语句</vt:lpstr>
      <vt:lpstr>try-except语句</vt:lpstr>
      <vt:lpstr>9.2.2 多个except子句和一个except块捕捉多个异常</vt:lpstr>
      <vt:lpstr>多个except子句</vt:lpstr>
      <vt:lpstr>一个except块捕捉多个异常</vt:lpstr>
      <vt:lpstr>空except子句</vt:lpstr>
      <vt:lpstr>as子句</vt:lpstr>
      <vt:lpstr>as子句</vt:lpstr>
      <vt:lpstr>9.2.3 else子句</vt:lpstr>
      <vt:lpstr>else子句</vt:lpstr>
      <vt:lpstr>加入循环</vt:lpstr>
      <vt:lpstr>改写9-9</vt:lpstr>
      <vt:lpstr>break语句的位置</vt:lpstr>
      <vt:lpstr>break语句的位置</vt:lpstr>
      <vt:lpstr>9.2.4 finally子句</vt:lpstr>
      <vt:lpstr>finally子句</vt:lpstr>
      <vt:lpstr>提取文本中的数字字符串转化成浮点数</vt:lpstr>
      <vt:lpstr>上下文管理器和with语句</vt:lpstr>
      <vt:lpstr>上下文管理器（Context Manager）和with语句</vt:lpstr>
      <vt:lpstr>上下文管理器（Context Manager）和with语句</vt:lpstr>
      <vt:lpstr>例：计算一个文件的行数</vt:lpstr>
      <vt:lpstr>小结</vt:lpstr>
      <vt:lpstr>小结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Zhang Lily</cp:lastModifiedBy>
  <cp:revision>721</cp:revision>
  <dcterms:created xsi:type="dcterms:W3CDTF">2014-10-11T09:01:24Z</dcterms:created>
  <dcterms:modified xsi:type="dcterms:W3CDTF">2019-05-03T14:34:27Z</dcterms:modified>
</cp:coreProperties>
</file>