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74" r:id="rId2"/>
    <p:sldId id="364" r:id="rId3"/>
    <p:sldId id="362" r:id="rId4"/>
    <p:sldId id="352" r:id="rId5"/>
    <p:sldId id="353" r:id="rId6"/>
    <p:sldId id="351" r:id="rId7"/>
    <p:sldId id="375" r:id="rId8"/>
    <p:sldId id="337" r:id="rId9"/>
    <p:sldId id="338" r:id="rId10"/>
    <p:sldId id="376" r:id="rId11"/>
    <p:sldId id="377" r:id="rId12"/>
    <p:sldId id="378" r:id="rId13"/>
    <p:sldId id="354" r:id="rId14"/>
    <p:sldId id="379" r:id="rId15"/>
    <p:sldId id="381" r:id="rId16"/>
    <p:sldId id="382" r:id="rId17"/>
    <p:sldId id="380" r:id="rId18"/>
    <p:sldId id="342" r:id="rId19"/>
    <p:sldId id="383" r:id="rId20"/>
    <p:sldId id="355" r:id="rId21"/>
    <p:sldId id="357" r:id="rId22"/>
    <p:sldId id="358" r:id="rId23"/>
    <p:sldId id="384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2A"/>
    <a:srgbClr val="46AAC5"/>
    <a:srgbClr val="46AA60"/>
    <a:srgbClr val="F5F395"/>
    <a:srgbClr val="F1EE64"/>
    <a:srgbClr val="0000FF"/>
    <a:srgbClr val="3674A8"/>
    <a:srgbClr val="FFF0B6"/>
    <a:srgbClr val="719EC2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3" autoAdjust="0"/>
    <p:restoredTop sz="79777" autoAdjust="0"/>
  </p:normalViewPr>
  <p:slideViewPr>
    <p:cSldViewPr>
      <p:cViewPr varScale="1">
        <p:scale>
          <a:sx n="92" d="100"/>
          <a:sy n="92" d="100"/>
        </p:scale>
        <p:origin x="25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979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91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178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370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871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011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608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089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7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95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7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611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8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349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8088D-1D90-4D08-8AA3-B1DAAC1E70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928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49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3241563"/>
            <a:ext cx="8208912" cy="75426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 smtClean="0"/>
              <a:t>第</a:t>
            </a:r>
            <a:r>
              <a:rPr lang="en-US" altLang="zh-CN" sz="2800" dirty="0" smtClean="0"/>
              <a:t>12</a:t>
            </a:r>
            <a:r>
              <a:rPr lang="zh-CN" altLang="en-US" sz="2800" dirty="0" smtClean="0"/>
              <a:t>章 基于自然语言工具包</a:t>
            </a:r>
            <a:r>
              <a:rPr lang="en-US" altLang="zh-CN" sz="2800" dirty="0" smtClean="0"/>
              <a:t>NLTK</a:t>
            </a:r>
            <a:r>
              <a:rPr lang="zh-CN" altLang="en-US" sz="2800" dirty="0" smtClean="0"/>
              <a:t>的文本挖掘入门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03648" y="2859782"/>
            <a:ext cx="6336704" cy="488640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buNone/>
            </a:pPr>
            <a:r>
              <a:rPr lang="en-US" altLang="zh-CN" sz="2000" dirty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Chap12 Introduction to Text Mining Based on NLTK</a:t>
            </a:r>
            <a:endParaRPr lang="zh-CN" altLang="en-US" sz="2000" dirty="0">
              <a:solidFill>
                <a:srgbClr val="FFF0B6"/>
              </a:solidFill>
              <a:latin typeface="Bauhaus 93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3995824"/>
            <a:ext cx="532859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</a:p>
        </p:txBody>
      </p:sp>
    </p:spTree>
    <p:extLst>
      <p:ext uri="{BB962C8B-B14F-4D97-AF65-F5344CB8AC3E}">
        <p14:creationId xmlns:p14="http://schemas.microsoft.com/office/powerpoint/2010/main" val="5378336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布朗语料库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756" y="976475"/>
            <a:ext cx="8964488" cy="12463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第一个百万词级的英文电子语料库，由布朗大学在</a:t>
            </a:r>
            <a:r>
              <a:rPr lang="en-US" altLang="zh-CN" dirty="0"/>
              <a:t>1961</a:t>
            </a:r>
            <a:r>
              <a:rPr lang="zh-CN" altLang="en-US" dirty="0"/>
              <a:t>年构建，这个语料库包含了</a:t>
            </a:r>
            <a:r>
              <a:rPr lang="en-US" altLang="zh-CN" dirty="0"/>
              <a:t>500</a:t>
            </a:r>
            <a:r>
              <a:rPr lang="zh-CN" altLang="en-US" dirty="0"/>
              <a:t>个不同来源的文本，按新闻、社论、</a:t>
            </a:r>
            <a:r>
              <a:rPr lang="zh-CN" altLang="en-US" dirty="0" smtClean="0"/>
              <a:t>评论和</a:t>
            </a:r>
            <a:r>
              <a:rPr lang="zh-CN" altLang="en-US" dirty="0"/>
              <a:t>小说等进行了分类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68399" y="2283718"/>
            <a:ext cx="7488832" cy="2273439"/>
            <a:chOff x="577327" y="2245291"/>
            <a:chExt cx="2981376" cy="989933"/>
          </a:xfrm>
        </p:grpSpPr>
        <p:sp>
          <p:nvSpPr>
            <p:cNvPr id="6" name="任意多边形 5"/>
            <p:cNvSpPr/>
            <p:nvPr/>
          </p:nvSpPr>
          <p:spPr>
            <a:xfrm>
              <a:off x="577327" y="2245291"/>
              <a:ext cx="2981376" cy="98993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from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nltk.corpus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import 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brown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err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brown.categories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['adventure', '</a:t>
              </a:r>
              <a:r>
                <a:rPr lang="en-US" altLang="zh-CN" sz="20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belles_lettres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'editorial', 'fiction', 'government', 'hobbies', 'humor', 'learned', 'lore', 'mystery', 'news', 'religion', 'reviews', 'romance', '</a:t>
              </a:r>
              <a:r>
                <a:rPr lang="en-US" altLang="zh-CN" sz="20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science_fiction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']</a:t>
              </a:r>
              <a:endParaRPr lang="zh-CN" altLang="en-US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34661" y="2245291"/>
              <a:ext cx="286639" cy="15677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29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/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. </a:t>
            </a:r>
            <a:r>
              <a:rPr lang="zh-CN" altLang="en-US" dirty="0" smtClean="0"/>
              <a:t>路透社语料库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23958"/>
            <a:ext cx="8424936" cy="7836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 smtClean="0"/>
              <a:t>含</a:t>
            </a:r>
            <a:r>
              <a:rPr lang="zh-CN" altLang="en-US" dirty="0"/>
              <a:t>了</a:t>
            </a:r>
            <a:r>
              <a:rPr lang="en-US" altLang="zh-CN" dirty="0"/>
              <a:t>10788</a:t>
            </a:r>
            <a:r>
              <a:rPr lang="zh-CN" altLang="en-US" dirty="0"/>
              <a:t>个新闻文档，共计</a:t>
            </a:r>
            <a:r>
              <a:rPr lang="en-US" altLang="zh-CN" dirty="0"/>
              <a:t>130</a:t>
            </a:r>
            <a:r>
              <a:rPr lang="zh-CN" altLang="en-US" dirty="0"/>
              <a:t>万个词，这些文档被分为</a:t>
            </a:r>
            <a:r>
              <a:rPr lang="en-US" altLang="zh-CN" dirty="0"/>
              <a:t>90</a:t>
            </a:r>
            <a:r>
              <a:rPr lang="zh-CN" altLang="en-US" dirty="0"/>
              <a:t>个主题，按照“训练”和“测试”分成两组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87724" y="1851670"/>
            <a:ext cx="7488832" cy="2760397"/>
            <a:chOff x="577327" y="2278469"/>
            <a:chExt cx="2981376" cy="906852"/>
          </a:xfrm>
        </p:grpSpPr>
        <p:sp>
          <p:nvSpPr>
            <p:cNvPr id="6" name="任意多边形 5"/>
            <p:cNvSpPr/>
            <p:nvPr/>
          </p:nvSpPr>
          <p:spPr>
            <a:xfrm>
              <a:off x="577327" y="2282154"/>
              <a:ext cx="2981376" cy="90316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from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nltk.corpus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import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reuters</a:t>
              </a:r>
              <a:endPara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reuters.fileids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['test/14826', 'test/14828', 'test/14829', 'test/14832', 'test/14833',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...]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reuters.categories</a:t>
              </a:r>
              <a:r>
                <a:rPr lang="en-US" altLang="zh-CN" sz="2400" dirty="0"/>
                <a:t>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['</a:t>
              </a:r>
              <a:r>
                <a:rPr lang="en-US" altLang="zh-CN" sz="20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acq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'alum', 'barley', 'bop', 'carcass', 'castor-oil', 'cocoa', 'coconut', 'coconut-oil', 'coffee', 'copper', 'copra-cake', 'corn', 'cotton', … , 'zinc']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63328" y="2278469"/>
              <a:ext cx="286639" cy="12327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36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美国总统就职演说语料库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971600" y="2125462"/>
            <a:ext cx="7920880" cy="2592291"/>
            <a:chOff x="548640" y="2121407"/>
            <a:chExt cx="2666038" cy="1115232"/>
          </a:xfrm>
        </p:grpSpPr>
        <p:sp>
          <p:nvSpPr>
            <p:cNvPr id="7" name="任意多边形 6"/>
            <p:cNvSpPr/>
            <p:nvPr/>
          </p:nvSpPr>
          <p:spPr>
            <a:xfrm>
              <a:off x="548640" y="2121408"/>
              <a:ext cx="2666038" cy="111523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endPara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from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nltk.corpus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import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inaugural</a:t>
              </a:r>
            </a:p>
            <a:p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err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inaugural.fileids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()</a:t>
              </a:r>
            </a:p>
            <a:p>
              <a:r>
                <a:rPr lang="en-US" altLang="zh-CN" sz="20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'1789-Washington.txt', '1793-Washington.txt', '1797-Adams.txt', '1801-Jefferson.txt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','1805-Jefferson.txt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… , '1993-Clinton.txt', '1997-Clinton.txt', '2001-Bush.txt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','2005-Bush.txt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'2009-Obama.txt']</a:t>
              </a:r>
            </a:p>
            <a:p>
              <a:endPara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19634" y="2121407"/>
              <a:ext cx="315077" cy="19199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9552" y="925133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美国总统就职演说语料库中包含了从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1789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年期间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57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任美国总统的就职演说稿，每一份演讲稿都放在一个单独的文本文件中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50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载入网络或本地文本</a:t>
            </a:r>
            <a:r>
              <a:rPr lang="en-US" altLang="zh-CN" dirty="0" smtClean="0"/>
              <a:t>/</a:t>
            </a:r>
            <a:r>
              <a:rPr lang="zh-CN" altLang="en-US" dirty="0" smtClean="0"/>
              <a:t>语料库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57200" y="972788"/>
            <a:ext cx="8363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若要载入未收录在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NLTK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古腾堡语料库中的项目网站上的图书，如要下载一本儿童小说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《Facing the World》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3568" y="1680675"/>
            <a:ext cx="8286091" cy="2979308"/>
            <a:chOff x="548640" y="2121408"/>
            <a:chExt cx="2788962" cy="1115231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121408"/>
              <a:ext cx="2788962" cy="111523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0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url</a:t>
              </a: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 = </a:t>
              </a:r>
              <a:r>
                <a:rPr lang="en-US" altLang="zh-CN" sz="2000" dirty="0">
                  <a:solidFill>
                    <a:srgbClr val="92D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'http://www.gutenberg.org/files/6461/6461-0.txt'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0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import</a:t>
              </a: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 requests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r = </a:t>
              </a:r>
              <a:r>
                <a:rPr lang="en-US" altLang="zh-CN" sz="20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requests.get</a:t>
              </a: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en-US" altLang="zh-CN" sz="20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url</a:t>
              </a: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0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r.status_code</a:t>
              </a:r>
              <a:endPara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200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0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r.text</a:t>
              </a:r>
              <a:r>
                <a:rPr lang="en-US" altLang="zh-CN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[:150]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'\</a:t>
              </a:r>
              <a:r>
                <a:rPr lang="en-US" altLang="zh-CN" sz="20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ufeffThe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Project Gutenberg EBook of Facing the World, by Horatio Alger\r\n\r\</a:t>
              </a:r>
              <a:r>
                <a:rPr lang="en-US" altLang="zh-CN" sz="20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nThis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eBook is for the use of anyone anywhere at no cost and with\r\</a:t>
              </a:r>
              <a:r>
                <a:rPr lang="en-US" altLang="zh-CN" sz="20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nalmost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no rest'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21350" y="2121408"/>
              <a:ext cx="315077" cy="1508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05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载入网络或本地文本</a:t>
            </a:r>
            <a:r>
              <a:rPr lang="en-US" altLang="zh-CN" dirty="0" smtClean="0"/>
              <a:t>/</a:t>
            </a:r>
            <a:r>
              <a:rPr lang="zh-CN" altLang="en-US" dirty="0" smtClean="0"/>
              <a:t>语料库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83768" y="4011910"/>
            <a:ext cx="4176464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PlaintextCorpusReader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</a:p>
        </p:txBody>
      </p:sp>
      <p:sp>
        <p:nvSpPr>
          <p:cNvPr id="6" name="矩形 5"/>
          <p:cNvSpPr/>
          <p:nvPr/>
        </p:nvSpPr>
        <p:spPr>
          <a:xfrm>
            <a:off x="107504" y="1545634"/>
            <a:ext cx="9036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>
              <a:spcBef>
                <a:spcPts val="600"/>
              </a:spcBef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&gt;&gt;&gt; </a:t>
            </a:r>
            <a:r>
              <a:rPr lang="en-US" altLang="zh-CN" sz="2400" kern="1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from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err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nltk.corpus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import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err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PlaintextCorpusReader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33375">
              <a:spcBef>
                <a:spcPts val="600"/>
              </a:spcBef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&gt;&gt;&gt; </a:t>
            </a:r>
            <a:r>
              <a:rPr lang="en-US" altLang="zh-CN" sz="2400" kern="100" dirty="0" err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corpus_root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kern="100" dirty="0" smtClean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'd:/data/'</a:t>
            </a:r>
            <a:endParaRPr lang="zh-CN" altLang="zh-CN" sz="2400" kern="100" dirty="0">
              <a:solidFill>
                <a:schemeClr val="accent3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33375">
              <a:spcBef>
                <a:spcPts val="600"/>
              </a:spcBef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&gt;&gt;&gt; books = </a:t>
            </a:r>
            <a:r>
              <a:rPr lang="en-US" altLang="zh-CN" sz="2400" kern="100" dirty="0" err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PlaintextCorpusReader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kern="100" dirty="0" err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corpus_root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sz="2400" kern="100" dirty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'.*'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33375">
              <a:spcBef>
                <a:spcPts val="600"/>
              </a:spcBef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&gt;&gt;&gt; </a:t>
            </a:r>
            <a:r>
              <a:rPr lang="en-US" altLang="zh-CN" sz="2400" kern="100" dirty="0" err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books.fileids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()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33375">
              <a:spcBef>
                <a:spcPts val="600"/>
              </a:spcBef>
            </a:pPr>
            <a:r>
              <a:rPr lang="en-US" altLang="zh-CN" sz="2400" kern="100" spc="-12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['</a:t>
            </a:r>
            <a:r>
              <a:rPr lang="zh-CN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三国演义</a:t>
            </a:r>
            <a:r>
              <a:rPr lang="en-US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.txt', '</a:t>
            </a:r>
            <a:r>
              <a:rPr lang="zh-CN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水浒传</a:t>
            </a:r>
            <a:r>
              <a:rPr lang="en-US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.txt', '</a:t>
            </a:r>
            <a:r>
              <a:rPr lang="zh-CN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红楼梦</a:t>
            </a:r>
            <a:r>
              <a:rPr lang="en-US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.txt', '</a:t>
            </a:r>
            <a:r>
              <a:rPr lang="zh-CN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西游记</a:t>
            </a:r>
            <a:r>
              <a:rPr lang="en-US" altLang="zh-CN" sz="2400" kern="100" spc="-12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.txt']</a:t>
            </a:r>
            <a:endParaRPr lang="zh-CN" altLang="zh-CN" sz="2400" kern="100" spc="-12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7618" y="999768"/>
            <a:ext cx="836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若要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载入本地文本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语料库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37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en-US" altLang="zh-CN" dirty="0" smtClean="0"/>
              <a:t>. </a:t>
            </a:r>
            <a:r>
              <a:rPr lang="zh-CN" altLang="en-US" dirty="0" smtClean="0"/>
              <a:t>词典资源</a:t>
            </a:r>
            <a:r>
              <a:rPr lang="en-US" altLang="zh-CN" dirty="0" smtClean="0"/>
              <a:t>WordNet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200" y="1104609"/>
            <a:ext cx="8363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著名的面向语义的英语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词典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共有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155,287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个词和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117,659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个同义词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集合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3608" y="2211711"/>
            <a:ext cx="6882443" cy="2088233"/>
            <a:chOff x="548640" y="2121408"/>
            <a:chExt cx="2788962" cy="1406219"/>
          </a:xfrm>
        </p:grpSpPr>
        <p:sp>
          <p:nvSpPr>
            <p:cNvPr id="9" name="任意多边形 8"/>
            <p:cNvSpPr/>
            <p:nvPr/>
          </p:nvSpPr>
          <p:spPr>
            <a:xfrm>
              <a:off x="548640" y="2121408"/>
              <a:ext cx="2788962" cy="140621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例如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synsets()</a:t>
              </a: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函数可以获得词的同义词集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from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nltk.corpus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import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wordnet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as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wn</a:t>
              </a:r>
              <a:endPara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wn.synsets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en-US" altLang="zh-CN" sz="2400" dirty="0">
                  <a:solidFill>
                    <a:schemeClr val="accent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'website'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en-US" altLang="zh-CN" sz="2400" kern="100" spc="-12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Synset</a:t>
              </a: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('web_site.n.01')]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621350" y="2121408"/>
              <a:ext cx="315077" cy="29094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462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en-US" altLang="zh-CN" dirty="0" smtClean="0"/>
              <a:t>. </a:t>
            </a:r>
            <a:r>
              <a:rPr lang="zh-CN" altLang="en-US" dirty="0" smtClean="0"/>
              <a:t>词典资源</a:t>
            </a:r>
            <a:r>
              <a:rPr lang="en-US" altLang="zh-CN" dirty="0" smtClean="0"/>
              <a:t>WordNet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200" y="996559"/>
            <a:ext cx="836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WordNet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的同义词集是抽象概念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，这些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概念在层次结构中相互联系，层次中每个节点对应一个同义词集，边表示上位词和下位词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关系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62011" y="2196888"/>
            <a:ext cx="7992888" cy="2610411"/>
            <a:chOff x="548640" y="2121408"/>
            <a:chExt cx="2788962" cy="1899394"/>
          </a:xfrm>
        </p:grpSpPr>
        <p:sp>
          <p:nvSpPr>
            <p:cNvPr id="9" name="任意多边形 8"/>
            <p:cNvSpPr/>
            <p:nvPr/>
          </p:nvSpPr>
          <p:spPr>
            <a:xfrm>
              <a:off x="548640" y="2121408"/>
              <a:ext cx="2788962" cy="189939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例如</a:t>
              </a:r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language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的下位词可通过</a:t>
              </a:r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hyponyms()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方法来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language =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wn.synset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en-US" altLang="zh-CN" sz="2400" dirty="0">
                  <a:solidFill>
                    <a:schemeClr val="accent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'language.n.01'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language.hyponyms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()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[</a:t>
              </a:r>
              <a:r>
                <a:rPr lang="en-US" altLang="zh-CN" sz="2400" kern="100" spc="-12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Synset</a:t>
              </a: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('artificial_language.n.01'),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kern="100" spc="-12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Synset</a:t>
              </a: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('barrage.n.01'),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…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kern="100" spc="-12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]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621350" y="2121408"/>
              <a:ext cx="315077" cy="29094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38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3305176"/>
            <a:ext cx="3888432" cy="1021556"/>
          </a:xfrm>
        </p:spPr>
        <p:txBody>
          <a:bodyPr/>
          <a:lstStyle/>
          <a:p>
            <a:r>
              <a:rPr lang="zh-CN" altLang="en-US" dirty="0" smtClean="0">
                <a:latin typeface="+mn-lt"/>
                <a:ea typeface="Meiryo UI" panose="020B0604030504040204" pitchFamily="34" charset="-128"/>
              </a:rPr>
              <a:t>基于</a:t>
            </a:r>
            <a:r>
              <a:rPr lang="en-US" altLang="zh-CN" dirty="0" smtClean="0">
                <a:latin typeface="+mn-lt"/>
                <a:ea typeface="Meiryo UI" panose="020B0604030504040204" pitchFamily="34" charset="-128"/>
              </a:rPr>
              <a:t>NLTK</a:t>
            </a:r>
            <a:r>
              <a:rPr lang="zh-CN" altLang="en-US" dirty="0" smtClean="0">
                <a:latin typeface="+mn-lt"/>
                <a:ea typeface="Meiryo UI" panose="020B0604030504040204" pitchFamily="34" charset="-128"/>
              </a:rPr>
              <a:t>的文本挖掘示例</a:t>
            </a:r>
            <a:endParaRPr lang="zh-CN" altLang="en-US" dirty="0">
              <a:latin typeface="+mn-lt"/>
              <a:ea typeface="Meiryo UI" panose="020B060403050404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12.3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3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古滕堡图书信息统计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1570"/>
            <a:ext cx="3501954" cy="507503"/>
          </a:xfrm>
        </p:spPr>
        <p:txBody>
          <a:bodyPr>
            <a:noAutofit/>
          </a:bodyPr>
          <a:lstStyle/>
          <a:p>
            <a:r>
              <a:rPr lang="zh-CN" altLang="en-US" sz="2000" dirty="0" smtClean="0"/>
              <a:t>一些简单的计算</a:t>
            </a:r>
            <a:endParaRPr lang="en-US" altLang="zh-CN" sz="2000" dirty="0" smtClean="0"/>
          </a:p>
        </p:txBody>
      </p:sp>
      <p:sp>
        <p:nvSpPr>
          <p:cNvPr id="6" name="任意多边形 5"/>
          <p:cNvSpPr/>
          <p:nvPr/>
        </p:nvSpPr>
        <p:spPr>
          <a:xfrm>
            <a:off x="781216" y="1444215"/>
            <a:ext cx="7427168" cy="3344925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200" dirty="0"/>
          </a:p>
          <a:p>
            <a:endParaRPr lang="en-US" altLang="zh-CN" dirty="0" smtClean="0"/>
          </a:p>
          <a:p>
            <a:pPr>
              <a:lnSpc>
                <a:spcPct val="80000"/>
              </a:lnSpc>
            </a:pPr>
            <a:endParaRPr lang="en-US" altLang="zh-CN" sz="2200" spc="-1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 smtClean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from</a:t>
            </a: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200" spc="-100" dirty="0" err="1">
                <a:latin typeface="黑体" panose="02010609060101010101" pitchFamily="49" charset="-122"/>
                <a:ea typeface="黑体" panose="02010609060101010101" pitchFamily="49" charset="-122"/>
              </a:rPr>
              <a:t>nltk.corpus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200" spc="-1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import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200" spc="-100" dirty="0" err="1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2200" spc="-1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utenberg</a:t>
            </a:r>
            <a:endParaRPr lang="en-US" altLang="zh-CN" sz="2200" spc="-1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 smtClean="0">
                <a:ea typeface="黑体" panose="02010609060101010101" pitchFamily="49" charset="-122"/>
              </a:rPr>
              <a:t>allwords </a:t>
            </a:r>
            <a:r>
              <a:rPr lang="en-US" altLang="zh-CN" sz="2200" spc="-100" dirty="0">
                <a:ea typeface="黑体" panose="02010609060101010101" pitchFamily="49" charset="-122"/>
              </a:rPr>
              <a:t>= </a:t>
            </a:r>
            <a:r>
              <a:rPr lang="en-US" altLang="zh-CN" sz="2200" spc="-100" dirty="0" err="1">
                <a:ea typeface="黑体" panose="02010609060101010101" pitchFamily="49" charset="-122"/>
              </a:rPr>
              <a:t>gutenberg.words</a:t>
            </a:r>
            <a:r>
              <a:rPr lang="en-US" altLang="zh-CN" sz="2200" spc="-100" dirty="0">
                <a:ea typeface="黑体" panose="02010609060101010101" pitchFamily="49" charset="-122"/>
              </a:rPr>
              <a:t>(</a:t>
            </a:r>
            <a:r>
              <a:rPr lang="en-US" altLang="zh-CN" sz="2200" spc="-100" dirty="0">
                <a:solidFill>
                  <a:schemeClr val="accent3"/>
                </a:solidFill>
                <a:ea typeface="黑体" panose="02010609060101010101" pitchFamily="49" charset="-122"/>
              </a:rPr>
              <a:t>'shakespeare-hamlet.txt'</a:t>
            </a:r>
            <a:r>
              <a:rPr lang="en-US" altLang="zh-CN" sz="2200" spc="-100" dirty="0">
                <a:ea typeface="黑体" panose="02010609060101010101" pitchFamily="49" charset="-122"/>
              </a:rPr>
              <a:t>)</a:t>
            </a:r>
            <a:endParaRPr lang="en-US" altLang="zh-CN" sz="2200" spc="-100" dirty="0" smtClean="0"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len</a:t>
            </a: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(allwords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37360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 err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len</a:t>
            </a: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200" spc="-1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(allwords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))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5447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allwords.count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200" spc="-100" dirty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'Hamlet'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</a:t>
            </a:r>
          </a:p>
          <a:p>
            <a:r>
              <a:rPr lang="en-US" altLang="zh-CN" sz="2400" dirty="0"/>
              <a:t>&gt;&gt;&gt; c = [w </a:t>
            </a:r>
            <a:r>
              <a:rPr lang="en-US" altLang="zh-CN" sz="2400" dirty="0">
                <a:solidFill>
                  <a:schemeClr val="accent6"/>
                </a:solidFill>
              </a:rPr>
              <a:t>for </a:t>
            </a:r>
            <a:r>
              <a:rPr lang="en-US" altLang="zh-CN" sz="2400" dirty="0"/>
              <a:t>w </a:t>
            </a:r>
            <a:r>
              <a:rPr lang="en-US" altLang="zh-CN" sz="2400" dirty="0">
                <a:solidFill>
                  <a:schemeClr val="accent6"/>
                </a:solidFill>
              </a:rPr>
              <a:t>in </a:t>
            </a:r>
            <a:r>
              <a:rPr lang="en-US" altLang="zh-CN" sz="2400" dirty="0" err="1"/>
              <a:t>hamlet_words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accent6"/>
                </a:solidFill>
              </a:rPr>
              <a:t>if </a:t>
            </a:r>
            <a:r>
              <a:rPr lang="en-US" altLang="zh-CN" sz="2400" dirty="0"/>
              <a:t>w </a:t>
            </a:r>
            <a:r>
              <a:rPr lang="en-US" altLang="zh-CN" sz="2400" dirty="0">
                <a:solidFill>
                  <a:schemeClr val="accent6"/>
                </a:solidFill>
              </a:rPr>
              <a:t>in</a:t>
            </a:r>
            <a:r>
              <a:rPr lang="en-US" altLang="zh-CN" sz="2400" dirty="0"/>
              <a:t> [</a:t>
            </a:r>
            <a:r>
              <a:rPr lang="en-US" altLang="zh-CN" sz="2400" dirty="0">
                <a:solidFill>
                  <a:schemeClr val="accent3"/>
                </a:solidFill>
              </a:rPr>
              <a:t>'like'</a:t>
            </a:r>
            <a:r>
              <a:rPr lang="en-US" altLang="zh-CN" sz="2400" dirty="0"/>
              <a:t>, </a:t>
            </a:r>
            <a:r>
              <a:rPr lang="en-US" altLang="zh-CN" sz="2400" dirty="0">
                <a:solidFill>
                  <a:schemeClr val="accent3"/>
                </a:solidFill>
              </a:rPr>
              <a:t>'likes'</a:t>
            </a:r>
            <a:r>
              <a:rPr lang="en-US" altLang="zh-CN" sz="2400" dirty="0"/>
              <a:t>]]</a:t>
            </a:r>
            <a:endParaRPr lang="zh-CN" altLang="zh-CN" sz="2400" dirty="0"/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</a:t>
            </a:r>
            <a:endParaRPr lang="zh-CN" altLang="zh-CN" sz="2200" spc="-1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endParaRPr lang="en-US" altLang="zh-CN" sz="2200" spc="-1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971600" y="1459073"/>
            <a:ext cx="784616" cy="380520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09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古滕堡图书信息统计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1570"/>
            <a:ext cx="3501954" cy="507503"/>
          </a:xfrm>
        </p:spPr>
        <p:txBody>
          <a:bodyPr>
            <a:noAutofit/>
          </a:bodyPr>
          <a:lstStyle/>
          <a:p>
            <a:r>
              <a:rPr lang="zh-CN" altLang="en-US" sz="2000" dirty="0" smtClean="0"/>
              <a:t>一些简单的计算</a:t>
            </a:r>
            <a:endParaRPr lang="en-US" altLang="zh-CN" sz="2000" dirty="0" smtClean="0"/>
          </a:p>
        </p:txBody>
      </p:sp>
      <p:sp>
        <p:nvSpPr>
          <p:cNvPr id="6" name="任意多边形 5"/>
          <p:cNvSpPr/>
          <p:nvPr/>
        </p:nvSpPr>
        <p:spPr>
          <a:xfrm>
            <a:off x="323528" y="1933814"/>
            <a:ext cx="6131024" cy="1767438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200" dirty="0"/>
          </a:p>
          <a:p>
            <a:endParaRPr lang="en-US" altLang="zh-CN" dirty="0" smtClean="0"/>
          </a:p>
          <a:p>
            <a:pPr>
              <a:lnSpc>
                <a:spcPct val="80000"/>
              </a:lnSpc>
            </a:pP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&gt;&gt;&gt; A 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en-US" altLang="zh-CN" sz="2200" spc="-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set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(allwords)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longwords 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= [w </a:t>
            </a:r>
            <a:r>
              <a:rPr lang="en-US" altLang="zh-CN" sz="2200" spc="-1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for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 w </a:t>
            </a:r>
            <a:r>
              <a:rPr lang="en-US" altLang="zh-CN" sz="2200" spc="-1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 A if </a:t>
            </a:r>
            <a:r>
              <a:rPr lang="en-US" altLang="zh-CN" sz="2200" spc="-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len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(w) &gt; 12]</a:t>
            </a:r>
          </a:p>
          <a:p>
            <a:pPr>
              <a:lnSpc>
                <a:spcPct val="80000"/>
              </a:lnSpc>
            </a:pP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200" spc="-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print</a:t>
            </a:r>
            <a:r>
              <a:rPr lang="en-US" altLang="zh-CN" sz="2200" spc="-1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200" spc="-1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sorted</a:t>
            </a:r>
            <a:r>
              <a:rPr lang="en-US" altLang="zh-CN" sz="2200" spc="-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(longwords))</a:t>
            </a:r>
            <a:endParaRPr lang="zh-CN" altLang="en-US" sz="2200" spc="-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39552" y="2096801"/>
            <a:ext cx="784616" cy="380520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8568" y="1079515"/>
            <a:ext cx="2088232" cy="35804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u="sng" dirty="0">
                <a:solidFill>
                  <a:schemeClr val="tx1"/>
                </a:solidFill>
                <a:ea typeface="宋体" charset="-122"/>
              </a:rPr>
              <a:t>Output</a:t>
            </a:r>
            <a:r>
              <a:rPr lang="en-US" altLang="zh-CN" sz="1600" dirty="0">
                <a:solidFill>
                  <a:schemeClr val="tx1"/>
                </a:solidFill>
                <a:ea typeface="宋体" charset="-122"/>
              </a:rPr>
              <a:t>:</a:t>
            </a:r>
          </a:p>
          <a:p>
            <a:pPr>
              <a:lnSpc>
                <a:spcPts val="1700"/>
              </a:lnSpc>
            </a:pPr>
            <a:r>
              <a:rPr lang="en-US" altLang="zh-CN" sz="1600" dirty="0" smtClean="0"/>
              <a:t>['Circumstances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Guildensterne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Incontinencie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'Recognizances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Vnderstanding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'determination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encompassement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'entertainment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'imperfections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'indifferently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instrumentall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'reconcilement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stubbornnesse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'transformation</a:t>
            </a:r>
            <a:r>
              <a:rPr lang="en-US" altLang="zh-CN" sz="1600" dirty="0"/>
              <a:t>', </a:t>
            </a:r>
            <a:r>
              <a:rPr lang="en-US" altLang="zh-CN" sz="1600" dirty="0" smtClean="0"/>
              <a:t>'</a:t>
            </a:r>
            <a:r>
              <a:rPr lang="en-US" altLang="zh-CN" sz="1600" dirty="0" err="1" smtClean="0"/>
              <a:t>vnderstanding</a:t>
            </a:r>
            <a:r>
              <a:rPr lang="en-US" altLang="zh-CN" sz="1600" dirty="0"/>
              <a:t>']</a:t>
            </a:r>
            <a:endParaRPr lang="zh-CN" altLang="en-US" sz="16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97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自然语言处理和文本挖掘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744416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自然语言</a:t>
            </a:r>
            <a:r>
              <a:rPr lang="zh-CN" altLang="en-US" dirty="0" smtClean="0"/>
              <a:t>处理（</a:t>
            </a:r>
            <a:r>
              <a:rPr lang="en-US" altLang="zh-CN" dirty="0" smtClean="0"/>
              <a:t>Natural Language Processing, NLP</a:t>
            </a:r>
            <a:r>
              <a:rPr lang="zh-CN" altLang="en-US" dirty="0" smtClean="0"/>
              <a:t>）是研究计算机处理人类语言的一门技术，是融语言学、计算机科学和数学于一体的科学。</a:t>
            </a:r>
          </a:p>
          <a:p>
            <a:r>
              <a:rPr kumimoji="1" lang="zh-CN" altLang="en-US" dirty="0" smtClean="0"/>
              <a:t>主要领域包括：信息检索、机器翻译、文本挖掘、问答系统和对话系统等。</a:t>
            </a:r>
          </a:p>
          <a:p>
            <a:r>
              <a:rPr kumimoji="1" lang="zh-CN" altLang="en-US" dirty="0" smtClean="0"/>
              <a:t>文本挖掘指从文本中挖掘出高质量的信息，包括：文本分类、聚类、文本摘要、实体抽取与识别、情感分析和挖掘信息可视化等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348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古滕</a:t>
            </a:r>
            <a:r>
              <a:rPr lang="zh-CN" altLang="en-US" dirty="0"/>
              <a:t>堡图书信息统计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51570"/>
            <a:ext cx="7931184" cy="507503"/>
          </a:xfrm>
        </p:spPr>
        <p:txBody>
          <a:bodyPr>
            <a:noAutofit/>
          </a:bodyPr>
          <a:lstStyle/>
          <a:p>
            <a:r>
              <a:rPr lang="zh-CN" altLang="en-US" sz="2000" dirty="0"/>
              <a:t>统计该小说中出现次数最多的前</a:t>
            </a:r>
            <a:r>
              <a:rPr lang="en-US" altLang="zh-CN" sz="2000" dirty="0"/>
              <a:t>10</a:t>
            </a:r>
            <a:r>
              <a:rPr lang="zh-CN" altLang="en-US" sz="2000" dirty="0"/>
              <a:t>个单词（不区分大小写）</a:t>
            </a:r>
            <a:endParaRPr lang="en-US" altLang="zh-CN" sz="2000" dirty="0" smtClean="0"/>
          </a:p>
        </p:txBody>
      </p:sp>
      <p:sp>
        <p:nvSpPr>
          <p:cNvPr id="6" name="任意多边形 5"/>
          <p:cNvSpPr/>
          <p:nvPr/>
        </p:nvSpPr>
        <p:spPr>
          <a:xfrm>
            <a:off x="477848" y="1427682"/>
            <a:ext cx="8435280" cy="3344925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200" dirty="0"/>
          </a:p>
          <a:p>
            <a:endParaRPr lang="en-US" altLang="zh-CN" dirty="0" smtClean="0"/>
          </a:p>
          <a:p>
            <a:pPr>
              <a:lnSpc>
                <a:spcPct val="85000"/>
              </a:lnSpc>
            </a:pPr>
            <a:endParaRPr lang="en-US" altLang="zh-CN" sz="2200" dirty="0" smtClean="0"/>
          </a:p>
          <a:p>
            <a:pPr>
              <a:lnSpc>
                <a:spcPct val="75000"/>
              </a:lnSpc>
            </a:pPr>
            <a:r>
              <a:rPr lang="en-US" altLang="zh-CN" sz="2200" dirty="0" smtClean="0"/>
              <a:t>&gt;&gt;&gt; </a:t>
            </a:r>
            <a:r>
              <a:rPr lang="en-US" altLang="zh-CN" sz="2200" dirty="0" smtClean="0">
                <a:solidFill>
                  <a:schemeClr val="accent6"/>
                </a:solidFill>
              </a:rPr>
              <a:t>from</a:t>
            </a:r>
            <a:r>
              <a:rPr lang="en-US" altLang="zh-CN" sz="2200" dirty="0" smtClean="0"/>
              <a:t> </a:t>
            </a:r>
            <a:r>
              <a:rPr lang="en-US" altLang="zh-CN" sz="2200" dirty="0" err="1"/>
              <a:t>nltk.corpus</a:t>
            </a:r>
            <a:r>
              <a:rPr lang="en-US" altLang="zh-CN" sz="2200" dirty="0"/>
              <a:t> </a:t>
            </a:r>
            <a:r>
              <a:rPr lang="en-US" altLang="zh-CN" sz="2200" dirty="0">
                <a:solidFill>
                  <a:schemeClr val="accent6"/>
                </a:solidFill>
              </a:rPr>
              <a:t>import</a:t>
            </a:r>
            <a:r>
              <a:rPr lang="en-US" altLang="zh-CN" sz="2200" dirty="0"/>
              <a:t> </a:t>
            </a:r>
            <a:r>
              <a:rPr lang="en-US" altLang="zh-CN" sz="2200" dirty="0" err="1" smtClean="0"/>
              <a:t>gutenberg</a:t>
            </a:r>
            <a:endParaRPr lang="en-US" altLang="zh-CN" sz="2200" dirty="0" smtClean="0"/>
          </a:p>
          <a:p>
            <a:pPr>
              <a:lnSpc>
                <a:spcPct val="75000"/>
              </a:lnSpc>
            </a:pPr>
            <a:r>
              <a:rPr lang="en-US" altLang="zh-CN" sz="2200" dirty="0" smtClean="0"/>
              <a:t>&gt;&gt;&gt; </a:t>
            </a:r>
            <a:r>
              <a:rPr lang="en-US" altLang="zh-CN" sz="2200" dirty="0">
                <a:solidFill>
                  <a:schemeClr val="accent6"/>
                </a:solidFill>
              </a:rPr>
              <a:t>from</a:t>
            </a:r>
            <a:r>
              <a:rPr lang="en-US" altLang="zh-CN" sz="2200" dirty="0"/>
              <a:t> </a:t>
            </a:r>
            <a:r>
              <a:rPr lang="en-US" altLang="zh-CN" sz="2200" dirty="0" err="1"/>
              <a:t>nltk.probability</a:t>
            </a:r>
            <a:r>
              <a:rPr lang="en-US" altLang="zh-CN" sz="2200" dirty="0"/>
              <a:t> </a:t>
            </a:r>
            <a:r>
              <a:rPr lang="en-US" altLang="zh-CN" sz="2200" dirty="0">
                <a:solidFill>
                  <a:schemeClr val="accent6"/>
                </a:solidFill>
              </a:rPr>
              <a:t>import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*</a:t>
            </a:r>
          </a:p>
          <a:p>
            <a:pPr>
              <a:lnSpc>
                <a:spcPct val="75000"/>
              </a:lnSpc>
            </a:pPr>
            <a:r>
              <a:rPr lang="en-US" altLang="zh-CN" sz="2200" spc="-100" dirty="0"/>
              <a:t>&gt;&gt;&gt; fd = </a:t>
            </a:r>
            <a:r>
              <a:rPr lang="en-US" altLang="zh-CN" sz="2200" spc="-100" dirty="0" err="1"/>
              <a:t>nltk.FreqDist</a:t>
            </a:r>
            <a:r>
              <a:rPr lang="en-US" altLang="zh-CN" sz="2200" spc="-100" dirty="0"/>
              <a:t>([</a:t>
            </a:r>
            <a:r>
              <a:rPr lang="en-US" altLang="zh-CN" sz="2200" spc="-100" dirty="0" err="1"/>
              <a:t>w.lower</a:t>
            </a:r>
            <a:r>
              <a:rPr lang="en-US" altLang="zh-CN" sz="2200" spc="-100" dirty="0"/>
              <a:t>() </a:t>
            </a:r>
            <a:r>
              <a:rPr lang="en-US" altLang="zh-CN" sz="2200" spc="-100" dirty="0">
                <a:solidFill>
                  <a:schemeClr val="accent6"/>
                </a:solidFill>
              </a:rPr>
              <a:t>for</a:t>
            </a:r>
            <a:r>
              <a:rPr lang="en-US" altLang="zh-CN" sz="2200" spc="-100" dirty="0"/>
              <a:t> w </a:t>
            </a:r>
            <a:r>
              <a:rPr lang="en-US" altLang="zh-CN" sz="2200" spc="-100" dirty="0">
                <a:solidFill>
                  <a:schemeClr val="accent6"/>
                </a:solidFill>
              </a:rPr>
              <a:t>in</a:t>
            </a:r>
            <a:r>
              <a:rPr lang="en-US" altLang="zh-CN" sz="2200" spc="-100" dirty="0"/>
              <a:t> </a:t>
            </a:r>
            <a:r>
              <a:rPr lang="en-US" altLang="zh-CN" sz="2200" spc="-100" dirty="0" err="1"/>
              <a:t>hamlet_words</a:t>
            </a:r>
            <a:r>
              <a:rPr lang="en-US" altLang="zh-CN" sz="2200" spc="-100" dirty="0"/>
              <a:t> </a:t>
            </a:r>
            <a:r>
              <a:rPr lang="en-US" altLang="zh-CN" sz="2200" spc="-100" dirty="0">
                <a:solidFill>
                  <a:schemeClr val="accent6"/>
                </a:solidFill>
              </a:rPr>
              <a:t>if </a:t>
            </a:r>
            <a:r>
              <a:rPr lang="en-US" altLang="zh-CN" sz="2200" spc="-100" dirty="0" err="1"/>
              <a:t>w.isalpha</a:t>
            </a:r>
            <a:r>
              <a:rPr lang="en-US" altLang="zh-CN" sz="2200" spc="-100" dirty="0"/>
              <a:t>()])</a:t>
            </a:r>
          </a:p>
          <a:p>
            <a:pPr>
              <a:lnSpc>
                <a:spcPct val="75000"/>
              </a:lnSpc>
            </a:pPr>
            <a:r>
              <a:rPr lang="en-US" altLang="zh-CN" sz="2200" spc="-100" dirty="0"/>
              <a:t>&gt;&gt;&gt; </a:t>
            </a:r>
            <a:r>
              <a:rPr lang="en-US" altLang="zh-CN" sz="2200" spc="-100" dirty="0" err="1"/>
              <a:t>fd.tabulate</a:t>
            </a:r>
            <a:r>
              <a:rPr lang="en-US" altLang="zh-CN" sz="2200" spc="-100" dirty="0"/>
              <a:t>(10</a:t>
            </a:r>
            <a:r>
              <a:rPr lang="en-US" altLang="zh-CN" sz="2200" spc="-100" dirty="0" smtClean="0"/>
              <a:t>)</a:t>
            </a:r>
          </a:p>
          <a:p>
            <a:pPr>
              <a:lnSpc>
                <a:spcPct val="75000"/>
              </a:lnSpc>
            </a:pPr>
            <a:r>
              <a:rPr lang="en-US" altLang="zh-CN" sz="2200" dirty="0">
                <a:solidFill>
                  <a:srgbClr val="0070C0"/>
                </a:solidFill>
              </a:rPr>
              <a:t>the  and   </a:t>
            </a:r>
            <a:r>
              <a:rPr lang="en-US" altLang="zh-CN" sz="2200" dirty="0" smtClean="0">
                <a:solidFill>
                  <a:srgbClr val="0070C0"/>
                </a:solidFill>
              </a:rPr>
              <a:t>   to   of        </a:t>
            </a:r>
            <a:r>
              <a:rPr lang="en-US" altLang="zh-CN" sz="2200" dirty="0" err="1" smtClean="0">
                <a:solidFill>
                  <a:srgbClr val="0070C0"/>
                </a:solidFill>
              </a:rPr>
              <a:t>i</a:t>
            </a:r>
            <a:r>
              <a:rPr lang="en-US" altLang="zh-CN" sz="2200" dirty="0" smtClean="0">
                <a:solidFill>
                  <a:srgbClr val="0070C0"/>
                </a:solidFill>
              </a:rPr>
              <a:t>  you       a   </a:t>
            </a:r>
            <a:r>
              <a:rPr lang="en-US" altLang="zh-CN" sz="2200" dirty="0">
                <a:solidFill>
                  <a:srgbClr val="0070C0"/>
                </a:solidFill>
              </a:rPr>
              <a:t>my   </a:t>
            </a:r>
            <a:r>
              <a:rPr lang="en-US" altLang="zh-CN" sz="2200" dirty="0" smtClean="0">
                <a:solidFill>
                  <a:srgbClr val="0070C0"/>
                </a:solidFill>
              </a:rPr>
              <a:t>   it      in </a:t>
            </a:r>
            <a:endParaRPr lang="zh-CN" altLang="zh-CN" sz="2200" dirty="0">
              <a:solidFill>
                <a:srgbClr val="0070C0"/>
              </a:solidFill>
            </a:endParaRPr>
          </a:p>
          <a:p>
            <a:pPr>
              <a:lnSpc>
                <a:spcPct val="75000"/>
              </a:lnSpc>
            </a:pPr>
            <a:r>
              <a:rPr lang="en-US" altLang="zh-CN" sz="2200" dirty="0" smtClean="0">
                <a:solidFill>
                  <a:srgbClr val="0070C0"/>
                </a:solidFill>
              </a:rPr>
              <a:t>993  863  </a:t>
            </a:r>
            <a:r>
              <a:rPr lang="en-US" altLang="zh-CN" sz="2200" dirty="0">
                <a:solidFill>
                  <a:srgbClr val="0070C0"/>
                </a:solidFill>
              </a:rPr>
              <a:t>685 610  574  527  511  502  419  </a:t>
            </a:r>
            <a:r>
              <a:rPr lang="en-US" altLang="zh-CN" sz="2200" dirty="0" smtClean="0">
                <a:solidFill>
                  <a:srgbClr val="0070C0"/>
                </a:solidFill>
              </a:rPr>
              <a:t>400</a:t>
            </a:r>
          </a:p>
          <a:p>
            <a:pPr>
              <a:lnSpc>
                <a:spcPct val="75000"/>
              </a:lnSpc>
            </a:pPr>
            <a:r>
              <a:rPr lang="en-US" altLang="zh-CN" sz="2200" dirty="0"/>
              <a:t>&gt;&gt;&gt; </a:t>
            </a:r>
            <a:r>
              <a:rPr lang="en-US" altLang="zh-CN" sz="2200" dirty="0" err="1"/>
              <a:t>stopwords</a:t>
            </a:r>
            <a:r>
              <a:rPr lang="en-US" altLang="zh-CN" sz="2200" dirty="0"/>
              <a:t> = </a:t>
            </a:r>
            <a:r>
              <a:rPr lang="en-US" altLang="zh-CN" sz="2200" dirty="0" err="1"/>
              <a:t>stopwords.words</a:t>
            </a:r>
            <a:r>
              <a:rPr lang="en-US" altLang="zh-CN" sz="2200" dirty="0"/>
              <a:t>(</a:t>
            </a:r>
            <a:r>
              <a:rPr lang="en-US" altLang="zh-CN" sz="2200" dirty="0">
                <a:solidFill>
                  <a:schemeClr val="accent3"/>
                </a:solidFill>
              </a:rPr>
              <a:t>'</a:t>
            </a:r>
            <a:r>
              <a:rPr lang="en-US" altLang="zh-CN" sz="2200" dirty="0" err="1">
                <a:solidFill>
                  <a:schemeClr val="accent3"/>
                </a:solidFill>
              </a:rPr>
              <a:t>english</a:t>
            </a:r>
            <a:r>
              <a:rPr lang="en-US" altLang="zh-CN" sz="2200" dirty="0">
                <a:solidFill>
                  <a:schemeClr val="accent3"/>
                </a:solidFill>
              </a:rPr>
              <a:t>'</a:t>
            </a:r>
            <a:r>
              <a:rPr lang="en-US" altLang="zh-CN" sz="2200" dirty="0"/>
              <a:t>)</a:t>
            </a:r>
          </a:p>
          <a:p>
            <a:pPr>
              <a:lnSpc>
                <a:spcPct val="75000"/>
              </a:lnSpc>
            </a:pPr>
            <a:r>
              <a:rPr lang="en-US" altLang="zh-CN" sz="2200" dirty="0"/>
              <a:t>&gt;&gt;&gt; fd = </a:t>
            </a:r>
            <a:r>
              <a:rPr lang="en-US" altLang="zh-CN" sz="2200" dirty="0" err="1"/>
              <a:t>nltk.FreqDist</a:t>
            </a:r>
            <a:r>
              <a:rPr lang="en-US" altLang="zh-CN" sz="2200" dirty="0"/>
              <a:t>([</a:t>
            </a:r>
            <a:r>
              <a:rPr lang="en-US" altLang="zh-CN" sz="2200" dirty="0" err="1"/>
              <a:t>w.lower</a:t>
            </a:r>
            <a:r>
              <a:rPr lang="en-US" altLang="zh-CN" sz="2200" dirty="0"/>
              <a:t>() </a:t>
            </a:r>
            <a:r>
              <a:rPr lang="en-US" altLang="zh-CN" sz="2200" dirty="0">
                <a:solidFill>
                  <a:schemeClr val="accent6"/>
                </a:solidFill>
              </a:rPr>
              <a:t>for</a:t>
            </a:r>
            <a:r>
              <a:rPr lang="en-US" altLang="zh-CN" sz="2200" dirty="0"/>
              <a:t> w </a:t>
            </a:r>
            <a:r>
              <a:rPr lang="en-US" altLang="zh-CN" sz="2200" dirty="0">
                <a:solidFill>
                  <a:schemeClr val="accent6"/>
                </a:solidFill>
              </a:rPr>
              <a:t>in</a:t>
            </a:r>
            <a:r>
              <a:rPr lang="en-US" altLang="zh-CN" sz="2200" dirty="0"/>
              <a:t> </a:t>
            </a:r>
            <a:r>
              <a:rPr lang="en-US" altLang="zh-CN" sz="2200" dirty="0" err="1"/>
              <a:t>hamlet_words</a:t>
            </a:r>
            <a:r>
              <a:rPr lang="en-US" altLang="zh-CN" sz="2200" dirty="0"/>
              <a:t> </a:t>
            </a:r>
            <a:r>
              <a:rPr lang="en-US" altLang="zh-CN" sz="2200" dirty="0">
                <a:solidFill>
                  <a:schemeClr val="accent6"/>
                </a:solidFill>
              </a:rPr>
              <a:t>if</a:t>
            </a:r>
            <a:r>
              <a:rPr lang="en-US" altLang="zh-CN" sz="2200" dirty="0"/>
              <a:t> </a:t>
            </a:r>
            <a:r>
              <a:rPr lang="en-US" altLang="zh-CN" sz="2200" dirty="0" err="1"/>
              <a:t>w.isalpha</a:t>
            </a:r>
            <a:r>
              <a:rPr lang="en-US" altLang="zh-CN" sz="2200" dirty="0"/>
              <a:t>() </a:t>
            </a:r>
            <a:r>
              <a:rPr lang="en-US" altLang="zh-CN" sz="2200" dirty="0">
                <a:solidFill>
                  <a:schemeClr val="accent6"/>
                </a:solidFill>
              </a:rPr>
              <a:t>and</a:t>
            </a:r>
            <a:r>
              <a:rPr lang="en-US" altLang="zh-CN" sz="2200" dirty="0"/>
              <a:t> </a:t>
            </a:r>
            <a:r>
              <a:rPr lang="en-US" altLang="zh-CN" sz="2200" dirty="0" err="1"/>
              <a:t>w.lower</a:t>
            </a:r>
            <a:r>
              <a:rPr lang="en-US" altLang="zh-CN" sz="2200" dirty="0"/>
              <a:t>() </a:t>
            </a:r>
            <a:r>
              <a:rPr lang="en-US" altLang="zh-CN" sz="2200" dirty="0">
                <a:solidFill>
                  <a:schemeClr val="accent6"/>
                </a:solidFill>
              </a:rPr>
              <a:t>not in </a:t>
            </a:r>
            <a:r>
              <a:rPr lang="en-US" altLang="zh-CN" sz="2200" dirty="0" err="1"/>
              <a:t>stopwords</a:t>
            </a:r>
            <a:r>
              <a:rPr lang="en-US" altLang="zh-CN" sz="2200" dirty="0"/>
              <a:t>])</a:t>
            </a:r>
          </a:p>
          <a:p>
            <a:pPr>
              <a:lnSpc>
                <a:spcPct val="75000"/>
              </a:lnSpc>
            </a:pPr>
            <a:r>
              <a:rPr lang="en-US" altLang="zh-CN" sz="2200" dirty="0"/>
              <a:t>&gt;&gt;&gt; </a:t>
            </a:r>
            <a:r>
              <a:rPr lang="en-US" altLang="zh-CN" sz="2200" dirty="0" err="1"/>
              <a:t>fd.tabulate</a:t>
            </a:r>
            <a:r>
              <a:rPr lang="en-US" altLang="zh-CN" sz="2200" dirty="0"/>
              <a:t>(10)</a:t>
            </a:r>
          </a:p>
          <a:p>
            <a:pPr>
              <a:lnSpc>
                <a:spcPct val="75000"/>
              </a:lnSpc>
            </a:pPr>
            <a:r>
              <a:rPr lang="en-US" altLang="zh-CN" sz="2200" dirty="0">
                <a:solidFill>
                  <a:srgbClr val="0070C0"/>
                </a:solidFill>
              </a:rPr>
              <a:t>ham   lord   </a:t>
            </a:r>
            <a:r>
              <a:rPr lang="en-US" altLang="zh-CN" sz="2200" dirty="0" err="1">
                <a:solidFill>
                  <a:srgbClr val="0070C0"/>
                </a:solidFill>
              </a:rPr>
              <a:t>haue</a:t>
            </a:r>
            <a:r>
              <a:rPr lang="en-US" altLang="zh-CN" sz="2200" dirty="0">
                <a:solidFill>
                  <a:srgbClr val="0070C0"/>
                </a:solidFill>
              </a:rPr>
              <a:t>   king   thou  shall   come    </a:t>
            </a:r>
            <a:r>
              <a:rPr lang="en-US" altLang="zh-CN" sz="2200" dirty="0" smtClean="0">
                <a:solidFill>
                  <a:srgbClr val="0070C0"/>
                </a:solidFill>
              </a:rPr>
              <a:t> let  </a:t>
            </a:r>
            <a:r>
              <a:rPr lang="en-US" altLang="zh-CN" sz="2200" dirty="0">
                <a:solidFill>
                  <a:srgbClr val="0070C0"/>
                </a:solidFill>
              </a:rPr>
              <a:t>hamlet   good </a:t>
            </a:r>
          </a:p>
          <a:p>
            <a:pPr>
              <a:lnSpc>
                <a:spcPct val="75000"/>
              </a:lnSpc>
            </a:pPr>
            <a:r>
              <a:rPr lang="en-US" altLang="zh-CN" sz="2200" dirty="0">
                <a:solidFill>
                  <a:srgbClr val="0070C0"/>
                </a:solidFill>
              </a:rPr>
              <a:t>337    </a:t>
            </a:r>
            <a:r>
              <a:rPr lang="en-US" altLang="zh-CN" sz="2200" dirty="0" smtClean="0">
                <a:solidFill>
                  <a:srgbClr val="0070C0"/>
                </a:solidFill>
              </a:rPr>
              <a:t> 211     178    172    </a:t>
            </a:r>
            <a:r>
              <a:rPr lang="en-US" altLang="zh-CN" sz="2200" dirty="0">
                <a:solidFill>
                  <a:srgbClr val="0070C0"/>
                </a:solidFill>
              </a:rPr>
              <a:t>107   </a:t>
            </a:r>
            <a:r>
              <a:rPr lang="en-US" altLang="zh-CN" sz="2200" dirty="0" smtClean="0">
                <a:solidFill>
                  <a:srgbClr val="0070C0"/>
                </a:solidFill>
              </a:rPr>
              <a:t> 107      104   </a:t>
            </a:r>
            <a:r>
              <a:rPr lang="en-US" altLang="zh-CN" sz="2200" dirty="0">
                <a:solidFill>
                  <a:srgbClr val="0070C0"/>
                </a:solidFill>
              </a:rPr>
              <a:t>104     </a:t>
            </a:r>
            <a:r>
              <a:rPr lang="en-US" altLang="zh-CN" sz="2200" dirty="0" smtClean="0">
                <a:solidFill>
                  <a:srgbClr val="0070C0"/>
                </a:solidFill>
              </a:rPr>
              <a:t>   100        98</a:t>
            </a:r>
          </a:p>
          <a:p>
            <a:endParaRPr lang="en-US" altLang="zh-CN" sz="2200" spc="-100" dirty="0"/>
          </a:p>
        </p:txBody>
      </p:sp>
      <p:sp>
        <p:nvSpPr>
          <p:cNvPr id="7" name="椭圆形标注 6"/>
          <p:cNvSpPr/>
          <p:nvPr/>
        </p:nvSpPr>
        <p:spPr>
          <a:xfrm>
            <a:off x="539552" y="1427682"/>
            <a:ext cx="784616" cy="281343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50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布朗语料库</a:t>
            </a:r>
            <a:r>
              <a:rPr lang="en-US" altLang="zh-CN" dirty="0" smtClean="0"/>
              <a:t>-</a:t>
            </a:r>
            <a:r>
              <a:rPr lang="zh-CN" altLang="en-US" dirty="0" smtClean="0"/>
              <a:t>情态动词不同文体条件频率分布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971601" y="915567"/>
            <a:ext cx="7920878" cy="3831379"/>
            <a:chOff x="450915" y="1412490"/>
            <a:chExt cx="1875416" cy="1678479"/>
          </a:xfrm>
        </p:grpSpPr>
        <p:sp>
          <p:nvSpPr>
            <p:cNvPr id="11" name="任意多边形 10"/>
            <p:cNvSpPr/>
            <p:nvPr/>
          </p:nvSpPr>
          <p:spPr>
            <a:xfrm>
              <a:off x="450915" y="1412490"/>
              <a:ext cx="1875416" cy="167847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600" dirty="0" smtClean="0"/>
            </a:p>
            <a:p>
              <a:endParaRPr lang="en-US" altLang="zh-CN" sz="1600" dirty="0" smtClean="0"/>
            </a:p>
            <a:p>
              <a:pPr>
                <a:lnSpc>
                  <a:spcPct val="90000"/>
                </a:lnSpc>
              </a:pPr>
              <a:r>
                <a:rPr lang="en-US" altLang="zh-CN" dirty="0" smtClean="0">
                  <a:solidFill>
                    <a:schemeClr val="accent2">
                      <a:lumMod val="75000"/>
                    </a:schemeClr>
                  </a:solidFill>
                </a:rPr>
                <a:t># 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Filename: </a:t>
              </a:r>
              <a:r>
                <a:rPr lang="en-US" altLang="zh-CN" dirty="0" smtClean="0">
                  <a:solidFill>
                    <a:schemeClr val="accent2">
                      <a:lumMod val="75000"/>
                    </a:schemeClr>
                  </a:solidFill>
                </a:rPr>
                <a:t>Prog12-1.py</a:t>
              </a:r>
              <a:endParaRPr lang="en-US" altLang="zh-CN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nltk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nltk.corpus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brown</a:t>
              </a:r>
              <a:endParaRPr lang="zh-CN" altLang="zh-CN" sz="2400" dirty="0"/>
            </a:p>
            <a:p>
              <a:r>
                <a:rPr lang="en-US" altLang="zh-CN" sz="2400" dirty="0" err="1"/>
                <a:t>cfd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nltk.ConditionalFreqDist</a:t>
              </a:r>
              <a:r>
                <a:rPr lang="en-US" altLang="zh-CN" sz="2400" dirty="0"/>
                <a:t>((genre, word)</a:t>
              </a:r>
              <a:endParaRPr lang="zh-CN" altLang="zh-CN" sz="2400" dirty="0"/>
            </a:p>
            <a:p>
              <a:r>
                <a:rPr lang="en-US" altLang="zh-CN" sz="2400" dirty="0"/>
                <a:t>   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genre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brown.categories</a:t>
              </a:r>
              <a:r>
                <a:rPr lang="en-US" altLang="zh-CN" sz="2400" dirty="0"/>
                <a:t>()</a:t>
              </a:r>
              <a:endParaRPr lang="zh-CN" altLang="zh-CN" sz="2400" dirty="0"/>
            </a:p>
            <a:p>
              <a:r>
                <a:rPr lang="en-US" altLang="zh-CN" sz="2400" dirty="0"/>
                <a:t>   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word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brown.words</a:t>
              </a:r>
              <a:r>
                <a:rPr lang="en-US" altLang="zh-CN" sz="2400" dirty="0"/>
                <a:t>(categories = genre))</a:t>
              </a:r>
              <a:endParaRPr lang="zh-CN" altLang="zh-CN" sz="2400" dirty="0"/>
            </a:p>
            <a:p>
              <a:r>
                <a:rPr lang="en-US" altLang="zh-CN" sz="2400" dirty="0"/>
                <a:t>genres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'news'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'romance'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/>
                <a:t>modals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'can'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'could'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'may'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'might'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'must'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'will'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'would'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 err="1"/>
                <a:t>cfd.tabulate</a:t>
              </a:r>
              <a:r>
                <a:rPr lang="en-US" altLang="zh-CN" sz="2400" dirty="0"/>
                <a:t>(conditions = genres, samples = modals)</a:t>
              </a:r>
              <a:endParaRPr lang="zh-CN" altLang="zh-CN" sz="2400" dirty="0"/>
            </a:p>
            <a:p>
              <a:r>
                <a:rPr lang="en-US" altLang="zh-CN" sz="2400" dirty="0" err="1"/>
                <a:t>cfd.plot</a:t>
              </a:r>
              <a:r>
                <a:rPr lang="en-US" altLang="zh-CN" sz="2400" dirty="0"/>
                <a:t>(conditions = genres, samples = modals)</a:t>
              </a:r>
              <a:endParaRPr lang="zh-CN" altLang="zh-CN" sz="2400" dirty="0"/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502062" y="1424934"/>
              <a:ext cx="229181" cy="145285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6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布朗</a:t>
            </a:r>
            <a:r>
              <a:rPr lang="zh-CN" altLang="en-US" dirty="0"/>
              <a:t>语料库</a:t>
            </a:r>
            <a:r>
              <a:rPr lang="en-US" altLang="zh-CN" dirty="0"/>
              <a:t>-</a:t>
            </a:r>
            <a:r>
              <a:rPr lang="zh-CN" altLang="en-US" dirty="0"/>
              <a:t>情态动词不同文体条件频率分布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3528" y="1203598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can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could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may  might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must   will  would 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/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news  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93     </a:t>
            </a: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86   66     38    50    389    244 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romance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74    193   11     51    45     43    244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082482" y="1014765"/>
            <a:ext cx="4979035" cy="363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7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27584" y="1131590"/>
            <a:ext cx="4248472" cy="3377214"/>
          </a:xfrm>
        </p:spPr>
        <p:txBody>
          <a:bodyPr>
            <a:normAutofit lnSpcReduction="10000"/>
          </a:bodyPr>
          <a:lstStyle/>
          <a:p>
            <a:r>
              <a:rPr lang="en-US" altLang="zh-CN" sz="2800" b="1" dirty="0" smtClean="0"/>
              <a:t>NLTK</a:t>
            </a:r>
            <a:r>
              <a:rPr lang="zh-CN" altLang="en-US" sz="2800" b="1" dirty="0" smtClean="0"/>
              <a:t>简介</a:t>
            </a:r>
            <a:endParaRPr lang="en-US" altLang="zh-CN" sz="2800" b="1" dirty="0" smtClean="0"/>
          </a:p>
          <a:p>
            <a:r>
              <a:rPr lang="en-US" altLang="zh-CN" sz="2800" b="1" dirty="0"/>
              <a:t>NLTK</a:t>
            </a:r>
            <a:r>
              <a:rPr lang="zh-CN" altLang="en-US" sz="2800" b="1" dirty="0"/>
              <a:t>文本语料库和词典</a:t>
            </a:r>
            <a:r>
              <a:rPr lang="zh-CN" altLang="en-US" sz="2800" b="1" dirty="0" smtClean="0"/>
              <a:t>资源</a:t>
            </a:r>
            <a:endParaRPr lang="en-US" altLang="zh-CN" sz="2800" b="1" smtClean="0"/>
          </a:p>
          <a:p>
            <a:r>
              <a:rPr lang="zh-CN" altLang="en-US" sz="2800" b="1" smtClean="0"/>
              <a:t>基于</a:t>
            </a:r>
            <a:r>
              <a:rPr lang="en-US" altLang="zh-CN" sz="2800" b="1" dirty="0"/>
              <a:t>NLTK</a:t>
            </a:r>
            <a:r>
              <a:rPr lang="zh-CN" altLang="en-US" sz="2800" b="1" dirty="0"/>
              <a:t>的文本挖掘</a:t>
            </a:r>
            <a:r>
              <a:rPr lang="zh-CN" altLang="en-US" sz="2800" b="1" dirty="0" smtClean="0"/>
              <a:t>示例</a:t>
            </a:r>
            <a:endParaRPr lang="zh-CN" altLang="en-US" sz="28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1491630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6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3305176"/>
            <a:ext cx="3888432" cy="1021556"/>
          </a:xfrm>
        </p:spPr>
        <p:txBody>
          <a:bodyPr/>
          <a:lstStyle/>
          <a:p>
            <a:r>
              <a:rPr lang="en-US" altLang="zh-CN" dirty="0" smtClean="0">
                <a:latin typeface="+mn-lt"/>
                <a:ea typeface="Meiryo UI" panose="020B0604030504040204" pitchFamily="34" charset="-128"/>
              </a:rPr>
              <a:t>NLTK</a:t>
            </a:r>
            <a:r>
              <a:rPr lang="zh-CN" altLang="en-US" dirty="0" smtClean="0">
                <a:latin typeface="+mn-lt"/>
                <a:ea typeface="Meiryo UI" panose="020B0604030504040204" pitchFamily="34" charset="-128"/>
              </a:rPr>
              <a:t>简介</a:t>
            </a:r>
            <a:endParaRPr lang="zh-CN" altLang="en-US" dirty="0">
              <a:latin typeface="+mn-lt"/>
              <a:ea typeface="Meiryo UI" panose="020B060403050404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12.1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NLTK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著名的</a:t>
            </a:r>
            <a:r>
              <a:rPr lang="zh-CN" altLang="en-US" dirty="0"/>
              <a:t>基于</a:t>
            </a:r>
            <a:r>
              <a:rPr lang="en-US" altLang="zh-CN" dirty="0"/>
              <a:t>Python</a:t>
            </a:r>
            <a:r>
              <a:rPr lang="zh-CN" altLang="en-US" dirty="0"/>
              <a:t>的开源</a:t>
            </a:r>
            <a:r>
              <a:rPr lang="zh-CN" altLang="en-US" dirty="0">
                <a:solidFill>
                  <a:schemeClr val="accent2"/>
                </a:solidFill>
              </a:rPr>
              <a:t>自然语言</a:t>
            </a:r>
            <a:r>
              <a:rPr lang="zh-CN" altLang="en-US" dirty="0" smtClean="0"/>
              <a:t>工具包</a:t>
            </a:r>
            <a:endParaRPr lang="en-US" altLang="zh-CN" dirty="0" smtClean="0"/>
          </a:p>
          <a:p>
            <a:r>
              <a:rPr lang="zh-CN" altLang="en-US" dirty="0"/>
              <a:t>实现自然语言各类处理包括文本挖掘的</a:t>
            </a:r>
            <a:r>
              <a:rPr lang="en-US" altLang="zh-CN" dirty="0"/>
              <a:t>Python</a:t>
            </a:r>
            <a:r>
              <a:rPr lang="zh-CN" altLang="en-US" dirty="0"/>
              <a:t>工具包，它提供了超过</a:t>
            </a:r>
            <a:r>
              <a:rPr lang="en-US" altLang="zh-CN" dirty="0"/>
              <a:t>50</a:t>
            </a:r>
            <a:r>
              <a:rPr lang="zh-CN" altLang="en-US" dirty="0"/>
              <a:t>种的</a:t>
            </a:r>
            <a:r>
              <a:rPr lang="zh-CN" altLang="en-US" dirty="0">
                <a:solidFill>
                  <a:schemeClr val="accent2"/>
                </a:solidFill>
              </a:rPr>
              <a:t>语料库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chemeClr val="accent2"/>
                </a:solidFill>
              </a:rPr>
              <a:t>词典资源</a:t>
            </a:r>
            <a:r>
              <a:rPr lang="zh-CN" altLang="en-US" dirty="0"/>
              <a:t>，还有一套用于分类、标记、词干标记、解析和语义推理的</a:t>
            </a:r>
            <a:r>
              <a:rPr lang="zh-CN" altLang="en-US" dirty="0">
                <a:solidFill>
                  <a:schemeClr val="accent2"/>
                </a:solidFill>
              </a:rPr>
              <a:t>文本处理库</a:t>
            </a:r>
            <a:r>
              <a:rPr lang="zh-CN" altLang="en-US" dirty="0"/>
              <a:t>，以及工业级</a:t>
            </a:r>
            <a:r>
              <a:rPr lang="en-US" altLang="zh-CN" dirty="0"/>
              <a:t>NLP</a:t>
            </a:r>
            <a:r>
              <a:rPr lang="zh-CN" altLang="en-US" dirty="0"/>
              <a:t>库的封装器和一个活跃的论坛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25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NLTK</a:t>
            </a:r>
            <a:r>
              <a:rPr lang="zh-CN" altLang="en-US" dirty="0" smtClean="0"/>
              <a:t>核心模块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447965"/>
              </p:ext>
            </p:extLst>
          </p:nvPr>
        </p:nvGraphicFramePr>
        <p:xfrm>
          <a:off x="436861" y="970522"/>
          <a:ext cx="8579295" cy="3777692"/>
        </p:xfrm>
        <a:graphic>
          <a:graphicData uri="http://schemas.openxmlformats.org/drawingml/2006/table">
            <a:tbl>
              <a:tblPr firstRow="1" firstCol="1" bandRow="1"/>
              <a:tblGrid>
                <a:gridCol w="1810544"/>
                <a:gridCol w="2448272"/>
                <a:gridCol w="4320479"/>
              </a:tblGrid>
              <a:tr h="216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语言处理任务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NLTK</a:t>
                      </a:r>
                      <a:r>
                        <a:rPr lang="zh-CN" sz="1800" b="1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模块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功能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获取语料库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corpus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语料库和词典的标准化接口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字符串处理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tokenize, stem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分词，句子分割，词干提取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搭配发现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collocations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t-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检测，卡方，点互信息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PMI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词性标注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tag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n-gram, </a:t>
                      </a:r>
                      <a:r>
                        <a:rPr lang="en-US" sz="1800" kern="100" dirty="0" err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backoff</a:t>
                      </a: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Brill, HMM, </a:t>
                      </a:r>
                      <a:r>
                        <a:rPr lang="en-US" sz="1800" kern="100" dirty="0" err="1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TnT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机器学习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classify,cluster,tbl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决策树，最大熵，贝叶斯，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k-means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分块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chunk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正则表达式，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n-gram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，命名实体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parse, ccg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图表，基于特征，一致性，概率，依存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语义解释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sem, inference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λ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演算，一阶逻辑，模型检验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指标评测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metrics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精确率，召回率，一致性系数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概率与估计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probability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概率分布，平滑概率分布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app, chat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图形化检索工具，解析器，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WordNet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查看器，聊天机器人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语言学领域工作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楷体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toolbox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处理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SIL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工具箱格式数据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066925" y="15335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14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NLTK</a:t>
            </a:r>
            <a:r>
              <a:rPr lang="zh-CN" altLang="en-US" dirty="0" smtClean="0"/>
              <a:t>下载器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1203598"/>
            <a:ext cx="4320480" cy="34368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5536" y="1851670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&gt;&gt;&gt; import </a:t>
            </a:r>
            <a:r>
              <a:rPr lang="en-US" altLang="zh-CN" sz="28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nltk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&gt;&gt;&gt; </a:t>
            </a:r>
            <a:r>
              <a:rPr lang="en-US" altLang="zh-CN" sz="28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nltk.download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()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536" y="3003798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下载所需语料和模块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73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3305176"/>
            <a:ext cx="3888432" cy="1021556"/>
          </a:xfrm>
        </p:spPr>
        <p:txBody>
          <a:bodyPr/>
          <a:lstStyle/>
          <a:p>
            <a:r>
              <a:rPr lang="en-US" altLang="zh-CN" dirty="0" smtClean="0">
                <a:latin typeface="+mn-lt"/>
                <a:ea typeface="Meiryo UI" panose="020B0604030504040204" pitchFamily="34" charset="-128"/>
              </a:rPr>
              <a:t>NLTK</a:t>
            </a:r>
            <a:r>
              <a:rPr lang="zh-CN" altLang="en-US" dirty="0" smtClean="0">
                <a:latin typeface="+mn-lt"/>
                <a:ea typeface="Meiryo UI" panose="020B0604030504040204" pitchFamily="34" charset="-128"/>
              </a:rPr>
              <a:t>文本语料库和词典资源</a:t>
            </a:r>
            <a:endParaRPr lang="zh-CN" altLang="en-US" dirty="0">
              <a:latin typeface="+mn-lt"/>
              <a:ea typeface="Meiryo UI" panose="020B060403050404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12.2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03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504056"/>
          </a:xfrm>
        </p:spPr>
        <p:txBody>
          <a:bodyPr/>
          <a:lstStyle/>
          <a:p>
            <a:r>
              <a:rPr lang="en-US" altLang="zh-CN" dirty="0" smtClean="0"/>
              <a:t>NL</a:t>
            </a:r>
            <a:r>
              <a:rPr lang="en-US" altLang="zh-CN" dirty="0"/>
              <a:t>T</a:t>
            </a:r>
            <a:r>
              <a:rPr lang="en-US" altLang="zh-CN" dirty="0" smtClean="0"/>
              <a:t>K</a:t>
            </a:r>
            <a:r>
              <a:rPr lang="zh-CN" altLang="en-US" dirty="0" smtClean="0"/>
              <a:t>语料库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475656" y="1347614"/>
            <a:ext cx="6730664" cy="3165376"/>
            <a:chOff x="1254125" y="1524001"/>
            <a:chExt cx="7232098" cy="2772965"/>
          </a:xfrm>
        </p:grpSpPr>
        <p:sp>
          <p:nvSpPr>
            <p:cNvPr id="6" name="AutoShape 1"/>
            <p:cNvSpPr>
              <a:spLocks noChangeArrowheads="1"/>
            </p:cNvSpPr>
            <p:nvPr/>
          </p:nvSpPr>
          <p:spPr bwMode="auto">
            <a:xfrm>
              <a:off x="2349501" y="1524001"/>
              <a:ext cx="1357313" cy="888206"/>
            </a:xfrm>
            <a:prstGeom prst="hexagon">
              <a:avLst>
                <a:gd name="adj" fmla="val 28653"/>
                <a:gd name="vf" fmla="val 11547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古腾堡</a:t>
              </a:r>
              <a:r>
                <a:rPr lang="zh-CN" altLang="en-US" sz="1500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 </a:t>
              </a:r>
              <a:r>
                <a:rPr lang="en-US" altLang="zh-CN" sz="1500" b="1" dirty="0" err="1" smtClean="0">
                  <a:solidFill>
                    <a:srgbClr val="FFFFFF"/>
                  </a:solidFill>
                  <a:ea typeface="幼圆" pitchFamily="49" charset="-122"/>
                </a:rPr>
                <a:t>gutenberg</a:t>
              </a:r>
              <a:endParaRPr lang="en-US" altLang="zh-CN" sz="1500" b="1" dirty="0">
                <a:solidFill>
                  <a:srgbClr val="FFFFFF"/>
                </a:solidFill>
                <a:ea typeface="幼圆" pitchFamily="49" charset="-122"/>
              </a:endParaRPr>
            </a:p>
          </p:txBody>
        </p:sp>
        <p:sp>
          <p:nvSpPr>
            <p:cNvPr id="7" name="AutoShape 2"/>
            <p:cNvSpPr>
              <a:spLocks noChangeArrowheads="1"/>
            </p:cNvSpPr>
            <p:nvPr/>
          </p:nvSpPr>
          <p:spPr bwMode="auto">
            <a:xfrm>
              <a:off x="1254125" y="1983582"/>
              <a:ext cx="1320800" cy="869156"/>
            </a:xfrm>
            <a:prstGeom prst="hexagon">
              <a:avLst>
                <a:gd name="adj" fmla="val 28678"/>
                <a:gd name="vf" fmla="val 11547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sz="1600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网络和聊天</a:t>
              </a:r>
              <a:r>
                <a:rPr lang="zh-CN" altLang="en-US" sz="1600" b="1" dirty="0" smtClean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文本</a:t>
              </a:r>
              <a:endParaRPr lang="en-US" altLang="zh-CN" sz="16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endParaRPr>
            </a:p>
            <a:p>
              <a:pPr algn="ctr">
                <a:tabLst>
                  <a:tab pos="723900" algn="l"/>
                  <a:tab pos="1447800" algn="l"/>
                </a:tabLst>
              </a:pPr>
              <a:r>
                <a:rPr lang="en-US" altLang="zh-CN" sz="1200" b="1" dirty="0" err="1" smtClean="0">
                  <a:solidFill>
                    <a:srgbClr val="FFFFFF"/>
                  </a:solidFill>
                  <a:ea typeface="幼圆" pitchFamily="49" charset="-122"/>
                </a:rPr>
                <a:t>webtext</a:t>
              </a:r>
              <a:endParaRPr lang="en-US" altLang="zh-CN" sz="1200" b="1" dirty="0">
                <a:solidFill>
                  <a:srgbClr val="FFFFFF"/>
                </a:solidFill>
                <a:ea typeface="幼圆" pitchFamily="49" charset="-122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1254126" y="2925367"/>
              <a:ext cx="1357313" cy="888206"/>
            </a:xfrm>
            <a:prstGeom prst="hexagon">
              <a:avLst>
                <a:gd name="adj" fmla="val 28653"/>
                <a:gd name="vf" fmla="val 115470"/>
              </a:avLst>
            </a:prstGeom>
            <a:ln/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sz="1600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就职</a:t>
              </a:r>
              <a:r>
                <a:rPr lang="zh-CN" altLang="en-US" sz="1600" b="1" dirty="0" smtClean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演说</a:t>
              </a:r>
              <a:endParaRPr lang="en-US" altLang="zh-CN" sz="16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endParaRPr>
            </a:p>
            <a:p>
              <a:pPr algn="ctr">
                <a:tabLst>
                  <a:tab pos="723900" algn="l"/>
                  <a:tab pos="1447800" algn="l"/>
                </a:tabLst>
              </a:pPr>
              <a:r>
                <a:rPr lang="en-US" altLang="zh-CN" sz="1200" b="1" dirty="0">
                  <a:solidFill>
                    <a:srgbClr val="FFFFFF"/>
                  </a:solidFill>
                  <a:ea typeface="幼圆" pitchFamily="49" charset="-122"/>
                </a:rPr>
                <a:t>inaugural</a:t>
              </a:r>
            </a:p>
          </p:txBody>
        </p:sp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3443288" y="1983582"/>
              <a:ext cx="1357312" cy="888206"/>
            </a:xfrm>
            <a:prstGeom prst="hexagon">
              <a:avLst>
                <a:gd name="adj" fmla="val 28653"/>
                <a:gd name="vf" fmla="val 115470"/>
              </a:avLst>
            </a:prstGeom>
            <a:ln/>
            <a:ex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b="1" dirty="0" smtClean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布朗</a:t>
              </a:r>
              <a:endParaRPr lang="en-US" altLang="zh-CN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endParaRPr>
            </a:p>
            <a:p>
              <a:pPr algn="ctr">
                <a:tabLst>
                  <a:tab pos="723900" algn="l"/>
                  <a:tab pos="1447800" algn="l"/>
                </a:tabLst>
              </a:pPr>
              <a:r>
                <a:rPr lang="en-US" altLang="zh-CN" b="1" dirty="0">
                  <a:solidFill>
                    <a:srgbClr val="FFFFFF"/>
                  </a:solidFill>
                  <a:ea typeface="幼圆" pitchFamily="49" charset="-122"/>
                </a:rPr>
                <a:t>brown</a:t>
              </a:r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2349501" y="2465785"/>
              <a:ext cx="1357313" cy="888206"/>
            </a:xfrm>
            <a:prstGeom prst="hexagon">
              <a:avLst>
                <a:gd name="adj" fmla="val 28653"/>
                <a:gd name="vf" fmla="val 115470"/>
              </a:avLst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b="1" dirty="0" smtClean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路透社</a:t>
              </a:r>
              <a:endParaRPr lang="en-US" altLang="zh-CN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endParaRPr>
            </a:p>
            <a:p>
              <a:pPr algn="ctr">
                <a:tabLst>
                  <a:tab pos="723900" algn="l"/>
                  <a:tab pos="1447800" algn="l"/>
                </a:tabLst>
              </a:pPr>
              <a:r>
                <a:rPr lang="en-US" altLang="zh-CN" b="1" dirty="0" err="1">
                  <a:solidFill>
                    <a:srgbClr val="FFFFFF"/>
                  </a:solidFill>
                  <a:ea typeface="幼圆" pitchFamily="49" charset="-122"/>
                </a:rPr>
                <a:t>reuters</a:t>
              </a:r>
              <a:endParaRPr lang="en-US" altLang="zh-CN" b="1" dirty="0">
                <a:solidFill>
                  <a:srgbClr val="FFFFFF"/>
                </a:solidFill>
                <a:ea typeface="幼圆" pitchFamily="49" charset="-122"/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2349501" y="3408760"/>
              <a:ext cx="1357313" cy="888206"/>
            </a:xfrm>
            <a:prstGeom prst="hexagon">
              <a:avLst>
                <a:gd name="adj" fmla="val 28653"/>
                <a:gd name="vf" fmla="val 115470"/>
              </a:avLst>
            </a:prstGeom>
            <a:solidFill>
              <a:srgbClr val="FFD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sz="1600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其他语言 </a:t>
              </a:r>
              <a:r>
                <a:rPr lang="en-US" altLang="zh-CN" sz="1600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– </a:t>
              </a:r>
              <a:endParaRPr lang="en-US" altLang="zh-CN" sz="1600" b="1" dirty="0" smtClean="0">
                <a:solidFill>
                  <a:srgbClr val="FFFFFF"/>
                </a:solidFill>
                <a:latin typeface="幼圆" pitchFamily="49" charset="-122"/>
                <a:ea typeface="幼圆" pitchFamily="49" charset="-122"/>
              </a:endParaRPr>
            </a:p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sz="1600" b="1" dirty="0" smtClean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多</a:t>
              </a:r>
              <a:r>
                <a:rPr lang="zh-CN" altLang="en-US" sz="1600" b="1" dirty="0">
                  <a:solidFill>
                    <a:srgbClr val="FFFFFF"/>
                  </a:solidFill>
                  <a:latin typeface="幼圆" pitchFamily="49" charset="-122"/>
                  <a:ea typeface="幼圆" pitchFamily="49" charset="-122"/>
                </a:rPr>
                <a:t>国语言</a:t>
              </a: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3441701" y="2920604"/>
              <a:ext cx="1357313" cy="888206"/>
            </a:xfrm>
            <a:prstGeom prst="hexagon">
              <a:avLst>
                <a:gd name="adj" fmla="val 28653"/>
                <a:gd name="vf" fmla="val 115470"/>
              </a:avLst>
            </a:prstGeom>
            <a:noFill/>
            <a:ln w="12700">
              <a:solidFill>
                <a:srgbClr val="72C8F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>
                <a:tabLst>
                  <a:tab pos="723900" algn="l"/>
                  <a:tab pos="1447800" algn="l"/>
                </a:tabLst>
              </a:pPr>
              <a:r>
                <a:rPr lang="zh-CN" altLang="en-US" sz="1600" b="1" dirty="0">
                  <a:solidFill>
                    <a:srgbClr val="00B0F0"/>
                  </a:solidFill>
                  <a:latin typeface="幼圆" pitchFamily="49" charset="-122"/>
                  <a:ea typeface="幼圆" pitchFamily="49" charset="-122"/>
                </a:rPr>
                <a:t>自定义的</a:t>
              </a:r>
              <a:r>
                <a:rPr lang="zh-CN" altLang="en-US" sz="1600" b="1" dirty="0" smtClean="0">
                  <a:solidFill>
                    <a:srgbClr val="00B0F0"/>
                  </a:solidFill>
                  <a:latin typeface="幼圆" pitchFamily="49" charset="-122"/>
                  <a:ea typeface="幼圆" pitchFamily="49" charset="-122"/>
                </a:rPr>
                <a:t>语料库</a:t>
              </a:r>
              <a:endParaRPr lang="en-US" altLang="zh-CN" dirty="0">
                <a:solidFill>
                  <a:srgbClr val="00B0F0"/>
                </a:solidFill>
                <a:latin typeface="Arial" charset="0"/>
              </a:endParaRPr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6160535" y="2177059"/>
              <a:ext cx="2325688" cy="1487091"/>
            </a:xfrm>
            <a:prstGeom prst="hexagon">
              <a:avLst>
                <a:gd name="adj" fmla="val 29323"/>
                <a:gd name="vf" fmla="val 115470"/>
              </a:avLst>
            </a:prstGeom>
            <a:ln/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 eaLnBrk="1" hangingPunct="1"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altLang="zh-CN" sz="28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NLTK</a:t>
              </a:r>
            </a:p>
            <a:p>
              <a:pPr algn="ctr" eaLnBrk="1" hangingPunct="1">
                <a:tabLst>
                  <a:tab pos="723900" algn="l"/>
                  <a:tab pos="1447800" algn="l"/>
                  <a:tab pos="2171700" algn="l"/>
                </a:tabLst>
              </a:pPr>
              <a:r>
                <a:rPr lang="zh-CN" altLang="en-US" sz="2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语料库</a:t>
              </a:r>
              <a:endParaRPr lang="en-US" altLang="zh-CN" sz="2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4" name="AutoShape 9"/>
            <p:cNvCxnSpPr>
              <a:cxnSpLocks noChangeShapeType="1"/>
            </p:cNvCxnSpPr>
            <p:nvPr/>
          </p:nvCxnSpPr>
          <p:spPr bwMode="auto">
            <a:xfrm>
              <a:off x="5045382" y="2920604"/>
              <a:ext cx="845830" cy="0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668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古滕堡</a:t>
            </a:r>
            <a:r>
              <a:rPr lang="zh-CN" altLang="en-US" dirty="0"/>
              <a:t>语料库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3958"/>
            <a:ext cx="8507288" cy="7836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/>
              <a:t>来源于古腾堡项目</a:t>
            </a:r>
            <a:r>
              <a:rPr lang="en-US" altLang="zh-CN" sz="2000" dirty="0"/>
              <a:t>(Project Gutenberg)</a:t>
            </a:r>
            <a:r>
              <a:rPr lang="zh-CN" altLang="en-US" sz="2000" dirty="0"/>
              <a:t>，该项目有几万本免费的图书</a:t>
            </a:r>
            <a:r>
              <a:rPr lang="zh-CN" altLang="en-US" sz="2000" dirty="0" smtClean="0"/>
              <a:t>，古</a:t>
            </a:r>
            <a:r>
              <a:rPr lang="zh-CN" altLang="en-US" sz="2000" dirty="0"/>
              <a:t>腾堡语料库挑选了其中的一小部分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115616" y="1627253"/>
            <a:ext cx="7488832" cy="3133759"/>
            <a:chOff x="577327" y="2186761"/>
            <a:chExt cx="2981376" cy="1008479"/>
          </a:xfrm>
        </p:grpSpPr>
        <p:sp>
          <p:nvSpPr>
            <p:cNvPr id="6" name="任意多边形 5"/>
            <p:cNvSpPr/>
            <p:nvPr/>
          </p:nvSpPr>
          <p:spPr>
            <a:xfrm>
              <a:off x="577327" y="2189462"/>
              <a:ext cx="2981376" cy="100577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pPr>
                <a:lnSpc>
                  <a:spcPct val="90000"/>
                </a:lnSpc>
              </a:pPr>
              <a:endParaRPr lang="en-US" altLang="zh-CN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from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nltk.corpus</a:t>
              </a:r>
              <a:r>
                <a:rPr lang="en-US" altLang="zh-CN" sz="2400" dirty="0">
                  <a:solidFill>
                    <a:schemeClr val="accent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import </a:t>
              </a:r>
              <a:r>
                <a:rPr lang="en-US" altLang="zh-CN" sz="24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g</a:t>
              </a:r>
              <a:r>
                <a:rPr lang="en-US" altLang="zh-CN" sz="2400" dirty="0" err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utenberg</a:t>
              </a:r>
              <a:endPara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&gt;&gt;&gt; </a:t>
              </a:r>
              <a:r>
                <a:rPr lang="en-US" altLang="zh-CN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gutenberg.fileids()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0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</a:t>
              </a:r>
              <a:r>
                <a:rPr lang="en-US" altLang="zh-CN" sz="20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'austen-emma.txt', 'austen-persuasion.txt', 'austen-sense.txt', 'bible-kjv.txt', 'blake-poems.txt', 'bryant-stories.txt', 'burgess-busterbrown.txt', 'carroll-alice.txt', 'chesterton-ball.txt', 'chesterton-brown.txt', 'chesterton-thursday.txt', 'edgeworth-parents.txt', 'melville-moby_dick.txt', 'milton-paradise.txt', 'shakespeare-caesar.txt', 'shakespeare-hamlet.txt', 'shakespeare-macbeth.txt', 'whitman-leaves.txt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']</a:t>
              </a:r>
            </a:p>
            <a:p>
              <a:endParaRPr lang="zh-CN" altLang="en-US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34661" y="2186761"/>
              <a:ext cx="286639" cy="1028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010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24524</TotalTime>
  <Words>1412</Words>
  <Application>Microsoft Office PowerPoint</Application>
  <PresentationFormat>全屏显示(16:9)</PresentationFormat>
  <Paragraphs>254</Paragraphs>
  <Slides>23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Bauhaus 93</vt:lpstr>
      <vt:lpstr>Broadway</vt:lpstr>
      <vt:lpstr>Malgun Gothic</vt:lpstr>
      <vt:lpstr>Meiryo UI</vt:lpstr>
      <vt:lpstr>黑体</vt:lpstr>
      <vt:lpstr>楷体</vt:lpstr>
      <vt:lpstr>宋体</vt:lpstr>
      <vt:lpstr>微软雅黑</vt:lpstr>
      <vt:lpstr>微软雅黑 Light</vt:lpstr>
      <vt:lpstr>幼圆</vt:lpstr>
      <vt:lpstr>Arial</vt:lpstr>
      <vt:lpstr>Arial Black</vt:lpstr>
      <vt:lpstr>Calibri</vt:lpstr>
      <vt:lpstr>Courier New</vt:lpstr>
      <vt:lpstr>Times New Roman</vt:lpstr>
      <vt:lpstr>Office 主题​​</vt:lpstr>
      <vt:lpstr>第12章 基于自然语言工具包NLTK的文本挖掘入门</vt:lpstr>
      <vt:lpstr>自然语言处理和文本挖掘</vt:lpstr>
      <vt:lpstr>NLTK简介</vt:lpstr>
      <vt:lpstr>NLTK</vt:lpstr>
      <vt:lpstr>NLTK核心模块</vt:lpstr>
      <vt:lpstr>NLTK下载器</vt:lpstr>
      <vt:lpstr>NLTK文本语料库和词典资源</vt:lpstr>
      <vt:lpstr>NLTK语料库</vt:lpstr>
      <vt:lpstr>1. 古滕堡语料库</vt:lpstr>
      <vt:lpstr>2. 布朗语料库</vt:lpstr>
      <vt:lpstr>3. 路透社语料库</vt:lpstr>
      <vt:lpstr>4. 美国总统就职演说语料库</vt:lpstr>
      <vt:lpstr>5. 载入网络或本地文本/语料库</vt:lpstr>
      <vt:lpstr>5. 载入网络或本地文本/语料库</vt:lpstr>
      <vt:lpstr>6. 词典资源WordNet</vt:lpstr>
      <vt:lpstr>6. 词典资源WordNet</vt:lpstr>
      <vt:lpstr>基于NLTK的文本挖掘示例</vt:lpstr>
      <vt:lpstr>1. 古滕堡图书信息统计</vt:lpstr>
      <vt:lpstr>1. 古滕堡图书信息统计</vt:lpstr>
      <vt:lpstr>1. 古滕堡图书信息统计</vt:lpstr>
      <vt:lpstr>2. 布朗语料库-情态动词不同文体条件频率分布</vt:lpstr>
      <vt:lpstr>2. 布朗语料库-情态动词不同文体条件频率分布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1044</cp:revision>
  <dcterms:created xsi:type="dcterms:W3CDTF">2014-10-11T09:01:24Z</dcterms:created>
  <dcterms:modified xsi:type="dcterms:W3CDTF">2019-05-04T12:23:40Z</dcterms:modified>
</cp:coreProperties>
</file>