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6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7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51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56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61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62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65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0"/>
  </p:notesMasterIdLst>
  <p:handoutMasterIdLst>
    <p:handoutMasterId r:id="rId101"/>
  </p:handoutMasterIdLst>
  <p:sldIdLst>
    <p:sldId id="256" r:id="rId2"/>
    <p:sldId id="285" r:id="rId3"/>
    <p:sldId id="290" r:id="rId4"/>
    <p:sldId id="332" r:id="rId5"/>
    <p:sldId id="339" r:id="rId6"/>
    <p:sldId id="340" r:id="rId7"/>
    <p:sldId id="292" r:id="rId8"/>
    <p:sldId id="341" r:id="rId9"/>
    <p:sldId id="333" r:id="rId10"/>
    <p:sldId id="342" r:id="rId11"/>
    <p:sldId id="294" r:id="rId12"/>
    <p:sldId id="301" r:id="rId13"/>
    <p:sldId id="343" r:id="rId14"/>
    <p:sldId id="344" r:id="rId15"/>
    <p:sldId id="345" r:id="rId16"/>
    <p:sldId id="297" r:id="rId17"/>
    <p:sldId id="346" r:id="rId18"/>
    <p:sldId id="347" r:id="rId19"/>
    <p:sldId id="400" r:id="rId20"/>
    <p:sldId id="349" r:id="rId21"/>
    <p:sldId id="350" r:id="rId22"/>
    <p:sldId id="351" r:id="rId23"/>
    <p:sldId id="401" r:id="rId24"/>
    <p:sldId id="348" r:id="rId25"/>
    <p:sldId id="352" r:id="rId26"/>
    <p:sldId id="353" r:id="rId27"/>
    <p:sldId id="306" r:id="rId28"/>
    <p:sldId id="354" r:id="rId29"/>
    <p:sldId id="355" r:id="rId30"/>
    <p:sldId id="303" r:id="rId31"/>
    <p:sldId id="412" r:id="rId32"/>
    <p:sldId id="305" r:id="rId33"/>
    <p:sldId id="356" r:id="rId34"/>
    <p:sldId id="357" r:id="rId35"/>
    <p:sldId id="360" r:id="rId36"/>
    <p:sldId id="358" r:id="rId37"/>
    <p:sldId id="359" r:id="rId38"/>
    <p:sldId id="361" r:id="rId39"/>
    <p:sldId id="287" r:id="rId40"/>
    <p:sldId id="362" r:id="rId41"/>
    <p:sldId id="308" r:id="rId42"/>
    <p:sldId id="363" r:id="rId43"/>
    <p:sldId id="364" r:id="rId44"/>
    <p:sldId id="413" r:id="rId45"/>
    <p:sldId id="366" r:id="rId46"/>
    <p:sldId id="367" r:id="rId47"/>
    <p:sldId id="368" r:id="rId48"/>
    <p:sldId id="369" r:id="rId49"/>
    <p:sldId id="370" r:id="rId50"/>
    <p:sldId id="409" r:id="rId51"/>
    <p:sldId id="371" r:id="rId52"/>
    <p:sldId id="374" r:id="rId53"/>
    <p:sldId id="372" r:id="rId54"/>
    <p:sldId id="402" r:id="rId55"/>
    <p:sldId id="373" r:id="rId56"/>
    <p:sldId id="414" r:id="rId57"/>
    <p:sldId id="317" r:id="rId58"/>
    <p:sldId id="403" r:id="rId59"/>
    <p:sldId id="415" r:id="rId60"/>
    <p:sldId id="289" r:id="rId61"/>
    <p:sldId id="375" r:id="rId62"/>
    <p:sldId id="377" r:id="rId63"/>
    <p:sldId id="378" r:id="rId64"/>
    <p:sldId id="379" r:id="rId65"/>
    <p:sldId id="309" r:id="rId66"/>
    <p:sldId id="324" r:id="rId67"/>
    <p:sldId id="380" r:id="rId68"/>
    <p:sldId id="381" r:id="rId69"/>
    <p:sldId id="323" r:id="rId70"/>
    <p:sldId id="382" r:id="rId71"/>
    <p:sldId id="383" r:id="rId72"/>
    <p:sldId id="404" r:id="rId73"/>
    <p:sldId id="384" r:id="rId74"/>
    <p:sldId id="387" r:id="rId75"/>
    <p:sldId id="385" r:id="rId76"/>
    <p:sldId id="386" r:id="rId77"/>
    <p:sldId id="388" r:id="rId78"/>
    <p:sldId id="390" r:id="rId79"/>
    <p:sldId id="391" r:id="rId80"/>
    <p:sldId id="392" r:id="rId81"/>
    <p:sldId id="326" r:id="rId82"/>
    <p:sldId id="405" r:id="rId83"/>
    <p:sldId id="410" r:id="rId84"/>
    <p:sldId id="411" r:id="rId85"/>
    <p:sldId id="288" r:id="rId86"/>
    <p:sldId id="393" r:id="rId87"/>
    <p:sldId id="328" r:id="rId88"/>
    <p:sldId id="322" r:id="rId89"/>
    <p:sldId id="329" r:id="rId90"/>
    <p:sldId id="407" r:id="rId91"/>
    <p:sldId id="394" r:id="rId92"/>
    <p:sldId id="395" r:id="rId93"/>
    <p:sldId id="335" r:id="rId94"/>
    <p:sldId id="338" r:id="rId95"/>
    <p:sldId id="397" r:id="rId96"/>
    <p:sldId id="396" r:id="rId97"/>
    <p:sldId id="399" r:id="rId98"/>
    <p:sldId id="408" r:id="rId9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02A"/>
    <a:srgbClr val="898989"/>
    <a:srgbClr val="3333FF"/>
    <a:srgbClr val="3366FF"/>
    <a:srgbClr val="6699FF"/>
    <a:srgbClr val="376092"/>
    <a:srgbClr val="F5F395"/>
    <a:srgbClr val="F1EE64"/>
    <a:srgbClr val="0000FF"/>
    <a:srgbClr val="3674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0" autoAdjust="0"/>
    <p:restoredTop sz="93166" autoAdjust="0"/>
  </p:normalViewPr>
  <p:slideViewPr>
    <p:cSldViewPr>
      <p:cViewPr varScale="1">
        <p:scale>
          <a:sx n="128" d="100"/>
          <a:sy n="128" d="100"/>
        </p:scale>
        <p:origin x="1104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EA73D-6A01-4770-AEE7-A601EAAB2B54}" type="datetimeFigureOut">
              <a:rPr lang="zh-CN" altLang="en-US" smtClean="0"/>
              <a:pPr/>
              <a:t>2019/5/3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9AE38-7909-43A8-BA3A-2EFFFDFCA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5849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3AA0D-F074-4CAB-A38C-A8C71B4071EA}" type="datetimeFigureOut">
              <a:rPr lang="zh-CN" altLang="en-US" smtClean="0"/>
              <a:pPr/>
              <a:t>2019/5/3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9501A9-16D7-400F-BBF7-FFEA7553D4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76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7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052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637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2404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052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3442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052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052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052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035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323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052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8111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5101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467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7293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052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6115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1407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0943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954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66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9pPr>
          </a:lstStyle>
          <a:p>
            <a:fld id="{AD24A48A-300B-4041-B620-B89A8B35FFE1}" type="slidenum">
              <a:rPr lang="zh-CN" altLang="en-US">
                <a:latin typeface="Calibri" pitchFamily="34" charset="0"/>
              </a:rPr>
              <a:pPr/>
              <a:t>4</a:t>
            </a:fld>
            <a:endParaRPr lang="zh-CN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77215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6708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2403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0738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90689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5128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98473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40765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44655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44655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052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2115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3759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44655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17280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0523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0523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41357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71600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0523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41062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021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0523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53516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22924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09726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19091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0393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83919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05062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0523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64178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2829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A262F3DB-FC4C-49B4-BAC6-1F1F3261BB90}" type="slidenum">
              <a:rPr lang="zh-CN" altLang="en-US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44021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09293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86966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52260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02241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57796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83588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19604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500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052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052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698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5616" y="2461919"/>
            <a:ext cx="6696744" cy="70390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19212" y="3165816"/>
            <a:ext cx="5514966" cy="540060"/>
          </a:xfrm>
        </p:spPr>
        <p:txBody>
          <a:bodyPr/>
          <a:lstStyle>
            <a:lvl1pPr marL="0" indent="0" algn="ctr">
              <a:buNone/>
              <a:defRPr>
                <a:solidFill>
                  <a:srgbClr val="FFF0B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113652" y="2463738"/>
            <a:ext cx="670059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1081972" y="3705876"/>
            <a:ext cx="67626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图片占位符 2"/>
          <p:cNvSpPr>
            <a:spLocks noGrp="1"/>
          </p:cNvSpPr>
          <p:nvPr>
            <p:ph type="pic" idx="10"/>
          </p:nvPr>
        </p:nvSpPr>
        <p:spPr>
          <a:xfrm>
            <a:off x="3347864" y="789552"/>
            <a:ext cx="2088232" cy="1458162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608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3"/>
            <a:ext cx="8229600" cy="39604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87574"/>
            <a:ext cx="4040188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67395"/>
            <a:ext cx="4040188" cy="31205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987574"/>
            <a:ext cx="4041775" cy="47982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b="1" smtClean="0">
                <a:solidFill>
                  <a:schemeClr val="accent6"/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467395"/>
            <a:ext cx="4041775" cy="31205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503548" y="1389998"/>
            <a:ext cx="3708412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4741167" y="1389998"/>
            <a:ext cx="3708412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1726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7"/>
            <a:ext cx="8229600" cy="39604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1686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3102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3503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ctr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471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1113652" y="3221645"/>
            <a:ext cx="670059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1081972" y="3977729"/>
            <a:ext cx="67626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 userDrawn="1"/>
        </p:nvGrpSpPr>
        <p:grpSpPr>
          <a:xfrm>
            <a:off x="1331648" y="266103"/>
            <a:ext cx="6355715" cy="2521672"/>
            <a:chOff x="611560" y="266102"/>
            <a:chExt cx="7704857" cy="2350355"/>
          </a:xfrm>
        </p:grpSpPr>
        <p:pic>
          <p:nvPicPr>
            <p:cNvPr id="9" name="图片 8" descr="61479095114.png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357554" y="696502"/>
              <a:ext cx="2224086" cy="1668065"/>
            </a:xfrm>
            <a:prstGeom prst="rect">
              <a:avLst/>
            </a:prstGeom>
          </p:spPr>
        </p:pic>
        <p:sp>
          <p:nvSpPr>
            <p:cNvPr id="12" name="椭圆 11"/>
            <p:cNvSpPr/>
            <p:nvPr/>
          </p:nvSpPr>
          <p:spPr>
            <a:xfrm>
              <a:off x="2579293" y="1571920"/>
              <a:ext cx="580903" cy="43567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521923" y="1352591"/>
              <a:ext cx="409575" cy="30718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067209" y="1139578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448188" y="1372012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102204" y="1536488"/>
              <a:ext cx="210272" cy="15770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915979" y="1932532"/>
              <a:ext cx="276227" cy="20717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194465" y="1582396"/>
              <a:ext cx="409575" cy="30718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712219" y="1585899"/>
              <a:ext cx="311539" cy="23365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230360" y="1591601"/>
              <a:ext cx="233579" cy="17518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605286" y="1136101"/>
              <a:ext cx="209422" cy="15706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07493" y="1389539"/>
              <a:ext cx="195933" cy="1469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11560" y="1714053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582640" y="1804065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720934" y="1148190"/>
              <a:ext cx="855425" cy="64156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856415" y="1167595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7327760" y="1381150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948284" y="1355602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6983279" y="1752512"/>
              <a:ext cx="210272" cy="15770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797053" y="2148556"/>
              <a:ext cx="276227" cy="20717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075540" y="1798420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6593294" y="1801924"/>
              <a:ext cx="311539" cy="23365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259839" y="1986765"/>
              <a:ext cx="233579" cy="175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486361" y="1352125"/>
              <a:ext cx="209422" cy="15706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836972" y="1784703"/>
              <a:ext cx="195933" cy="14695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376588" y="1586767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7463715" y="2020089"/>
              <a:ext cx="140668" cy="1055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163952" y="1548434"/>
              <a:ext cx="152465" cy="1143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640121" y="1559105"/>
              <a:ext cx="257876" cy="193407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同心圆 40"/>
            <p:cNvSpPr/>
            <p:nvPr/>
          </p:nvSpPr>
          <p:spPr>
            <a:xfrm>
              <a:off x="2877405" y="266102"/>
              <a:ext cx="3133806" cy="2350355"/>
            </a:xfrm>
            <a:prstGeom prst="donut">
              <a:avLst>
                <a:gd name="adj" fmla="val 1038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08000" rtlCol="0" anchor="b"/>
            <a:lstStyle/>
            <a:p>
              <a:pPr algn="ctr"/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标题 1"/>
          <p:cNvSpPr>
            <a:spLocks noGrp="1"/>
          </p:cNvSpPr>
          <p:nvPr>
            <p:ph type="ctrTitle"/>
          </p:nvPr>
        </p:nvSpPr>
        <p:spPr>
          <a:xfrm>
            <a:off x="1115616" y="3221650"/>
            <a:ext cx="6696744" cy="75426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3664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>
                <a:solidFill>
                  <a:srgbClr val="3674A8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8229600" cy="349583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3905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 dirty="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63896" y="987574"/>
            <a:ext cx="5127109" cy="3474386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图片占位符 2"/>
          <p:cNvSpPr>
            <a:spLocks noGrp="1"/>
          </p:cNvSpPr>
          <p:nvPr>
            <p:ph type="pic" idx="10"/>
          </p:nvPr>
        </p:nvSpPr>
        <p:spPr>
          <a:xfrm>
            <a:off x="467544" y="987574"/>
            <a:ext cx="2880320" cy="34743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3995936" y="1635646"/>
            <a:ext cx="3744416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0461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34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片占位符 2"/>
          <p:cNvSpPr>
            <a:spLocks noGrp="1"/>
          </p:cNvSpPr>
          <p:nvPr>
            <p:ph type="pic" idx="10"/>
          </p:nvPr>
        </p:nvSpPr>
        <p:spPr>
          <a:xfrm>
            <a:off x="1187624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259632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内容占位符 2"/>
          <p:cNvSpPr>
            <a:spLocks noGrp="1"/>
          </p:cNvSpPr>
          <p:nvPr>
            <p:ph idx="11"/>
          </p:nvPr>
        </p:nvSpPr>
        <p:spPr>
          <a:xfrm>
            <a:off x="6058528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sp>
        <p:nvSpPr>
          <p:cNvPr id="13" name="图片占位符 2"/>
          <p:cNvSpPr>
            <a:spLocks noGrp="1"/>
          </p:cNvSpPr>
          <p:nvPr>
            <p:ph type="pic" idx="12"/>
          </p:nvPr>
        </p:nvSpPr>
        <p:spPr>
          <a:xfrm>
            <a:off x="6058518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6130526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内容占位符 2"/>
          <p:cNvSpPr>
            <a:spLocks noGrp="1"/>
          </p:cNvSpPr>
          <p:nvPr>
            <p:ph idx="13"/>
          </p:nvPr>
        </p:nvSpPr>
        <p:spPr>
          <a:xfrm>
            <a:off x="3635906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sp>
        <p:nvSpPr>
          <p:cNvPr id="16" name="图片占位符 2"/>
          <p:cNvSpPr>
            <a:spLocks noGrp="1"/>
          </p:cNvSpPr>
          <p:nvPr>
            <p:ph type="pic" idx="14"/>
          </p:nvPr>
        </p:nvSpPr>
        <p:spPr>
          <a:xfrm>
            <a:off x="3635896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3707904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848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63358" y="357504"/>
            <a:ext cx="4680642" cy="4428492"/>
          </a:xfrm>
          <a:custGeom>
            <a:avLst/>
            <a:gdLst>
              <a:gd name="connsiteX0" fmla="*/ 0 w 4716016"/>
              <a:gd name="connsiteY0" fmla="*/ 0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904656 h 5904656"/>
              <a:gd name="connsiteX4" fmla="*/ 0 w 4716016"/>
              <a:gd name="connsiteY4" fmla="*/ 0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904656 h 5904656"/>
              <a:gd name="connsiteX4" fmla="*/ 0 w 4716016"/>
              <a:gd name="connsiteY4" fmla="*/ 117695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823175 h 5904656"/>
              <a:gd name="connsiteX4" fmla="*/ 0 w 4716016"/>
              <a:gd name="connsiteY4" fmla="*/ 117695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823175 h 5904656"/>
              <a:gd name="connsiteX4" fmla="*/ 0 w 4716016"/>
              <a:gd name="connsiteY4" fmla="*/ 117695 h 5904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6016" h="5904656">
                <a:moveTo>
                  <a:pt x="0" y="117695"/>
                </a:moveTo>
                <a:lnTo>
                  <a:pt x="4716016" y="0"/>
                </a:lnTo>
                <a:lnTo>
                  <a:pt x="4716016" y="5904656"/>
                </a:lnTo>
                <a:lnTo>
                  <a:pt x="0" y="5823175"/>
                </a:lnTo>
                <a:cubicBezTo>
                  <a:pt x="9053" y="3921348"/>
                  <a:pt x="0" y="2019522"/>
                  <a:pt x="0" y="117695"/>
                </a:cubicBezTo>
                <a:close/>
              </a:path>
            </a:pathLst>
          </a:custGeom>
          <a:solidFill>
            <a:srgbClr val="FFF0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图片占位符 2"/>
          <p:cNvSpPr>
            <a:spLocks noGrp="1"/>
          </p:cNvSpPr>
          <p:nvPr>
            <p:ph type="pic" idx="10"/>
          </p:nvPr>
        </p:nvSpPr>
        <p:spPr>
          <a:xfrm>
            <a:off x="0" y="357504"/>
            <a:ext cx="4427984" cy="4428492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9912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9710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22" y="3305176"/>
            <a:ext cx="3921695" cy="1021556"/>
          </a:xfrm>
        </p:spPr>
        <p:txBody>
          <a:bodyPr anchor="t"/>
          <a:lstStyle>
            <a:lvl1pPr algn="r">
              <a:defRPr sz="4000" b="1" cap="all">
                <a:latin typeface="Broadway" panose="04040905080B02020502" pitchFamily="82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22" y="2180035"/>
            <a:ext cx="3921695" cy="112514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  <a:latin typeface="Broadway" panose="04040905080B02020502" pitchFamily="82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0" y="3327834"/>
            <a:ext cx="4644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8721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4"/>
            <a:ext cx="8229600" cy="468051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9584"/>
            <a:ext cx="4038600" cy="35350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9584"/>
            <a:ext cx="4038600" cy="35350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67544" y="987574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0621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519526"/>
            <a:ext cx="8229600" cy="5437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1397" y="1275606"/>
            <a:ext cx="8229600" cy="3207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4785996"/>
            <a:ext cx="9144000" cy="357504"/>
          </a:xfrm>
          <a:prstGeom prst="rect">
            <a:avLst/>
          </a:prstGeom>
          <a:gradFill flip="none" rotWithShape="1">
            <a:gsLst>
              <a:gs pos="0">
                <a:srgbClr val="719EC2"/>
              </a:gs>
              <a:gs pos="100000">
                <a:srgbClr val="3674A8"/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altLang="zh-CN" sz="1200" dirty="0" smtClean="0">
                <a:solidFill>
                  <a:schemeClr val="bg1"/>
                </a:solidFill>
                <a:latin typeface="Arial Black" pitchFamily="34" charset="0"/>
              </a:rPr>
              <a:t>Nanjing University</a:t>
            </a:r>
            <a:endParaRPr lang="zh-CN" alt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0"/>
            <a:ext cx="9148197" cy="357504"/>
          </a:xfrm>
          <a:prstGeom prst="rect">
            <a:avLst/>
          </a:prstGeom>
          <a:gradFill flip="none" rotWithShape="1">
            <a:gsLst>
              <a:gs pos="0">
                <a:srgbClr val="FFD02A"/>
              </a:gs>
              <a:gs pos="100000">
                <a:srgbClr val="FFF0B6"/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8643966" y="123479"/>
            <a:ext cx="108000" cy="107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59544" y="4912865"/>
            <a:ext cx="108000" cy="107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08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0" r:id="rId3"/>
    <p:sldLayoutId id="2147483650" r:id="rId4"/>
    <p:sldLayoutId id="2147483661" r:id="rId5"/>
    <p:sldLayoutId id="2147483662" r:id="rId6"/>
    <p:sldLayoutId id="2147483651" r:id="rId7"/>
    <p:sldLayoutId id="2147483664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notesSlide" Target="../notesSlides/notesSlide2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2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tags" Target="../tags/tag23.xml"/><Relationship Id="rId18" Type="http://schemas.openxmlformats.org/officeDocument/2006/relationships/tags" Target="../tags/tag28.xml"/><Relationship Id="rId3" Type="http://schemas.openxmlformats.org/officeDocument/2006/relationships/tags" Target="../tags/tag13.xml"/><Relationship Id="rId21" Type="http://schemas.openxmlformats.org/officeDocument/2006/relationships/tags" Target="../tags/tag31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17" Type="http://schemas.openxmlformats.org/officeDocument/2006/relationships/tags" Target="../tags/tag27.xml"/><Relationship Id="rId2" Type="http://schemas.openxmlformats.org/officeDocument/2006/relationships/tags" Target="../tags/tag12.xml"/><Relationship Id="rId16" Type="http://schemas.openxmlformats.org/officeDocument/2006/relationships/tags" Target="../tags/tag26.xml"/><Relationship Id="rId20" Type="http://schemas.openxmlformats.org/officeDocument/2006/relationships/tags" Target="../tags/tag30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tags" Target="../tags/tag25.xml"/><Relationship Id="rId10" Type="http://schemas.openxmlformats.org/officeDocument/2006/relationships/tags" Target="../tags/tag20.xml"/><Relationship Id="rId19" Type="http://schemas.openxmlformats.org/officeDocument/2006/relationships/tags" Target="../tags/tag29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tags" Target="../tags/tag24.xml"/><Relationship Id="rId22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tags" Target="../tags/tag51.xml"/><Relationship Id="rId3" Type="http://schemas.openxmlformats.org/officeDocument/2006/relationships/tags" Target="../tags/tag36.xml"/><Relationship Id="rId21" Type="http://schemas.openxmlformats.org/officeDocument/2006/relationships/tags" Target="../tags/tag54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tags" Target="../tags/tag50.xml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20" Type="http://schemas.openxmlformats.org/officeDocument/2006/relationships/tags" Target="../tags/tag53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23" Type="http://schemas.openxmlformats.org/officeDocument/2006/relationships/notesSlide" Target="../notesSlides/notesSlide42.xml"/><Relationship Id="rId10" Type="http://schemas.openxmlformats.org/officeDocument/2006/relationships/tags" Target="../tags/tag43.xml"/><Relationship Id="rId19" Type="http://schemas.openxmlformats.org/officeDocument/2006/relationships/tags" Target="../tags/tag52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Relationship Id="rId22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notesSlide" Target="../notesSlides/notesSlide4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4" Type="http://schemas.openxmlformats.org/officeDocument/2006/relationships/notesSlide" Target="../notesSlides/notesSlide5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4" Type="http://schemas.openxmlformats.org/officeDocument/2006/relationships/notesSlide" Target="../notesSlides/notesSlide5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13" Type="http://schemas.openxmlformats.org/officeDocument/2006/relationships/tags" Target="../tags/tag73.xml"/><Relationship Id="rId3" Type="http://schemas.openxmlformats.org/officeDocument/2006/relationships/tags" Target="../tags/tag63.xml"/><Relationship Id="rId7" Type="http://schemas.openxmlformats.org/officeDocument/2006/relationships/tags" Target="../tags/tag67.xml"/><Relationship Id="rId12" Type="http://schemas.openxmlformats.org/officeDocument/2006/relationships/tags" Target="../tags/tag72.xml"/><Relationship Id="rId2" Type="http://schemas.openxmlformats.org/officeDocument/2006/relationships/tags" Target="../tags/tag62.xml"/><Relationship Id="rId16" Type="http://schemas.openxmlformats.org/officeDocument/2006/relationships/slideLayout" Target="../slideLayouts/slideLayout3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tags" Target="../tags/tag71.xml"/><Relationship Id="rId5" Type="http://schemas.openxmlformats.org/officeDocument/2006/relationships/tags" Target="../tags/tag65.xml"/><Relationship Id="rId15" Type="http://schemas.openxmlformats.org/officeDocument/2006/relationships/tags" Target="../tags/tag75.xml"/><Relationship Id="rId10" Type="http://schemas.openxmlformats.org/officeDocument/2006/relationships/tags" Target="../tags/tag70.xml"/><Relationship Id="rId4" Type="http://schemas.openxmlformats.org/officeDocument/2006/relationships/tags" Target="../tags/tag64.xml"/><Relationship Id="rId9" Type="http://schemas.openxmlformats.org/officeDocument/2006/relationships/tags" Target="../tags/tag69.xml"/><Relationship Id="rId14" Type="http://schemas.openxmlformats.org/officeDocument/2006/relationships/tags" Target="../tags/tag7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2" Type="http://schemas.openxmlformats.org/officeDocument/2006/relationships/tags" Target="../tags/tag77.xml"/><Relationship Id="rId16" Type="http://schemas.openxmlformats.org/officeDocument/2006/relationships/slideLayout" Target="../slideLayouts/slideLayout3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5" Type="http://schemas.openxmlformats.org/officeDocument/2006/relationships/tags" Target="../tags/tag90.xml"/><Relationship Id="rId10" Type="http://schemas.openxmlformats.org/officeDocument/2006/relationships/tags" Target="../tags/tag85.xml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tags" Target="../tags/tag89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4" Type="http://schemas.openxmlformats.org/officeDocument/2006/relationships/notesSlide" Target="../notesSlides/notesSlide6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4" Type="http://schemas.openxmlformats.org/officeDocument/2006/relationships/notesSlide" Target="../notesSlides/notesSlide6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4" Type="http://schemas.openxmlformats.org/officeDocument/2006/relationships/notesSlide" Target="../notesSlides/notesSlide6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12" Type="http://schemas.openxmlformats.org/officeDocument/2006/relationships/tags" Target="../tags/tag108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tags" Target="../tags/tag107.xml"/><Relationship Id="rId5" Type="http://schemas.openxmlformats.org/officeDocument/2006/relationships/tags" Target="../tags/tag101.xml"/><Relationship Id="rId10" Type="http://schemas.openxmlformats.org/officeDocument/2006/relationships/tags" Target="../tags/tag106.xml"/><Relationship Id="rId4" Type="http://schemas.openxmlformats.org/officeDocument/2006/relationships/tags" Target="../tags/tag100.xml"/><Relationship Id="rId9" Type="http://schemas.openxmlformats.org/officeDocument/2006/relationships/tags" Target="../tags/tag105.xml"/><Relationship Id="rId14" Type="http://schemas.openxmlformats.org/officeDocument/2006/relationships/notesSlide" Target="../notesSlides/notesSlide6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3</a:t>
            </a:r>
            <a:r>
              <a:rPr lang="zh-CN" altLang="en-US" dirty="0" smtClean="0"/>
              <a:t>章 序列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860790" y="2787774"/>
            <a:ext cx="5514975" cy="54054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altLang="zh-CN" sz="2000" dirty="0" smtClean="0">
                <a:solidFill>
                  <a:srgbClr val="FFF0B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Chap3 Sequence</a:t>
            </a:r>
            <a:endParaRPr lang="zh-CN" altLang="en-US" sz="2000" dirty="0">
              <a:solidFill>
                <a:srgbClr val="FFF0B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9" y="3995824"/>
            <a:ext cx="5612076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 of Computer Science and Technology</a:t>
            </a:r>
            <a:endParaRPr lang="en-US" altLang="zh-CN" sz="1400" dirty="0" smtClean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 of University Basic Computer Teaching</a:t>
            </a:r>
          </a:p>
          <a:p>
            <a:pPr algn="ctr">
              <a:lnSpc>
                <a:spcPct val="110000"/>
              </a:lnSpc>
            </a:pPr>
            <a:r>
              <a:rPr lang="en-US" altLang="zh-CN" sz="140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Nanjing </a:t>
            </a:r>
            <a:r>
              <a:rPr lang="en-US" altLang="zh-CN" sz="140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University</a:t>
            </a:r>
            <a:endParaRPr lang="en-US" altLang="zh-CN" sz="140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0278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3.1.2 </a:t>
            </a:r>
            <a:r>
              <a:rPr lang="zh-CN" altLang="zh-CN" dirty="0"/>
              <a:t>标准类型运算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650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标准类型运算符</a:t>
            </a:r>
            <a:endParaRPr lang="zh-CN" altLang="en-US" sz="2800" b="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17651"/>
              </p:ext>
            </p:extLst>
          </p:nvPr>
        </p:nvGraphicFramePr>
        <p:xfrm>
          <a:off x="755576" y="1809280"/>
          <a:ext cx="2520280" cy="130302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2241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7190"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&lt;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&gt;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&lt;=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&gt;=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==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 smtClean="0"/>
                        <a:t>!=</a:t>
                      </a:r>
                      <a:endParaRPr lang="zh-CN" altLang="en-US" sz="2400" b="1" dirty="0" smtClean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461718" y="134761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值比较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525921"/>
              </p:ext>
            </p:extLst>
          </p:nvPr>
        </p:nvGraphicFramePr>
        <p:xfrm>
          <a:off x="4139952" y="1815372"/>
          <a:ext cx="1723549" cy="86868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7235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7190"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is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is not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960780" y="135370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对象身份比较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375659"/>
              </p:ext>
            </p:extLst>
          </p:nvPr>
        </p:nvGraphicFramePr>
        <p:xfrm>
          <a:off x="6655582" y="1815372"/>
          <a:ext cx="1656184" cy="130302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6561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7190"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not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and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or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6671348" y="135790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布尔运算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950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值比较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611559" y="1015498"/>
            <a:ext cx="3109486" cy="3644484"/>
            <a:chOff x="601668" y="2085825"/>
            <a:chExt cx="1211855" cy="2088501"/>
          </a:xfrm>
        </p:grpSpPr>
        <p:sp>
          <p:nvSpPr>
            <p:cNvPr id="11" name="任意多边形 10"/>
            <p:cNvSpPr/>
            <p:nvPr/>
          </p:nvSpPr>
          <p:spPr>
            <a:xfrm>
              <a:off x="601668" y="2085825"/>
              <a:ext cx="1211855" cy="208850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'apple' </a:t>
              </a:r>
              <a:r>
                <a:rPr lang="en-US" altLang="zh-CN" sz="2400" dirty="0"/>
                <a:t>&lt;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'banana'</a:t>
              </a:r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True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smtClean="0"/>
                <a:t>[1,3,5]  != [2,4,6]</a:t>
              </a:r>
              <a:endParaRPr lang="en-US" altLang="zh-CN" sz="2400" dirty="0"/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True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aList</a:t>
              </a:r>
              <a:r>
                <a:rPr lang="en-US" altLang="zh-CN" sz="2400" dirty="0"/>
                <a:t>[1] ==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'Tues.'</a:t>
              </a:r>
              <a:endParaRPr lang="zh-CN" altLang="zh-CN" sz="2400" dirty="0">
                <a:solidFill>
                  <a:schemeClr val="accent3"/>
                </a:solidFill>
              </a:endParaRPr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True</a:t>
              </a:r>
            </a:p>
            <a:p>
              <a:r>
                <a:rPr lang="en-US" altLang="zh-CN" sz="2400" dirty="0"/>
                <a:t>&gt;&gt;&gt; [1,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'Monday'</a:t>
              </a:r>
              <a:r>
                <a:rPr lang="en-US" altLang="zh-CN" sz="2400" dirty="0"/>
                <a:t>] &lt; [1,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'Tuesday'</a:t>
              </a:r>
              <a:r>
                <a:rPr lang="en-US" altLang="zh-CN" sz="2400" dirty="0"/>
                <a:t>]</a:t>
              </a:r>
              <a:endParaRPr lang="zh-CN" altLang="zh-CN" sz="2400" dirty="0"/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True</a:t>
              </a:r>
              <a:endParaRPr lang="zh-CN" altLang="en-US" sz="2400" dirty="0">
                <a:solidFill>
                  <a:srgbClr val="0070C0"/>
                </a:solidFill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657796" y="2106228"/>
              <a:ext cx="252572" cy="169919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95936" y="1087262"/>
            <a:ext cx="4896545" cy="3680888"/>
            <a:chOff x="155750" y="2121407"/>
            <a:chExt cx="1908322" cy="2109361"/>
          </a:xfrm>
        </p:grpSpPr>
        <p:sp>
          <p:nvSpPr>
            <p:cNvPr id="9" name="任意多边形 8"/>
            <p:cNvSpPr/>
            <p:nvPr/>
          </p:nvSpPr>
          <p:spPr>
            <a:xfrm>
              <a:off x="155750" y="2121407"/>
              <a:ext cx="1908322" cy="210936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'o'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'k'</a:t>
              </a:r>
              <a:r>
                <a:rPr lang="en-US" altLang="zh-CN" sz="2400" dirty="0"/>
                <a:t>] &lt; 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'o'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'k'</a:t>
              </a:r>
              <a:r>
                <a:rPr lang="en-US" altLang="zh-CN" sz="2400" dirty="0"/>
                <a:t>)</a:t>
              </a:r>
              <a:endParaRPr lang="zh-CN" altLang="zh-CN" sz="2400" dirty="0"/>
            </a:p>
            <a:p>
              <a:r>
                <a:rPr lang="en-US" altLang="zh-CN" sz="2000" dirty="0" err="1">
                  <a:solidFill>
                    <a:srgbClr val="C00000"/>
                  </a:solidFill>
                </a:rPr>
                <a:t>Traceback</a:t>
              </a:r>
              <a:r>
                <a:rPr lang="en-US" altLang="zh-CN" sz="2000" dirty="0">
                  <a:solidFill>
                    <a:srgbClr val="C00000"/>
                  </a:solidFill>
                </a:rPr>
                <a:t> (most recent call last):</a:t>
              </a:r>
              <a:endParaRPr lang="zh-CN" altLang="zh-CN" sz="2000" dirty="0">
                <a:solidFill>
                  <a:srgbClr val="C00000"/>
                </a:solidFill>
              </a:endParaRPr>
            </a:p>
            <a:p>
              <a:r>
                <a:rPr lang="en-US" altLang="zh-CN" sz="2000" dirty="0">
                  <a:solidFill>
                    <a:srgbClr val="C00000"/>
                  </a:solidFill>
                </a:rPr>
                <a:t>  File "&lt;pyshell#0&gt;", line 1, in &lt;module&gt;</a:t>
              </a:r>
              <a:endParaRPr lang="zh-CN" altLang="zh-CN" sz="2000" dirty="0">
                <a:solidFill>
                  <a:srgbClr val="C00000"/>
                </a:solidFill>
              </a:endParaRPr>
            </a:p>
            <a:p>
              <a:r>
                <a:rPr lang="en-US" altLang="zh-CN" sz="2000" dirty="0">
                  <a:solidFill>
                    <a:srgbClr val="C00000"/>
                  </a:solidFill>
                </a:rPr>
                <a:t>    ['o', 'k'] &lt; ('o', 'k')</a:t>
              </a:r>
              <a:endParaRPr lang="zh-CN" altLang="zh-CN" sz="2000" dirty="0">
                <a:solidFill>
                  <a:srgbClr val="C00000"/>
                </a:solidFill>
              </a:endParaRPr>
            </a:p>
            <a:p>
              <a:r>
                <a:rPr lang="en-US" altLang="zh-CN" sz="2000" dirty="0" err="1">
                  <a:solidFill>
                    <a:srgbClr val="C00000"/>
                  </a:solidFill>
                </a:rPr>
                <a:t>TypeError</a:t>
              </a:r>
              <a:r>
                <a:rPr lang="en-US" altLang="zh-CN" sz="2000" dirty="0">
                  <a:solidFill>
                    <a:srgbClr val="C00000"/>
                  </a:solidFill>
                </a:rPr>
                <a:t>: </a:t>
              </a:r>
              <a:r>
                <a:rPr lang="en-US" altLang="zh-CN" sz="2000" dirty="0" err="1">
                  <a:solidFill>
                    <a:srgbClr val="C00000"/>
                  </a:solidFill>
                </a:rPr>
                <a:t>unorderable</a:t>
              </a:r>
              <a:r>
                <a:rPr lang="en-US" altLang="zh-CN" sz="2000" dirty="0">
                  <a:solidFill>
                    <a:srgbClr val="C00000"/>
                  </a:solidFill>
                </a:rPr>
                <a:t> types: list() &lt; tuple()</a:t>
              </a:r>
              <a:endParaRPr lang="zh-CN" altLang="zh-CN" sz="2000" dirty="0">
                <a:solidFill>
                  <a:srgbClr val="C00000"/>
                </a:solidFill>
              </a:endParaRP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[1 , [2 , 3]] &lt; [1 , 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'a'</a:t>
              </a:r>
              <a:r>
                <a:rPr lang="en-US" altLang="zh-CN" sz="2400" dirty="0"/>
                <a:t> , 3]]</a:t>
              </a:r>
              <a:endParaRPr lang="zh-CN" altLang="zh-CN" sz="2400" dirty="0"/>
            </a:p>
            <a:p>
              <a:r>
                <a:rPr lang="en-US" altLang="zh-CN" sz="2000" dirty="0" err="1">
                  <a:solidFill>
                    <a:srgbClr val="C00000"/>
                  </a:solidFill>
                </a:rPr>
                <a:t>Traceback</a:t>
              </a:r>
              <a:r>
                <a:rPr lang="en-US" altLang="zh-CN" sz="2000" dirty="0">
                  <a:solidFill>
                    <a:srgbClr val="C00000"/>
                  </a:solidFill>
                </a:rPr>
                <a:t> (most recent call last):</a:t>
              </a:r>
              <a:endParaRPr lang="zh-CN" altLang="zh-CN" sz="2000" dirty="0">
                <a:solidFill>
                  <a:srgbClr val="C00000"/>
                </a:solidFill>
              </a:endParaRPr>
            </a:p>
            <a:p>
              <a:r>
                <a:rPr lang="en-US" altLang="zh-CN" sz="2000" dirty="0">
                  <a:solidFill>
                    <a:srgbClr val="C00000"/>
                  </a:solidFill>
                </a:rPr>
                <a:t>  File "&lt;pyshell#1&gt;", line 1, in &lt;module&gt;</a:t>
              </a:r>
              <a:endParaRPr lang="zh-CN" altLang="zh-CN" sz="2000" dirty="0">
                <a:solidFill>
                  <a:srgbClr val="C00000"/>
                </a:solidFill>
              </a:endParaRPr>
            </a:p>
            <a:p>
              <a:r>
                <a:rPr lang="en-US" altLang="zh-CN" sz="2000" dirty="0">
                  <a:solidFill>
                    <a:srgbClr val="C00000"/>
                  </a:solidFill>
                </a:rPr>
                <a:t>    [1 , [2 , 3]] &lt; [1 , ['a' , 3]]</a:t>
              </a:r>
              <a:endParaRPr lang="zh-CN" altLang="zh-CN" sz="2000" dirty="0">
                <a:solidFill>
                  <a:srgbClr val="C00000"/>
                </a:solidFill>
              </a:endParaRPr>
            </a:p>
            <a:p>
              <a:r>
                <a:rPr lang="en-US" altLang="zh-CN" sz="2000" dirty="0" err="1">
                  <a:solidFill>
                    <a:srgbClr val="C00000"/>
                  </a:solidFill>
                </a:rPr>
                <a:t>TypeError</a:t>
              </a:r>
              <a:r>
                <a:rPr lang="en-US" altLang="zh-CN" sz="2000" dirty="0">
                  <a:solidFill>
                    <a:srgbClr val="C00000"/>
                  </a:solidFill>
                </a:rPr>
                <a:t>: </a:t>
              </a:r>
              <a:r>
                <a:rPr lang="en-US" altLang="zh-CN" sz="2000" dirty="0" err="1">
                  <a:solidFill>
                    <a:srgbClr val="C00000"/>
                  </a:solidFill>
                </a:rPr>
                <a:t>unorderable</a:t>
              </a:r>
              <a:r>
                <a:rPr lang="en-US" altLang="zh-CN" sz="2000" dirty="0">
                  <a:solidFill>
                    <a:srgbClr val="C00000"/>
                  </a:solidFill>
                </a:rPr>
                <a:t> types: </a:t>
              </a:r>
              <a:r>
                <a:rPr lang="en-US" altLang="zh-CN" sz="2000" dirty="0" err="1">
                  <a:solidFill>
                    <a:srgbClr val="C00000"/>
                  </a:solidFill>
                </a:rPr>
                <a:t>int</a:t>
              </a:r>
              <a:r>
                <a:rPr lang="en-US" altLang="zh-CN" sz="2000" dirty="0">
                  <a:solidFill>
                    <a:srgbClr val="C00000"/>
                  </a:solidFill>
                </a:rPr>
                <a:t>() &lt; </a:t>
              </a:r>
              <a:r>
                <a:rPr lang="en-US" altLang="zh-CN" sz="2000" dirty="0" err="1">
                  <a:solidFill>
                    <a:srgbClr val="C00000"/>
                  </a:solidFill>
                </a:rPr>
                <a:t>str</a:t>
              </a:r>
              <a:r>
                <a:rPr lang="en-US" altLang="zh-CN" sz="2000" dirty="0" smtClean="0">
                  <a:solidFill>
                    <a:srgbClr val="C00000"/>
                  </a:solidFill>
                </a:rPr>
                <a:t>()</a:t>
              </a:r>
              <a:endParaRPr lang="zh-CN" altLang="en-US" sz="2000" dirty="0">
                <a:solidFill>
                  <a:srgbClr val="0070C0"/>
                </a:solidFill>
              </a:endParaRP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239941" y="2121407"/>
              <a:ext cx="235964" cy="15473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256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对象身份比较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403648" y="1077595"/>
            <a:ext cx="6552728" cy="3366364"/>
            <a:chOff x="548640" y="2245203"/>
            <a:chExt cx="2553784" cy="1929120"/>
          </a:xfrm>
        </p:grpSpPr>
        <p:sp>
          <p:nvSpPr>
            <p:cNvPr id="5" name="任意多边形 4"/>
            <p:cNvSpPr/>
            <p:nvPr/>
          </p:nvSpPr>
          <p:spPr>
            <a:xfrm>
              <a:off x="548640" y="2245203"/>
              <a:ext cx="2553784" cy="192912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200" dirty="0" smtClean="0"/>
            </a:p>
            <a:p>
              <a:endParaRPr lang="en-US" altLang="zh-CN" sz="2200" dirty="0" smtClean="0"/>
            </a:p>
            <a:p>
              <a:r>
                <a:rPr lang="en-US" altLang="zh-CN" sz="2200" dirty="0" smtClean="0"/>
                <a:t>&gt;&gt;&gt; </a:t>
              </a:r>
              <a:r>
                <a:rPr lang="en-US" altLang="zh-CN" sz="2200" dirty="0" err="1"/>
                <a:t>aTuple</a:t>
              </a:r>
              <a:r>
                <a:rPr lang="en-US" altLang="zh-CN" sz="2200" dirty="0"/>
                <a:t> = (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'BA'</a:t>
              </a:r>
              <a:r>
                <a:rPr lang="en-US" altLang="zh-CN" sz="2200" dirty="0"/>
                <a:t>,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'The Boeing Company'</a:t>
              </a:r>
              <a:r>
                <a:rPr lang="en-US" altLang="zh-CN" sz="2200" dirty="0"/>
                <a:t>,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'184.76'</a:t>
              </a:r>
              <a:r>
                <a:rPr lang="en-US" altLang="zh-CN" sz="2200" dirty="0"/>
                <a:t>)</a:t>
              </a:r>
              <a:endParaRPr lang="zh-CN" altLang="zh-CN" sz="2200" dirty="0"/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bTuple</a:t>
              </a:r>
              <a:r>
                <a:rPr lang="en-US" altLang="zh-CN" sz="2200" dirty="0"/>
                <a:t> = </a:t>
              </a:r>
              <a:r>
                <a:rPr lang="en-US" altLang="zh-CN" sz="2200" dirty="0" err="1"/>
                <a:t>aTuple</a:t>
              </a:r>
              <a:endParaRPr lang="zh-CN" altLang="zh-CN" sz="2200" dirty="0"/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bTuple</a:t>
              </a:r>
              <a:r>
                <a:rPr lang="en-US" altLang="zh-CN" sz="2200" dirty="0"/>
                <a:t>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is</a:t>
              </a:r>
              <a:r>
                <a:rPr lang="en-US" altLang="zh-CN" sz="2200" dirty="0"/>
                <a:t> </a:t>
              </a:r>
              <a:r>
                <a:rPr lang="en-US" altLang="zh-CN" sz="2200" dirty="0" err="1"/>
                <a:t>aTuple</a:t>
              </a:r>
              <a:endParaRPr lang="zh-CN" altLang="zh-CN" sz="2200" dirty="0"/>
            </a:p>
            <a:p>
              <a:r>
                <a:rPr lang="en-US" altLang="zh-CN" sz="2200" dirty="0" smtClean="0">
                  <a:solidFill>
                    <a:srgbClr val="0070C0"/>
                  </a:solidFill>
                </a:rPr>
                <a:t>True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cTuple</a:t>
              </a:r>
              <a:r>
                <a:rPr lang="en-US" altLang="zh-CN" sz="2200" dirty="0"/>
                <a:t> = (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'BA'</a:t>
              </a:r>
              <a:r>
                <a:rPr lang="en-US" altLang="zh-CN" sz="2200" dirty="0"/>
                <a:t>,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'The Boeing Company'</a:t>
              </a:r>
              <a:r>
                <a:rPr lang="en-US" altLang="zh-CN" sz="2200" dirty="0"/>
                <a:t>,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'184.76'</a:t>
              </a:r>
              <a:r>
                <a:rPr lang="en-US" altLang="zh-CN" sz="2200" dirty="0"/>
                <a:t>)</a:t>
              </a:r>
              <a:endParaRPr lang="zh-CN" altLang="zh-CN" sz="2200" dirty="0"/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aTuple</a:t>
              </a:r>
              <a:r>
                <a:rPr lang="en-US" altLang="zh-CN" sz="2200" dirty="0"/>
                <a:t>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is</a:t>
              </a:r>
              <a:r>
                <a:rPr lang="en-US" altLang="zh-CN" sz="2200" dirty="0"/>
                <a:t> </a:t>
              </a:r>
              <a:r>
                <a:rPr lang="en-US" altLang="zh-CN" sz="2200" dirty="0" err="1"/>
                <a:t>cTuple</a:t>
              </a:r>
              <a:endParaRPr lang="zh-CN" altLang="zh-CN" sz="2200" dirty="0"/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False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aTuple</a:t>
              </a:r>
              <a:r>
                <a:rPr lang="en-US" altLang="zh-CN" sz="2200" dirty="0"/>
                <a:t> == </a:t>
              </a:r>
              <a:r>
                <a:rPr lang="en-US" altLang="zh-CN" sz="2200" dirty="0" err="1"/>
                <a:t>cTuple</a:t>
              </a:r>
              <a:endParaRPr lang="zh-CN" altLang="zh-CN" sz="2200" dirty="0"/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True</a:t>
              </a:r>
              <a:endParaRPr lang="zh-CN" altLang="en-US" sz="2200" dirty="0">
                <a:solidFill>
                  <a:srgbClr val="0070C0"/>
                </a:solidFill>
              </a:endParaRPr>
            </a:p>
            <a:p>
              <a:endParaRPr lang="zh-CN" altLang="en-US" sz="2200" dirty="0">
                <a:solidFill>
                  <a:srgbClr val="0070C0"/>
                </a:solidFill>
              </a:endParaRP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66016" y="2245203"/>
              <a:ext cx="280604" cy="206301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524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布尔（逻辑）运算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1973140" y="1347614"/>
            <a:ext cx="5197720" cy="1872208"/>
            <a:chOff x="548640" y="2245203"/>
            <a:chExt cx="2025699" cy="1072883"/>
          </a:xfrm>
        </p:grpSpPr>
        <p:sp>
          <p:nvSpPr>
            <p:cNvPr id="11" name="任意多边形 10"/>
            <p:cNvSpPr/>
            <p:nvPr/>
          </p:nvSpPr>
          <p:spPr>
            <a:xfrm>
              <a:off x="548640" y="2245203"/>
              <a:ext cx="2025699" cy="107288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ch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'k'</a:t>
              </a:r>
            </a:p>
            <a:p>
              <a:r>
                <a:rPr lang="pl-PL" altLang="zh-CN" sz="2400" dirty="0" smtClean="0"/>
                <a:t>&gt;&gt;&gt; </a:t>
              </a:r>
              <a:r>
                <a:rPr lang="pl-PL" altLang="zh-CN" sz="2400" dirty="0">
                  <a:solidFill>
                    <a:schemeClr val="accent3"/>
                  </a:solidFill>
                </a:rPr>
                <a:t>'a'</a:t>
              </a:r>
              <a:r>
                <a:rPr lang="pl-PL" altLang="zh-CN" sz="2400" dirty="0"/>
                <a:t> &lt;= ch &lt;= </a:t>
              </a:r>
              <a:r>
                <a:rPr lang="pl-PL" altLang="zh-CN" sz="2400" dirty="0">
                  <a:solidFill>
                    <a:schemeClr val="accent3"/>
                  </a:solidFill>
                </a:rPr>
                <a:t>'z'</a:t>
              </a:r>
              <a:r>
                <a:rPr lang="pl-PL" altLang="zh-CN" sz="2400" dirty="0"/>
                <a:t> or </a:t>
              </a:r>
              <a:r>
                <a:rPr lang="pl-PL" altLang="zh-CN" sz="2400" dirty="0">
                  <a:solidFill>
                    <a:schemeClr val="accent3"/>
                  </a:solidFill>
                </a:rPr>
                <a:t>'A'</a:t>
              </a:r>
              <a:r>
                <a:rPr lang="pl-PL" altLang="zh-CN" sz="2400" dirty="0"/>
                <a:t> &lt;= ch &lt;= </a:t>
              </a:r>
              <a:r>
                <a:rPr lang="pl-PL" altLang="zh-CN" sz="2400" dirty="0">
                  <a:solidFill>
                    <a:schemeClr val="accent3"/>
                  </a:solidFill>
                </a:rPr>
                <a:t>'Z'</a:t>
              </a:r>
              <a:endParaRPr lang="en-US" altLang="zh-CN" sz="2400" dirty="0" smtClean="0">
                <a:solidFill>
                  <a:schemeClr val="accent3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True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endParaRPr lang="zh-CN" altLang="en-US" sz="2400" dirty="0">
                <a:solidFill>
                  <a:srgbClr val="0070C0"/>
                </a:solidFill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666016" y="2245203"/>
              <a:ext cx="280604" cy="206301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715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3.1.3 </a:t>
            </a:r>
            <a:r>
              <a:rPr lang="zh-CN" altLang="zh-CN" dirty="0"/>
              <a:t>通用序列类型</a:t>
            </a:r>
            <a:r>
              <a:rPr lang="zh-CN" altLang="zh-CN" dirty="0" smtClean="0"/>
              <a:t>操作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886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序列</a:t>
            </a:r>
            <a:r>
              <a:rPr lang="zh-CN" altLang="en-US" dirty="0" smtClean="0"/>
              <a:t>类型运算符</a:t>
            </a:r>
            <a:endParaRPr lang="zh-CN" altLang="en-US" sz="2800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377233"/>
              </p:ext>
            </p:extLst>
          </p:nvPr>
        </p:nvGraphicFramePr>
        <p:xfrm>
          <a:off x="395536" y="1635646"/>
          <a:ext cx="8136905" cy="3962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162415"/>
                <a:gridCol w="1162415"/>
                <a:gridCol w="1059546"/>
                <a:gridCol w="1265284"/>
                <a:gridCol w="1162415"/>
                <a:gridCol w="1162415"/>
                <a:gridCol w="1162415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>
                          <a:effectLst/>
                        </a:rPr>
                        <a:t>s[i]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>
                          <a:effectLst/>
                        </a:rPr>
                        <a:t>s[</a:t>
                      </a:r>
                      <a:r>
                        <a:rPr lang="en-US" altLang="zh-CN" sz="2000" b="1" dirty="0" err="1" smtClean="0">
                          <a:effectLst/>
                        </a:rPr>
                        <a:t>i:j</a:t>
                      </a:r>
                      <a:r>
                        <a:rPr lang="en-US" altLang="zh-CN" sz="2000" b="1" dirty="0" smtClean="0">
                          <a:effectLst/>
                        </a:rPr>
                        <a:t>]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>
                          <a:effectLst/>
                        </a:rPr>
                        <a:t>s[</a:t>
                      </a:r>
                      <a:r>
                        <a:rPr lang="en-US" altLang="zh-CN" sz="2000" b="1" dirty="0" err="1" smtClean="0">
                          <a:effectLst/>
                        </a:rPr>
                        <a:t>i:j:k</a:t>
                      </a:r>
                      <a:r>
                        <a:rPr lang="en-US" altLang="zh-CN" sz="2000" b="1" dirty="0" smtClean="0">
                          <a:effectLst/>
                        </a:rPr>
                        <a:t>]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>
                          <a:effectLst/>
                        </a:rPr>
                        <a:t>s * n, n * s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>
                          <a:effectLst/>
                        </a:rPr>
                        <a:t>s + t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>
                          <a:effectLst/>
                        </a:rPr>
                        <a:t>x in s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>
                          <a:effectLst/>
                        </a:rPr>
                        <a:t>x not in s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11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切片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grpSp>
        <p:nvGrpSpPr>
          <p:cNvPr id="68" name="组合 67"/>
          <p:cNvGrpSpPr/>
          <p:nvPr/>
        </p:nvGrpSpPr>
        <p:grpSpPr>
          <a:xfrm>
            <a:off x="827584" y="1333105"/>
            <a:ext cx="2455154" cy="1116032"/>
            <a:chOff x="1763688" y="1635678"/>
            <a:chExt cx="2455154" cy="1116032"/>
          </a:xfrm>
        </p:grpSpPr>
        <p:grpSp>
          <p:nvGrpSpPr>
            <p:cNvPr id="19" name="组合 18"/>
            <p:cNvGrpSpPr/>
            <p:nvPr/>
          </p:nvGrpSpPr>
          <p:grpSpPr>
            <a:xfrm>
              <a:off x="1763688" y="1635678"/>
              <a:ext cx="366922" cy="1116032"/>
              <a:chOff x="1763688" y="1635678"/>
              <a:chExt cx="366922" cy="1116032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7" name="椭圆 6"/>
              <p:cNvSpPr/>
              <p:nvPr/>
            </p:nvSpPr>
            <p:spPr>
              <a:xfrm>
                <a:off x="1803070" y="1635678"/>
                <a:ext cx="288000" cy="288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835712" y="2211710"/>
                <a:ext cx="215992" cy="540000"/>
                <a:chOff x="1835712" y="2211710"/>
                <a:chExt cx="215992" cy="540000"/>
              </a:xfrm>
              <a:grpFill/>
            </p:grpSpPr>
            <p:sp>
              <p:nvSpPr>
                <p:cNvPr id="9" name="斜纹 8"/>
                <p:cNvSpPr/>
                <p:nvPr/>
              </p:nvSpPr>
              <p:spPr>
                <a:xfrm>
                  <a:off x="1835712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斜纹 9"/>
                <p:cNvSpPr/>
                <p:nvPr/>
              </p:nvSpPr>
              <p:spPr>
                <a:xfrm flipH="1">
                  <a:off x="1907704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14" name="直接连接符 13"/>
              <p:cNvCxnSpPr>
                <a:stCxn id="8" idx="0"/>
              </p:cNvCxnSpPr>
              <p:nvPr/>
            </p:nvCxnSpPr>
            <p:spPr>
              <a:xfrm>
                <a:off x="1943708" y="1923678"/>
                <a:ext cx="186902" cy="144016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>
                <a:stCxn id="8" idx="0"/>
              </p:cNvCxnSpPr>
              <p:nvPr/>
            </p:nvCxnSpPr>
            <p:spPr>
              <a:xfrm flipH="1">
                <a:off x="1763688" y="1923678"/>
                <a:ext cx="180020" cy="144000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矩形 7"/>
              <p:cNvSpPr/>
              <p:nvPr/>
            </p:nvSpPr>
            <p:spPr>
              <a:xfrm>
                <a:off x="1907704" y="1923678"/>
                <a:ext cx="72008" cy="28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111727" y="1635678"/>
              <a:ext cx="366922" cy="1116032"/>
              <a:chOff x="1763688" y="1635678"/>
              <a:chExt cx="366922" cy="1116032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21" name="椭圆 20"/>
              <p:cNvSpPr/>
              <p:nvPr/>
            </p:nvSpPr>
            <p:spPr>
              <a:xfrm>
                <a:off x="1803070" y="1635678"/>
                <a:ext cx="288000" cy="288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1835712" y="2211710"/>
                <a:ext cx="215992" cy="540000"/>
                <a:chOff x="1835712" y="2211710"/>
                <a:chExt cx="215992" cy="540000"/>
              </a:xfrm>
              <a:grpFill/>
            </p:grpSpPr>
            <p:sp>
              <p:nvSpPr>
                <p:cNvPr id="26" name="斜纹 25"/>
                <p:cNvSpPr/>
                <p:nvPr/>
              </p:nvSpPr>
              <p:spPr>
                <a:xfrm>
                  <a:off x="1835712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斜纹 26"/>
                <p:cNvSpPr/>
                <p:nvPr/>
              </p:nvSpPr>
              <p:spPr>
                <a:xfrm flipH="1">
                  <a:off x="1907704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23" name="直接连接符 22"/>
              <p:cNvCxnSpPr>
                <a:stCxn id="25" idx="0"/>
              </p:cNvCxnSpPr>
              <p:nvPr/>
            </p:nvCxnSpPr>
            <p:spPr>
              <a:xfrm>
                <a:off x="1943708" y="1923678"/>
                <a:ext cx="186902" cy="144016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>
                <a:stCxn id="25" idx="0"/>
              </p:cNvCxnSpPr>
              <p:nvPr/>
            </p:nvCxnSpPr>
            <p:spPr>
              <a:xfrm flipH="1">
                <a:off x="1763688" y="1923678"/>
                <a:ext cx="180020" cy="144000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矩形 24"/>
              <p:cNvSpPr/>
              <p:nvPr/>
            </p:nvSpPr>
            <p:spPr>
              <a:xfrm>
                <a:off x="1907704" y="1923678"/>
                <a:ext cx="72008" cy="28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459766" y="1635678"/>
              <a:ext cx="366922" cy="1116032"/>
              <a:chOff x="1763688" y="1635678"/>
              <a:chExt cx="366922" cy="1116032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29" name="椭圆 28"/>
              <p:cNvSpPr/>
              <p:nvPr/>
            </p:nvSpPr>
            <p:spPr>
              <a:xfrm>
                <a:off x="1803070" y="1635678"/>
                <a:ext cx="288000" cy="288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1835712" y="2211710"/>
                <a:ext cx="215992" cy="540000"/>
                <a:chOff x="1835712" y="2211710"/>
                <a:chExt cx="215992" cy="540000"/>
              </a:xfrm>
              <a:grpFill/>
            </p:grpSpPr>
            <p:sp>
              <p:nvSpPr>
                <p:cNvPr id="34" name="斜纹 33"/>
                <p:cNvSpPr/>
                <p:nvPr/>
              </p:nvSpPr>
              <p:spPr>
                <a:xfrm>
                  <a:off x="1835712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斜纹 34"/>
                <p:cNvSpPr/>
                <p:nvPr/>
              </p:nvSpPr>
              <p:spPr>
                <a:xfrm flipH="1">
                  <a:off x="1907704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31" name="直接连接符 30"/>
              <p:cNvCxnSpPr>
                <a:stCxn id="33" idx="0"/>
              </p:cNvCxnSpPr>
              <p:nvPr/>
            </p:nvCxnSpPr>
            <p:spPr>
              <a:xfrm>
                <a:off x="1943708" y="1923678"/>
                <a:ext cx="186902" cy="144016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>
                <a:stCxn id="33" idx="0"/>
              </p:cNvCxnSpPr>
              <p:nvPr/>
            </p:nvCxnSpPr>
            <p:spPr>
              <a:xfrm flipH="1">
                <a:off x="1763688" y="1923678"/>
                <a:ext cx="180020" cy="144000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矩形 32"/>
              <p:cNvSpPr/>
              <p:nvPr/>
            </p:nvSpPr>
            <p:spPr>
              <a:xfrm>
                <a:off x="1907704" y="1923678"/>
                <a:ext cx="72008" cy="28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807805" y="1635678"/>
              <a:ext cx="366922" cy="1116032"/>
              <a:chOff x="1763688" y="1635678"/>
              <a:chExt cx="366922" cy="1116032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37" name="椭圆 36"/>
              <p:cNvSpPr/>
              <p:nvPr/>
            </p:nvSpPr>
            <p:spPr>
              <a:xfrm>
                <a:off x="1803070" y="1635678"/>
                <a:ext cx="288000" cy="288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1835712" y="2211710"/>
                <a:ext cx="215992" cy="540000"/>
                <a:chOff x="1835712" y="2211710"/>
                <a:chExt cx="215992" cy="540000"/>
              </a:xfrm>
              <a:grpFill/>
            </p:grpSpPr>
            <p:sp>
              <p:nvSpPr>
                <p:cNvPr id="42" name="斜纹 41"/>
                <p:cNvSpPr/>
                <p:nvPr/>
              </p:nvSpPr>
              <p:spPr>
                <a:xfrm>
                  <a:off x="1835712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斜纹 42"/>
                <p:cNvSpPr/>
                <p:nvPr/>
              </p:nvSpPr>
              <p:spPr>
                <a:xfrm flipH="1">
                  <a:off x="1907704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39" name="直接连接符 38"/>
              <p:cNvCxnSpPr>
                <a:stCxn id="41" idx="0"/>
              </p:cNvCxnSpPr>
              <p:nvPr/>
            </p:nvCxnSpPr>
            <p:spPr>
              <a:xfrm>
                <a:off x="1943708" y="1923678"/>
                <a:ext cx="186902" cy="144016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>
                <a:stCxn id="41" idx="0"/>
              </p:cNvCxnSpPr>
              <p:nvPr/>
            </p:nvCxnSpPr>
            <p:spPr>
              <a:xfrm flipH="1">
                <a:off x="1763688" y="1923678"/>
                <a:ext cx="180020" cy="144000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矩形 40"/>
              <p:cNvSpPr/>
              <p:nvPr/>
            </p:nvSpPr>
            <p:spPr>
              <a:xfrm>
                <a:off x="1907704" y="1923678"/>
                <a:ext cx="72008" cy="28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3155844" y="1635678"/>
              <a:ext cx="366922" cy="1116032"/>
              <a:chOff x="1763688" y="1635678"/>
              <a:chExt cx="366922" cy="1116032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45" name="椭圆 44"/>
              <p:cNvSpPr/>
              <p:nvPr/>
            </p:nvSpPr>
            <p:spPr>
              <a:xfrm>
                <a:off x="1803070" y="1635678"/>
                <a:ext cx="288000" cy="288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>
                <a:off x="1835712" y="2211710"/>
                <a:ext cx="215992" cy="540000"/>
                <a:chOff x="1835712" y="2211710"/>
                <a:chExt cx="215992" cy="540000"/>
              </a:xfrm>
              <a:grpFill/>
            </p:grpSpPr>
            <p:sp>
              <p:nvSpPr>
                <p:cNvPr id="50" name="斜纹 49"/>
                <p:cNvSpPr/>
                <p:nvPr/>
              </p:nvSpPr>
              <p:spPr>
                <a:xfrm>
                  <a:off x="1835712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" name="斜纹 50"/>
                <p:cNvSpPr/>
                <p:nvPr/>
              </p:nvSpPr>
              <p:spPr>
                <a:xfrm flipH="1">
                  <a:off x="1907704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47" name="直接连接符 46"/>
              <p:cNvCxnSpPr>
                <a:stCxn id="49" idx="0"/>
              </p:cNvCxnSpPr>
              <p:nvPr/>
            </p:nvCxnSpPr>
            <p:spPr>
              <a:xfrm>
                <a:off x="1943708" y="1923678"/>
                <a:ext cx="186902" cy="144016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>
                <a:stCxn id="49" idx="0"/>
              </p:cNvCxnSpPr>
              <p:nvPr/>
            </p:nvCxnSpPr>
            <p:spPr>
              <a:xfrm flipH="1">
                <a:off x="1763688" y="1923678"/>
                <a:ext cx="180020" cy="144000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矩形 48"/>
              <p:cNvSpPr/>
              <p:nvPr/>
            </p:nvSpPr>
            <p:spPr>
              <a:xfrm>
                <a:off x="1907704" y="1923678"/>
                <a:ext cx="72008" cy="28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3503883" y="1635678"/>
              <a:ext cx="366922" cy="1116032"/>
              <a:chOff x="1763688" y="1635678"/>
              <a:chExt cx="366922" cy="1116032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53" name="椭圆 52"/>
              <p:cNvSpPr/>
              <p:nvPr/>
            </p:nvSpPr>
            <p:spPr>
              <a:xfrm>
                <a:off x="1803070" y="1635678"/>
                <a:ext cx="288000" cy="288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1835712" y="2211710"/>
                <a:ext cx="215992" cy="540000"/>
                <a:chOff x="1835712" y="2211710"/>
                <a:chExt cx="215992" cy="540000"/>
              </a:xfrm>
              <a:grpFill/>
            </p:grpSpPr>
            <p:sp>
              <p:nvSpPr>
                <p:cNvPr id="58" name="斜纹 57"/>
                <p:cNvSpPr/>
                <p:nvPr/>
              </p:nvSpPr>
              <p:spPr>
                <a:xfrm>
                  <a:off x="1835712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斜纹 58"/>
                <p:cNvSpPr/>
                <p:nvPr/>
              </p:nvSpPr>
              <p:spPr>
                <a:xfrm flipH="1">
                  <a:off x="1907704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55" name="直接连接符 54"/>
              <p:cNvCxnSpPr>
                <a:stCxn id="57" idx="0"/>
              </p:cNvCxnSpPr>
              <p:nvPr/>
            </p:nvCxnSpPr>
            <p:spPr>
              <a:xfrm>
                <a:off x="1943708" y="1923678"/>
                <a:ext cx="186902" cy="144016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>
                <a:stCxn id="57" idx="0"/>
              </p:cNvCxnSpPr>
              <p:nvPr/>
            </p:nvCxnSpPr>
            <p:spPr>
              <a:xfrm flipH="1">
                <a:off x="1763688" y="1923678"/>
                <a:ext cx="180020" cy="144000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矩形 56"/>
              <p:cNvSpPr/>
              <p:nvPr/>
            </p:nvSpPr>
            <p:spPr>
              <a:xfrm>
                <a:off x="1907704" y="1923678"/>
                <a:ext cx="72008" cy="28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3851920" y="1635678"/>
              <a:ext cx="366922" cy="1116032"/>
              <a:chOff x="1763688" y="1635678"/>
              <a:chExt cx="366922" cy="1116032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61" name="椭圆 60"/>
              <p:cNvSpPr/>
              <p:nvPr/>
            </p:nvSpPr>
            <p:spPr>
              <a:xfrm>
                <a:off x="1803070" y="1635678"/>
                <a:ext cx="288000" cy="288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1835712" y="2211710"/>
                <a:ext cx="215992" cy="540000"/>
                <a:chOff x="1835712" y="2211710"/>
                <a:chExt cx="215992" cy="540000"/>
              </a:xfrm>
              <a:grpFill/>
            </p:grpSpPr>
            <p:sp>
              <p:nvSpPr>
                <p:cNvPr id="66" name="斜纹 65"/>
                <p:cNvSpPr/>
                <p:nvPr/>
              </p:nvSpPr>
              <p:spPr>
                <a:xfrm>
                  <a:off x="1835712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" name="斜纹 66"/>
                <p:cNvSpPr/>
                <p:nvPr/>
              </p:nvSpPr>
              <p:spPr>
                <a:xfrm flipH="1">
                  <a:off x="1907704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63" name="直接连接符 62"/>
              <p:cNvCxnSpPr>
                <a:stCxn id="65" idx="0"/>
              </p:cNvCxnSpPr>
              <p:nvPr/>
            </p:nvCxnSpPr>
            <p:spPr>
              <a:xfrm>
                <a:off x="1943708" y="1923678"/>
                <a:ext cx="186902" cy="144016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>
                <a:stCxn id="65" idx="0"/>
              </p:cNvCxnSpPr>
              <p:nvPr/>
            </p:nvCxnSpPr>
            <p:spPr>
              <a:xfrm flipH="1">
                <a:off x="1763688" y="1923678"/>
                <a:ext cx="180020" cy="144000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矩形 64"/>
              <p:cNvSpPr/>
              <p:nvPr/>
            </p:nvSpPr>
            <p:spPr>
              <a:xfrm>
                <a:off x="1907704" y="1923678"/>
                <a:ext cx="72008" cy="28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aphicFrame>
        <p:nvGraphicFramePr>
          <p:cNvPr id="69" name="表格 6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016397"/>
              </p:ext>
            </p:extLst>
          </p:nvPr>
        </p:nvGraphicFramePr>
        <p:xfrm>
          <a:off x="827587" y="2503493"/>
          <a:ext cx="245515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736">
                  <a:extLst>
                    <a:ext uri="{9D8B030D-6E8A-4147-A177-3AD203B41FA5}">
                      <a16:colId xmlns="" xmlns:a16="http://schemas.microsoft.com/office/drawing/2014/main" val="1202278604"/>
                    </a:ext>
                  </a:extLst>
                </a:gridCol>
                <a:gridCol w="350736">
                  <a:extLst>
                    <a:ext uri="{9D8B030D-6E8A-4147-A177-3AD203B41FA5}">
                      <a16:colId xmlns="" xmlns:a16="http://schemas.microsoft.com/office/drawing/2014/main" val="2474836171"/>
                    </a:ext>
                  </a:extLst>
                </a:gridCol>
                <a:gridCol w="350736">
                  <a:extLst>
                    <a:ext uri="{9D8B030D-6E8A-4147-A177-3AD203B41FA5}">
                      <a16:colId xmlns="" xmlns:a16="http://schemas.microsoft.com/office/drawing/2014/main" val="374794512"/>
                    </a:ext>
                  </a:extLst>
                </a:gridCol>
                <a:gridCol w="350736">
                  <a:extLst>
                    <a:ext uri="{9D8B030D-6E8A-4147-A177-3AD203B41FA5}">
                      <a16:colId xmlns="" xmlns:a16="http://schemas.microsoft.com/office/drawing/2014/main" val="4197656714"/>
                    </a:ext>
                  </a:extLst>
                </a:gridCol>
                <a:gridCol w="350736">
                  <a:extLst>
                    <a:ext uri="{9D8B030D-6E8A-4147-A177-3AD203B41FA5}">
                      <a16:colId xmlns="" xmlns:a16="http://schemas.microsoft.com/office/drawing/2014/main" val="3240888823"/>
                    </a:ext>
                  </a:extLst>
                </a:gridCol>
                <a:gridCol w="350736">
                  <a:extLst>
                    <a:ext uri="{9D8B030D-6E8A-4147-A177-3AD203B41FA5}">
                      <a16:colId xmlns="" xmlns:a16="http://schemas.microsoft.com/office/drawing/2014/main" val="1509953909"/>
                    </a:ext>
                  </a:extLst>
                </a:gridCol>
                <a:gridCol w="350736">
                  <a:extLst>
                    <a:ext uri="{9D8B030D-6E8A-4147-A177-3AD203B41FA5}">
                      <a16:colId xmlns="" xmlns:a16="http://schemas.microsoft.com/office/drawing/2014/main" val="2210354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6</a:t>
                      </a:r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9084474"/>
                  </a:ext>
                </a:extLst>
              </a:tr>
            </a:tbl>
          </a:graphicData>
        </a:graphic>
      </p:graphicFrame>
      <p:sp>
        <p:nvSpPr>
          <p:cNvPr id="70" name="矩形 69"/>
          <p:cNvSpPr/>
          <p:nvPr/>
        </p:nvSpPr>
        <p:spPr>
          <a:xfrm>
            <a:off x="3533167" y="3131825"/>
            <a:ext cx="36235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切片操作的形式为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624950" y="3655367"/>
            <a:ext cx="4583434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sequence[</a:t>
            </a:r>
            <a:r>
              <a:rPr lang="en-US" altLang="zh-CN" sz="2400" kern="100" dirty="0" err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startindex</a:t>
            </a:r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 : </a:t>
            </a:r>
            <a:r>
              <a:rPr lang="en-US" altLang="zh-CN" sz="2400" kern="100" dirty="0" err="1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endindex</a:t>
            </a:r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]</a:t>
            </a:r>
            <a:endParaRPr lang="zh-CN" altLang="zh-CN" sz="2400" kern="1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513368" y="2939499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索引值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3533167" y="1208277"/>
            <a:ext cx="5071281" cy="1861671"/>
            <a:chOff x="548640" y="2245203"/>
            <a:chExt cx="1544503" cy="1066845"/>
          </a:xfrm>
        </p:grpSpPr>
        <p:sp>
          <p:nvSpPr>
            <p:cNvPr id="74" name="任意多边形 73"/>
            <p:cNvSpPr/>
            <p:nvPr/>
          </p:nvSpPr>
          <p:spPr>
            <a:xfrm>
              <a:off x="548640" y="2245203"/>
              <a:ext cx="1544503" cy="106684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aStr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'American Express Company'</a:t>
              </a:r>
              <a:endParaRPr lang="zh-CN" altLang="zh-CN" sz="2400" dirty="0">
                <a:solidFill>
                  <a:schemeClr val="accent3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aStr</a:t>
              </a:r>
              <a:r>
                <a:rPr lang="en-US" altLang="zh-CN" sz="2400" dirty="0"/>
                <a:t>[9: 16]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'Express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'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75" name="椭圆形标注 74"/>
            <p:cNvSpPr/>
            <p:nvPr/>
          </p:nvSpPr>
          <p:spPr>
            <a:xfrm>
              <a:off x="610615" y="2275476"/>
              <a:ext cx="280604" cy="206301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707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切片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971599" y="1078194"/>
            <a:ext cx="7488833" cy="3149739"/>
            <a:chOff x="86538" y="2121408"/>
            <a:chExt cx="2349729" cy="1464642"/>
          </a:xfrm>
        </p:grpSpPr>
        <p:sp>
          <p:nvSpPr>
            <p:cNvPr id="9" name="任意多边形 8"/>
            <p:cNvSpPr/>
            <p:nvPr/>
          </p:nvSpPr>
          <p:spPr>
            <a:xfrm>
              <a:off x="86538" y="2121408"/>
              <a:ext cx="2349729" cy="146464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aList = 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'Mon.'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'Tues.'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'Wed.'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'Thur.'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'Fri.'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'Sat.'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'Sun.'</a:t>
              </a:r>
              <a:r>
                <a:rPr lang="en-US" altLang="zh-CN" sz="2400" dirty="0"/>
                <a:t>]</a:t>
              </a:r>
              <a:endParaRPr lang="zh-CN" altLang="zh-CN" sz="2400" dirty="0"/>
            </a:p>
            <a:p>
              <a:r>
                <a:rPr lang="en-US" altLang="zh-CN" sz="2400" dirty="0"/>
                <a:t>&gt;&gt;&gt; aList [0: 5]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['Mon.', 'Tues.', 'Wed.', 'Thur.', 'Fri.']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aList[: 5]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['Mon.', 'Tues.', 'Wed.', 'Thur.', 'Fri.']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aList[5: 7]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['Sat.', 'Sun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.']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154319" y="2122045"/>
              <a:ext cx="225910" cy="17928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569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切片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1331640" y="1070993"/>
            <a:ext cx="6696745" cy="3372965"/>
            <a:chOff x="199506" y="2121408"/>
            <a:chExt cx="2101200" cy="1679811"/>
          </a:xfrm>
        </p:grpSpPr>
        <p:sp>
          <p:nvSpPr>
            <p:cNvPr id="9" name="任意多边形 8"/>
            <p:cNvSpPr/>
            <p:nvPr/>
          </p:nvSpPr>
          <p:spPr>
            <a:xfrm>
              <a:off x="199506" y="2121408"/>
              <a:ext cx="2101200" cy="167981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aList[-2: -1]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['Sat.']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aList[-2: -3]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[]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aList[-2:]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['Sat.', 'Sun.']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aList[:]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['Mon.', 'Tues.', 'Wed.', 'Thur.', 'Fri.', 'Sat.', 'Sun.']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267287" y="2121408"/>
              <a:ext cx="225910" cy="17928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441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序列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931" y="2643758"/>
            <a:ext cx="1278782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3.1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093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切片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416620" y="1127449"/>
            <a:ext cx="5893626" cy="1367286"/>
            <a:chOff x="-246252" y="2549980"/>
            <a:chExt cx="5893626" cy="1367286"/>
          </a:xfrm>
        </p:grpSpPr>
        <p:sp>
          <p:nvSpPr>
            <p:cNvPr id="5" name="矩形 4"/>
            <p:cNvSpPr/>
            <p:nvPr/>
          </p:nvSpPr>
          <p:spPr>
            <a:xfrm>
              <a:off x="-246252" y="2549980"/>
              <a:ext cx="589362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2400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切片</a:t>
              </a:r>
              <a:r>
                <a:rPr lang="zh-CN" altLang="en-US" sz="2400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操作的另一种格式，可以选择切片操作时的步长：</a:t>
              </a:r>
              <a:endPara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-132143" y="3455601"/>
              <a:ext cx="5553251" cy="46166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altLang="zh-CN" sz="2400" kern="1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sequence[</a:t>
              </a:r>
              <a:r>
                <a:rPr lang="en-US" altLang="zh-CN" sz="2400" kern="100" dirty="0" err="1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startindex</a:t>
              </a:r>
              <a:r>
                <a:rPr lang="en-US" altLang="zh-CN" sz="2400" kern="1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 : </a:t>
              </a:r>
              <a:r>
                <a:rPr lang="en-US" altLang="zh-CN" sz="2400" kern="100" dirty="0" err="1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endindex</a:t>
              </a:r>
              <a:r>
                <a:rPr lang="en-US" altLang="zh-CN" sz="2400" kern="1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 : </a:t>
              </a:r>
              <a:r>
                <a:rPr lang="en-US" altLang="zh-CN" sz="2400" kern="1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steps]</a:t>
              </a:r>
              <a:endParaRPr lang="zh-CN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39552" y="2772545"/>
            <a:ext cx="3822970" cy="461665"/>
            <a:chOff x="4067944" y="3389679"/>
            <a:chExt cx="3822970" cy="461665"/>
          </a:xfrm>
        </p:grpSpPr>
        <p:sp>
          <p:nvSpPr>
            <p:cNvPr id="7" name="矩形 6"/>
            <p:cNvSpPr/>
            <p:nvPr/>
          </p:nvSpPr>
          <p:spPr>
            <a:xfrm>
              <a:off x="4067944" y="3389679"/>
              <a:ext cx="3822970" cy="46166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en-US" altLang="zh-CN" sz="2400" dirty="0" err="1" smtClean="0">
                  <a:latin typeface="+mj-lt"/>
                  <a:ea typeface="新宋体" panose="02010609030101010101" pitchFamily="49" charset="-122"/>
                  <a:cs typeface="Times New Roman" panose="02020603050405020304" pitchFamily="18" charset="0"/>
                </a:rPr>
                <a:t>aList</a:t>
              </a:r>
              <a:r>
                <a:rPr lang="en-US" altLang="zh-CN" sz="2400" dirty="0" smtClean="0">
                  <a:latin typeface="+mj-lt"/>
                  <a:ea typeface="新宋体" panose="02010609030101010101" pitchFamily="49" charset="-122"/>
                  <a:cs typeface="Times New Roman" panose="02020603050405020304" pitchFamily="18" charset="0"/>
                </a:rPr>
                <a:t>[0</a:t>
              </a:r>
              <a:r>
                <a:rPr lang="en-US" altLang="zh-CN" sz="2400" dirty="0">
                  <a:latin typeface="+mj-lt"/>
                  <a:ea typeface="新宋体" panose="02010609030101010101" pitchFamily="49" charset="-122"/>
                  <a:cs typeface="Times New Roman" panose="02020603050405020304" pitchFamily="18" charset="0"/>
                </a:rPr>
                <a:t>: 5</a:t>
              </a:r>
              <a:r>
                <a:rPr lang="en-US" altLang="zh-CN" sz="2400" dirty="0" smtClean="0">
                  <a:solidFill>
                    <a:schemeClr val="tx1"/>
                  </a:solidFill>
                  <a:latin typeface="+mj-lt"/>
                  <a:ea typeface="新宋体" panose="02010609030101010101" pitchFamily="49" charset="-122"/>
                  <a:cs typeface="Times New Roman" panose="02020603050405020304" pitchFamily="18" charset="0"/>
                </a:rPr>
                <a:t>]</a:t>
              </a:r>
              <a:r>
                <a:rPr lang="en-US" altLang="zh-CN" sz="2400" dirty="0" smtClean="0">
                  <a:latin typeface="+mj-lt"/>
                  <a:ea typeface="新宋体" panose="02010609030101010101" pitchFamily="49" charset="-122"/>
                  <a:cs typeface="Times New Roman" panose="02020603050405020304" pitchFamily="18" charset="0"/>
                </a:rPr>
                <a:t>           </a:t>
              </a:r>
              <a:r>
                <a:rPr lang="en-US" altLang="zh-CN" sz="2400" dirty="0" err="1" smtClean="0">
                  <a:latin typeface="+mj-lt"/>
                  <a:ea typeface="新宋体" panose="02010609030101010101" pitchFamily="49" charset="-122"/>
                  <a:cs typeface="Times New Roman" panose="02020603050405020304" pitchFamily="18" charset="0"/>
                </a:rPr>
                <a:t>aList</a:t>
              </a:r>
              <a:r>
                <a:rPr lang="en-US" altLang="zh-CN" sz="2400" dirty="0" smtClean="0">
                  <a:latin typeface="+mj-lt"/>
                  <a:ea typeface="新宋体" panose="02010609030101010101" pitchFamily="49" charset="-122"/>
                  <a:cs typeface="Times New Roman" panose="02020603050405020304" pitchFamily="18" charset="0"/>
                </a:rPr>
                <a:t>[0</a:t>
              </a:r>
              <a:r>
                <a:rPr lang="en-US" altLang="zh-CN" sz="2400" dirty="0">
                  <a:latin typeface="+mj-lt"/>
                  <a:ea typeface="新宋体" panose="02010609030101010101" pitchFamily="49" charset="-122"/>
                  <a:cs typeface="Times New Roman" panose="02020603050405020304" pitchFamily="18" charset="0"/>
                </a:rPr>
                <a:t>: 5: 1]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8" name="等号 7"/>
            <p:cNvSpPr/>
            <p:nvPr/>
          </p:nvSpPr>
          <p:spPr>
            <a:xfrm>
              <a:off x="5580112" y="3512499"/>
              <a:ext cx="504056" cy="216024"/>
            </a:xfrm>
            <a:prstGeom prst="mathEqual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n w="0"/>
                <a:solidFill>
                  <a:sysClr val="windowText" lastClr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5940384" y="2716217"/>
            <a:ext cx="2448000" cy="1112780"/>
            <a:chOff x="1763688" y="1635678"/>
            <a:chExt cx="2455154" cy="1116032"/>
          </a:xfrm>
        </p:grpSpPr>
        <p:grpSp>
          <p:nvGrpSpPr>
            <p:cNvPr id="11" name="组合 10"/>
            <p:cNvGrpSpPr/>
            <p:nvPr/>
          </p:nvGrpSpPr>
          <p:grpSpPr>
            <a:xfrm>
              <a:off x="1763688" y="1635678"/>
              <a:ext cx="366922" cy="1116032"/>
              <a:chOff x="1763688" y="1635678"/>
              <a:chExt cx="366922" cy="1116032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60" name="椭圆 59"/>
              <p:cNvSpPr/>
              <p:nvPr/>
            </p:nvSpPr>
            <p:spPr>
              <a:xfrm>
                <a:off x="1803070" y="1635678"/>
                <a:ext cx="288000" cy="288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1835712" y="2211710"/>
                <a:ext cx="215992" cy="540000"/>
                <a:chOff x="1835712" y="2211710"/>
                <a:chExt cx="215992" cy="540000"/>
              </a:xfrm>
              <a:grpFill/>
            </p:grpSpPr>
            <p:sp>
              <p:nvSpPr>
                <p:cNvPr id="65" name="斜纹 64"/>
                <p:cNvSpPr/>
                <p:nvPr/>
              </p:nvSpPr>
              <p:spPr>
                <a:xfrm>
                  <a:off x="1835712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斜纹 65"/>
                <p:cNvSpPr/>
                <p:nvPr/>
              </p:nvSpPr>
              <p:spPr>
                <a:xfrm flipH="1">
                  <a:off x="1907704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62" name="直接连接符 61"/>
              <p:cNvCxnSpPr>
                <a:stCxn id="64" idx="0"/>
              </p:cNvCxnSpPr>
              <p:nvPr/>
            </p:nvCxnSpPr>
            <p:spPr>
              <a:xfrm>
                <a:off x="1943708" y="1923678"/>
                <a:ext cx="186902" cy="144016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>
                <a:stCxn id="64" idx="0"/>
              </p:cNvCxnSpPr>
              <p:nvPr/>
            </p:nvCxnSpPr>
            <p:spPr>
              <a:xfrm flipH="1">
                <a:off x="1763688" y="1923678"/>
                <a:ext cx="180020" cy="144000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矩形 63"/>
              <p:cNvSpPr/>
              <p:nvPr/>
            </p:nvSpPr>
            <p:spPr>
              <a:xfrm>
                <a:off x="1907704" y="1923678"/>
                <a:ext cx="72008" cy="28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111727" y="1635678"/>
              <a:ext cx="366922" cy="1116032"/>
              <a:chOff x="1763688" y="1635678"/>
              <a:chExt cx="366922" cy="1116032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53" name="椭圆 52"/>
              <p:cNvSpPr/>
              <p:nvPr/>
            </p:nvSpPr>
            <p:spPr>
              <a:xfrm>
                <a:off x="1803070" y="1635678"/>
                <a:ext cx="288000" cy="288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1835712" y="2211710"/>
                <a:ext cx="215992" cy="540000"/>
                <a:chOff x="1835712" y="2211710"/>
                <a:chExt cx="215992" cy="540000"/>
              </a:xfrm>
              <a:grpFill/>
            </p:grpSpPr>
            <p:sp>
              <p:nvSpPr>
                <p:cNvPr id="58" name="斜纹 57"/>
                <p:cNvSpPr/>
                <p:nvPr/>
              </p:nvSpPr>
              <p:spPr>
                <a:xfrm>
                  <a:off x="1835712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斜纹 58"/>
                <p:cNvSpPr/>
                <p:nvPr/>
              </p:nvSpPr>
              <p:spPr>
                <a:xfrm flipH="1">
                  <a:off x="1907704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55" name="直接连接符 54"/>
              <p:cNvCxnSpPr>
                <a:stCxn id="57" idx="0"/>
              </p:cNvCxnSpPr>
              <p:nvPr/>
            </p:nvCxnSpPr>
            <p:spPr>
              <a:xfrm>
                <a:off x="1943708" y="1923678"/>
                <a:ext cx="186902" cy="144016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>
                <a:stCxn id="57" idx="0"/>
              </p:cNvCxnSpPr>
              <p:nvPr/>
            </p:nvCxnSpPr>
            <p:spPr>
              <a:xfrm flipH="1">
                <a:off x="1763688" y="1923678"/>
                <a:ext cx="180020" cy="144000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矩形 56"/>
              <p:cNvSpPr/>
              <p:nvPr/>
            </p:nvSpPr>
            <p:spPr>
              <a:xfrm>
                <a:off x="1907704" y="1923678"/>
                <a:ext cx="72008" cy="28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459766" y="1635678"/>
              <a:ext cx="366922" cy="1116032"/>
              <a:chOff x="1763688" y="1635678"/>
              <a:chExt cx="366922" cy="1116032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46" name="椭圆 45"/>
              <p:cNvSpPr/>
              <p:nvPr/>
            </p:nvSpPr>
            <p:spPr>
              <a:xfrm>
                <a:off x="1803070" y="1635678"/>
                <a:ext cx="288000" cy="288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>
                <a:off x="1835712" y="2211710"/>
                <a:ext cx="215992" cy="540000"/>
                <a:chOff x="1835712" y="2211710"/>
                <a:chExt cx="215992" cy="540000"/>
              </a:xfrm>
              <a:grpFill/>
            </p:grpSpPr>
            <p:sp>
              <p:nvSpPr>
                <p:cNvPr id="51" name="斜纹 50"/>
                <p:cNvSpPr/>
                <p:nvPr/>
              </p:nvSpPr>
              <p:spPr>
                <a:xfrm>
                  <a:off x="1835712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斜纹 51"/>
                <p:cNvSpPr/>
                <p:nvPr/>
              </p:nvSpPr>
              <p:spPr>
                <a:xfrm flipH="1">
                  <a:off x="1907704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48" name="直接连接符 47"/>
              <p:cNvCxnSpPr>
                <a:stCxn id="50" idx="0"/>
              </p:cNvCxnSpPr>
              <p:nvPr/>
            </p:nvCxnSpPr>
            <p:spPr>
              <a:xfrm>
                <a:off x="1943708" y="1923678"/>
                <a:ext cx="186902" cy="144016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50" idx="0"/>
              </p:cNvCxnSpPr>
              <p:nvPr/>
            </p:nvCxnSpPr>
            <p:spPr>
              <a:xfrm flipH="1">
                <a:off x="1763688" y="1923678"/>
                <a:ext cx="180020" cy="144000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矩形 49"/>
              <p:cNvSpPr/>
              <p:nvPr/>
            </p:nvSpPr>
            <p:spPr>
              <a:xfrm>
                <a:off x="1907704" y="1923678"/>
                <a:ext cx="72008" cy="28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807805" y="1635678"/>
              <a:ext cx="366922" cy="1116032"/>
              <a:chOff x="1763688" y="1635678"/>
              <a:chExt cx="366922" cy="1116032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39" name="椭圆 38"/>
              <p:cNvSpPr/>
              <p:nvPr/>
            </p:nvSpPr>
            <p:spPr>
              <a:xfrm>
                <a:off x="1803070" y="1635678"/>
                <a:ext cx="288000" cy="288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1835712" y="2211710"/>
                <a:ext cx="215992" cy="540000"/>
                <a:chOff x="1835712" y="2211710"/>
                <a:chExt cx="215992" cy="540000"/>
              </a:xfrm>
              <a:grpFill/>
            </p:grpSpPr>
            <p:sp>
              <p:nvSpPr>
                <p:cNvPr id="44" name="斜纹 43"/>
                <p:cNvSpPr/>
                <p:nvPr/>
              </p:nvSpPr>
              <p:spPr>
                <a:xfrm>
                  <a:off x="1835712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" name="斜纹 44"/>
                <p:cNvSpPr/>
                <p:nvPr/>
              </p:nvSpPr>
              <p:spPr>
                <a:xfrm flipH="1">
                  <a:off x="1907704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41" name="直接连接符 40"/>
              <p:cNvCxnSpPr>
                <a:stCxn id="43" idx="0"/>
              </p:cNvCxnSpPr>
              <p:nvPr/>
            </p:nvCxnSpPr>
            <p:spPr>
              <a:xfrm>
                <a:off x="1943708" y="1923678"/>
                <a:ext cx="186902" cy="144016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>
                <a:stCxn id="43" idx="0"/>
              </p:cNvCxnSpPr>
              <p:nvPr/>
            </p:nvCxnSpPr>
            <p:spPr>
              <a:xfrm flipH="1">
                <a:off x="1763688" y="1923678"/>
                <a:ext cx="180020" cy="144000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矩形 42"/>
              <p:cNvSpPr/>
              <p:nvPr/>
            </p:nvSpPr>
            <p:spPr>
              <a:xfrm>
                <a:off x="1907704" y="1923678"/>
                <a:ext cx="72008" cy="28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155844" y="1635678"/>
              <a:ext cx="366922" cy="1116032"/>
              <a:chOff x="1763688" y="1635678"/>
              <a:chExt cx="366922" cy="1116032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32" name="椭圆 31"/>
              <p:cNvSpPr/>
              <p:nvPr/>
            </p:nvSpPr>
            <p:spPr>
              <a:xfrm>
                <a:off x="1803070" y="1635678"/>
                <a:ext cx="288000" cy="288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1835712" y="2211710"/>
                <a:ext cx="215992" cy="540000"/>
                <a:chOff x="1835712" y="2211710"/>
                <a:chExt cx="215992" cy="540000"/>
              </a:xfrm>
              <a:grpFill/>
            </p:grpSpPr>
            <p:sp>
              <p:nvSpPr>
                <p:cNvPr id="37" name="斜纹 36"/>
                <p:cNvSpPr/>
                <p:nvPr/>
              </p:nvSpPr>
              <p:spPr>
                <a:xfrm>
                  <a:off x="1835712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斜纹 37"/>
                <p:cNvSpPr/>
                <p:nvPr/>
              </p:nvSpPr>
              <p:spPr>
                <a:xfrm flipH="1">
                  <a:off x="1907704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34" name="直接连接符 33"/>
              <p:cNvCxnSpPr>
                <a:stCxn id="36" idx="0"/>
              </p:cNvCxnSpPr>
              <p:nvPr/>
            </p:nvCxnSpPr>
            <p:spPr>
              <a:xfrm>
                <a:off x="1943708" y="1923678"/>
                <a:ext cx="186902" cy="144016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>
                <a:stCxn id="36" idx="0"/>
              </p:cNvCxnSpPr>
              <p:nvPr/>
            </p:nvCxnSpPr>
            <p:spPr>
              <a:xfrm flipH="1">
                <a:off x="1763688" y="1923678"/>
                <a:ext cx="180020" cy="144000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矩形 35"/>
              <p:cNvSpPr/>
              <p:nvPr/>
            </p:nvSpPr>
            <p:spPr>
              <a:xfrm>
                <a:off x="1907704" y="1923678"/>
                <a:ext cx="72008" cy="28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503883" y="1635678"/>
              <a:ext cx="366922" cy="1116032"/>
              <a:chOff x="1763688" y="1635678"/>
              <a:chExt cx="366922" cy="1116032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25" name="椭圆 24"/>
              <p:cNvSpPr/>
              <p:nvPr/>
            </p:nvSpPr>
            <p:spPr>
              <a:xfrm>
                <a:off x="1803070" y="1635678"/>
                <a:ext cx="288000" cy="288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1835712" y="2211710"/>
                <a:ext cx="215992" cy="540000"/>
                <a:chOff x="1835712" y="2211710"/>
                <a:chExt cx="215992" cy="540000"/>
              </a:xfrm>
              <a:grpFill/>
            </p:grpSpPr>
            <p:sp>
              <p:nvSpPr>
                <p:cNvPr id="30" name="斜纹 29"/>
                <p:cNvSpPr/>
                <p:nvPr/>
              </p:nvSpPr>
              <p:spPr>
                <a:xfrm>
                  <a:off x="1835712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" name="斜纹 30"/>
                <p:cNvSpPr/>
                <p:nvPr/>
              </p:nvSpPr>
              <p:spPr>
                <a:xfrm flipH="1">
                  <a:off x="1907704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27" name="直接连接符 26"/>
              <p:cNvCxnSpPr>
                <a:stCxn id="29" idx="0"/>
              </p:cNvCxnSpPr>
              <p:nvPr/>
            </p:nvCxnSpPr>
            <p:spPr>
              <a:xfrm>
                <a:off x="1943708" y="1923678"/>
                <a:ext cx="186902" cy="144016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>
                <a:stCxn id="29" idx="0"/>
              </p:cNvCxnSpPr>
              <p:nvPr/>
            </p:nvCxnSpPr>
            <p:spPr>
              <a:xfrm flipH="1">
                <a:off x="1763688" y="1923678"/>
                <a:ext cx="180020" cy="144000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矩形 28"/>
              <p:cNvSpPr/>
              <p:nvPr/>
            </p:nvSpPr>
            <p:spPr>
              <a:xfrm>
                <a:off x="1907704" y="1923678"/>
                <a:ext cx="72008" cy="28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3851920" y="1635678"/>
              <a:ext cx="366922" cy="1116032"/>
              <a:chOff x="1763688" y="1635678"/>
              <a:chExt cx="366922" cy="1116032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18" name="椭圆 17"/>
              <p:cNvSpPr/>
              <p:nvPr/>
            </p:nvSpPr>
            <p:spPr>
              <a:xfrm>
                <a:off x="1803070" y="1635678"/>
                <a:ext cx="288000" cy="288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1835712" y="2211710"/>
                <a:ext cx="215992" cy="540000"/>
                <a:chOff x="1835712" y="2211710"/>
                <a:chExt cx="215992" cy="540000"/>
              </a:xfrm>
              <a:grpFill/>
            </p:grpSpPr>
            <p:sp>
              <p:nvSpPr>
                <p:cNvPr id="23" name="斜纹 22"/>
                <p:cNvSpPr/>
                <p:nvPr/>
              </p:nvSpPr>
              <p:spPr>
                <a:xfrm>
                  <a:off x="1835712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" name="斜纹 23"/>
                <p:cNvSpPr/>
                <p:nvPr/>
              </p:nvSpPr>
              <p:spPr>
                <a:xfrm flipH="1">
                  <a:off x="1907704" y="2211710"/>
                  <a:ext cx="144000" cy="540000"/>
                </a:xfrm>
                <a:prstGeom prst="diagStrip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20" name="直接连接符 19"/>
              <p:cNvCxnSpPr>
                <a:stCxn id="22" idx="0"/>
              </p:cNvCxnSpPr>
              <p:nvPr/>
            </p:nvCxnSpPr>
            <p:spPr>
              <a:xfrm>
                <a:off x="1943708" y="1923678"/>
                <a:ext cx="186902" cy="144016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>
                <a:stCxn id="22" idx="0"/>
              </p:cNvCxnSpPr>
              <p:nvPr/>
            </p:nvCxnSpPr>
            <p:spPr>
              <a:xfrm flipH="1">
                <a:off x="1763688" y="1923678"/>
                <a:ext cx="180020" cy="144000"/>
              </a:xfrm>
              <a:prstGeom prst="line">
                <a:avLst/>
              </a:prstGeom>
              <a:grpFill/>
              <a:ln w="762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矩形 21"/>
              <p:cNvSpPr/>
              <p:nvPr/>
            </p:nvSpPr>
            <p:spPr>
              <a:xfrm>
                <a:off x="1907704" y="1923678"/>
                <a:ext cx="72008" cy="28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aphicFrame>
        <p:nvGraphicFramePr>
          <p:cNvPr id="67" name="表格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003443"/>
              </p:ext>
            </p:extLst>
          </p:nvPr>
        </p:nvGraphicFramePr>
        <p:xfrm>
          <a:off x="5966283" y="3857084"/>
          <a:ext cx="245515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736">
                  <a:extLst>
                    <a:ext uri="{9D8B030D-6E8A-4147-A177-3AD203B41FA5}">
                      <a16:colId xmlns="" xmlns:a16="http://schemas.microsoft.com/office/drawing/2014/main" val="1202278604"/>
                    </a:ext>
                  </a:extLst>
                </a:gridCol>
                <a:gridCol w="350736">
                  <a:extLst>
                    <a:ext uri="{9D8B030D-6E8A-4147-A177-3AD203B41FA5}">
                      <a16:colId xmlns="" xmlns:a16="http://schemas.microsoft.com/office/drawing/2014/main" val="2474836171"/>
                    </a:ext>
                  </a:extLst>
                </a:gridCol>
                <a:gridCol w="350736">
                  <a:extLst>
                    <a:ext uri="{9D8B030D-6E8A-4147-A177-3AD203B41FA5}">
                      <a16:colId xmlns="" xmlns:a16="http://schemas.microsoft.com/office/drawing/2014/main" val="374794512"/>
                    </a:ext>
                  </a:extLst>
                </a:gridCol>
                <a:gridCol w="350736">
                  <a:extLst>
                    <a:ext uri="{9D8B030D-6E8A-4147-A177-3AD203B41FA5}">
                      <a16:colId xmlns="" xmlns:a16="http://schemas.microsoft.com/office/drawing/2014/main" val="4197656714"/>
                    </a:ext>
                  </a:extLst>
                </a:gridCol>
                <a:gridCol w="350736">
                  <a:extLst>
                    <a:ext uri="{9D8B030D-6E8A-4147-A177-3AD203B41FA5}">
                      <a16:colId xmlns="" xmlns:a16="http://schemas.microsoft.com/office/drawing/2014/main" val="3240888823"/>
                    </a:ext>
                  </a:extLst>
                </a:gridCol>
                <a:gridCol w="350736">
                  <a:extLst>
                    <a:ext uri="{9D8B030D-6E8A-4147-A177-3AD203B41FA5}">
                      <a16:colId xmlns="" xmlns:a16="http://schemas.microsoft.com/office/drawing/2014/main" val="1509953909"/>
                    </a:ext>
                  </a:extLst>
                </a:gridCol>
                <a:gridCol w="350736">
                  <a:extLst>
                    <a:ext uri="{9D8B030D-6E8A-4147-A177-3AD203B41FA5}">
                      <a16:colId xmlns="" xmlns:a16="http://schemas.microsoft.com/office/drawing/2014/main" val="2210354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6</a:t>
                      </a:r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90844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11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切片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683568" y="1070991"/>
            <a:ext cx="7776863" cy="3660999"/>
            <a:chOff x="109132" y="2121407"/>
            <a:chExt cx="2440102" cy="1823258"/>
          </a:xfrm>
        </p:grpSpPr>
        <p:sp>
          <p:nvSpPr>
            <p:cNvPr id="6" name="任意多边形 5"/>
            <p:cNvSpPr/>
            <p:nvPr/>
          </p:nvSpPr>
          <p:spPr>
            <a:xfrm>
              <a:off x="109132" y="2121407"/>
              <a:ext cx="2440102" cy="182325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/>
                <a:t>&gt;&gt;&gt; aList = 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'Mon.'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'Tues.'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'Wed.'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'Thur.'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'Fri.'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'Sat.'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'Sun.'</a:t>
              </a:r>
              <a:r>
                <a:rPr lang="en-US" altLang="zh-CN" sz="2400" dirty="0"/>
                <a:t>]</a:t>
              </a:r>
              <a:endParaRPr lang="zh-CN" altLang="zh-CN" sz="2400" dirty="0"/>
            </a:p>
            <a:p>
              <a:r>
                <a:rPr lang="en-US" altLang="zh-CN" sz="2400" dirty="0"/>
                <a:t>&gt;&gt;&gt; aList[1: 6: 3]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['Tues.', 'Fri.']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aList[::3]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['Mon.', 'Thur.', 'Sun.']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aList[::-3]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['Sun.', 'Thur.', 'Mon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.']</a:t>
              </a:r>
            </a:p>
            <a:p>
              <a:r>
                <a:rPr lang="en-US" altLang="zh-CN" sz="2400" dirty="0"/>
                <a:t>&gt;&gt;&gt; aList[5: 1: -2]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['Sat.', 'Thur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.']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222100" y="2121407"/>
              <a:ext cx="225910" cy="17928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296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切片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2555776" y="1419622"/>
            <a:ext cx="4186807" cy="2649712"/>
            <a:chOff x="493222" y="2224845"/>
            <a:chExt cx="1313671" cy="1319615"/>
          </a:xfrm>
        </p:grpSpPr>
        <p:sp>
          <p:nvSpPr>
            <p:cNvPr id="6" name="任意多边形 5"/>
            <p:cNvSpPr/>
            <p:nvPr/>
          </p:nvSpPr>
          <p:spPr>
            <a:xfrm>
              <a:off x="493222" y="2224845"/>
              <a:ext cx="1313671" cy="131961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aStr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'apple'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aStr</a:t>
              </a:r>
              <a:r>
                <a:rPr lang="en-US" altLang="zh-CN" sz="2400" dirty="0"/>
                <a:t>[0: 3]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'app'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aTuple</a:t>
              </a:r>
              <a:r>
                <a:rPr lang="en-US" altLang="zh-CN" sz="2400" dirty="0"/>
                <a:t> = (3, 2, 5, 1, 4, 6)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aTuple</a:t>
              </a:r>
              <a:r>
                <a:rPr lang="en-US" altLang="zh-CN" sz="2400" dirty="0"/>
                <a:t>[1: : 2]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(2, 1, 6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)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561003" y="2224845"/>
              <a:ext cx="225910" cy="17928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882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切片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791580" y="1255731"/>
            <a:ext cx="7560840" cy="2684171"/>
            <a:chOff x="-270984" y="2121409"/>
            <a:chExt cx="2884691" cy="1538184"/>
          </a:xfrm>
        </p:grpSpPr>
        <p:sp>
          <p:nvSpPr>
            <p:cNvPr id="9" name="任意多边形 8"/>
            <p:cNvSpPr/>
            <p:nvPr/>
          </p:nvSpPr>
          <p:spPr>
            <a:xfrm>
              <a:off x="-270984" y="2121409"/>
              <a:ext cx="2884691" cy="153818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pPr>
                <a:lnSpc>
                  <a:spcPct val="130000"/>
                </a:lnSpc>
              </a:pPr>
              <a:r>
                <a:rPr lang="en-US" altLang="zh-CN" sz="2400" dirty="0"/>
                <a:t>&gt;&gt;&gt; aList = 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'Mon.'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'Tues.'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'Wed.'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'Thur.'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'Fri.'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'Sat.'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'Sun.'</a:t>
              </a:r>
              <a:r>
                <a:rPr lang="en-US" altLang="zh-CN" sz="2400" dirty="0"/>
                <a:t>]</a:t>
              </a:r>
              <a:endParaRPr lang="zh-CN" altLang="zh-CN" sz="2400" dirty="0"/>
            </a:p>
            <a:p>
              <a:pPr>
                <a:lnSpc>
                  <a:spcPct val="130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day = aList[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'The day of the week(1-7): '</a:t>
              </a:r>
              <a:r>
                <a:rPr lang="en-US" altLang="zh-CN" sz="2400" dirty="0"/>
                <a:t>)) - 1]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The day of the week(1-7): </a:t>
              </a:r>
              <a:r>
                <a:rPr lang="en-US" altLang="zh-CN" sz="2400" dirty="0"/>
                <a:t>5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'Today is ' </a:t>
              </a:r>
              <a:r>
                <a:rPr lang="en-US" altLang="zh-CN" sz="2400" dirty="0"/>
                <a:t>+ day +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'.'</a:t>
              </a:r>
              <a:r>
                <a:rPr lang="en-US" altLang="zh-CN" sz="2400" dirty="0"/>
                <a:t>)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Today is Fri..</a:t>
              </a: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174828" y="2131571"/>
              <a:ext cx="280604" cy="206301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782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切片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457200" y="1347615"/>
            <a:ext cx="8417504" cy="2592287"/>
            <a:chOff x="448035" y="2121408"/>
            <a:chExt cx="2686495" cy="1291016"/>
          </a:xfrm>
        </p:grpSpPr>
        <p:sp>
          <p:nvSpPr>
            <p:cNvPr id="11" name="任意多边形 10"/>
            <p:cNvSpPr/>
            <p:nvPr/>
          </p:nvSpPr>
          <p:spPr>
            <a:xfrm>
              <a:off x="448035" y="2121408"/>
              <a:ext cx="2686495" cy="129101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pPr>
                <a:lnSpc>
                  <a:spcPct val="130000"/>
                </a:lnSpc>
              </a:pPr>
              <a:r>
                <a:rPr lang="en-US" altLang="zh-CN" dirty="0" smtClean="0"/>
                <a:t>&gt;&gt;&gt; </a:t>
              </a:r>
              <a:r>
                <a:rPr lang="en-US" altLang="zh-CN" dirty="0"/>
                <a:t>week = [</a:t>
              </a:r>
              <a:r>
                <a:rPr lang="en-US" altLang="zh-CN" dirty="0">
                  <a:solidFill>
                    <a:schemeClr val="accent3"/>
                  </a:solidFill>
                </a:rPr>
                <a:t>'Monday'</a:t>
              </a:r>
              <a:r>
                <a:rPr lang="en-US" altLang="zh-CN" dirty="0"/>
                <a:t>, </a:t>
              </a:r>
              <a:r>
                <a:rPr lang="en-US" altLang="zh-CN" dirty="0">
                  <a:solidFill>
                    <a:schemeClr val="accent3"/>
                  </a:solidFill>
                </a:rPr>
                <a:t>'Tuesday'</a:t>
              </a:r>
              <a:r>
                <a:rPr lang="en-US" altLang="zh-CN" dirty="0"/>
                <a:t>, </a:t>
              </a:r>
              <a:r>
                <a:rPr lang="en-US" altLang="zh-CN" dirty="0">
                  <a:solidFill>
                    <a:schemeClr val="accent3"/>
                  </a:solidFill>
                </a:rPr>
                <a:t>'Wednesday'</a:t>
              </a:r>
              <a:r>
                <a:rPr lang="en-US" altLang="zh-CN" dirty="0"/>
                <a:t>, </a:t>
              </a:r>
              <a:r>
                <a:rPr lang="en-US" altLang="zh-CN" dirty="0">
                  <a:solidFill>
                    <a:schemeClr val="accent3"/>
                  </a:solidFill>
                </a:rPr>
                <a:t>'Thursday'</a:t>
              </a:r>
              <a:r>
                <a:rPr lang="en-US" altLang="zh-CN" dirty="0"/>
                <a:t>, </a:t>
              </a:r>
              <a:r>
                <a:rPr lang="en-US" altLang="zh-CN" dirty="0">
                  <a:solidFill>
                    <a:schemeClr val="accent3"/>
                  </a:solidFill>
                </a:rPr>
                <a:t>'Friday'</a:t>
              </a:r>
              <a:r>
                <a:rPr lang="en-US" altLang="zh-CN" dirty="0"/>
                <a:t>, </a:t>
              </a:r>
              <a:r>
                <a:rPr lang="en-US" altLang="zh-CN" dirty="0">
                  <a:solidFill>
                    <a:schemeClr val="accent3"/>
                  </a:solidFill>
                </a:rPr>
                <a:t>'Saturday'</a:t>
              </a:r>
              <a:r>
                <a:rPr lang="en-US" altLang="zh-CN" dirty="0"/>
                <a:t>, </a:t>
              </a:r>
              <a:r>
                <a:rPr lang="en-US" altLang="zh-CN" dirty="0">
                  <a:solidFill>
                    <a:schemeClr val="accent3"/>
                  </a:solidFill>
                </a:rPr>
                <a:t>'Sunday'</a:t>
              </a:r>
              <a:r>
                <a:rPr lang="en-US" altLang="zh-CN" dirty="0"/>
                <a:t>]</a:t>
              </a:r>
            </a:p>
            <a:p>
              <a:pPr>
                <a:lnSpc>
                  <a:spcPct val="130000"/>
                </a:lnSpc>
              </a:pPr>
              <a:r>
                <a:rPr lang="en-US" altLang="zh-CN" dirty="0" smtClean="0"/>
                <a:t>&gt;&gt;&gt; </a:t>
              </a:r>
              <a:r>
                <a:rPr lang="en-US" altLang="zh-CN" dirty="0">
                  <a:solidFill>
                    <a:srgbClr val="7030A0"/>
                  </a:solidFill>
                </a:rPr>
                <a:t>print</a:t>
              </a:r>
              <a:r>
                <a:rPr lang="en-US" altLang="zh-CN" dirty="0"/>
                <a:t>(week[1], week[-2</a:t>
              </a:r>
              <a:r>
                <a:rPr lang="en-US" altLang="zh-CN" dirty="0" smtClean="0"/>
                <a:t>], </a:t>
              </a:r>
              <a:r>
                <a:rPr lang="en-US" altLang="zh-CN" dirty="0">
                  <a:solidFill>
                    <a:schemeClr val="accent3"/>
                  </a:solidFill>
                </a:rPr>
                <a:t>'\n'</a:t>
              </a:r>
              <a:r>
                <a:rPr lang="en-US" altLang="zh-CN" dirty="0" smtClean="0"/>
                <a:t>, week[1:4</a:t>
              </a:r>
              <a:r>
                <a:rPr lang="en-US" altLang="zh-CN" dirty="0"/>
                <a:t>], </a:t>
              </a:r>
              <a:r>
                <a:rPr lang="en-US" altLang="zh-CN" dirty="0">
                  <a:solidFill>
                    <a:schemeClr val="accent3"/>
                  </a:solidFill>
                </a:rPr>
                <a:t>'\n'</a:t>
              </a:r>
              <a:r>
                <a:rPr lang="en-US" altLang="zh-CN" dirty="0"/>
                <a:t>, week[:6], </a:t>
              </a:r>
              <a:r>
                <a:rPr lang="en-US" altLang="zh-CN" dirty="0">
                  <a:solidFill>
                    <a:schemeClr val="accent3"/>
                  </a:solidFill>
                </a:rPr>
                <a:t>'\n'</a:t>
              </a:r>
              <a:r>
                <a:rPr lang="en-US" altLang="zh-CN" dirty="0"/>
                <a:t>, week[::-1</a:t>
              </a:r>
              <a:r>
                <a:rPr lang="en-US" altLang="zh-CN" dirty="0" smtClean="0"/>
                <a:t>])</a:t>
              </a:r>
            </a:p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Tuesday Saturday</a:t>
              </a:r>
            </a:p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['Tuesday', 'Wednesday', 'Thursday'] </a:t>
              </a:r>
            </a:p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['Monday', 'Tuesday', 'Wednesday', 'Thursday', 'Friday', 'Saturday'] </a:t>
              </a:r>
            </a:p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['Sunday', 'Saturday', 'Friday', 'Thursday', 'Wednesday', 'Tuesday', 'Monday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']</a:t>
              </a: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493222" y="2121408"/>
              <a:ext cx="225910" cy="17928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771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5292080" y="1365470"/>
            <a:ext cx="2848857" cy="993594"/>
            <a:chOff x="4601821" y="1518173"/>
            <a:chExt cx="2848857" cy="993594"/>
          </a:xfrm>
        </p:grpSpPr>
        <p:sp>
          <p:nvSpPr>
            <p:cNvPr id="5" name="矩形 4"/>
            <p:cNvSpPr/>
            <p:nvPr/>
          </p:nvSpPr>
          <p:spPr>
            <a:xfrm>
              <a:off x="4601821" y="1518173"/>
              <a:ext cx="284885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2400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重复</a:t>
              </a:r>
              <a:r>
                <a:rPr lang="zh-CN" altLang="zh-CN" sz="2400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操作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的形式为</a:t>
              </a:r>
              <a:r>
                <a:rPr lang="zh-CN" altLang="zh-CN" sz="2400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：</a:t>
              </a:r>
              <a:endPara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669948" y="2050102"/>
              <a:ext cx="2712602" cy="46166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altLang="zh-CN" sz="2400" kern="1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sequence </a:t>
              </a:r>
              <a:r>
                <a:rPr lang="en-US" altLang="zh-CN" sz="2400" kern="100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* </a:t>
              </a:r>
              <a:r>
                <a:rPr lang="en-US" altLang="zh-CN" sz="2400" kern="1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copies</a:t>
              </a:r>
              <a:endParaRPr lang="zh-CN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7201" y="1005470"/>
            <a:ext cx="5616625" cy="3708661"/>
            <a:chOff x="447878" y="2121408"/>
            <a:chExt cx="1792578" cy="1846995"/>
          </a:xfrm>
        </p:grpSpPr>
        <p:sp>
          <p:nvSpPr>
            <p:cNvPr id="8" name="任意多边形 7"/>
            <p:cNvSpPr/>
            <p:nvPr/>
          </p:nvSpPr>
          <p:spPr>
            <a:xfrm>
              <a:off x="447878" y="2121408"/>
              <a:ext cx="1792578" cy="184699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'apple'</a:t>
              </a:r>
              <a:r>
                <a:rPr lang="en-US" altLang="zh-CN" sz="2400" dirty="0"/>
                <a:t> * 3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appleappleapple</a:t>
              </a:r>
              <a:r>
                <a:rPr lang="en-US" altLang="zh-CN" sz="2400" dirty="0">
                  <a:solidFill>
                    <a:srgbClr val="0070C0"/>
                  </a:solidFill>
                </a:rPr>
                <a:t>'</a:t>
              </a:r>
            </a:p>
            <a:p>
              <a:r>
                <a:rPr lang="en-US" altLang="zh-CN" sz="2400" dirty="0"/>
                <a:t>&gt;&gt;&gt; (1, 2, 3) * 2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(1, 2, 3, 1, 2, 3)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aTuple</a:t>
              </a:r>
              <a:r>
                <a:rPr lang="en-US" altLang="zh-CN" sz="2400" dirty="0"/>
                <a:t> = (3, 2, 5, 1)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aTuple</a:t>
              </a:r>
              <a:r>
                <a:rPr lang="en-US" altLang="zh-CN" sz="2400" dirty="0"/>
                <a:t> * 3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(3, 2, 5, 1, 3, 2, 5, 1, 3, 2, 5, 1)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smtClean="0"/>
                <a:t>[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'P'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'y'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'h'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'o'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'n'</a:t>
              </a:r>
              <a:r>
                <a:rPr lang="en-US" altLang="zh-CN" sz="2400" dirty="0"/>
                <a:t>] * 2</a:t>
              </a:r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['P', </a:t>
              </a:r>
              <a:r>
                <a:rPr lang="en-US" altLang="zh-CN" sz="2400" dirty="0">
                  <a:solidFill>
                    <a:srgbClr val="0070C0"/>
                  </a:solidFill>
                </a:rPr>
                <a:t>'y', 't', 'h', 'o', 'n',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'P', </a:t>
              </a:r>
              <a:r>
                <a:rPr lang="en-US" altLang="zh-CN" sz="2400" dirty="0">
                  <a:solidFill>
                    <a:srgbClr val="0070C0"/>
                  </a:solidFill>
                </a:rPr>
                <a:t>'y', 't', 'h', 'o', 'n']</a:t>
              </a: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493222" y="2121408"/>
              <a:ext cx="225910" cy="17928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856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连接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932040" y="1203598"/>
            <a:ext cx="3594126" cy="977336"/>
            <a:chOff x="4151379" y="1687329"/>
            <a:chExt cx="3594126" cy="977336"/>
          </a:xfrm>
        </p:grpSpPr>
        <p:sp>
          <p:nvSpPr>
            <p:cNvPr id="6" name="矩形 5"/>
            <p:cNvSpPr/>
            <p:nvPr/>
          </p:nvSpPr>
          <p:spPr>
            <a:xfrm>
              <a:off x="4151379" y="1687329"/>
              <a:ext cx="28632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2400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连接</a:t>
              </a:r>
              <a:r>
                <a:rPr lang="zh-CN" altLang="zh-CN" sz="2400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操作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的形式为</a:t>
              </a:r>
              <a:r>
                <a:rPr lang="zh-CN" altLang="zh-CN" sz="2400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：</a:t>
              </a:r>
              <a:endPara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223387" y="2203000"/>
              <a:ext cx="3522118" cy="46166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altLang="zh-CN" sz="2400" kern="1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sequence1 </a:t>
              </a:r>
              <a:r>
                <a:rPr lang="en-US" altLang="zh-CN" sz="2400" kern="100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+</a:t>
              </a:r>
              <a:r>
                <a:rPr lang="en-US" altLang="zh-CN" sz="2400" kern="1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kern="100" dirty="0" smtClean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sequence2</a:t>
              </a:r>
              <a:endParaRPr lang="zh-CN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7202" y="951590"/>
            <a:ext cx="7139134" cy="3780401"/>
            <a:chOff x="442458" y="2067625"/>
            <a:chExt cx="2240006" cy="1882723"/>
          </a:xfrm>
        </p:grpSpPr>
        <p:sp>
          <p:nvSpPr>
            <p:cNvPr id="9" name="任意多边形 8"/>
            <p:cNvSpPr/>
            <p:nvPr/>
          </p:nvSpPr>
          <p:spPr>
            <a:xfrm>
              <a:off x="442458" y="2076581"/>
              <a:ext cx="2240006" cy="187376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 smtClean="0"/>
            </a:p>
            <a:p>
              <a:r>
                <a:rPr lang="en-US" altLang="zh-CN" sz="2000" dirty="0"/>
                <a:t>&gt;&gt;&gt; [1, 2, 3] + [4, 5, 6]</a:t>
              </a: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[1, 2, 3, 4, 5, 6]</a:t>
              </a:r>
            </a:p>
            <a:p>
              <a:r>
                <a:rPr lang="en-US" altLang="zh-CN" sz="2000" dirty="0"/>
                <a:t>&gt;&gt;&gt; (1, 2, 3) + (4, 5, 6)</a:t>
              </a: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(1, 2, 3, 4, 5, 6)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'pine'</a:t>
              </a:r>
              <a:r>
                <a:rPr lang="en-US" altLang="zh-CN" sz="2000" dirty="0"/>
                <a:t> +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'apple'</a:t>
              </a: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'pineapple'</a:t>
              </a:r>
            </a:p>
            <a:p>
              <a:r>
                <a:rPr lang="en-US" altLang="zh-CN" sz="2000" dirty="0" smtClean="0"/>
                <a:t>&gt;&gt;&gt; </a:t>
              </a:r>
              <a:r>
                <a:rPr lang="en-US" altLang="zh-CN" sz="2000" dirty="0"/>
                <a:t>[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't'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'h'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'e'</a:t>
              </a:r>
              <a:r>
                <a:rPr lang="en-US" altLang="zh-CN" sz="2000" dirty="0"/>
                <a:t>] +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'apple'</a:t>
              </a:r>
            </a:p>
            <a:p>
              <a:r>
                <a:rPr lang="en-US" altLang="zh-CN" sz="2000" dirty="0" err="1">
                  <a:solidFill>
                    <a:srgbClr val="C00000"/>
                  </a:solidFill>
                </a:rPr>
                <a:t>Traceback</a:t>
              </a:r>
              <a:r>
                <a:rPr lang="en-US" altLang="zh-CN" sz="2000" dirty="0">
                  <a:solidFill>
                    <a:srgbClr val="C00000"/>
                  </a:solidFill>
                </a:rPr>
                <a:t> (most recent call last):</a:t>
              </a:r>
            </a:p>
            <a:p>
              <a:r>
                <a:rPr lang="en-US" altLang="zh-CN" sz="2000" dirty="0">
                  <a:solidFill>
                    <a:srgbClr val="C00000"/>
                  </a:solidFill>
                </a:rPr>
                <a:t>  File "&lt;pyshell#2&gt;", line 1, in &lt;module&gt;</a:t>
              </a:r>
            </a:p>
            <a:p>
              <a:r>
                <a:rPr lang="en-US" altLang="zh-CN" sz="2000" dirty="0">
                  <a:solidFill>
                    <a:srgbClr val="C00000"/>
                  </a:solidFill>
                </a:rPr>
                <a:t>    ['t', 'h', 'e'] + 'apple'</a:t>
              </a:r>
            </a:p>
            <a:p>
              <a:r>
                <a:rPr lang="en-US" altLang="zh-CN" sz="2000" dirty="0" err="1">
                  <a:solidFill>
                    <a:srgbClr val="C00000"/>
                  </a:solidFill>
                </a:rPr>
                <a:t>TypeError</a:t>
              </a:r>
              <a:r>
                <a:rPr lang="en-US" altLang="zh-CN" sz="2000" dirty="0">
                  <a:solidFill>
                    <a:srgbClr val="C00000"/>
                  </a:solidFill>
                </a:rPr>
                <a:t>: can only concatenate list (not "</a:t>
              </a:r>
              <a:r>
                <a:rPr lang="en-US" altLang="zh-CN" sz="2000" dirty="0" err="1">
                  <a:solidFill>
                    <a:srgbClr val="C00000"/>
                  </a:solidFill>
                </a:rPr>
                <a:t>str</a:t>
              </a:r>
              <a:r>
                <a:rPr lang="en-US" altLang="zh-CN" sz="2000" dirty="0">
                  <a:solidFill>
                    <a:srgbClr val="C00000"/>
                  </a:solidFill>
                </a:rPr>
                <a:t>") to </a:t>
              </a:r>
              <a:r>
                <a:rPr lang="en-US" altLang="zh-CN" sz="2000" dirty="0" smtClean="0">
                  <a:solidFill>
                    <a:srgbClr val="C00000"/>
                  </a:solidFill>
                </a:rPr>
                <a:t>list</a:t>
              </a:r>
              <a:endParaRPr lang="en-US" altLang="zh-CN" sz="2000" dirty="0">
                <a:solidFill>
                  <a:srgbClr val="C00000"/>
                </a:solidFill>
              </a:endParaRP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513484" y="2067625"/>
              <a:ext cx="225910" cy="17928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51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判断成员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457200" y="1026519"/>
            <a:ext cx="7427169" cy="3057399"/>
            <a:chOff x="444577" y="1761935"/>
            <a:chExt cx="2330381" cy="1522652"/>
          </a:xfrm>
        </p:grpSpPr>
        <p:sp>
          <p:nvSpPr>
            <p:cNvPr id="11" name="任意多边形 10"/>
            <p:cNvSpPr/>
            <p:nvPr/>
          </p:nvSpPr>
          <p:spPr>
            <a:xfrm>
              <a:off x="444577" y="1761935"/>
              <a:ext cx="2330381" cy="152265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aList = 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'Mon.'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'Tues.'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'Wed.'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'Thur.'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'Fri.'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'Sat.'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'Sun.'</a:t>
              </a:r>
              <a:r>
                <a:rPr lang="en-US" altLang="zh-CN" sz="2400" dirty="0"/>
                <a:t>]</a:t>
              </a:r>
              <a:endParaRPr lang="zh-CN" altLang="zh-CN" sz="2400" dirty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'Mon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.'</a:t>
              </a:r>
              <a:r>
                <a:rPr lang="en-US" altLang="zh-CN" sz="2400" dirty="0" smtClean="0"/>
                <a:t>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aList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True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'week'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aList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False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'week'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not in </a:t>
              </a:r>
              <a:r>
                <a:rPr lang="en-US" altLang="zh-CN" sz="2400" dirty="0"/>
                <a:t>aList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True</a:t>
              </a: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515603" y="1761935"/>
              <a:ext cx="225910" cy="17928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37720" y="1923678"/>
            <a:ext cx="3466728" cy="1664713"/>
            <a:chOff x="4515120" y="1502663"/>
            <a:chExt cx="2887759" cy="1664713"/>
          </a:xfrm>
        </p:grpSpPr>
        <p:sp>
          <p:nvSpPr>
            <p:cNvPr id="9" name="矩形 8"/>
            <p:cNvSpPr/>
            <p:nvPr/>
          </p:nvSpPr>
          <p:spPr>
            <a:xfrm>
              <a:off x="4515120" y="1502663"/>
              <a:ext cx="2887759" cy="120032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2400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判断一个元素是否属于一个序列</a:t>
              </a:r>
              <a:r>
                <a:rPr lang="zh-CN" altLang="zh-CN" sz="2400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操作</a:t>
              </a:r>
              <a:r>
                <a:rPr lang="zh-CN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的形式为</a:t>
              </a:r>
              <a:r>
                <a:rPr lang="zh-CN" altLang="zh-CN" sz="2400" kern="1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：</a:t>
              </a:r>
              <a:endPara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515120" y="2336379"/>
              <a:ext cx="2819159" cy="83099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altLang="zh-CN" sz="2400" kern="100" dirty="0" err="1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obj</a:t>
              </a:r>
              <a:r>
                <a:rPr lang="en-US" altLang="zh-CN" sz="2400" kern="1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 in sequence</a:t>
              </a:r>
            </a:p>
            <a:p>
              <a:pPr algn="just">
                <a:spcAft>
                  <a:spcPts val="0"/>
                </a:spcAft>
              </a:pPr>
              <a:r>
                <a:rPr lang="en-US" altLang="zh-CN" sz="2400" kern="100" dirty="0" err="1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obj</a:t>
              </a:r>
              <a:r>
                <a:rPr lang="en-US" altLang="zh-CN" sz="2400" kern="1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 not in sequence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049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判断成员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115616" y="1491630"/>
            <a:ext cx="6840761" cy="2232245"/>
            <a:chOff x="109132" y="1762792"/>
            <a:chExt cx="2146387" cy="1111708"/>
          </a:xfrm>
        </p:grpSpPr>
        <p:sp>
          <p:nvSpPr>
            <p:cNvPr id="6" name="任意多边形 5"/>
            <p:cNvSpPr/>
            <p:nvPr/>
          </p:nvSpPr>
          <p:spPr>
            <a:xfrm>
              <a:off x="109132" y="1762792"/>
              <a:ext cx="2146387" cy="111170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pPr>
                <a:lnSpc>
                  <a:spcPct val="130000"/>
                </a:lnSpc>
              </a:pPr>
              <a:r>
                <a:rPr lang="en-US" altLang="zh-CN" sz="2400" dirty="0"/>
                <a:t>&gt;&gt;&gt; username = </a:t>
              </a:r>
              <a:r>
                <a:rPr lang="en-US" altLang="zh-CN" sz="2400" dirty="0" smtClean="0"/>
                <a:t>[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'Jack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,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'Tom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,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'Halen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,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'Rain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]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2400" dirty="0"/>
                <a:t>&gt;&gt;&gt; input(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"please input your name: "</a:t>
              </a:r>
              <a:r>
                <a:rPr lang="en-US" altLang="zh-CN" sz="2400" dirty="0"/>
                <a:t>)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username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please input your name: </a:t>
              </a:r>
              <a:r>
                <a:rPr lang="en-US" altLang="zh-CN" sz="2400" dirty="0" smtClean="0"/>
                <a:t>Halen</a:t>
              </a:r>
              <a:r>
                <a:rPr lang="en-US" altLang="zh-CN" sz="2400" dirty="0"/>
                <a:t>	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True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188210" y="1762792"/>
              <a:ext cx="225910" cy="17928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87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3.1.4 </a:t>
            </a:r>
            <a:r>
              <a:rPr lang="zh-CN" altLang="zh-CN" dirty="0"/>
              <a:t>序列类型</a:t>
            </a:r>
            <a:r>
              <a:rPr lang="zh-CN" altLang="zh-CN" dirty="0" smtClean="0"/>
              <a:t>函数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015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序列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61397" y="987574"/>
            <a:ext cx="8229600" cy="374441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 err="1" smtClean="0"/>
              <a:t>aStr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= </a:t>
            </a:r>
            <a:r>
              <a:rPr lang="en-US" altLang="zh-CN" sz="2000" dirty="0">
                <a:solidFill>
                  <a:schemeClr val="accent3"/>
                </a:solidFill>
              </a:rPr>
              <a:t>'Hello, World!'</a:t>
            </a:r>
          </a:p>
          <a:p>
            <a:pPr>
              <a:lnSpc>
                <a:spcPct val="100000"/>
              </a:lnSpc>
            </a:pPr>
            <a:r>
              <a:rPr lang="en-US" altLang="zh-CN" sz="2000" dirty="0" err="1" smtClean="0"/>
              <a:t>aList</a:t>
            </a:r>
            <a:r>
              <a:rPr lang="en-US" altLang="zh-CN" sz="2000" dirty="0" smtClean="0"/>
              <a:t> = [2, 3, 5, 7, 11]</a:t>
            </a:r>
          </a:p>
          <a:p>
            <a:pPr>
              <a:lnSpc>
                <a:spcPct val="100000"/>
              </a:lnSpc>
            </a:pPr>
            <a:r>
              <a:rPr lang="en-US" altLang="zh-CN" sz="2000" dirty="0" err="1" smtClean="0"/>
              <a:t>aTuple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= (</a:t>
            </a:r>
            <a:r>
              <a:rPr lang="en-US" altLang="zh-CN" sz="2000" dirty="0">
                <a:solidFill>
                  <a:schemeClr val="accent3"/>
                </a:solidFill>
              </a:rPr>
              <a:t>'Sunday'</a:t>
            </a:r>
            <a:r>
              <a:rPr lang="en-US" altLang="zh-CN" sz="2000" dirty="0"/>
              <a:t>, </a:t>
            </a:r>
            <a:r>
              <a:rPr lang="en-US" altLang="zh-CN" sz="2000" dirty="0">
                <a:solidFill>
                  <a:schemeClr val="accent3"/>
                </a:solidFill>
              </a:rPr>
              <a:t>'happy' </a:t>
            </a:r>
            <a:r>
              <a:rPr lang="en-US" altLang="zh-CN" sz="2000" dirty="0" smtClean="0"/>
              <a:t>)</a:t>
            </a:r>
          </a:p>
          <a:p>
            <a:pPr>
              <a:lnSpc>
                <a:spcPct val="100000"/>
              </a:lnSpc>
            </a:pPr>
            <a:r>
              <a:rPr lang="en-US" altLang="zh-CN" sz="2000" dirty="0"/>
              <a:t>x = </a:t>
            </a:r>
            <a:r>
              <a:rPr lang="en-US" altLang="zh-CN" sz="2000" dirty="0">
                <a:solidFill>
                  <a:srgbClr val="7030A0"/>
                </a:solidFill>
              </a:rPr>
              <a:t>range</a:t>
            </a:r>
            <a:r>
              <a:rPr lang="en-US" altLang="zh-CN" sz="2000" dirty="0"/>
              <a:t>(10)</a:t>
            </a:r>
          </a:p>
          <a:p>
            <a:pPr marL="285750" indent="-285750">
              <a:lnSpc>
                <a:spcPct val="100000"/>
              </a:lnSpc>
            </a:pPr>
            <a:r>
              <a:rPr lang="en-US" altLang="zh-CN" sz="2000" dirty="0" smtClean="0"/>
              <a:t> pList </a:t>
            </a:r>
            <a:r>
              <a:rPr lang="en-US" altLang="zh-CN" sz="2000" dirty="0"/>
              <a:t>= [(</a:t>
            </a:r>
            <a:r>
              <a:rPr lang="en-US" altLang="zh-CN" sz="2000" dirty="0">
                <a:solidFill>
                  <a:schemeClr val="accent3"/>
                </a:solidFill>
              </a:rPr>
              <a:t>'AXP'</a:t>
            </a:r>
            <a:r>
              <a:rPr lang="en-US" altLang="zh-CN" sz="2000" dirty="0"/>
              <a:t>,</a:t>
            </a:r>
            <a:r>
              <a:rPr lang="en-US" altLang="zh-CN" sz="2000" dirty="0">
                <a:solidFill>
                  <a:schemeClr val="accent3"/>
                </a:solidFill>
              </a:rPr>
              <a:t> 'American Express Company'</a:t>
            </a:r>
            <a:r>
              <a:rPr lang="en-US" altLang="zh-CN" sz="2000" dirty="0"/>
              <a:t>, </a:t>
            </a:r>
            <a:r>
              <a:rPr lang="en-US" altLang="zh-CN" sz="2000" dirty="0" smtClean="0">
                <a:solidFill>
                  <a:schemeClr val="accent3"/>
                </a:solidFill>
              </a:rPr>
              <a:t>'78.51'</a:t>
            </a:r>
            <a:r>
              <a:rPr lang="en-US" altLang="zh-CN" sz="2000" dirty="0" smtClean="0"/>
              <a:t>),</a:t>
            </a:r>
            <a:endParaRPr lang="en-US" altLang="zh-CN" sz="2000" dirty="0"/>
          </a:p>
          <a:p>
            <a:pPr marL="0" indent="1162050">
              <a:lnSpc>
                <a:spcPct val="100000"/>
              </a:lnSpc>
              <a:buNone/>
            </a:pPr>
            <a:r>
              <a:rPr lang="en-US" altLang="zh-CN" sz="2000" dirty="0"/>
              <a:t>(</a:t>
            </a:r>
            <a:r>
              <a:rPr lang="en-US" altLang="zh-CN" sz="2000" dirty="0">
                <a:solidFill>
                  <a:schemeClr val="accent3"/>
                </a:solidFill>
              </a:rPr>
              <a:t>'BA'</a:t>
            </a:r>
            <a:r>
              <a:rPr lang="en-US" altLang="zh-CN" sz="2000" dirty="0"/>
              <a:t>,</a:t>
            </a:r>
            <a:r>
              <a:rPr lang="en-US" altLang="zh-CN" sz="2000" dirty="0">
                <a:solidFill>
                  <a:schemeClr val="accent3"/>
                </a:solidFill>
              </a:rPr>
              <a:t> 'The Boeing Company'</a:t>
            </a:r>
            <a:r>
              <a:rPr lang="en-US" altLang="zh-CN" sz="2000" dirty="0"/>
              <a:t>, </a:t>
            </a:r>
            <a:r>
              <a:rPr lang="en-US" altLang="zh-CN" sz="2000" dirty="0" smtClean="0">
                <a:solidFill>
                  <a:schemeClr val="accent3"/>
                </a:solidFill>
              </a:rPr>
              <a:t>'184.76'</a:t>
            </a:r>
            <a:r>
              <a:rPr lang="en-US" altLang="zh-CN" sz="2000" dirty="0" smtClean="0"/>
              <a:t>),</a:t>
            </a:r>
            <a:endParaRPr lang="en-US" altLang="zh-CN" sz="2000" dirty="0"/>
          </a:p>
          <a:p>
            <a:pPr marL="0" lvl="1" indent="1162050">
              <a:lnSpc>
                <a:spcPct val="100000"/>
              </a:lnSpc>
              <a:buNone/>
            </a:pPr>
            <a:r>
              <a:rPr lang="en-US" altLang="zh-CN" dirty="0"/>
              <a:t>(</a:t>
            </a:r>
            <a:r>
              <a:rPr lang="en-US" altLang="zh-CN" dirty="0">
                <a:solidFill>
                  <a:schemeClr val="accent3"/>
                </a:solidFill>
              </a:rPr>
              <a:t>'CAT'</a:t>
            </a:r>
            <a:r>
              <a:rPr lang="en-US" altLang="zh-CN" dirty="0"/>
              <a:t>, </a:t>
            </a:r>
            <a:r>
              <a:rPr lang="en-US" altLang="zh-CN" dirty="0">
                <a:solidFill>
                  <a:schemeClr val="accent3"/>
                </a:solidFill>
              </a:rPr>
              <a:t>'Caterpillar Inc.'</a:t>
            </a:r>
            <a:r>
              <a:rPr lang="en-US" altLang="zh-CN" dirty="0"/>
              <a:t>, </a:t>
            </a:r>
            <a:r>
              <a:rPr lang="en-US" altLang="zh-CN" dirty="0" smtClean="0">
                <a:solidFill>
                  <a:schemeClr val="accent3"/>
                </a:solidFill>
              </a:rPr>
              <a:t>'96.39'</a:t>
            </a:r>
            <a:r>
              <a:rPr lang="en-US" altLang="zh-CN" dirty="0" smtClean="0"/>
              <a:t>),</a:t>
            </a:r>
            <a:endParaRPr lang="en-US" altLang="zh-CN" dirty="0"/>
          </a:p>
          <a:p>
            <a:pPr marL="0" lvl="1" indent="1162050">
              <a:lnSpc>
                <a:spcPct val="100000"/>
              </a:lnSpc>
              <a:buNone/>
            </a:pPr>
            <a:r>
              <a:rPr lang="en-US" altLang="zh-CN" dirty="0"/>
              <a:t>(</a:t>
            </a:r>
            <a:r>
              <a:rPr lang="en-US" altLang="zh-CN" dirty="0">
                <a:solidFill>
                  <a:schemeClr val="accent3"/>
                </a:solidFill>
              </a:rPr>
              <a:t>'CSCO'</a:t>
            </a:r>
            <a:r>
              <a:rPr lang="en-US" altLang="zh-CN" dirty="0"/>
              <a:t>, </a:t>
            </a:r>
            <a:r>
              <a:rPr lang="en-US" altLang="zh-CN" dirty="0">
                <a:solidFill>
                  <a:schemeClr val="accent3"/>
                </a:solidFill>
              </a:rPr>
              <a:t>'Cisco Systems</a:t>
            </a:r>
            <a:r>
              <a:rPr lang="en-US" altLang="zh-CN" dirty="0"/>
              <a:t>, </a:t>
            </a:r>
            <a:r>
              <a:rPr lang="en-US" altLang="zh-CN" dirty="0">
                <a:solidFill>
                  <a:schemeClr val="accent3"/>
                </a:solidFill>
              </a:rPr>
              <a:t>Inc.'</a:t>
            </a:r>
            <a:r>
              <a:rPr lang="en-US" altLang="zh-CN" dirty="0"/>
              <a:t>,</a:t>
            </a:r>
            <a:r>
              <a:rPr lang="en-US" altLang="zh-CN" dirty="0">
                <a:solidFill>
                  <a:schemeClr val="accent3"/>
                </a:solidFill>
              </a:rPr>
              <a:t> </a:t>
            </a:r>
            <a:r>
              <a:rPr lang="en-US" altLang="zh-CN" dirty="0" smtClean="0">
                <a:solidFill>
                  <a:schemeClr val="accent3"/>
                </a:solidFill>
              </a:rPr>
              <a:t>'33.71'</a:t>
            </a:r>
            <a:r>
              <a:rPr lang="en-US" altLang="zh-CN" dirty="0" smtClean="0"/>
              <a:t>),</a:t>
            </a:r>
            <a:endParaRPr lang="en-US" altLang="zh-CN" dirty="0"/>
          </a:p>
          <a:p>
            <a:pPr marL="0" lvl="1" indent="1162050">
              <a:lnSpc>
                <a:spcPct val="100000"/>
              </a:lnSpc>
              <a:buNone/>
            </a:pPr>
            <a:r>
              <a:rPr lang="en-US" altLang="zh-CN" dirty="0"/>
              <a:t>(</a:t>
            </a:r>
            <a:r>
              <a:rPr lang="en-US" altLang="zh-CN" dirty="0">
                <a:solidFill>
                  <a:schemeClr val="accent3"/>
                </a:solidFill>
              </a:rPr>
              <a:t>'CVX'</a:t>
            </a:r>
            <a:r>
              <a:rPr lang="en-US" altLang="zh-CN" dirty="0"/>
              <a:t>,</a:t>
            </a:r>
            <a:r>
              <a:rPr lang="en-US" altLang="zh-CN" dirty="0">
                <a:solidFill>
                  <a:schemeClr val="accent3"/>
                </a:solidFill>
              </a:rPr>
              <a:t> 'Chevron Corporation'</a:t>
            </a:r>
            <a:r>
              <a:rPr lang="en-US" altLang="zh-CN" dirty="0"/>
              <a:t>,</a:t>
            </a:r>
            <a:r>
              <a:rPr lang="en-US" altLang="zh-CN" dirty="0">
                <a:solidFill>
                  <a:schemeClr val="accent3"/>
                </a:solidFill>
              </a:rPr>
              <a:t> </a:t>
            </a:r>
            <a:r>
              <a:rPr lang="en-US" altLang="zh-CN" dirty="0" smtClean="0">
                <a:solidFill>
                  <a:schemeClr val="accent3"/>
                </a:solidFill>
              </a:rPr>
              <a:t>'106.09'</a:t>
            </a:r>
            <a:r>
              <a:rPr lang="en-US" altLang="zh-CN" dirty="0" smtClean="0"/>
              <a:t>)]</a:t>
            </a:r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796136" y="1203598"/>
            <a:ext cx="2448272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序列是一种最基本最重要的数据结构</a:t>
            </a:r>
          </a:p>
        </p:txBody>
      </p:sp>
    </p:spTree>
    <p:extLst>
      <p:ext uri="{BB962C8B-B14F-4D97-AF65-F5344CB8AC3E}">
        <p14:creationId xmlns:p14="http://schemas.microsoft.com/office/powerpoint/2010/main" val="370934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序列</a:t>
            </a:r>
            <a:r>
              <a:rPr lang="zh-CN" altLang="en-US" dirty="0" smtClean="0"/>
              <a:t>类型转换</a:t>
            </a:r>
            <a:r>
              <a:rPr lang="zh-CN" altLang="en-US" dirty="0"/>
              <a:t>内建</a:t>
            </a:r>
            <a:r>
              <a:rPr lang="zh-CN" altLang="en-US" dirty="0" smtClean="0"/>
              <a:t>函数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graphicFrame>
        <p:nvGraphicFramePr>
          <p:cNvPr id="5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7598286"/>
              </p:ext>
            </p:extLst>
          </p:nvPr>
        </p:nvGraphicFramePr>
        <p:xfrm>
          <a:off x="827584" y="1491630"/>
          <a:ext cx="1800200" cy="130302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800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7190"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list()</a:t>
                      </a:r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tuple() </a:t>
                      </a:r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 err="1" smtClean="0"/>
                        <a:t>str</a:t>
                      </a:r>
                      <a:r>
                        <a:rPr lang="en-US" altLang="zh-CN" sz="2400" b="1" dirty="0" smtClean="0"/>
                        <a:t>()</a:t>
                      </a:r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2843808" y="1089585"/>
            <a:ext cx="5842992" cy="3409056"/>
            <a:chOff x="548640" y="2985505"/>
            <a:chExt cx="3181354" cy="1825453"/>
          </a:xfrm>
        </p:grpSpPr>
        <p:sp>
          <p:nvSpPr>
            <p:cNvPr id="11" name="任意多边形 10"/>
            <p:cNvSpPr/>
            <p:nvPr/>
          </p:nvSpPr>
          <p:spPr>
            <a:xfrm>
              <a:off x="548640" y="2998720"/>
              <a:ext cx="3181354" cy="181223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200" dirty="0" smtClean="0"/>
            </a:p>
            <a:p>
              <a:endParaRPr lang="en-US" altLang="zh-CN" sz="2200" dirty="0" smtClean="0"/>
            </a:p>
            <a:p>
              <a:r>
                <a:rPr lang="en-US" altLang="zh-CN" sz="2200" dirty="0" smtClean="0"/>
                <a:t>&gt;&gt;&gt; </a:t>
              </a:r>
              <a:r>
                <a:rPr lang="en-US" altLang="zh-CN" sz="2200" dirty="0" smtClean="0">
                  <a:solidFill>
                    <a:srgbClr val="7030A0"/>
                  </a:solidFill>
                </a:rPr>
                <a:t>list</a:t>
              </a:r>
              <a:r>
                <a:rPr lang="en-US" altLang="zh-CN" sz="2200" dirty="0" smtClean="0"/>
                <a:t>(</a:t>
              </a:r>
              <a:r>
                <a:rPr lang="en-US" altLang="zh-CN" sz="2200" dirty="0" smtClean="0">
                  <a:solidFill>
                    <a:schemeClr val="accent3"/>
                  </a:solidFill>
                </a:rPr>
                <a:t>'Hello, World!'</a:t>
              </a:r>
              <a:r>
                <a:rPr lang="en-US" altLang="zh-CN" sz="2200" dirty="0" smtClean="0"/>
                <a:t>)</a:t>
              </a:r>
            </a:p>
            <a:p>
              <a:r>
                <a:rPr lang="it-IT" altLang="zh-CN" sz="2200" dirty="0" smtClean="0">
                  <a:solidFill>
                    <a:srgbClr val="0070C0"/>
                  </a:solidFill>
                </a:rPr>
                <a:t>['H', 'e', 'l', 'l', 'o', ',',  ' ', 'W', 'o', 'r', 'l', 'd', '!']</a:t>
              </a:r>
            </a:p>
            <a:p>
              <a:r>
                <a:rPr lang="it-IT" altLang="zh-CN" sz="2200" dirty="0" smtClean="0"/>
                <a:t>&gt;&gt;&gt; </a:t>
              </a:r>
              <a:r>
                <a:rPr lang="it-IT" altLang="zh-CN" sz="2200" dirty="0" smtClean="0">
                  <a:solidFill>
                    <a:srgbClr val="7030A0"/>
                  </a:solidFill>
                </a:rPr>
                <a:t>tuple</a:t>
              </a:r>
              <a:r>
                <a:rPr lang="it-IT" altLang="zh-CN" sz="2200" dirty="0" smtClean="0"/>
                <a:t>(</a:t>
              </a:r>
              <a:r>
                <a:rPr lang="it-IT" altLang="zh-CN" sz="2200" dirty="0" smtClean="0">
                  <a:solidFill>
                    <a:schemeClr val="accent3"/>
                  </a:solidFill>
                </a:rPr>
                <a:t>"Hello, World</a:t>
              </a:r>
              <a:r>
                <a:rPr lang="it-IT" altLang="zh-CN" sz="2200" dirty="0" smtClean="0">
                  <a:solidFill>
                    <a:srgbClr val="92D050"/>
                  </a:solidFill>
                </a:rPr>
                <a:t>!</a:t>
              </a:r>
              <a:r>
                <a:rPr lang="it-IT" altLang="zh-CN" sz="2200" dirty="0" smtClean="0">
                  <a:solidFill>
                    <a:schemeClr val="accent3"/>
                  </a:solidFill>
                </a:rPr>
                <a:t>"</a:t>
              </a:r>
              <a:r>
                <a:rPr lang="it-IT" altLang="zh-CN" sz="2200" dirty="0" smtClean="0"/>
                <a:t>)</a:t>
              </a:r>
            </a:p>
            <a:p>
              <a:r>
                <a:rPr lang="it-IT" altLang="zh-CN" sz="2200" dirty="0" smtClean="0">
                  <a:solidFill>
                    <a:srgbClr val="0070C0"/>
                  </a:solidFill>
                </a:rPr>
                <a:t>('H', 'e', 'l', 'l', 'o', ',', ' ', 'W', 'o', 'r', 'l', 'd', '!')</a:t>
              </a:r>
            </a:p>
            <a:p>
              <a:r>
                <a:rPr lang="en-US" altLang="zh-CN" sz="2200" dirty="0" smtClean="0"/>
                <a:t>&gt;&gt;&gt; </a:t>
              </a:r>
              <a:r>
                <a:rPr lang="en-US" altLang="zh-CN" sz="2200" dirty="0" smtClean="0">
                  <a:solidFill>
                    <a:srgbClr val="7030A0"/>
                  </a:solidFill>
                </a:rPr>
                <a:t>list</a:t>
              </a:r>
              <a:r>
                <a:rPr lang="en-US" altLang="zh-CN" sz="2200" dirty="0" smtClean="0"/>
                <a:t>((1, 2, 3))</a:t>
              </a:r>
            </a:p>
            <a:p>
              <a:r>
                <a:rPr lang="en-US" altLang="zh-CN" sz="2200" dirty="0" smtClean="0">
                  <a:solidFill>
                    <a:srgbClr val="0070C0"/>
                  </a:solidFill>
                </a:rPr>
                <a:t>[1, 2, 3]</a:t>
              </a:r>
            </a:p>
            <a:p>
              <a:r>
                <a:rPr lang="en-US" altLang="zh-CN" sz="2200" dirty="0" smtClean="0"/>
                <a:t>&gt;&gt;&gt; </a:t>
              </a:r>
              <a:r>
                <a:rPr lang="en-US" altLang="zh-CN" sz="2200" dirty="0" smtClean="0">
                  <a:solidFill>
                    <a:srgbClr val="7030A0"/>
                  </a:solidFill>
                </a:rPr>
                <a:t>tuple</a:t>
              </a:r>
              <a:r>
                <a:rPr lang="en-US" altLang="zh-CN" sz="2200" dirty="0" smtClean="0"/>
                <a:t>([1, 2, 3])</a:t>
              </a:r>
            </a:p>
            <a:p>
              <a:r>
                <a:rPr lang="en-US" altLang="zh-CN" sz="2200" dirty="0" smtClean="0">
                  <a:solidFill>
                    <a:srgbClr val="0070C0"/>
                  </a:solidFill>
                </a:rPr>
                <a:t>(1, 2, 3)</a:t>
              </a:r>
            </a:p>
            <a:p>
              <a:endParaRPr lang="en-US" altLang="zh-CN" sz="2200" dirty="0">
                <a:solidFill>
                  <a:srgbClr val="0070C0"/>
                </a:solidFill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642910" y="2985505"/>
              <a:ext cx="392021" cy="19277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385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序列</a:t>
            </a:r>
            <a:r>
              <a:rPr lang="zh-CN" altLang="en-US" dirty="0" smtClean="0"/>
              <a:t>类型转换</a:t>
            </a:r>
            <a:r>
              <a:rPr lang="zh-CN" altLang="en-US" dirty="0"/>
              <a:t>内建</a:t>
            </a:r>
            <a:r>
              <a:rPr lang="zh-CN" altLang="en-US" dirty="0" smtClean="0"/>
              <a:t>函数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31</a:t>
            </a:fld>
            <a:endParaRPr lang="zh-CN" altLang="en-US" dirty="0"/>
          </a:p>
        </p:txBody>
      </p:sp>
      <p:graphicFrame>
        <p:nvGraphicFramePr>
          <p:cNvPr id="5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0854256"/>
              </p:ext>
            </p:extLst>
          </p:nvPr>
        </p:nvGraphicFramePr>
        <p:xfrm>
          <a:off x="827584" y="1491630"/>
          <a:ext cx="1800200" cy="130302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800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7190"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list()</a:t>
                      </a:r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tuple() </a:t>
                      </a:r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 err="1" smtClean="0"/>
                        <a:t>str</a:t>
                      </a:r>
                      <a:r>
                        <a:rPr lang="en-US" altLang="zh-CN" sz="2400" b="1" dirty="0" smtClean="0"/>
                        <a:t>()</a:t>
                      </a:r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3491880" y="1275606"/>
            <a:ext cx="2808312" cy="2058229"/>
            <a:chOff x="548640" y="2985505"/>
            <a:chExt cx="1529051" cy="1388316"/>
          </a:xfrm>
        </p:grpSpPr>
        <p:sp>
          <p:nvSpPr>
            <p:cNvPr id="11" name="任意多边形 10"/>
            <p:cNvSpPr/>
            <p:nvPr/>
          </p:nvSpPr>
          <p:spPr>
            <a:xfrm>
              <a:off x="548640" y="2998720"/>
              <a:ext cx="1529051" cy="137510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200" dirty="0" smtClean="0"/>
            </a:p>
            <a:p>
              <a:endParaRPr lang="en-US" altLang="zh-CN" sz="2200" dirty="0"/>
            </a:p>
            <a:p>
              <a:r>
                <a:rPr lang="en-US" altLang="zh-CN" sz="2200" dirty="0" smtClean="0"/>
                <a:t>&gt;&gt;&gt; </a:t>
              </a:r>
              <a:r>
                <a:rPr lang="en-US" altLang="zh-CN" sz="2200" dirty="0" err="1">
                  <a:solidFill>
                    <a:srgbClr val="7030A0"/>
                  </a:solidFill>
                </a:rPr>
                <a:t>str</a:t>
              </a:r>
              <a:r>
                <a:rPr lang="en-US" altLang="zh-CN" sz="2200" dirty="0"/>
                <a:t>(123)</a:t>
              </a:r>
            </a:p>
            <a:p>
              <a:r>
                <a:rPr lang="en-US" altLang="zh-CN" sz="2200" dirty="0">
                  <a:solidFill>
                    <a:schemeClr val="accent1"/>
                  </a:solidFill>
                </a:rPr>
                <a:t>'123'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>
                  <a:solidFill>
                    <a:srgbClr val="7030A0"/>
                  </a:solidFill>
                </a:rPr>
                <a:t>str</a:t>
              </a:r>
              <a:r>
                <a:rPr lang="en-US" altLang="zh-CN" sz="2200" dirty="0"/>
                <a:t>((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200" dirty="0" err="1">
                  <a:solidFill>
                    <a:schemeClr val="accent3"/>
                  </a:solidFill>
                </a:rPr>
                <a:t>t'</a:t>
              </a:r>
              <a:r>
                <a:rPr lang="en-US" altLang="zh-CN" sz="2200" dirty="0" err="1"/>
                <a:t>,</a:t>
              </a:r>
              <a:r>
                <a:rPr lang="en-US" altLang="zh-CN" sz="2200" dirty="0" err="1">
                  <a:solidFill>
                    <a:schemeClr val="accent3"/>
                  </a:solidFill>
                </a:rPr>
                <a:t>'h'</a:t>
              </a:r>
              <a:r>
                <a:rPr lang="en-US" altLang="zh-CN" sz="2200" dirty="0" err="1"/>
                <a:t>,</a:t>
              </a:r>
              <a:r>
                <a:rPr lang="en-US" altLang="zh-CN" sz="2200" dirty="0" err="1">
                  <a:solidFill>
                    <a:schemeClr val="accent3"/>
                  </a:solidFill>
                </a:rPr>
                <a:t>'e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200" dirty="0"/>
                <a:t>))</a:t>
              </a:r>
            </a:p>
            <a:p>
              <a:r>
                <a:rPr lang="en-US" altLang="zh-CN" sz="2200" dirty="0">
                  <a:solidFill>
                    <a:schemeClr val="accent1"/>
                  </a:solidFill>
                </a:rPr>
                <a:t>"('t', 'h', 'e')"</a:t>
              </a:r>
            </a:p>
            <a:p>
              <a:endParaRPr lang="en-US" altLang="zh-CN" sz="2200" dirty="0">
                <a:solidFill>
                  <a:srgbClr val="0070C0"/>
                </a:solidFill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642910" y="2985505"/>
              <a:ext cx="392021" cy="27118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72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序列</a:t>
            </a:r>
            <a:r>
              <a:rPr lang="zh-CN" altLang="en-US" dirty="0" smtClean="0"/>
              <a:t>类型其他常用内建函数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32</a:t>
            </a:fld>
            <a:endParaRPr lang="zh-CN" altLang="en-US" dirty="0"/>
          </a:p>
        </p:txBody>
      </p:sp>
      <p:graphicFrame>
        <p:nvGraphicFramePr>
          <p:cNvPr id="6" name="内容占位符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9464569"/>
              </p:ext>
            </p:extLst>
          </p:nvPr>
        </p:nvGraphicFramePr>
        <p:xfrm>
          <a:off x="387622" y="1203598"/>
          <a:ext cx="3096344" cy="246888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2320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6429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6805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u="none" strike="noStrike" kern="1200" baseline="0" dirty="0" err="1" smtClean="0"/>
                        <a:t>len</a:t>
                      </a:r>
                      <a:r>
                        <a:rPr lang="en-US" altLang="zh-CN" sz="2400" b="1" u="none" strike="noStrike" kern="1200" baseline="0" dirty="0" smtClean="0"/>
                        <a:t>() </a:t>
                      </a:r>
                      <a:endParaRPr lang="zh-CN" altLang="en-US" sz="2400" b="1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u="none" strike="noStrike" kern="1200" baseline="0" dirty="0" smtClean="0"/>
                        <a:t>enumerate()</a:t>
                      </a:r>
                      <a:endParaRPr lang="zh-CN" altLang="en-US" sz="2400" b="1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14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u="none" strike="noStrike" kern="1200" baseline="0" dirty="0" smtClean="0"/>
                        <a:t>sorted()</a:t>
                      </a:r>
                      <a:endParaRPr lang="zh-CN" altLang="en-US" sz="2400" b="1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u="none" strike="noStrike" kern="1200" baseline="0" dirty="0" smtClean="0"/>
                        <a:t>max()</a:t>
                      </a:r>
                      <a:endParaRPr lang="zh-CN" altLang="en-US" sz="2400" b="1" dirty="0" smtClean="0"/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14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u="none" strike="noStrike" kern="1200" baseline="0" dirty="0" smtClean="0"/>
                        <a:t>sum()</a:t>
                      </a:r>
                      <a:endParaRPr lang="zh-CN" altLang="en-US" sz="2400" b="1" dirty="0" smtClean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u="none" strike="noStrike" kern="1200" baseline="0" dirty="0" smtClean="0"/>
                        <a:t>min() </a:t>
                      </a:r>
                      <a:endParaRPr lang="zh-CN" altLang="en-US" sz="2400" b="1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149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b="1" u="none" strike="noStrike" kern="1200" baseline="0" dirty="0" smtClean="0"/>
                        <a:t>zip() </a:t>
                      </a:r>
                      <a:endParaRPr lang="zh-CN" altLang="en-US" sz="2400" b="1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u="none" strike="noStrike" kern="1200" baseline="0" dirty="0" smtClean="0"/>
                        <a:t>reversed()</a:t>
                      </a:r>
                      <a:endParaRPr lang="zh-CN" altLang="en-US" sz="2400" b="1" dirty="0" smtClean="0"/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3515832" y="1327006"/>
            <a:ext cx="5400600" cy="2332292"/>
            <a:chOff x="520592" y="2948095"/>
            <a:chExt cx="3152089" cy="1248875"/>
          </a:xfrm>
        </p:grpSpPr>
        <p:sp>
          <p:nvSpPr>
            <p:cNvPr id="12" name="任意多边形 11"/>
            <p:cNvSpPr/>
            <p:nvPr/>
          </p:nvSpPr>
          <p:spPr>
            <a:xfrm>
              <a:off x="520592" y="3078782"/>
              <a:ext cx="3152089" cy="111818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aStr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'Hello, World!'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len</a:t>
              </a:r>
              <a:r>
                <a:rPr lang="en-US" altLang="zh-CN" sz="2400" dirty="0" smtClean="0"/>
                <a:t>(</a:t>
              </a:r>
              <a:r>
                <a:rPr lang="en-US" altLang="zh-CN" sz="2400" dirty="0" err="1" smtClean="0"/>
                <a:t>aStr</a:t>
              </a:r>
              <a:r>
                <a:rPr lang="en-US" altLang="zh-CN" sz="2400" dirty="0" smtClean="0"/>
                <a:t>)</a:t>
              </a:r>
              <a:endParaRPr lang="en-US" altLang="zh-CN" sz="2400" dirty="0"/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13</a:t>
              </a:r>
            </a:p>
            <a:p>
              <a:r>
                <a:rPr lang="it-IT" altLang="zh-CN" sz="2400" dirty="0"/>
                <a:t>&gt;&gt;&gt; </a:t>
              </a:r>
              <a:r>
                <a:rPr lang="it-IT" altLang="zh-CN" sz="2400" dirty="0" smtClean="0">
                  <a:solidFill>
                    <a:srgbClr val="7030A0"/>
                  </a:solidFill>
                </a:rPr>
                <a:t>sorted</a:t>
              </a:r>
              <a:r>
                <a:rPr lang="it-IT" altLang="zh-CN" sz="2400" dirty="0" smtClean="0"/>
                <a:t>(aStr)</a:t>
              </a:r>
              <a:endParaRPr lang="it-IT" altLang="zh-CN" sz="2400" dirty="0"/>
            </a:p>
            <a:p>
              <a:r>
                <a:rPr lang="it-IT" altLang="zh-CN" sz="2400" dirty="0">
                  <a:solidFill>
                    <a:srgbClr val="0070C0"/>
                  </a:solidFill>
                </a:rPr>
                <a:t>[' ', '!', ',', 'H', 'W', 'd', 'e', 'l', 'l', 'l', 'o', 'o', 'r</a:t>
              </a:r>
              <a:r>
                <a:rPr lang="it-IT" altLang="zh-CN" sz="2400" dirty="0" smtClean="0">
                  <a:solidFill>
                    <a:srgbClr val="0070C0"/>
                  </a:solidFill>
                </a:rPr>
                <a:t>']</a:t>
              </a: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627053" y="2948095"/>
              <a:ext cx="392021" cy="19277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581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序列</a:t>
            </a:r>
            <a:r>
              <a:rPr lang="zh-CN" altLang="en-US" dirty="0" smtClean="0"/>
              <a:t>类型其他常用内建函数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33</a:t>
            </a:fld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683568" y="1626942"/>
            <a:ext cx="3456384" cy="1817612"/>
            <a:chOff x="548640" y="2948094"/>
            <a:chExt cx="1881909" cy="973279"/>
          </a:xfrm>
        </p:grpSpPr>
        <p:sp>
          <p:nvSpPr>
            <p:cNvPr id="12" name="任意多边形 11"/>
            <p:cNvSpPr/>
            <p:nvPr/>
          </p:nvSpPr>
          <p:spPr>
            <a:xfrm>
              <a:off x="548640" y="2948094"/>
              <a:ext cx="1881909" cy="97327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aStr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'Hello, World!'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len</a:t>
              </a:r>
              <a:r>
                <a:rPr lang="en-US" altLang="zh-CN" sz="2400" dirty="0" smtClean="0"/>
                <a:t>(</a:t>
              </a:r>
              <a:r>
                <a:rPr lang="en-US" altLang="zh-CN" sz="2400" dirty="0" err="1" smtClean="0"/>
                <a:t>aStr</a:t>
              </a:r>
              <a:r>
                <a:rPr lang="en-US" altLang="zh-CN" sz="2400" dirty="0" smtClean="0"/>
                <a:t>)</a:t>
              </a:r>
              <a:endParaRPr lang="en-US" altLang="zh-CN" sz="2400" dirty="0"/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13</a:t>
              </a: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627053" y="2948095"/>
              <a:ext cx="392021" cy="19277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49937" y="1495820"/>
            <a:ext cx="3240359" cy="2219351"/>
            <a:chOff x="303057" y="3040935"/>
            <a:chExt cx="1764289" cy="972444"/>
          </a:xfrm>
        </p:grpSpPr>
        <p:sp>
          <p:nvSpPr>
            <p:cNvPr id="9" name="任意多边形 8"/>
            <p:cNvSpPr/>
            <p:nvPr/>
          </p:nvSpPr>
          <p:spPr>
            <a:xfrm>
              <a:off x="303057" y="3040935"/>
              <a:ext cx="1764289" cy="97244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nList</a:t>
              </a:r>
              <a:r>
                <a:rPr lang="en-US" altLang="zh-CN" sz="2400" dirty="0"/>
                <a:t> = [3, 2, 5, 1]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sorted</a:t>
              </a:r>
              <a:r>
                <a:rPr lang="en-US" altLang="zh-CN" sz="2400" dirty="0"/>
                <a:t>(</a:t>
              </a:r>
              <a:r>
                <a:rPr lang="en-US" altLang="zh-CN" sz="2400" dirty="0" err="1"/>
                <a:t>nList</a:t>
              </a:r>
              <a:r>
                <a:rPr lang="en-US" altLang="zh-CN" sz="2400" dirty="0"/>
                <a:t>)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[1, 2, 3, 5]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nList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[3, 2, 5, 1]</a:t>
              </a: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470378" y="3070650"/>
              <a:ext cx="392021" cy="15634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979712" y="1010825"/>
            <a:ext cx="864096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kern="100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len()</a:t>
            </a:r>
            <a:endParaRPr lang="en-US" altLang="zh-CN" sz="2400" kern="1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40152" y="1005209"/>
            <a:ext cx="1300752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sorted()</a:t>
            </a:r>
          </a:p>
        </p:txBody>
      </p:sp>
    </p:spTree>
    <p:extLst>
      <p:ext uri="{BB962C8B-B14F-4D97-AF65-F5344CB8AC3E}">
        <p14:creationId xmlns:p14="http://schemas.microsoft.com/office/powerpoint/2010/main" val="285332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序列</a:t>
            </a:r>
            <a:r>
              <a:rPr lang="zh-CN" altLang="en-US" dirty="0" smtClean="0"/>
              <a:t>类型其他常用内建函数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34</a:t>
            </a:fld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331640" y="1568194"/>
            <a:ext cx="6972141" cy="2549884"/>
            <a:chOff x="302232" y="3126258"/>
            <a:chExt cx="3639319" cy="1365389"/>
          </a:xfrm>
        </p:grpSpPr>
        <p:sp>
          <p:nvSpPr>
            <p:cNvPr id="12" name="任意多边形 11"/>
            <p:cNvSpPr/>
            <p:nvPr/>
          </p:nvSpPr>
          <p:spPr>
            <a:xfrm>
              <a:off x="302232" y="3126258"/>
              <a:ext cx="3639319" cy="136538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nList</a:t>
              </a:r>
              <a:r>
                <a:rPr lang="en-US" altLang="zh-CN" sz="2400" dirty="0"/>
                <a:t> = [3, 2, 5, 1]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reversed</a:t>
              </a:r>
              <a:r>
                <a:rPr lang="en-US" altLang="zh-CN" sz="2400" dirty="0"/>
                <a:t>(</a:t>
              </a:r>
              <a:r>
                <a:rPr lang="en-US" altLang="zh-CN" sz="2400" dirty="0" err="1"/>
                <a:t>nList</a:t>
              </a:r>
              <a:r>
                <a:rPr lang="en-US" altLang="zh-CN" sz="2400" dirty="0"/>
                <a:t>)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&lt;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list_reverseiterator</a:t>
              </a:r>
              <a:r>
                <a:rPr lang="en-US" altLang="zh-CN" sz="2400" dirty="0">
                  <a:solidFill>
                    <a:srgbClr val="0070C0"/>
                  </a:solidFill>
                </a:rPr>
                <a:t> object at 0x0000018024361B70&gt;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list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reversed</a:t>
              </a:r>
              <a:r>
                <a:rPr lang="en-US" altLang="zh-CN" sz="2400" dirty="0"/>
                <a:t>(</a:t>
              </a:r>
              <a:r>
                <a:rPr lang="en-US" altLang="zh-CN" sz="2400" dirty="0" err="1"/>
                <a:t>nList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[1, 5, 2, 3]</a:t>
              </a: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414992" y="3151767"/>
              <a:ext cx="392021" cy="19277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779912" y="999029"/>
            <a:ext cx="1584176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reversed() </a:t>
            </a:r>
          </a:p>
        </p:txBody>
      </p:sp>
    </p:spTree>
    <p:extLst>
      <p:ext uri="{BB962C8B-B14F-4D97-AF65-F5344CB8AC3E}">
        <p14:creationId xmlns:p14="http://schemas.microsoft.com/office/powerpoint/2010/main" val="218898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序列</a:t>
            </a:r>
            <a:r>
              <a:rPr lang="zh-CN" altLang="en-US" dirty="0" smtClean="0"/>
              <a:t>类型其他常用内建函数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35</a:t>
            </a:fld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1259632" y="1563638"/>
            <a:ext cx="7704856" cy="2846854"/>
            <a:chOff x="383002" y="2888899"/>
            <a:chExt cx="2362232" cy="1524409"/>
          </a:xfrm>
        </p:grpSpPr>
        <p:sp>
          <p:nvSpPr>
            <p:cNvPr id="9" name="任意多边形 8"/>
            <p:cNvSpPr/>
            <p:nvPr/>
          </p:nvSpPr>
          <p:spPr>
            <a:xfrm>
              <a:off x="383002" y="2888899"/>
              <a:ext cx="2362232" cy="152440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sum</a:t>
              </a:r>
              <a:r>
                <a:rPr lang="en-US" altLang="zh-CN" sz="2400" dirty="0"/>
                <a:t>([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'a'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'b'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'c'</a:t>
              </a:r>
              <a:r>
                <a:rPr lang="en-US" altLang="zh-CN" sz="2400" dirty="0"/>
                <a:t>])</a:t>
              </a:r>
            </a:p>
            <a:p>
              <a:r>
                <a:rPr lang="en-US" altLang="zh-CN" sz="2400" dirty="0" err="1">
                  <a:solidFill>
                    <a:srgbClr val="C00000"/>
                  </a:solidFill>
                </a:rPr>
                <a:t>Traceback</a:t>
              </a:r>
              <a:r>
                <a:rPr lang="en-US" altLang="zh-CN" sz="2400" dirty="0">
                  <a:solidFill>
                    <a:srgbClr val="C00000"/>
                  </a:solidFill>
                </a:rPr>
                <a:t> (most recent call last):</a:t>
              </a:r>
            </a:p>
            <a:p>
              <a:r>
                <a:rPr lang="en-US" altLang="zh-CN" sz="2400" dirty="0">
                  <a:solidFill>
                    <a:srgbClr val="C00000"/>
                  </a:solidFill>
                </a:rPr>
                <a:t>  File "&lt;pyshell#3&gt;", line 1, in &lt;module&gt;</a:t>
              </a:r>
            </a:p>
            <a:p>
              <a:r>
                <a:rPr lang="en-US" altLang="zh-CN" sz="2400" dirty="0">
                  <a:solidFill>
                    <a:srgbClr val="C00000"/>
                  </a:solidFill>
                </a:rPr>
                <a:t>    sum(['a', 'b', 'c'])</a:t>
              </a:r>
            </a:p>
            <a:p>
              <a:r>
                <a:rPr lang="en-US" altLang="zh-CN" sz="2400" dirty="0" err="1">
                  <a:solidFill>
                    <a:srgbClr val="C00000"/>
                  </a:solidFill>
                </a:rPr>
                <a:t>TypeError</a:t>
              </a:r>
              <a:r>
                <a:rPr lang="en-US" altLang="zh-CN" sz="2400" dirty="0">
                  <a:solidFill>
                    <a:srgbClr val="C00000"/>
                  </a:solidFill>
                </a:rPr>
                <a:t>: unsupported operand type(s) for +: '</a:t>
              </a:r>
              <a:r>
                <a:rPr lang="en-US" altLang="zh-CN" sz="2400" dirty="0" err="1">
                  <a:solidFill>
                    <a:srgbClr val="C00000"/>
                  </a:solidFill>
                </a:rPr>
                <a:t>int</a:t>
              </a:r>
              <a:r>
                <a:rPr lang="en-US" altLang="zh-CN" sz="2400" dirty="0">
                  <a:solidFill>
                    <a:srgbClr val="C00000"/>
                  </a:solidFill>
                </a:rPr>
                <a:t>' and '</a:t>
              </a:r>
              <a:r>
                <a:rPr lang="en-US" altLang="zh-CN" sz="2400" dirty="0" err="1">
                  <a:solidFill>
                    <a:srgbClr val="C00000"/>
                  </a:solidFill>
                </a:rPr>
                <a:t>str</a:t>
              </a:r>
              <a:r>
                <a:rPr lang="en-US" altLang="zh-CN" sz="2400" dirty="0">
                  <a:solidFill>
                    <a:srgbClr val="C00000"/>
                  </a:solidFill>
                </a:rPr>
                <a:t>'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sum</a:t>
              </a:r>
              <a:r>
                <a:rPr lang="en-US" altLang="zh-CN" sz="2400" dirty="0"/>
                <a:t>([1, 2, 3.5])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6.5</a:t>
              </a: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449232" y="2888899"/>
              <a:ext cx="208587" cy="15423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126666" y="1008770"/>
            <a:ext cx="1008112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sum()</a:t>
            </a:r>
          </a:p>
        </p:txBody>
      </p:sp>
    </p:spTree>
    <p:extLst>
      <p:ext uri="{BB962C8B-B14F-4D97-AF65-F5344CB8AC3E}">
        <p14:creationId xmlns:p14="http://schemas.microsoft.com/office/powerpoint/2010/main" val="3189219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序列</a:t>
            </a:r>
            <a:r>
              <a:rPr lang="zh-CN" altLang="en-US" dirty="0" smtClean="0"/>
              <a:t>类型其他常用内建函数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36</a:t>
            </a:fld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755575" y="1059581"/>
            <a:ext cx="7416824" cy="3633090"/>
            <a:chOff x="391814" y="2571835"/>
            <a:chExt cx="4038263" cy="1945416"/>
          </a:xfrm>
        </p:grpSpPr>
        <p:sp>
          <p:nvSpPr>
            <p:cNvPr id="12" name="任意多边形 11"/>
            <p:cNvSpPr/>
            <p:nvPr/>
          </p:nvSpPr>
          <p:spPr>
            <a:xfrm>
              <a:off x="391814" y="2571835"/>
              <a:ext cx="4038263" cy="194541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200" dirty="0" smtClean="0"/>
            </a:p>
            <a:p>
              <a:r>
                <a:rPr lang="en-US" altLang="zh-CN" sz="2200" dirty="0" smtClean="0"/>
                <a:t>&gt;&gt;&gt; aList </a:t>
              </a:r>
              <a:r>
                <a:rPr lang="en-US" altLang="zh-CN" sz="2200" dirty="0"/>
                <a:t>= [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'Mon.'</a:t>
              </a:r>
              <a:r>
                <a:rPr lang="en-US" altLang="zh-CN" sz="2200" dirty="0"/>
                <a:t>,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'Tues.'</a:t>
              </a:r>
              <a:r>
                <a:rPr lang="en-US" altLang="zh-CN" sz="2200" dirty="0"/>
                <a:t>,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'Wed.'</a:t>
              </a:r>
              <a:r>
                <a:rPr lang="en-US" altLang="zh-CN" sz="2200" dirty="0"/>
                <a:t>,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'Thur.'</a:t>
              </a:r>
              <a:r>
                <a:rPr lang="en-US" altLang="zh-CN" sz="2200" dirty="0"/>
                <a:t>,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'Fri.'</a:t>
              </a:r>
              <a:r>
                <a:rPr lang="en-US" altLang="zh-CN" sz="2200" dirty="0"/>
                <a:t>,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'Sat.'</a:t>
              </a:r>
              <a:r>
                <a:rPr lang="en-US" altLang="zh-CN" sz="2200" dirty="0"/>
                <a:t>,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'Sun.'</a:t>
              </a:r>
              <a:r>
                <a:rPr lang="en-US" altLang="zh-CN" sz="2200" dirty="0"/>
                <a:t>]</a:t>
              </a:r>
              <a:endParaRPr lang="zh-CN" altLang="zh-CN" sz="2200" dirty="0"/>
            </a:p>
            <a:p>
              <a:r>
                <a:rPr lang="en-US" altLang="zh-CN" sz="2200" dirty="0" smtClean="0"/>
                <a:t>&gt;&gt;&gt; </a:t>
              </a:r>
              <a:r>
                <a:rPr lang="en-US" altLang="zh-CN" sz="2200" dirty="0">
                  <a:solidFill>
                    <a:srgbClr val="7030A0"/>
                  </a:solidFill>
                </a:rPr>
                <a:t>max</a:t>
              </a:r>
              <a:r>
                <a:rPr lang="en-US" altLang="zh-CN" sz="2200" dirty="0"/>
                <a:t>(aList)</a:t>
              </a:r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'Wed.'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>
                  <a:solidFill>
                    <a:srgbClr val="7030A0"/>
                  </a:solidFill>
                </a:rPr>
                <a:t>max</a:t>
              </a:r>
              <a:r>
                <a:rPr lang="en-US" altLang="zh-CN" sz="2200" dirty="0"/>
                <a:t>([1, 2.5, 3])</a:t>
              </a:r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3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>
                  <a:solidFill>
                    <a:srgbClr val="7030A0"/>
                  </a:solidFill>
                </a:rPr>
                <a:t>max</a:t>
              </a:r>
              <a:r>
                <a:rPr lang="en-US" altLang="zh-CN" sz="2200" dirty="0"/>
                <a:t>([1, 5, 3],[1, 2.5, 3])</a:t>
              </a:r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[1, 5, 3]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>
                  <a:solidFill>
                    <a:srgbClr val="7030A0"/>
                  </a:solidFill>
                </a:rPr>
                <a:t>max</a:t>
              </a:r>
              <a:r>
                <a:rPr lang="en-US" altLang="zh-CN" sz="2200" dirty="0"/>
                <a:t>([1, 5, 3, 1],[1, 9, 3])</a:t>
              </a:r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[1, 9, 3]</a:t>
              </a: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509434" y="2571835"/>
              <a:ext cx="392021" cy="19277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563888" y="974594"/>
            <a:ext cx="1944216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kern="100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max()</a:t>
            </a:r>
            <a:r>
              <a:rPr lang="zh-CN" altLang="en-US" sz="2400" kern="100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2400" kern="100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min()</a:t>
            </a:r>
            <a:endParaRPr lang="en-US" altLang="zh-CN" sz="2400" kern="1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62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序列</a:t>
            </a:r>
            <a:r>
              <a:rPr lang="zh-CN" altLang="en-US" dirty="0" smtClean="0"/>
              <a:t>类型其他常用内建函数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37</a:t>
            </a:fld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547664" y="1529204"/>
            <a:ext cx="6588733" cy="2554714"/>
            <a:chOff x="529037" y="2817081"/>
            <a:chExt cx="3587389" cy="1367976"/>
          </a:xfrm>
        </p:grpSpPr>
        <p:sp>
          <p:nvSpPr>
            <p:cNvPr id="12" name="任意多边形 11"/>
            <p:cNvSpPr/>
            <p:nvPr/>
          </p:nvSpPr>
          <p:spPr>
            <a:xfrm>
              <a:off x="529037" y="2817081"/>
              <a:ext cx="3587389" cy="136797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seasons = 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'Spring'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'Summer'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'Fall'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'Winter'</a:t>
              </a:r>
              <a:r>
                <a:rPr lang="en-US" altLang="zh-CN" sz="2400" dirty="0"/>
                <a:t>]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list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enumerate</a:t>
              </a:r>
              <a:r>
                <a:rPr lang="en-US" altLang="zh-CN" sz="2400" dirty="0"/>
                <a:t>(seasons))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[(0, 'Spring'), (1, 'Summer'), (2, 'Fall'), (3, 'Winter')]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list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enumerate</a:t>
              </a:r>
              <a:r>
                <a:rPr lang="en-US" altLang="zh-CN" sz="2400" dirty="0"/>
                <a:t>(seasons, start = 1))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[(1, 'Spring'), (2, 'Summer'), (3, 'Fall'), (4, 'Winter')]</a:t>
              </a: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685863" y="2833971"/>
              <a:ext cx="313651" cy="192791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563888" y="991553"/>
            <a:ext cx="1892538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kern="100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enumerate()</a:t>
            </a:r>
            <a:endParaRPr lang="en-US" altLang="zh-CN" sz="2400" kern="1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00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序列</a:t>
            </a:r>
            <a:r>
              <a:rPr lang="zh-CN" altLang="en-US" dirty="0" smtClean="0"/>
              <a:t>类型其他常用内建函数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38</a:t>
            </a:fld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2322173" y="1680016"/>
            <a:ext cx="5288833" cy="1571292"/>
            <a:chOff x="-827318" y="3000471"/>
            <a:chExt cx="2879628" cy="841382"/>
          </a:xfrm>
        </p:grpSpPr>
        <p:sp>
          <p:nvSpPr>
            <p:cNvPr id="9" name="任意多边形 8"/>
            <p:cNvSpPr/>
            <p:nvPr/>
          </p:nvSpPr>
          <p:spPr>
            <a:xfrm>
              <a:off x="-827318" y="3000471"/>
              <a:ext cx="2879628" cy="84138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list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zip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'hello'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'world'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[('h', 'w'), ('e', 'o'), ('l', 'r'), ('l', 'l'), ('o', 'd')]</a:t>
              </a: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700127" y="3053829"/>
              <a:ext cx="392021" cy="19277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177408" y="1031261"/>
            <a:ext cx="789183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kern="100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zip()</a:t>
            </a:r>
            <a:endParaRPr lang="en-US" altLang="zh-CN" sz="2400" kern="1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16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3291830"/>
            <a:ext cx="4392488" cy="1021556"/>
          </a:xfrm>
        </p:spPr>
        <p:txBody>
          <a:bodyPr/>
          <a:lstStyle/>
          <a:p>
            <a:r>
              <a:rPr lang="zh-CN" altLang="en-US" dirty="0" smtClean="0"/>
              <a:t>字符串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2643758"/>
            <a:ext cx="1494806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Courier New" panose="02070309020205020404" pitchFamily="49" charset="0"/>
              </a:rPr>
              <a:t>3.2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Courier New" panose="02070309020205020404" pitchFamily="49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39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55610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92825" y="789552"/>
            <a:ext cx="7651583" cy="3510390"/>
            <a:chOff x="971600" y="924695"/>
            <a:chExt cx="7651583" cy="3510390"/>
          </a:xfrm>
        </p:grpSpPr>
        <p:grpSp>
          <p:nvGrpSpPr>
            <p:cNvPr id="3" name="组合 2"/>
            <p:cNvGrpSpPr/>
            <p:nvPr/>
          </p:nvGrpSpPr>
          <p:grpSpPr>
            <a:xfrm>
              <a:off x="971600" y="924695"/>
              <a:ext cx="6984776" cy="2602769"/>
              <a:chOff x="971600" y="924694"/>
              <a:chExt cx="6538912" cy="3481426"/>
            </a:xfrm>
          </p:grpSpPr>
          <p:sp>
            <p:nvSpPr>
              <p:cNvPr id="33" name="圆角矩形 32"/>
              <p:cNvSpPr/>
              <p:nvPr/>
            </p:nvSpPr>
            <p:spPr>
              <a:xfrm rot="20248206">
                <a:off x="1400234" y="924694"/>
                <a:ext cx="1023937" cy="1127522"/>
              </a:xfrm>
              <a:prstGeom prst="roundRect">
                <a:avLst>
                  <a:gd name="adj" fmla="val 12132"/>
                </a:avLst>
              </a:prstGeom>
              <a:solidFill>
                <a:srgbClr val="F79646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6600" b="1" kern="0" dirty="0">
                    <a:solidFill>
                      <a:sysClr val="window" lastClr="FFFFFF"/>
                    </a:solidFill>
                    <a:latin typeface="Gungsuh" panose="02030600000101010101" pitchFamily="18" charset="-127"/>
                    <a:ea typeface="Gungsuh" panose="02030600000101010101" pitchFamily="18" charset="-127"/>
                  </a:rPr>
                  <a:t>A</a:t>
                </a:r>
              </a:p>
            </p:txBody>
          </p:sp>
          <p:sp>
            <p:nvSpPr>
              <p:cNvPr id="34" name="圆角矩形 33"/>
              <p:cNvSpPr/>
              <p:nvPr/>
            </p:nvSpPr>
            <p:spPr>
              <a:xfrm rot="20248206">
                <a:off x="1443087" y="947314"/>
                <a:ext cx="941388" cy="1081088"/>
              </a:xfrm>
              <a:prstGeom prst="roundRect">
                <a:avLst>
                  <a:gd name="adj" fmla="val 12132"/>
                </a:avLst>
              </a:prstGeom>
              <a:noFill/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6" name="圆角矩形 9"/>
              <p:cNvSpPr/>
              <p:nvPr/>
            </p:nvSpPr>
            <p:spPr>
              <a:xfrm rot="20248206">
                <a:off x="1549451" y="1489051"/>
                <a:ext cx="1023937" cy="547688"/>
              </a:xfrm>
              <a:custGeom>
                <a:avLst/>
                <a:gdLst/>
                <a:ahLst/>
                <a:cxnLst/>
                <a:rect l="l" t="t" r="r" b="b"/>
                <a:pathLst>
                  <a:path w="1470269" h="1046776">
                    <a:moveTo>
                      <a:pt x="0" y="0"/>
                    </a:moveTo>
                    <a:lnTo>
                      <a:pt x="1470269" y="609904"/>
                    </a:lnTo>
                    <a:lnTo>
                      <a:pt x="1470269" y="868403"/>
                    </a:lnTo>
                    <a:cubicBezTo>
                      <a:pt x="1470269" y="966916"/>
                      <a:pt x="1390409" y="1046776"/>
                      <a:pt x="1291896" y="1046776"/>
                    </a:cubicBezTo>
                    <a:lnTo>
                      <a:pt x="178373" y="1046776"/>
                    </a:lnTo>
                    <a:cubicBezTo>
                      <a:pt x="79860" y="1046776"/>
                      <a:pt x="0" y="966916"/>
                      <a:pt x="0" y="868403"/>
                    </a:cubicBezTo>
                    <a:close/>
                  </a:path>
                </a:pathLst>
              </a:custGeom>
              <a:solidFill>
                <a:srgbClr val="FFFFFF">
                  <a:alpha val="67843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pic>
            <p:nvPicPr>
              <p:cNvPr id="5125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971600" y="1566440"/>
                <a:ext cx="2055812" cy="964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8" name="TextBox 37"/>
              <p:cNvSpPr txBox="1"/>
              <p:nvPr/>
            </p:nvSpPr>
            <p:spPr>
              <a:xfrm>
                <a:off x="3048054" y="1547432"/>
                <a:ext cx="3228975" cy="532209"/>
              </a:xfrm>
              <a:prstGeom prst="rect">
                <a:avLst/>
              </a:prstGeom>
              <a:noFill/>
            </p:spPr>
            <p:txBody>
              <a:bodyPr lIns="0" rIns="0" anchor="ctr"/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2000" kern="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  <a:cs typeface="Arial" pitchFamily="34" charset="0"/>
                  </a:rPr>
                  <a:t>Strings</a:t>
                </a:r>
              </a:p>
              <a:p>
                <a:pPr algn="ctr">
                  <a:lnSpc>
                    <a:spcPct val="130000"/>
                  </a:lnSpc>
                  <a:defRPr/>
                </a:pPr>
                <a:endParaRPr lang="en-US" altLang="zh-CN" sz="20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itchFamily="34" charset="0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048054" y="1093762"/>
                <a:ext cx="3228975" cy="270272"/>
              </a:xfrm>
              <a:prstGeom prst="rect">
                <a:avLst/>
              </a:prstGeom>
              <a:noFill/>
            </p:spPr>
            <p:txBody>
              <a:bodyPr lIns="0" rIns="0" anchor="ctr"/>
              <a:lstStyle/>
              <a:p>
                <a:pPr algn="ctr">
                  <a:lnSpc>
                    <a:spcPct val="80000"/>
                  </a:lnSpc>
                  <a:defRPr/>
                </a:pPr>
                <a:r>
                  <a:rPr lang="zh-CN" altLang="en-US" sz="2400" b="1" kern="0" dirty="0" smtClean="0">
                    <a:solidFill>
                      <a:srgbClr val="F7964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字符串</a:t>
                </a:r>
                <a:endParaRPr lang="zh-CN" altLang="en-US" sz="2400" b="1" kern="0" dirty="0">
                  <a:solidFill>
                    <a:srgbClr val="F796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>
              <a:xfrm rot="20248206">
                <a:off x="2035225" y="2085553"/>
                <a:ext cx="1023937" cy="1127522"/>
              </a:xfrm>
              <a:prstGeom prst="roundRect">
                <a:avLst>
                  <a:gd name="adj" fmla="val 12132"/>
                </a:avLst>
              </a:prstGeom>
              <a:solidFill>
                <a:srgbClr val="4BACC6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6600" b="1" kern="0" dirty="0">
                    <a:solidFill>
                      <a:sysClr val="window" lastClr="FFFFFF"/>
                    </a:solidFill>
                    <a:latin typeface="Gungsuh" panose="02030600000101010101" pitchFamily="18" charset="-127"/>
                    <a:ea typeface="Gungsuh" panose="02030600000101010101" pitchFamily="18" charset="-127"/>
                  </a:rPr>
                  <a:t>B</a:t>
                </a:r>
                <a:endParaRPr lang="zh-CN" altLang="en-US" sz="6600" b="1" kern="0" dirty="0">
                  <a:solidFill>
                    <a:sysClr val="window" lastClr="FFFFFF"/>
                  </a:solidFill>
                  <a:latin typeface="Gungsuh" panose="02030600000101010101" pitchFamily="18" charset="-127"/>
                  <a:ea typeface="Gungsuh" panose="02030600000101010101" pitchFamily="18" charset="-127"/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 rot="20248206">
                <a:off x="2079675" y="2108176"/>
                <a:ext cx="939800" cy="1081088"/>
              </a:xfrm>
              <a:prstGeom prst="roundRect">
                <a:avLst>
                  <a:gd name="adj" fmla="val 12132"/>
                </a:avLst>
              </a:prstGeom>
              <a:noFill/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4" name="圆角矩形 9"/>
              <p:cNvSpPr/>
              <p:nvPr/>
            </p:nvSpPr>
            <p:spPr>
              <a:xfrm rot="20248206">
                <a:off x="2186037" y="2649912"/>
                <a:ext cx="1022350" cy="546497"/>
              </a:xfrm>
              <a:custGeom>
                <a:avLst/>
                <a:gdLst/>
                <a:ahLst/>
                <a:cxnLst/>
                <a:rect l="l" t="t" r="r" b="b"/>
                <a:pathLst>
                  <a:path w="1470269" h="1046776">
                    <a:moveTo>
                      <a:pt x="0" y="0"/>
                    </a:moveTo>
                    <a:lnTo>
                      <a:pt x="1470269" y="609904"/>
                    </a:lnTo>
                    <a:lnTo>
                      <a:pt x="1470269" y="868403"/>
                    </a:lnTo>
                    <a:cubicBezTo>
                      <a:pt x="1470269" y="966916"/>
                      <a:pt x="1390409" y="1046776"/>
                      <a:pt x="1291896" y="1046776"/>
                    </a:cubicBezTo>
                    <a:lnTo>
                      <a:pt x="178373" y="1046776"/>
                    </a:lnTo>
                    <a:cubicBezTo>
                      <a:pt x="79860" y="1046776"/>
                      <a:pt x="0" y="966916"/>
                      <a:pt x="0" y="868403"/>
                    </a:cubicBezTo>
                    <a:close/>
                  </a:path>
                </a:pathLst>
              </a:custGeom>
              <a:solidFill>
                <a:srgbClr val="FFFFFF">
                  <a:alpha val="67843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pic>
            <p:nvPicPr>
              <p:cNvPr id="5131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1608196" y="2727301"/>
                <a:ext cx="2054225" cy="964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3613209" y="2708289"/>
                <a:ext cx="3228975" cy="532211"/>
              </a:xfrm>
              <a:prstGeom prst="rect">
                <a:avLst/>
              </a:prstGeom>
              <a:noFill/>
            </p:spPr>
            <p:txBody>
              <a:bodyPr lIns="0" rIns="0" anchor="ctr"/>
              <a:lstStyle/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000" kern="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  <a:cs typeface="Arial" pitchFamily="34" charset="0"/>
                  </a:rPr>
                  <a:t>Lists</a:t>
                </a:r>
              </a:p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itchFamily="34" charset="0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3613209" y="2254621"/>
                <a:ext cx="3228975" cy="270272"/>
              </a:xfrm>
              <a:prstGeom prst="rect">
                <a:avLst/>
              </a:prstGeom>
              <a:noFill/>
            </p:spPr>
            <p:txBody>
              <a:bodyPr lIns="0" rIns="0" anchor="ctr"/>
              <a:lstStyle/>
              <a:p>
                <a:pPr algn="ctr">
                  <a:lnSpc>
                    <a:spcPct val="80000"/>
                  </a:lnSpc>
                  <a:defRPr/>
                </a:pPr>
                <a:r>
                  <a:rPr lang="zh-CN" altLang="en-US" sz="2400" b="1" kern="0" dirty="0">
                    <a:solidFill>
                      <a:srgbClr val="4BAC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列表</a:t>
                </a:r>
              </a:p>
            </p:txBody>
          </p:sp>
          <p:sp>
            <p:nvSpPr>
              <p:cNvPr id="49" name="圆角矩形 48"/>
              <p:cNvSpPr/>
              <p:nvPr/>
            </p:nvSpPr>
            <p:spPr>
              <a:xfrm rot="20248206">
                <a:off x="2703562" y="3251178"/>
                <a:ext cx="1023938" cy="1128713"/>
              </a:xfrm>
              <a:prstGeom prst="roundRect">
                <a:avLst>
                  <a:gd name="adj" fmla="val 12132"/>
                </a:avLst>
              </a:prstGeom>
              <a:solidFill>
                <a:srgbClr val="C050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6600" b="1" kern="0" dirty="0">
                    <a:solidFill>
                      <a:sysClr val="window" lastClr="FFFFFF"/>
                    </a:solidFill>
                    <a:latin typeface="Gungsuh" panose="02030600000101010101" pitchFamily="18" charset="-127"/>
                    <a:ea typeface="Gungsuh" panose="02030600000101010101" pitchFamily="18" charset="-127"/>
                  </a:rPr>
                  <a:t>C</a:t>
                </a:r>
                <a:endParaRPr lang="zh-CN" altLang="en-US" sz="6600" b="1" kern="0" dirty="0">
                  <a:solidFill>
                    <a:sysClr val="window" lastClr="FFFFFF"/>
                  </a:solidFill>
                  <a:latin typeface="Gungsuh" panose="02030600000101010101" pitchFamily="18" charset="-127"/>
                  <a:ea typeface="Gungsuh" panose="02030600000101010101" pitchFamily="18" charset="-127"/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 rot="20248206">
                <a:off x="2746427" y="3274987"/>
                <a:ext cx="941387" cy="1081088"/>
              </a:xfrm>
              <a:prstGeom prst="roundRect">
                <a:avLst>
                  <a:gd name="adj" fmla="val 12132"/>
                </a:avLst>
              </a:prstGeom>
              <a:noFill/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2" name="圆角矩形 9"/>
              <p:cNvSpPr/>
              <p:nvPr/>
            </p:nvSpPr>
            <p:spPr>
              <a:xfrm rot="20248206">
                <a:off x="2852787" y="3816725"/>
                <a:ext cx="1023938" cy="546497"/>
              </a:xfrm>
              <a:custGeom>
                <a:avLst/>
                <a:gdLst/>
                <a:ahLst/>
                <a:cxnLst/>
                <a:rect l="l" t="t" r="r" b="b"/>
                <a:pathLst>
                  <a:path w="1470269" h="1046776">
                    <a:moveTo>
                      <a:pt x="0" y="0"/>
                    </a:moveTo>
                    <a:lnTo>
                      <a:pt x="1470269" y="609904"/>
                    </a:lnTo>
                    <a:lnTo>
                      <a:pt x="1470269" y="868403"/>
                    </a:lnTo>
                    <a:cubicBezTo>
                      <a:pt x="1470269" y="966916"/>
                      <a:pt x="1390409" y="1046776"/>
                      <a:pt x="1291896" y="1046776"/>
                    </a:cubicBezTo>
                    <a:lnTo>
                      <a:pt x="178373" y="1046776"/>
                    </a:lnTo>
                    <a:cubicBezTo>
                      <a:pt x="79860" y="1046776"/>
                      <a:pt x="0" y="966916"/>
                      <a:pt x="0" y="868403"/>
                    </a:cubicBezTo>
                    <a:close/>
                  </a:path>
                </a:pathLst>
              </a:custGeom>
              <a:solidFill>
                <a:srgbClr val="FFFFFF">
                  <a:alpha val="67843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pic>
            <p:nvPicPr>
              <p:cNvPr id="513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2274946" y="3894112"/>
                <a:ext cx="2055813" cy="964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4" name="TextBox 53"/>
              <p:cNvSpPr txBox="1"/>
              <p:nvPr/>
            </p:nvSpPr>
            <p:spPr>
              <a:xfrm>
                <a:off x="4279950" y="3873911"/>
                <a:ext cx="3230562" cy="532209"/>
              </a:xfrm>
              <a:prstGeom prst="rect">
                <a:avLst/>
              </a:prstGeom>
              <a:noFill/>
            </p:spPr>
            <p:txBody>
              <a:bodyPr lIns="0" rIns="0" anchor="ctr"/>
              <a:lstStyle/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000" kern="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  <a:cs typeface="Arial" pitchFamily="34" charset="0"/>
                  </a:rPr>
                  <a:t>Tuples</a:t>
                </a:r>
              </a:p>
              <a:p>
                <a:pPr algn="ctr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zh-CN" sz="20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itchFamily="34" charset="0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4279950" y="3426196"/>
                <a:ext cx="3230562" cy="270272"/>
              </a:xfrm>
              <a:prstGeom prst="rect">
                <a:avLst/>
              </a:prstGeom>
              <a:noFill/>
            </p:spPr>
            <p:txBody>
              <a:bodyPr lIns="0" rIns="0" anchor="ctr"/>
              <a:lstStyle/>
              <a:p>
                <a:pPr algn="ctr">
                  <a:lnSpc>
                    <a:spcPct val="80000"/>
                  </a:lnSpc>
                  <a:defRPr/>
                </a:pPr>
                <a:r>
                  <a:rPr lang="zh-CN" altLang="en-US" sz="2400" b="1" kern="0" dirty="0">
                    <a:solidFill>
                      <a:srgbClr val="C050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元组</a:t>
                </a:r>
              </a:p>
            </p:txBody>
          </p:sp>
          <p:cxnSp>
            <p:nvCxnSpPr>
              <p:cNvPr id="5140" name="直接连接符 56"/>
              <p:cNvCxnSpPr>
                <a:cxnSpLocks noChangeShapeType="1"/>
              </p:cNvCxnSpPr>
              <p:nvPr/>
            </p:nvCxnSpPr>
            <p:spPr bwMode="auto">
              <a:xfrm>
                <a:off x="3046471" y="1372368"/>
                <a:ext cx="3230563" cy="0"/>
              </a:xfrm>
              <a:prstGeom prst="line">
                <a:avLst/>
              </a:prstGeom>
              <a:noFill/>
              <a:ln w="19050" algn="ctr">
                <a:solidFill>
                  <a:srgbClr val="F79646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41" name="直接连接符 57"/>
              <p:cNvCxnSpPr>
                <a:cxnSpLocks noChangeShapeType="1"/>
              </p:cNvCxnSpPr>
              <p:nvPr/>
            </p:nvCxnSpPr>
            <p:spPr bwMode="auto">
              <a:xfrm>
                <a:off x="3611621" y="2533227"/>
                <a:ext cx="3230563" cy="0"/>
              </a:xfrm>
              <a:prstGeom prst="line">
                <a:avLst/>
              </a:prstGeom>
              <a:noFill/>
              <a:ln w="19050" algn="ctr">
                <a:solidFill>
                  <a:srgbClr val="4BACC6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42" name="直接连接符 58"/>
              <p:cNvCxnSpPr>
                <a:cxnSpLocks noChangeShapeType="1"/>
              </p:cNvCxnSpPr>
              <p:nvPr/>
            </p:nvCxnSpPr>
            <p:spPr bwMode="auto">
              <a:xfrm>
                <a:off x="4279950" y="3698849"/>
                <a:ext cx="3230562" cy="0"/>
              </a:xfrm>
              <a:prstGeom prst="line">
                <a:avLst/>
              </a:prstGeom>
              <a:noFill/>
              <a:ln w="19050" algn="ctr">
                <a:solidFill>
                  <a:srgbClr val="C0504D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9" name="圆角矩形 28"/>
            <p:cNvSpPr/>
            <p:nvPr/>
          </p:nvSpPr>
          <p:spPr>
            <a:xfrm rot="20248206">
              <a:off x="3488465" y="3571632"/>
              <a:ext cx="1093757" cy="843844"/>
            </a:xfrm>
            <a:prstGeom prst="roundRect">
              <a:avLst>
                <a:gd name="adj" fmla="val 12132"/>
              </a:avLst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b="1" kern="0" dirty="0">
                  <a:solidFill>
                    <a:sysClr val="window" lastClr="FFFFFF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D</a:t>
              </a:r>
              <a:endParaRPr lang="zh-CN" altLang="en-US" sz="6600" b="1" kern="0" dirty="0">
                <a:solidFill>
                  <a:sysClr val="window" lastClr="FFFFFF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3030623" y="4052300"/>
              <a:ext cx="2195991" cy="7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TextBox 53"/>
            <p:cNvSpPr txBox="1"/>
            <p:nvPr/>
          </p:nvSpPr>
          <p:spPr>
            <a:xfrm>
              <a:off x="5172341" y="4037197"/>
              <a:ext cx="3450842" cy="397888"/>
            </a:xfrm>
            <a:prstGeom prst="rect">
              <a:avLst/>
            </a:prstGeom>
            <a:noFill/>
          </p:spPr>
          <p:txBody>
            <a:bodyPr lIns="0" rIns="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0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itchFamily="34" charset="0"/>
                </a:rPr>
                <a:t>range objects</a:t>
              </a:r>
            </a:p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0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</a:endParaRPr>
            </a:p>
          </p:txBody>
        </p:sp>
        <p:sp>
          <p:nvSpPr>
            <p:cNvPr id="32" name="TextBox 54"/>
            <p:cNvSpPr txBox="1"/>
            <p:nvPr/>
          </p:nvSpPr>
          <p:spPr>
            <a:xfrm>
              <a:off x="5172341" y="3702479"/>
              <a:ext cx="3450842" cy="202060"/>
            </a:xfrm>
            <a:prstGeom prst="rect">
              <a:avLst/>
            </a:prstGeom>
            <a:noFill/>
          </p:spPr>
          <p:txBody>
            <a:bodyPr lIns="0" rIns="0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altLang="zh-CN" sz="2400" b="1" kern="0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range</a:t>
              </a:r>
              <a:r>
                <a:rPr lang="zh-CN" altLang="en-US" sz="2400" b="1" kern="0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对象</a:t>
              </a:r>
              <a:endParaRPr lang="zh-CN" altLang="en-US" sz="2400" b="1" kern="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 rot="20248206">
              <a:off x="3532555" y="3590961"/>
              <a:ext cx="1005577" cy="808239"/>
            </a:xfrm>
            <a:prstGeom prst="roundRect">
              <a:avLst>
                <a:gd name="adj" fmla="val 12132"/>
              </a:avLst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7" name="圆角矩形 9"/>
            <p:cNvSpPr/>
            <p:nvPr/>
          </p:nvSpPr>
          <p:spPr>
            <a:xfrm rot="20248206">
              <a:off x="3622371" y="3949937"/>
              <a:ext cx="1093757" cy="408570"/>
            </a:xfrm>
            <a:custGeom>
              <a:avLst/>
              <a:gdLst/>
              <a:ahLst/>
              <a:cxnLst/>
              <a:rect l="l" t="t" r="r" b="b"/>
              <a:pathLst>
                <a:path w="1470269" h="1046776">
                  <a:moveTo>
                    <a:pt x="0" y="0"/>
                  </a:moveTo>
                  <a:lnTo>
                    <a:pt x="1470269" y="609904"/>
                  </a:lnTo>
                  <a:lnTo>
                    <a:pt x="1470269" y="868403"/>
                  </a:lnTo>
                  <a:cubicBezTo>
                    <a:pt x="1470269" y="966916"/>
                    <a:pt x="1390409" y="1046776"/>
                    <a:pt x="1291896" y="1046776"/>
                  </a:cubicBezTo>
                  <a:lnTo>
                    <a:pt x="178373" y="1046776"/>
                  </a:lnTo>
                  <a:cubicBezTo>
                    <a:pt x="79860" y="1046776"/>
                    <a:pt x="0" y="966916"/>
                    <a:pt x="0" y="868403"/>
                  </a:cubicBezTo>
                  <a:close/>
                </a:path>
              </a:pathLst>
            </a:custGeom>
            <a:solidFill>
              <a:srgbClr val="FFFFFF">
                <a:alpha val="6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cxnSp>
          <p:nvCxnSpPr>
            <p:cNvPr id="40" name="直接连接符 58"/>
            <p:cNvCxnSpPr>
              <a:cxnSpLocks noChangeShapeType="1"/>
            </p:cNvCxnSpPr>
            <p:nvPr/>
          </p:nvCxnSpPr>
          <p:spPr bwMode="auto">
            <a:xfrm>
              <a:off x="5076056" y="3909665"/>
              <a:ext cx="3450842" cy="0"/>
            </a:xfrm>
            <a:prstGeom prst="line">
              <a:avLst/>
            </a:prstGeom>
            <a:ln w="19050">
              <a:headEnd type="oval" w="med" len="med"/>
              <a:tailEnd type="oval" w="med" len="med"/>
            </a:ln>
            <a:extLst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726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3.2.1 </a:t>
            </a:r>
            <a:r>
              <a:rPr lang="zh-CN" altLang="zh-CN" dirty="0"/>
              <a:t>字符串的</a:t>
            </a:r>
            <a:r>
              <a:rPr lang="zh-CN" altLang="zh-CN" dirty="0" smtClean="0"/>
              <a:t>表示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662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字符串的表示形式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41</a:t>
            </a:fld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539553" y="915567"/>
            <a:ext cx="5184575" cy="3888431"/>
            <a:chOff x="289530" y="1762035"/>
            <a:chExt cx="2665142" cy="4199479"/>
          </a:xfrm>
        </p:grpSpPr>
        <p:sp>
          <p:nvSpPr>
            <p:cNvPr id="11" name="任意多边形 10"/>
            <p:cNvSpPr/>
            <p:nvPr/>
          </p:nvSpPr>
          <p:spPr>
            <a:xfrm>
              <a:off x="289530" y="1762035"/>
              <a:ext cx="2665142" cy="419947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aStr</a:t>
              </a:r>
              <a:r>
                <a:rPr lang="en-US" altLang="zh-CN" sz="2400" dirty="0" smtClean="0"/>
                <a:t> =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'The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Boeing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Company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bStr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"The Boeing Company " </a:t>
              </a:r>
              <a:endParaRPr lang="en-US" altLang="zh-CN" sz="2400" dirty="0" smtClean="0">
                <a:solidFill>
                  <a:schemeClr val="accent3"/>
                </a:solidFill>
              </a:endParaRP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cStr</a:t>
              </a:r>
              <a:r>
                <a:rPr lang="en-US" altLang="zh-CN" sz="2400" dirty="0" smtClean="0"/>
                <a:t> =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''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'The Boeing</a:t>
              </a:r>
            </a:p>
            <a:p>
              <a:r>
                <a:rPr lang="en-US" altLang="zh-CN" sz="2400" dirty="0">
                  <a:solidFill>
                    <a:schemeClr val="accent3"/>
                  </a:solidFill>
                </a:rPr>
                <a:t>company'''</a:t>
              </a:r>
              <a:endParaRPr lang="en-US" altLang="zh-CN" sz="2400" dirty="0" smtClean="0">
                <a:solidFill>
                  <a:schemeClr val="accent3"/>
                </a:solidFill>
              </a:endParaRP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aStr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'The Boeing Company'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bStr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'The Boeing Company'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cStr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'The Boeing\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nCompany</a:t>
              </a:r>
              <a:r>
                <a:rPr lang="en-US" altLang="zh-CN" sz="2400" dirty="0">
                  <a:solidFill>
                    <a:srgbClr val="0070C0"/>
                  </a:solidFill>
                </a:rPr>
                <a:t>'</a:t>
              </a:r>
            </a:p>
            <a:p>
              <a:endParaRPr lang="en-US" altLang="zh-CN" sz="2400" dirty="0">
                <a:solidFill>
                  <a:schemeClr val="accent3"/>
                </a:solidFill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400577" y="1838770"/>
              <a:ext cx="296127" cy="29323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06481" y="1923678"/>
            <a:ext cx="2383969" cy="1680575"/>
            <a:chOff x="3238756" y="2414078"/>
            <a:chExt cx="1919658" cy="1187448"/>
          </a:xfrm>
        </p:grpSpPr>
        <p:sp>
          <p:nvSpPr>
            <p:cNvPr id="16" name="MH_SubTitle_1"/>
            <p:cNvSpPr/>
            <p:nvPr>
              <p:custDataLst>
                <p:tags r:id="rId1"/>
              </p:custDataLst>
            </p:nvPr>
          </p:nvSpPr>
          <p:spPr>
            <a:xfrm>
              <a:off x="3238756" y="2414078"/>
              <a:ext cx="900000" cy="720000"/>
            </a:xfrm>
            <a:custGeom>
              <a:avLst/>
              <a:gdLst>
                <a:gd name="connsiteX0" fmla="*/ 270610 w 2006404"/>
                <a:gd name="connsiteY0" fmla="*/ 0 h 1679801"/>
                <a:gd name="connsiteX1" fmla="*/ 2006404 w 2006404"/>
                <a:gd name="connsiteY1" fmla="*/ 0 h 1679801"/>
                <a:gd name="connsiteX2" fmla="*/ 2006404 w 2006404"/>
                <a:gd name="connsiteY2" fmla="*/ 1679801 h 1679801"/>
                <a:gd name="connsiteX3" fmla="*/ 270610 w 2006404"/>
                <a:gd name="connsiteY3" fmla="*/ 1679801 h 1679801"/>
                <a:gd name="connsiteX4" fmla="*/ 270610 w 2006404"/>
                <a:gd name="connsiteY4" fmla="*/ 996855 h 1679801"/>
                <a:gd name="connsiteX5" fmla="*/ 0 w 2006404"/>
                <a:gd name="connsiteY5" fmla="*/ 839900 h 1679801"/>
                <a:gd name="connsiteX6" fmla="*/ 270610 w 2006404"/>
                <a:gd name="connsiteY6" fmla="*/ 682946 h 167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6404" h="1679801">
                  <a:moveTo>
                    <a:pt x="270610" y="0"/>
                  </a:moveTo>
                  <a:lnTo>
                    <a:pt x="2006404" y="0"/>
                  </a:lnTo>
                  <a:lnTo>
                    <a:pt x="2006404" y="1679801"/>
                  </a:lnTo>
                  <a:lnTo>
                    <a:pt x="270610" y="1679801"/>
                  </a:lnTo>
                  <a:lnTo>
                    <a:pt x="270610" y="996855"/>
                  </a:lnTo>
                  <a:lnTo>
                    <a:pt x="0" y="839900"/>
                  </a:lnTo>
                  <a:lnTo>
                    <a:pt x="270610" y="68294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71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0" rIns="0" bIns="0" anchor="ctr">
              <a:no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单引号</a:t>
              </a: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MH_SubTitle_2"/>
            <p:cNvSpPr/>
            <p:nvPr>
              <p:custDataLst>
                <p:tags r:id="rId2"/>
              </p:custDataLst>
            </p:nvPr>
          </p:nvSpPr>
          <p:spPr>
            <a:xfrm>
              <a:off x="3708685" y="2881526"/>
              <a:ext cx="900000" cy="720000"/>
            </a:xfrm>
            <a:custGeom>
              <a:avLst/>
              <a:gdLst/>
              <a:ahLst/>
              <a:cxnLst/>
              <a:rect l="l" t="t" r="r" b="b"/>
              <a:pathLst>
                <a:path w="2160240" h="2580256">
                  <a:moveTo>
                    <a:pt x="0" y="2580256"/>
                  </a:moveTo>
                  <a:lnTo>
                    <a:pt x="0" y="348008"/>
                  </a:lnTo>
                  <a:lnTo>
                    <a:pt x="878276" y="348008"/>
                  </a:lnTo>
                  <a:lnTo>
                    <a:pt x="1080120" y="0"/>
                  </a:lnTo>
                  <a:lnTo>
                    <a:pt x="1281965" y="348008"/>
                  </a:lnTo>
                  <a:lnTo>
                    <a:pt x="2160240" y="348008"/>
                  </a:lnTo>
                  <a:lnTo>
                    <a:pt x="2160240" y="258025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5715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lIns="0" tIns="243000" rIns="0" bIns="0" anchor="ctr">
              <a:no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三引号</a:t>
              </a:r>
              <a:endParaRPr lang="zh-CN" altLang="en-US" sz="2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3"/>
            <p:cNvSpPr/>
            <p:nvPr>
              <p:custDataLst>
                <p:tags r:id="rId3"/>
              </p:custDataLst>
            </p:nvPr>
          </p:nvSpPr>
          <p:spPr>
            <a:xfrm>
              <a:off x="4258414" y="2414078"/>
              <a:ext cx="900000" cy="720000"/>
            </a:xfrm>
            <a:custGeom>
              <a:avLst/>
              <a:gdLst>
                <a:gd name="connsiteX0" fmla="*/ 0 w 2006405"/>
                <a:gd name="connsiteY0" fmla="*/ 0 h 1679801"/>
                <a:gd name="connsiteX1" fmla="*/ 1735794 w 2006405"/>
                <a:gd name="connsiteY1" fmla="*/ 0 h 1679801"/>
                <a:gd name="connsiteX2" fmla="*/ 1735794 w 2006405"/>
                <a:gd name="connsiteY2" fmla="*/ 682946 h 1679801"/>
                <a:gd name="connsiteX3" fmla="*/ 2006405 w 2006405"/>
                <a:gd name="connsiteY3" fmla="*/ 839900 h 1679801"/>
                <a:gd name="connsiteX4" fmla="*/ 1735794 w 2006405"/>
                <a:gd name="connsiteY4" fmla="*/ 996855 h 1679801"/>
                <a:gd name="connsiteX5" fmla="*/ 1735794 w 2006405"/>
                <a:gd name="connsiteY5" fmla="*/ 1679801 h 1679801"/>
                <a:gd name="connsiteX6" fmla="*/ 0 w 2006405"/>
                <a:gd name="connsiteY6" fmla="*/ 1679801 h 167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6405" h="1679801">
                  <a:moveTo>
                    <a:pt x="0" y="0"/>
                  </a:moveTo>
                  <a:lnTo>
                    <a:pt x="1735794" y="0"/>
                  </a:lnTo>
                  <a:lnTo>
                    <a:pt x="1735794" y="682946"/>
                  </a:lnTo>
                  <a:lnTo>
                    <a:pt x="2006405" y="839900"/>
                  </a:lnTo>
                  <a:lnTo>
                    <a:pt x="1735794" y="996855"/>
                  </a:lnTo>
                  <a:lnTo>
                    <a:pt x="1735794" y="1679801"/>
                  </a:lnTo>
                  <a:lnTo>
                    <a:pt x="0" y="167980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71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162000" bIns="0" anchor="ctr">
              <a:no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双引号</a:t>
              </a: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021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字符串的表示形式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42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577661" y="969574"/>
            <a:ext cx="8075240" cy="3546392"/>
            <a:chOff x="326545" y="2092384"/>
            <a:chExt cx="4151095" cy="3830079"/>
          </a:xfrm>
        </p:grpSpPr>
        <p:sp>
          <p:nvSpPr>
            <p:cNvPr id="6" name="任意多边形 5"/>
            <p:cNvSpPr/>
            <p:nvPr/>
          </p:nvSpPr>
          <p:spPr>
            <a:xfrm>
              <a:off x="326545" y="2092384"/>
              <a:ext cx="4151095" cy="383007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dStr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"I'm a student."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dStr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"I'm a student."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eStr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'"No pain, No gain." is a good saying.'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eStr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'"No pain, No gains." is a good saying.'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"break" 'fast'    </a:t>
              </a:r>
              <a:r>
                <a:rPr lang="en-US" altLang="zh-CN" sz="2000" i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# "</a:t>
              </a:r>
              <a:r>
                <a:rPr lang="en-US" altLang="zh-CN" sz="2000" i="1" dirty="0" err="1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break""fast</a:t>
              </a:r>
              <a:r>
                <a:rPr lang="en-US" altLang="zh-CN" sz="2000" i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2000" i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</a:t>
              </a:r>
              <a:r>
                <a:rPr lang="en-US" altLang="zh-CN" sz="2000" i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i="1" dirty="0" err="1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break''fast</a:t>
              </a:r>
              <a:r>
                <a:rPr lang="en-US" altLang="zh-CN" sz="2000" i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zh-CN" altLang="en-US" sz="2000" i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等形式亦可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'breakfast'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455018" y="2189592"/>
              <a:ext cx="370118" cy="43812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240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字符串的表示形式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43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683567" y="969574"/>
            <a:ext cx="7186649" cy="3546393"/>
            <a:chOff x="289529" y="1898129"/>
            <a:chExt cx="3694312" cy="3830081"/>
          </a:xfrm>
        </p:grpSpPr>
        <p:sp>
          <p:nvSpPr>
            <p:cNvPr id="6" name="任意多边形 5"/>
            <p:cNvSpPr/>
            <p:nvPr/>
          </p:nvSpPr>
          <p:spPr>
            <a:xfrm>
              <a:off x="289529" y="1898129"/>
              <a:ext cx="3694312" cy="383008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cStr</a:t>
              </a:r>
              <a:r>
                <a:rPr lang="en-US" altLang="zh-CN" sz="2400" dirty="0" smtClean="0"/>
                <a:t> =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''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'The Boeing</a:t>
              </a:r>
            </a:p>
            <a:p>
              <a:r>
                <a:rPr lang="en-US" altLang="zh-CN" sz="2400" dirty="0">
                  <a:solidFill>
                    <a:schemeClr val="accent3"/>
                  </a:solidFill>
                </a:rPr>
                <a:t>company''' </a:t>
              </a:r>
              <a:endParaRPr lang="en-US" altLang="zh-CN" sz="2400" dirty="0" smtClean="0">
                <a:solidFill>
                  <a:schemeClr val="accent3"/>
                </a:solidFill>
              </a:endParaRP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cStr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'The Boeing\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nCompany</a:t>
              </a:r>
              <a:r>
                <a:rPr lang="en-US" altLang="zh-CN" sz="2400" dirty="0">
                  <a:solidFill>
                    <a:srgbClr val="0070C0"/>
                  </a:solidFill>
                </a:rPr>
                <a:t>'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fStr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'''It's said that</a:t>
              </a:r>
            </a:p>
            <a:p>
              <a:r>
                <a:rPr lang="en-US" altLang="zh-CN" sz="2400" dirty="0">
                  <a:solidFill>
                    <a:schemeClr val="accent3"/>
                  </a:solidFill>
                </a:rPr>
                <a:t>... where there is a will, there is a way.'''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fStr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"It's said that\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nwhere</a:t>
              </a:r>
              <a:r>
                <a:rPr lang="en-US" altLang="zh-CN" sz="2400" dirty="0">
                  <a:solidFill>
                    <a:srgbClr val="0070C0"/>
                  </a:solidFill>
                </a:rPr>
                <a:t> there is a will, there is a way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."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400577" y="1931809"/>
              <a:ext cx="370118" cy="43812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96136" y="1212271"/>
            <a:ext cx="1690856" cy="1089330"/>
            <a:chOff x="3009254" y="1907908"/>
            <a:chExt cx="1118746" cy="826483"/>
          </a:xfrm>
        </p:grpSpPr>
        <p:sp>
          <p:nvSpPr>
            <p:cNvPr id="11" name="MH_Other_1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3009254" y="1907908"/>
              <a:ext cx="1080000" cy="646646"/>
            </a:xfrm>
            <a:prstGeom prst="roundRect">
              <a:avLst>
                <a:gd name="adj" fmla="val 3901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2" name="MH_Other_2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48000" y="1959769"/>
              <a:ext cx="1080000" cy="774622"/>
            </a:xfrm>
            <a:custGeom>
              <a:avLst/>
              <a:gdLst>
                <a:gd name="connsiteX0" fmla="*/ 106446 w 4557485"/>
                <a:gd name="connsiteY0" fmla="*/ 0 h 3367314"/>
                <a:gd name="connsiteX1" fmla="*/ 4451039 w 4557485"/>
                <a:gd name="connsiteY1" fmla="*/ 0 h 3367314"/>
                <a:gd name="connsiteX2" fmla="*/ 4557485 w 4557485"/>
                <a:gd name="connsiteY2" fmla="*/ 106446 h 3367314"/>
                <a:gd name="connsiteX3" fmla="*/ 4557485 w 4557485"/>
                <a:gd name="connsiteY3" fmla="*/ 2622239 h 3367314"/>
                <a:gd name="connsiteX4" fmla="*/ 4451039 w 4557485"/>
                <a:gd name="connsiteY4" fmla="*/ 2728685 h 3367314"/>
                <a:gd name="connsiteX5" fmla="*/ 3773714 w 4557485"/>
                <a:gd name="connsiteY5" fmla="*/ 2728685 h 3367314"/>
                <a:gd name="connsiteX6" fmla="*/ 3773714 w 4557485"/>
                <a:gd name="connsiteY6" fmla="*/ 3367314 h 3367314"/>
                <a:gd name="connsiteX7" fmla="*/ 3135085 w 4557485"/>
                <a:gd name="connsiteY7" fmla="*/ 2728685 h 3367314"/>
                <a:gd name="connsiteX8" fmla="*/ 106446 w 4557485"/>
                <a:gd name="connsiteY8" fmla="*/ 2728685 h 3367314"/>
                <a:gd name="connsiteX9" fmla="*/ 0 w 4557485"/>
                <a:gd name="connsiteY9" fmla="*/ 2622239 h 3367314"/>
                <a:gd name="connsiteX10" fmla="*/ 0 w 4557485"/>
                <a:gd name="connsiteY10" fmla="*/ 106446 h 3367314"/>
                <a:gd name="connsiteX11" fmla="*/ 106446 w 4557485"/>
                <a:gd name="connsiteY11" fmla="*/ 0 h 336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57485" h="3367314">
                  <a:moveTo>
                    <a:pt x="106446" y="0"/>
                  </a:moveTo>
                  <a:lnTo>
                    <a:pt x="4451039" y="0"/>
                  </a:lnTo>
                  <a:cubicBezTo>
                    <a:pt x="4509828" y="0"/>
                    <a:pt x="4557485" y="47657"/>
                    <a:pt x="4557485" y="106446"/>
                  </a:cubicBezTo>
                  <a:lnTo>
                    <a:pt x="4557485" y="2622239"/>
                  </a:lnTo>
                  <a:cubicBezTo>
                    <a:pt x="4557485" y="2681028"/>
                    <a:pt x="4509828" y="2728685"/>
                    <a:pt x="4451039" y="2728685"/>
                  </a:cubicBezTo>
                  <a:lnTo>
                    <a:pt x="3773714" y="2728685"/>
                  </a:lnTo>
                  <a:lnTo>
                    <a:pt x="3773714" y="3367314"/>
                  </a:lnTo>
                  <a:lnTo>
                    <a:pt x="3135085" y="2728685"/>
                  </a:lnTo>
                  <a:lnTo>
                    <a:pt x="106446" y="2728685"/>
                  </a:lnTo>
                  <a:cubicBezTo>
                    <a:pt x="47657" y="2728685"/>
                    <a:pt x="0" y="2681028"/>
                    <a:pt x="0" y="2622239"/>
                  </a:cubicBezTo>
                  <a:lnTo>
                    <a:pt x="0" y="106446"/>
                  </a:lnTo>
                  <a:cubicBezTo>
                    <a:pt x="0" y="47657"/>
                    <a:pt x="47657" y="0"/>
                    <a:pt x="1064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r>
                <a:rPr lang="zh-CN" altLang="en-US" sz="20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引号</a:t>
              </a:r>
              <a:endParaRPr lang="en-US" altLang="zh-CN" sz="2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20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分行输入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0942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字符串的表示形式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44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403648" y="1563638"/>
            <a:ext cx="3672408" cy="1586754"/>
            <a:chOff x="622672" y="1493682"/>
            <a:chExt cx="1887809" cy="1713684"/>
          </a:xfrm>
        </p:grpSpPr>
        <p:sp>
          <p:nvSpPr>
            <p:cNvPr id="6" name="任意多边形 5"/>
            <p:cNvSpPr/>
            <p:nvPr/>
          </p:nvSpPr>
          <p:spPr>
            <a:xfrm>
              <a:off x="622672" y="1493682"/>
              <a:ext cx="1887809" cy="171368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gStr</a:t>
              </a:r>
              <a:r>
                <a:rPr lang="en-US" altLang="zh-CN" sz="2400" dirty="0"/>
                <a:t> = 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r'd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:\python\n.py'</a:t>
              </a:r>
              <a:endParaRPr lang="zh-CN" altLang="zh-CN" sz="2400" dirty="0">
                <a:solidFill>
                  <a:schemeClr val="accent3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gStr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'd:\\python\\n.py'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733720" y="1493682"/>
              <a:ext cx="370118" cy="43812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940152" y="1275606"/>
            <a:ext cx="1512168" cy="960653"/>
            <a:chOff x="3009254" y="1907908"/>
            <a:chExt cx="1105590" cy="960652"/>
          </a:xfrm>
        </p:grpSpPr>
        <p:sp>
          <p:nvSpPr>
            <p:cNvPr id="12" name="MH_Other_1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3009254" y="1907908"/>
              <a:ext cx="1080000" cy="792087"/>
            </a:xfrm>
            <a:prstGeom prst="roundRect">
              <a:avLst>
                <a:gd name="adj" fmla="val 3901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/>
            </a:p>
          </p:txBody>
        </p:sp>
        <p:sp>
          <p:nvSpPr>
            <p:cNvPr id="13" name="MH_Other_2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34844" y="1984317"/>
              <a:ext cx="1080000" cy="884243"/>
            </a:xfrm>
            <a:custGeom>
              <a:avLst/>
              <a:gdLst>
                <a:gd name="connsiteX0" fmla="*/ 106446 w 4557485"/>
                <a:gd name="connsiteY0" fmla="*/ 0 h 3367314"/>
                <a:gd name="connsiteX1" fmla="*/ 4451039 w 4557485"/>
                <a:gd name="connsiteY1" fmla="*/ 0 h 3367314"/>
                <a:gd name="connsiteX2" fmla="*/ 4557485 w 4557485"/>
                <a:gd name="connsiteY2" fmla="*/ 106446 h 3367314"/>
                <a:gd name="connsiteX3" fmla="*/ 4557485 w 4557485"/>
                <a:gd name="connsiteY3" fmla="*/ 2622239 h 3367314"/>
                <a:gd name="connsiteX4" fmla="*/ 4451039 w 4557485"/>
                <a:gd name="connsiteY4" fmla="*/ 2728685 h 3367314"/>
                <a:gd name="connsiteX5" fmla="*/ 3773714 w 4557485"/>
                <a:gd name="connsiteY5" fmla="*/ 2728685 h 3367314"/>
                <a:gd name="connsiteX6" fmla="*/ 3773714 w 4557485"/>
                <a:gd name="connsiteY6" fmla="*/ 3367314 h 3367314"/>
                <a:gd name="connsiteX7" fmla="*/ 3135085 w 4557485"/>
                <a:gd name="connsiteY7" fmla="*/ 2728685 h 3367314"/>
                <a:gd name="connsiteX8" fmla="*/ 106446 w 4557485"/>
                <a:gd name="connsiteY8" fmla="*/ 2728685 h 3367314"/>
                <a:gd name="connsiteX9" fmla="*/ 0 w 4557485"/>
                <a:gd name="connsiteY9" fmla="*/ 2622239 h 3367314"/>
                <a:gd name="connsiteX10" fmla="*/ 0 w 4557485"/>
                <a:gd name="connsiteY10" fmla="*/ 106446 h 3367314"/>
                <a:gd name="connsiteX11" fmla="*/ 106446 w 4557485"/>
                <a:gd name="connsiteY11" fmla="*/ 0 h 336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57485" h="3367314">
                  <a:moveTo>
                    <a:pt x="106446" y="0"/>
                  </a:moveTo>
                  <a:lnTo>
                    <a:pt x="4451039" y="0"/>
                  </a:lnTo>
                  <a:cubicBezTo>
                    <a:pt x="4509828" y="0"/>
                    <a:pt x="4557485" y="47657"/>
                    <a:pt x="4557485" y="106446"/>
                  </a:cubicBezTo>
                  <a:lnTo>
                    <a:pt x="4557485" y="2622239"/>
                  </a:lnTo>
                  <a:cubicBezTo>
                    <a:pt x="4557485" y="2681028"/>
                    <a:pt x="4509828" y="2728685"/>
                    <a:pt x="4451039" y="2728685"/>
                  </a:cubicBezTo>
                  <a:lnTo>
                    <a:pt x="3773714" y="2728685"/>
                  </a:lnTo>
                  <a:lnTo>
                    <a:pt x="3773714" y="3367314"/>
                  </a:lnTo>
                  <a:lnTo>
                    <a:pt x="3135085" y="2728685"/>
                  </a:lnTo>
                  <a:lnTo>
                    <a:pt x="106446" y="2728685"/>
                  </a:lnTo>
                  <a:cubicBezTo>
                    <a:pt x="47657" y="2728685"/>
                    <a:pt x="0" y="2681028"/>
                    <a:pt x="0" y="2622239"/>
                  </a:cubicBezTo>
                  <a:lnTo>
                    <a:pt x="0" y="106446"/>
                  </a:lnTo>
                  <a:cubicBezTo>
                    <a:pt x="0" y="47657"/>
                    <a:pt x="47657" y="0"/>
                    <a:pt x="1064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anchor="ctr"/>
            <a:lstStyle/>
            <a:p>
              <a:pPr algn="ctr">
                <a:defRPr/>
              </a:pP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原始字符串操作符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855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字符串的创建和访问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45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60747" y="961236"/>
            <a:ext cx="4320479" cy="1605629"/>
            <a:chOff x="376089" y="2097786"/>
            <a:chExt cx="2268205" cy="1734068"/>
          </a:xfrm>
        </p:grpSpPr>
        <p:sp>
          <p:nvSpPr>
            <p:cNvPr id="6" name="任意多边形 5"/>
            <p:cNvSpPr/>
            <p:nvPr/>
          </p:nvSpPr>
          <p:spPr>
            <a:xfrm>
              <a:off x="376089" y="2104859"/>
              <a:ext cx="2268205" cy="172699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aStr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'The Boeing Company'</a:t>
              </a:r>
              <a:endParaRPr lang="zh-CN" altLang="zh-CN" sz="2400" dirty="0">
                <a:solidFill>
                  <a:schemeClr val="accent3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'football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football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466298" y="2097786"/>
              <a:ext cx="296247" cy="36160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16438" y="2718270"/>
            <a:ext cx="4937526" cy="1723104"/>
            <a:chOff x="-191280" y="2934049"/>
            <a:chExt cx="2166443" cy="1860942"/>
          </a:xfrm>
        </p:grpSpPr>
        <p:sp>
          <p:nvSpPr>
            <p:cNvPr id="9" name="任意多边形 8"/>
            <p:cNvSpPr/>
            <p:nvPr/>
          </p:nvSpPr>
          <p:spPr>
            <a:xfrm>
              <a:off x="-191280" y="2934049"/>
              <a:ext cx="2166443" cy="186094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aStr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'The Boeing Company'</a:t>
              </a:r>
              <a:endParaRPr lang="zh-CN" altLang="zh-CN" sz="2400" dirty="0">
                <a:solidFill>
                  <a:schemeClr val="accent3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hStr</a:t>
              </a:r>
              <a:r>
                <a:rPr lang="en-US" altLang="zh-CN" sz="2400" dirty="0"/>
                <a:t> = </a:t>
              </a:r>
              <a:r>
                <a:rPr lang="en-US" altLang="zh-CN" sz="2400" dirty="0" err="1"/>
                <a:t>aStr</a:t>
              </a:r>
              <a:r>
                <a:rPr lang="en-US" altLang="zh-CN" sz="2400" dirty="0"/>
                <a:t>[:4] +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'IBM'</a:t>
              </a:r>
              <a:r>
                <a:rPr lang="en-US" altLang="zh-CN" sz="2400" dirty="0"/>
                <a:t> + </a:t>
              </a:r>
              <a:r>
                <a:rPr lang="en-US" altLang="zh-CN" sz="2400" dirty="0" err="1"/>
                <a:t>aStr</a:t>
              </a:r>
              <a:r>
                <a:rPr lang="en-US" altLang="zh-CN" sz="2400" dirty="0"/>
                <a:t>[-8:]</a:t>
              </a:r>
              <a:endParaRPr lang="zh-CN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hStr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'The IBM Company'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63114" y="2934049"/>
              <a:ext cx="300551" cy="331194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308030" y="2751299"/>
            <a:ext cx="1649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创建方式：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06329" y="1699185"/>
            <a:ext cx="1649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访问方式：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308030" y="3219822"/>
            <a:ext cx="1733186" cy="720000"/>
            <a:chOff x="4258414" y="2414078"/>
            <a:chExt cx="1733186" cy="720000"/>
          </a:xfrm>
        </p:grpSpPr>
        <p:sp>
          <p:nvSpPr>
            <p:cNvPr id="18" name="MH_SubTitle_1"/>
            <p:cNvSpPr/>
            <p:nvPr>
              <p:custDataLst>
                <p:tags r:id="rId2"/>
              </p:custDataLst>
            </p:nvPr>
          </p:nvSpPr>
          <p:spPr>
            <a:xfrm>
              <a:off x="5091600" y="2414078"/>
              <a:ext cx="900000" cy="720000"/>
            </a:xfrm>
            <a:custGeom>
              <a:avLst/>
              <a:gdLst>
                <a:gd name="connsiteX0" fmla="*/ 270610 w 2006404"/>
                <a:gd name="connsiteY0" fmla="*/ 0 h 1679801"/>
                <a:gd name="connsiteX1" fmla="*/ 2006404 w 2006404"/>
                <a:gd name="connsiteY1" fmla="*/ 0 h 1679801"/>
                <a:gd name="connsiteX2" fmla="*/ 2006404 w 2006404"/>
                <a:gd name="connsiteY2" fmla="*/ 1679801 h 1679801"/>
                <a:gd name="connsiteX3" fmla="*/ 270610 w 2006404"/>
                <a:gd name="connsiteY3" fmla="*/ 1679801 h 1679801"/>
                <a:gd name="connsiteX4" fmla="*/ 270610 w 2006404"/>
                <a:gd name="connsiteY4" fmla="*/ 996855 h 1679801"/>
                <a:gd name="connsiteX5" fmla="*/ 0 w 2006404"/>
                <a:gd name="connsiteY5" fmla="*/ 839900 h 1679801"/>
                <a:gd name="connsiteX6" fmla="*/ 270610 w 2006404"/>
                <a:gd name="connsiteY6" fmla="*/ 682946 h 167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6404" h="1679801">
                  <a:moveTo>
                    <a:pt x="270610" y="0"/>
                  </a:moveTo>
                  <a:lnTo>
                    <a:pt x="2006404" y="0"/>
                  </a:lnTo>
                  <a:lnTo>
                    <a:pt x="2006404" y="1679801"/>
                  </a:lnTo>
                  <a:lnTo>
                    <a:pt x="270610" y="1679801"/>
                  </a:lnTo>
                  <a:lnTo>
                    <a:pt x="270610" y="996855"/>
                  </a:lnTo>
                  <a:lnTo>
                    <a:pt x="0" y="839900"/>
                  </a:lnTo>
                  <a:lnTo>
                    <a:pt x="270610" y="682946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0" rIns="0" bIns="0" anchor="ctr">
              <a:normAutofit fontScale="92500" lnSpcReduction="10000"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直接</a:t>
              </a:r>
              <a:endParaRPr lang="en-US" altLang="zh-CN" sz="2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输出</a:t>
              </a:r>
              <a:endPara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MH_SubTitle_3"/>
            <p:cNvSpPr/>
            <p:nvPr>
              <p:custDataLst>
                <p:tags r:id="rId3"/>
              </p:custDataLst>
            </p:nvPr>
          </p:nvSpPr>
          <p:spPr>
            <a:xfrm>
              <a:off x="4258414" y="2414078"/>
              <a:ext cx="900000" cy="720000"/>
            </a:xfrm>
            <a:custGeom>
              <a:avLst/>
              <a:gdLst>
                <a:gd name="connsiteX0" fmla="*/ 0 w 2006405"/>
                <a:gd name="connsiteY0" fmla="*/ 0 h 1679801"/>
                <a:gd name="connsiteX1" fmla="*/ 1735794 w 2006405"/>
                <a:gd name="connsiteY1" fmla="*/ 0 h 1679801"/>
                <a:gd name="connsiteX2" fmla="*/ 1735794 w 2006405"/>
                <a:gd name="connsiteY2" fmla="*/ 682946 h 1679801"/>
                <a:gd name="connsiteX3" fmla="*/ 2006405 w 2006405"/>
                <a:gd name="connsiteY3" fmla="*/ 839900 h 1679801"/>
                <a:gd name="connsiteX4" fmla="*/ 1735794 w 2006405"/>
                <a:gd name="connsiteY4" fmla="*/ 996855 h 1679801"/>
                <a:gd name="connsiteX5" fmla="*/ 1735794 w 2006405"/>
                <a:gd name="connsiteY5" fmla="*/ 1679801 h 1679801"/>
                <a:gd name="connsiteX6" fmla="*/ 0 w 2006405"/>
                <a:gd name="connsiteY6" fmla="*/ 1679801 h 167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6405" h="1679801">
                  <a:moveTo>
                    <a:pt x="0" y="0"/>
                  </a:moveTo>
                  <a:lnTo>
                    <a:pt x="1735794" y="0"/>
                  </a:lnTo>
                  <a:lnTo>
                    <a:pt x="1735794" y="682946"/>
                  </a:lnTo>
                  <a:lnTo>
                    <a:pt x="2006405" y="839900"/>
                  </a:lnTo>
                  <a:lnTo>
                    <a:pt x="1735794" y="996855"/>
                  </a:lnTo>
                  <a:lnTo>
                    <a:pt x="1735794" y="1679801"/>
                  </a:lnTo>
                  <a:lnTo>
                    <a:pt x="0" y="1679801"/>
                  </a:lnTo>
                  <a:close/>
                </a:path>
              </a:pathLst>
            </a:custGeom>
            <a:solidFill>
              <a:schemeClr val="accent2"/>
            </a:solidFill>
            <a:ln w="571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16200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赋值</a:t>
              </a:r>
              <a:endPara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MH_Other_2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5598826" y="2134818"/>
            <a:ext cx="1003106" cy="580948"/>
          </a:xfrm>
          <a:custGeom>
            <a:avLst/>
            <a:gdLst>
              <a:gd name="connsiteX0" fmla="*/ 106446 w 4557485"/>
              <a:gd name="connsiteY0" fmla="*/ 0 h 3367314"/>
              <a:gd name="connsiteX1" fmla="*/ 4451039 w 4557485"/>
              <a:gd name="connsiteY1" fmla="*/ 0 h 3367314"/>
              <a:gd name="connsiteX2" fmla="*/ 4557485 w 4557485"/>
              <a:gd name="connsiteY2" fmla="*/ 106446 h 3367314"/>
              <a:gd name="connsiteX3" fmla="*/ 4557485 w 4557485"/>
              <a:gd name="connsiteY3" fmla="*/ 2622239 h 3367314"/>
              <a:gd name="connsiteX4" fmla="*/ 4451039 w 4557485"/>
              <a:gd name="connsiteY4" fmla="*/ 2728685 h 3367314"/>
              <a:gd name="connsiteX5" fmla="*/ 3773714 w 4557485"/>
              <a:gd name="connsiteY5" fmla="*/ 2728685 h 3367314"/>
              <a:gd name="connsiteX6" fmla="*/ 3773714 w 4557485"/>
              <a:gd name="connsiteY6" fmla="*/ 3367314 h 3367314"/>
              <a:gd name="connsiteX7" fmla="*/ 3135085 w 4557485"/>
              <a:gd name="connsiteY7" fmla="*/ 2728685 h 3367314"/>
              <a:gd name="connsiteX8" fmla="*/ 106446 w 4557485"/>
              <a:gd name="connsiteY8" fmla="*/ 2728685 h 3367314"/>
              <a:gd name="connsiteX9" fmla="*/ 0 w 4557485"/>
              <a:gd name="connsiteY9" fmla="*/ 2622239 h 3367314"/>
              <a:gd name="connsiteX10" fmla="*/ 0 w 4557485"/>
              <a:gd name="connsiteY10" fmla="*/ 106446 h 3367314"/>
              <a:gd name="connsiteX11" fmla="*/ 106446 w 4557485"/>
              <a:gd name="connsiteY11" fmla="*/ 0 h 3367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57485" h="3367314">
                <a:moveTo>
                  <a:pt x="106446" y="0"/>
                </a:moveTo>
                <a:lnTo>
                  <a:pt x="4451039" y="0"/>
                </a:lnTo>
                <a:cubicBezTo>
                  <a:pt x="4509828" y="0"/>
                  <a:pt x="4557485" y="47657"/>
                  <a:pt x="4557485" y="106446"/>
                </a:cubicBezTo>
                <a:lnTo>
                  <a:pt x="4557485" y="2622239"/>
                </a:lnTo>
                <a:cubicBezTo>
                  <a:pt x="4557485" y="2681028"/>
                  <a:pt x="4509828" y="2728685"/>
                  <a:pt x="4451039" y="2728685"/>
                </a:cubicBezTo>
                <a:lnTo>
                  <a:pt x="3773714" y="2728685"/>
                </a:lnTo>
                <a:lnTo>
                  <a:pt x="3773714" y="3367314"/>
                </a:lnTo>
                <a:lnTo>
                  <a:pt x="3135085" y="2728685"/>
                </a:lnTo>
                <a:lnTo>
                  <a:pt x="106446" y="2728685"/>
                </a:lnTo>
                <a:cubicBezTo>
                  <a:pt x="47657" y="2728685"/>
                  <a:pt x="0" y="2681028"/>
                  <a:pt x="0" y="2622239"/>
                </a:cubicBezTo>
                <a:lnTo>
                  <a:pt x="0" y="106446"/>
                </a:lnTo>
                <a:cubicBezTo>
                  <a:pt x="0" y="47657"/>
                  <a:pt x="47657" y="0"/>
                  <a:pt x="10644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切片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478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字符串的创建和访问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不可变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46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043608" y="969574"/>
            <a:ext cx="6264695" cy="3746987"/>
            <a:chOff x="641363" y="1693180"/>
            <a:chExt cx="3836835" cy="4046720"/>
          </a:xfrm>
        </p:grpSpPr>
        <p:sp>
          <p:nvSpPr>
            <p:cNvPr id="6" name="任意多边形 5"/>
            <p:cNvSpPr/>
            <p:nvPr/>
          </p:nvSpPr>
          <p:spPr>
            <a:xfrm>
              <a:off x="641363" y="1693180"/>
              <a:ext cx="3836835" cy="404672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 smtClean="0"/>
            </a:p>
            <a:p>
              <a:r>
                <a:rPr lang="en-US" altLang="zh-CN" sz="2000" dirty="0" smtClean="0"/>
                <a:t>&gt;&gt;&gt; </a:t>
              </a:r>
              <a:r>
                <a:rPr lang="en-US" altLang="zh-CN" sz="2000" dirty="0" err="1"/>
                <a:t>testStr</a:t>
              </a:r>
              <a:r>
                <a:rPr lang="en-US" altLang="zh-CN" sz="2000" dirty="0"/>
                <a:t> =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'hello'</a:t>
              </a:r>
              <a:endParaRPr lang="zh-CN" altLang="zh-CN" sz="2000" dirty="0">
                <a:solidFill>
                  <a:schemeClr val="accent3"/>
                </a:solidFill>
              </a:endParaRP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testStr</a:t>
              </a:r>
              <a:r>
                <a:rPr lang="en-US" altLang="zh-CN" sz="2000" dirty="0"/>
                <a:t>[0] =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'H'</a:t>
              </a:r>
              <a:endParaRPr lang="zh-CN" altLang="zh-CN" sz="2000" dirty="0">
                <a:solidFill>
                  <a:schemeClr val="accent3"/>
                </a:solidFill>
              </a:endParaRPr>
            </a:p>
            <a:p>
              <a:r>
                <a:rPr lang="en-US" altLang="zh-CN" sz="2000" dirty="0" err="1">
                  <a:solidFill>
                    <a:srgbClr val="C00000"/>
                  </a:solidFill>
                </a:rPr>
                <a:t>Traceback</a:t>
              </a:r>
              <a:r>
                <a:rPr lang="en-US" altLang="zh-CN" sz="2000" dirty="0">
                  <a:solidFill>
                    <a:srgbClr val="C00000"/>
                  </a:solidFill>
                </a:rPr>
                <a:t> (most recent call last):</a:t>
              </a:r>
              <a:endParaRPr lang="zh-CN" altLang="zh-CN" sz="2000" dirty="0">
                <a:solidFill>
                  <a:srgbClr val="C00000"/>
                </a:solidFill>
              </a:endParaRPr>
            </a:p>
            <a:p>
              <a:r>
                <a:rPr lang="en-US" altLang="zh-CN" sz="2000" dirty="0">
                  <a:solidFill>
                    <a:srgbClr val="C00000"/>
                  </a:solidFill>
                </a:rPr>
                <a:t>  File "&lt;pyshell#4&gt;", line 1, in &lt;module&gt;</a:t>
              </a:r>
              <a:endParaRPr lang="zh-CN" altLang="zh-CN" sz="2000" dirty="0">
                <a:solidFill>
                  <a:srgbClr val="C00000"/>
                </a:solidFill>
              </a:endParaRPr>
            </a:p>
            <a:p>
              <a:r>
                <a:rPr lang="en-US" altLang="zh-CN" sz="2000" dirty="0">
                  <a:solidFill>
                    <a:srgbClr val="C00000"/>
                  </a:solidFill>
                </a:rPr>
                <a:t>    </a:t>
              </a:r>
              <a:r>
                <a:rPr lang="en-US" altLang="zh-CN" sz="2000" dirty="0" err="1">
                  <a:solidFill>
                    <a:srgbClr val="C00000"/>
                  </a:solidFill>
                </a:rPr>
                <a:t>testStr</a:t>
              </a:r>
              <a:r>
                <a:rPr lang="en-US" altLang="zh-CN" sz="2000" dirty="0">
                  <a:solidFill>
                    <a:srgbClr val="C00000"/>
                  </a:solidFill>
                </a:rPr>
                <a:t>[0] = 'H'</a:t>
              </a:r>
              <a:endParaRPr lang="zh-CN" altLang="zh-CN" sz="2000" dirty="0">
                <a:solidFill>
                  <a:srgbClr val="C00000"/>
                </a:solidFill>
              </a:endParaRPr>
            </a:p>
            <a:p>
              <a:r>
                <a:rPr lang="en-US" altLang="zh-CN" sz="2000" dirty="0" err="1">
                  <a:solidFill>
                    <a:srgbClr val="C00000"/>
                  </a:solidFill>
                </a:rPr>
                <a:t>TypeError</a:t>
              </a:r>
              <a:r>
                <a:rPr lang="en-US" altLang="zh-CN" sz="2000" dirty="0">
                  <a:solidFill>
                    <a:srgbClr val="C00000"/>
                  </a:solidFill>
                </a:rPr>
                <a:t>: '</a:t>
              </a:r>
              <a:r>
                <a:rPr lang="en-US" altLang="zh-CN" sz="2000" dirty="0" err="1">
                  <a:solidFill>
                    <a:srgbClr val="C00000"/>
                  </a:solidFill>
                </a:rPr>
                <a:t>str</a:t>
              </a:r>
              <a:r>
                <a:rPr lang="en-US" altLang="zh-CN" sz="2000" dirty="0">
                  <a:solidFill>
                    <a:srgbClr val="C00000"/>
                  </a:solidFill>
                </a:rPr>
                <a:t>' object does not support item assignment</a:t>
              </a:r>
            </a:p>
            <a:p>
              <a:r>
                <a:rPr lang="en-US" altLang="zh-CN" sz="2000" dirty="0" smtClean="0"/>
                <a:t>&gt;&gt;&gt; </a:t>
              </a:r>
              <a:r>
                <a:rPr lang="en-US" altLang="zh-CN" sz="2000" dirty="0" err="1"/>
                <a:t>hStr</a:t>
              </a:r>
              <a:endParaRPr lang="en-US" altLang="zh-CN" sz="2000" dirty="0"/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'The IBM Company'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hStr</a:t>
              </a:r>
              <a:r>
                <a:rPr lang="en-US" altLang="zh-CN" sz="2000" dirty="0"/>
                <a:t> =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''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hStr</a:t>
              </a:r>
              <a:endParaRPr lang="en-US" altLang="zh-CN" sz="2000" dirty="0"/>
            </a:p>
            <a:p>
              <a:r>
                <a:rPr lang="en-US" altLang="zh-CN" sz="2000" dirty="0" smtClean="0">
                  <a:solidFill>
                    <a:srgbClr val="0070C0"/>
                  </a:solidFill>
                </a:rPr>
                <a:t>''</a:t>
              </a:r>
              <a:endParaRPr lang="en-US" altLang="zh-CN" sz="20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754772" y="1712620"/>
              <a:ext cx="415809" cy="37772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166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常用转义字符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47</a:t>
            </a:fld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314429"/>
              </p:ext>
            </p:extLst>
          </p:nvPr>
        </p:nvGraphicFramePr>
        <p:xfrm>
          <a:off x="467544" y="990458"/>
          <a:ext cx="3744416" cy="268528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241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202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字符</a:t>
                      </a:r>
                      <a:endPara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说明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231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altLang="zh-CN" sz="16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\t</a:t>
                      </a:r>
                      <a:endParaRPr lang="zh-CN" altLang="en-US" sz="1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横向制表符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231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altLang="zh-CN" sz="16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\n</a:t>
                      </a:r>
                      <a:endParaRPr lang="zh-CN" altLang="en-US" sz="1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换行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231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altLang="zh-CN" sz="16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\r</a:t>
                      </a:r>
                      <a:endParaRPr lang="zh-CN" altLang="en-US" sz="1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回车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4231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altLang="zh-CN" sz="16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\"</a:t>
                      </a:r>
                      <a:endParaRPr lang="zh-CN" altLang="en-US" sz="1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双引号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4231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altLang="zh-CN" sz="16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\'</a:t>
                      </a:r>
                      <a:endParaRPr lang="zh-CN" altLang="en-US" sz="1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单引号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4231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altLang="zh-CN" sz="16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\\</a:t>
                      </a:r>
                      <a:endParaRPr lang="zh-CN" altLang="en-US" sz="1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反斜杠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4231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altLang="zh-CN" sz="16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\</a:t>
                      </a:r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在行尾时</a:t>
                      </a:r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续行符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4231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altLang="zh-CN" sz="1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\</a:t>
                      </a:r>
                      <a:r>
                        <a:rPr lang="en-US" altLang="zh-CN" sz="1600" b="1" dirty="0" err="1" smtClean="0">
                          <a:latin typeface="微软雅黑" pitchFamily="34" charset="-122"/>
                          <a:ea typeface="微软雅黑" pitchFamily="34" charset="-122"/>
                        </a:rPr>
                        <a:t>ooo</a:t>
                      </a:r>
                      <a:r>
                        <a:rPr lang="en-US" altLang="zh-CN" sz="1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endParaRPr lang="zh-CN" altLang="en-US" sz="1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值为八进制数</a:t>
                      </a:r>
                      <a:r>
                        <a:rPr lang="en-US" altLang="zh-CN" sz="16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ooo</a:t>
                      </a: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的字符</a:t>
                      </a:r>
                    </a:p>
                  </a:txBody>
                  <a:tcPr marT="34290" marB="34290"/>
                </a:tc>
              </a:tr>
              <a:tr h="24231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altLang="zh-CN" sz="1600" b="1" dirty="0" smtClean="0">
                          <a:latin typeface="微软雅黑" pitchFamily="34" charset="-122"/>
                          <a:ea typeface="微软雅黑" pitchFamily="34" charset="-122"/>
                        </a:rPr>
                        <a:t>\</a:t>
                      </a:r>
                      <a:r>
                        <a:rPr lang="en-US" altLang="zh-CN" sz="1600" b="1" dirty="0" err="1" smtClean="0">
                          <a:latin typeface="微软雅黑" pitchFamily="34" charset="-122"/>
                          <a:ea typeface="微软雅黑" pitchFamily="34" charset="-122"/>
                        </a:rPr>
                        <a:t>xhh</a:t>
                      </a:r>
                      <a:endParaRPr lang="zh-CN" altLang="en-US" sz="16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值为十六进制数</a:t>
                      </a:r>
                      <a:r>
                        <a:rPr lang="en-US" altLang="zh-CN" sz="16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hh</a:t>
                      </a: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的字符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4367536" y="1174803"/>
            <a:ext cx="4032448" cy="2275447"/>
            <a:chOff x="548640" y="1867933"/>
            <a:chExt cx="2992981" cy="2275447"/>
          </a:xfrm>
        </p:grpSpPr>
        <p:sp>
          <p:nvSpPr>
            <p:cNvPr id="13" name="任意多边形 12"/>
            <p:cNvSpPr/>
            <p:nvPr/>
          </p:nvSpPr>
          <p:spPr>
            <a:xfrm>
              <a:off x="548640" y="1867933"/>
              <a:ext cx="2992981" cy="227544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aStr</a:t>
              </a:r>
              <a:r>
                <a:rPr lang="en-US" altLang="zh-CN" sz="2400" dirty="0" smtClean="0"/>
                <a:t> =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'\101\t\x41\n'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bStr</a:t>
              </a:r>
              <a:r>
                <a:rPr lang="en-US" altLang="zh-CN" sz="2400" dirty="0" smtClean="0"/>
                <a:t> =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'\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141\t\x61\n'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</a:t>
              </a:r>
              <a:r>
                <a:rPr lang="en-US" altLang="zh-CN" sz="2400" dirty="0" err="1" smtClean="0"/>
                <a:t>aStr</a:t>
              </a:r>
              <a:r>
                <a:rPr lang="en-US" altLang="zh-CN" sz="2400" dirty="0" smtClean="0"/>
                <a:t>, </a:t>
              </a:r>
              <a:r>
                <a:rPr lang="en-US" altLang="zh-CN" sz="2400" dirty="0" err="1" smtClean="0"/>
                <a:t>bStr</a:t>
              </a:r>
              <a:r>
                <a:rPr lang="en-US" altLang="zh-CN" sz="2400" dirty="0" smtClean="0"/>
                <a:t>)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A	A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a	a</a:t>
              </a:r>
              <a:endParaRPr lang="en-US" altLang="zh-CN" sz="2400" dirty="0" smtClean="0">
                <a:solidFill>
                  <a:srgbClr val="0070C0"/>
                </a:solidFill>
              </a:endParaRPr>
            </a:p>
          </p:txBody>
        </p:sp>
        <p:sp>
          <p:nvSpPr>
            <p:cNvPr id="14" name="椭圆形标注 13"/>
            <p:cNvSpPr/>
            <p:nvPr/>
          </p:nvSpPr>
          <p:spPr>
            <a:xfrm>
              <a:off x="708978" y="1903580"/>
              <a:ext cx="534402" cy="360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778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</a:t>
            </a:r>
            <a:r>
              <a:rPr lang="zh-CN" altLang="en-US" dirty="0"/>
              <a:t>常用</a:t>
            </a:r>
            <a:r>
              <a:rPr lang="zh-CN" altLang="en-US" dirty="0" smtClean="0"/>
              <a:t>方法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48</a:t>
            </a:fld>
            <a:endParaRPr lang="zh-CN" altLang="en-US" dirty="0"/>
          </a:p>
        </p:txBody>
      </p:sp>
      <p:graphicFrame>
        <p:nvGraphicFramePr>
          <p:cNvPr id="5" name="内容占位符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4890385"/>
              </p:ext>
            </p:extLst>
          </p:nvPr>
        </p:nvGraphicFramePr>
        <p:xfrm>
          <a:off x="457200" y="1059582"/>
          <a:ext cx="8229601" cy="315468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3223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801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6867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6867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6867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2108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9433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000" b="1" dirty="0" smtClean="0"/>
                        <a:t>capitalize()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/>
                        <a:t>center()</a:t>
                      </a:r>
                      <a:endParaRPr lang="zh-CN" altLang="en-US" sz="2000" b="1" dirty="0" smtClean="0">
                        <a:latin typeface="+mj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/>
                        <a:t>count()</a:t>
                      </a:r>
                      <a:endParaRPr lang="zh-CN" altLang="en-US" sz="2000" b="1" dirty="0" smtClean="0">
                        <a:latin typeface="+mj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/>
                        <a:t>encode()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err="1" smtClean="0"/>
                        <a:t>endswith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/>
                        <a:t>find()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43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>
                          <a:latin typeface="+mj-lt"/>
                        </a:rPr>
                        <a:t>format()</a:t>
                      </a:r>
                      <a:endParaRPr lang="zh-CN" altLang="en-US" sz="2000" b="1" dirty="0" smtClean="0">
                        <a:latin typeface="+mj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/>
                        <a:t>index()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err="1" smtClean="0"/>
                        <a:t>isalnum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err="1" smtClean="0"/>
                        <a:t>isalpha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err="1" smtClean="0"/>
                        <a:t>isdigit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err="1" smtClean="0"/>
                        <a:t>islower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43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err="1" smtClean="0"/>
                        <a:t>isspace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dirty="0" smtClean="0">
                        <a:latin typeface="+mj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000" b="1" dirty="0" err="1" smtClean="0"/>
                        <a:t>istitle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dirty="0">
                        <a:latin typeface="+mj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err="1" smtClean="0"/>
                        <a:t>isupper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dirty="0" smtClean="0">
                        <a:latin typeface="+mj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/>
                        <a:t>join()</a:t>
                      </a:r>
                      <a:endParaRPr lang="zh-CN" altLang="en-US" sz="2000" b="1" dirty="0" smtClean="0">
                        <a:latin typeface="+mj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err="1" smtClean="0"/>
                        <a:t>ljust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dirty="0" smtClean="0">
                        <a:latin typeface="+mj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/>
                        <a:t>lower()</a:t>
                      </a:r>
                      <a:endParaRPr lang="zh-CN" altLang="en-US" sz="2000" b="1" dirty="0" smtClean="0">
                        <a:latin typeface="+mj-lt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43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err="1" smtClean="0"/>
                        <a:t>lstrip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dirty="0" smtClean="0">
                        <a:latin typeface="+mj-lt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maketrans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/>
                        <a:t>partition()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/>
                        <a:t>replace()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err="1" smtClean="0"/>
                        <a:t>rfind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err="1" smtClean="0"/>
                        <a:t>rindex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43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err="1" smtClean="0"/>
                        <a:t>rjust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err="1" smtClean="0"/>
                        <a:t>rpartition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err="1" smtClean="0"/>
                        <a:t>rstrip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/>
                        <a:t>split()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err="1" smtClean="0"/>
                        <a:t>splitlines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err="1" smtClean="0"/>
                        <a:t>startswith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60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/>
                        <a:t>strip()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err="1" smtClean="0"/>
                        <a:t>swapcase</a:t>
                      </a:r>
                      <a:r>
                        <a:rPr lang="en-US" altLang="zh-CN" sz="2000" b="1" dirty="0" smtClean="0"/>
                        <a:t>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/>
                        <a:t>title()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/>
                        <a:t>translate()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/>
                        <a:t>upper()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zfill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92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0" dirty="0" smtClean="0"/>
              <a:t>字符串常用方法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49</a:t>
            </a:fld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1043608" y="1741861"/>
            <a:ext cx="2877494" cy="1783111"/>
            <a:chOff x="-836843" y="3053828"/>
            <a:chExt cx="1566719" cy="954805"/>
          </a:xfrm>
        </p:grpSpPr>
        <p:sp>
          <p:nvSpPr>
            <p:cNvPr id="9" name="任意多边形 8"/>
            <p:cNvSpPr/>
            <p:nvPr/>
          </p:nvSpPr>
          <p:spPr>
            <a:xfrm>
              <a:off x="-836843" y="3053828"/>
              <a:ext cx="1566719" cy="95480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aStr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'Python!'</a:t>
              </a:r>
              <a:endParaRPr lang="zh-CN" altLang="zh-CN" sz="2400" dirty="0">
                <a:solidFill>
                  <a:schemeClr val="accent3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aStr.center</a:t>
              </a:r>
              <a:r>
                <a:rPr lang="en-US" altLang="zh-CN" sz="2400" dirty="0"/>
                <a:t>(11)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  Python!  '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680017" y="3053828"/>
              <a:ext cx="392021" cy="19277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547664" y="987574"/>
            <a:ext cx="1224136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400" kern="100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center()</a:t>
            </a:r>
            <a:endParaRPr lang="en-US" altLang="zh-CN" sz="2400" kern="1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644008" y="1589227"/>
            <a:ext cx="3943185" cy="2242683"/>
            <a:chOff x="-844700" y="2972098"/>
            <a:chExt cx="2146959" cy="1200893"/>
          </a:xfrm>
        </p:grpSpPr>
        <p:sp>
          <p:nvSpPr>
            <p:cNvPr id="12" name="任意多边形 11"/>
            <p:cNvSpPr/>
            <p:nvPr/>
          </p:nvSpPr>
          <p:spPr>
            <a:xfrm>
              <a:off x="-844700" y="2972098"/>
              <a:ext cx="2146959" cy="120089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bStr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'No pain, No gain.'</a:t>
              </a:r>
              <a:endParaRPr lang="zh-CN" altLang="zh-CN" sz="2400" dirty="0">
                <a:solidFill>
                  <a:schemeClr val="accent3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bStr.count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'no'</a:t>
              </a:r>
              <a:r>
                <a:rPr lang="en-US" altLang="zh-CN" sz="2400" dirty="0"/>
                <a:t>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0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bStr.count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'No'</a:t>
              </a:r>
              <a:r>
                <a:rPr lang="en-US" altLang="zh-CN" sz="2400" dirty="0"/>
                <a:t>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2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-722341" y="2972098"/>
              <a:ext cx="392021" cy="19277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5724128" y="987574"/>
            <a:ext cx="1152128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count()</a:t>
            </a:r>
          </a:p>
        </p:txBody>
      </p:sp>
    </p:spTree>
    <p:extLst>
      <p:ext uri="{BB962C8B-B14F-4D97-AF65-F5344CB8AC3E}">
        <p14:creationId xmlns:p14="http://schemas.microsoft.com/office/powerpoint/2010/main" val="408867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3.1.1 </a:t>
            </a:r>
            <a:r>
              <a:rPr lang="zh-CN" altLang="zh-CN" dirty="0" smtClean="0"/>
              <a:t>索引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429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12308" y="1015167"/>
            <a:ext cx="7920132" cy="11695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字符串小例子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50</a:t>
            </a:fld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187624" y="1015167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出一个字符串，不区分大小写，字符串中可能</a:t>
            </a: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包含</a:t>
            </a:r>
            <a:r>
              <a:rPr lang="en-US" altLang="zh-CN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‘A’-‘</a:t>
            </a:r>
            <a:r>
              <a:rPr lang="en-US" altLang="zh-CN" sz="2000" dirty="0" err="1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Z’,‘a</a:t>
            </a:r>
            <a:r>
              <a:rPr lang="en-US" altLang="zh-CN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’-‘z’,‘ ’(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空格</a:t>
            </a:r>
            <a:r>
              <a:rPr lang="en-US" altLang="zh-CN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等字符。输出字母</a:t>
            </a:r>
            <a:r>
              <a:rPr lang="en-US" altLang="zh-CN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（包括大小写）出现的次数</a:t>
            </a: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。测试数据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 err="1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abc&amp;ABC</a:t>
            </a:r>
            <a:r>
              <a:rPr lang="zh-CN" altLang="en-US" sz="20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9" y="915571"/>
            <a:ext cx="121058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051723" y="2427734"/>
            <a:ext cx="2736301" cy="2088233"/>
            <a:chOff x="1019118" y="2102814"/>
            <a:chExt cx="1986458" cy="1754909"/>
          </a:xfrm>
        </p:grpSpPr>
        <p:sp>
          <p:nvSpPr>
            <p:cNvPr id="16" name="任意多边形 15"/>
            <p:cNvSpPr/>
            <p:nvPr/>
          </p:nvSpPr>
          <p:spPr>
            <a:xfrm>
              <a:off x="1019118" y="2102814"/>
              <a:ext cx="1986458" cy="175490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dirty="0" smtClean="0"/>
            </a:p>
            <a:p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char_count.py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s1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"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abc&amp;ABC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"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s = s1.lower()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n = </a:t>
              </a:r>
              <a:r>
                <a:rPr lang="en-US" altLang="zh-CN" sz="2400" dirty="0" err="1"/>
                <a:t>s.count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"a"</a:t>
              </a:r>
              <a:r>
                <a:rPr lang="en-US" altLang="zh-CN" sz="2400" dirty="0"/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(n)</a:t>
              </a:r>
            </a:p>
          </p:txBody>
        </p:sp>
        <p:sp>
          <p:nvSpPr>
            <p:cNvPr id="17" name="椭圆形标注 16"/>
            <p:cNvSpPr/>
            <p:nvPr/>
          </p:nvSpPr>
          <p:spPr>
            <a:xfrm>
              <a:off x="1123725" y="2121409"/>
              <a:ext cx="418143" cy="223461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</a:rPr>
                <a:t>F</a:t>
              </a:r>
              <a:r>
                <a:rPr lang="en-US" altLang="zh-CN" sz="800" dirty="0" smtClean="0">
                  <a:solidFill>
                    <a:schemeClr val="accent1"/>
                  </a:solidFill>
                </a:rPr>
                <a:t>ile</a:t>
              </a:r>
              <a:endParaRPr lang="zh-CN" altLang="en-US" sz="8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410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0" dirty="0" smtClean="0"/>
              <a:t>字符串常用方法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51</a:t>
            </a:fld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910409" y="1038411"/>
            <a:ext cx="6120680" cy="3762414"/>
            <a:chOff x="-1029865" y="2926940"/>
            <a:chExt cx="3332547" cy="2014666"/>
          </a:xfrm>
        </p:grpSpPr>
        <p:sp>
          <p:nvSpPr>
            <p:cNvPr id="12" name="任意多边形 11"/>
            <p:cNvSpPr/>
            <p:nvPr/>
          </p:nvSpPr>
          <p:spPr>
            <a:xfrm>
              <a:off x="-1029865" y="2926940"/>
              <a:ext cx="3332547" cy="201466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 smtClean="0"/>
            </a:p>
            <a:p>
              <a:r>
                <a:rPr lang="en-US" altLang="zh-CN" sz="2000" dirty="0" smtClean="0"/>
                <a:t>&gt;&gt;&gt; </a:t>
              </a:r>
              <a:r>
                <a:rPr lang="en-US" altLang="zh-CN" sz="2000" dirty="0" err="1"/>
                <a:t>bStr</a:t>
              </a:r>
              <a:r>
                <a:rPr lang="en-US" altLang="zh-CN" sz="2000" dirty="0"/>
                <a:t> =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'No pain, No gain. '   </a:t>
              </a:r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zh-CN" altLang="en-US" sz="2000" i="1" dirty="0" smtClean="0">
                  <a:solidFill>
                    <a:schemeClr val="bg1">
                      <a:lumMod val="65000"/>
                    </a:schemeClr>
                  </a:solidFill>
                </a:rPr>
                <a:t>逗号后面有一个空格！</a:t>
              </a:r>
              <a:endParaRPr lang="zh-CN" altLang="zh-CN" sz="20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bStr.find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'No'</a:t>
              </a:r>
              <a:r>
                <a:rPr lang="en-US" altLang="zh-CN" sz="2000" dirty="0"/>
                <a:t>)</a:t>
              </a:r>
              <a:endParaRPr lang="zh-CN" altLang="zh-CN" sz="2000" dirty="0"/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0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bStr.find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'no'</a:t>
              </a:r>
              <a:r>
                <a:rPr lang="en-US" altLang="zh-CN" sz="2000" dirty="0"/>
                <a:t>)</a:t>
              </a:r>
              <a:endParaRPr lang="zh-CN" altLang="zh-CN" sz="2000" dirty="0"/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-1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bStr.find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'No'</a:t>
              </a:r>
              <a:r>
                <a:rPr lang="en-US" altLang="zh-CN" sz="2000" dirty="0"/>
                <a:t>,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 </a:t>
              </a:r>
              <a:r>
                <a:rPr lang="en-US" altLang="zh-CN" sz="2000" dirty="0"/>
                <a:t>3)</a:t>
              </a:r>
              <a:endParaRPr lang="zh-CN" altLang="zh-CN" sz="2000" dirty="0"/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9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bStr.find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'No'</a:t>
              </a:r>
              <a:r>
                <a:rPr lang="en-US" altLang="zh-CN" sz="2000" dirty="0"/>
                <a:t>, 3, 10)</a:t>
              </a:r>
              <a:endParaRPr lang="zh-CN" altLang="zh-CN" sz="2000" dirty="0"/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-1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bStr.find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'No'</a:t>
              </a:r>
              <a:r>
                <a:rPr lang="en-US" altLang="zh-CN" sz="2000" dirty="0"/>
                <a:t>, 3, 11)</a:t>
              </a:r>
              <a:endParaRPr lang="zh-CN" altLang="zh-CN" sz="2000" dirty="0"/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9</a:t>
              </a:r>
              <a:endParaRPr lang="zh-CN" altLang="zh-CN" sz="2000" dirty="0">
                <a:solidFill>
                  <a:srgbClr val="0070C0"/>
                </a:solidFill>
              </a:endParaRP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-952925" y="2926940"/>
              <a:ext cx="392021" cy="19277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57200" y="1038411"/>
            <a:ext cx="874440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find()</a:t>
            </a:r>
          </a:p>
        </p:txBody>
      </p:sp>
    </p:spTree>
    <p:extLst>
      <p:ext uri="{BB962C8B-B14F-4D97-AF65-F5344CB8AC3E}">
        <p14:creationId xmlns:p14="http://schemas.microsoft.com/office/powerpoint/2010/main" val="243466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0" dirty="0" smtClean="0"/>
              <a:t>字符串常用方法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52</a:t>
            </a:fld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2051680" y="1033894"/>
            <a:ext cx="6336704" cy="3672367"/>
            <a:chOff x="-1124255" y="2848195"/>
            <a:chExt cx="3450167" cy="1966449"/>
          </a:xfrm>
        </p:grpSpPr>
        <p:sp>
          <p:nvSpPr>
            <p:cNvPr id="12" name="任意多边形 11"/>
            <p:cNvSpPr/>
            <p:nvPr/>
          </p:nvSpPr>
          <p:spPr>
            <a:xfrm>
              <a:off x="-1124255" y="2848195"/>
              <a:ext cx="3450167" cy="196644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 smtClean="0"/>
            </a:p>
            <a:p>
              <a:r>
                <a:rPr lang="en-US" altLang="zh-CN" sz="2000" dirty="0" smtClean="0"/>
                <a:t>&gt;&gt;&gt; </a:t>
              </a:r>
              <a:r>
                <a:rPr lang="en-US" altLang="zh-CN" sz="2000" dirty="0" err="1" smtClean="0"/>
                <a:t>bStr</a:t>
              </a:r>
              <a:r>
                <a:rPr lang="en-US" altLang="zh-CN" sz="2000" dirty="0" smtClean="0"/>
                <a:t> = </a:t>
              </a:r>
              <a:r>
                <a:rPr lang="en-US" altLang="zh-CN" sz="2000" dirty="0" smtClean="0">
                  <a:solidFill>
                    <a:schemeClr val="accent3"/>
                  </a:solidFill>
                </a:rPr>
                <a:t>'No pain, No gain. '   </a:t>
              </a:r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zh-CN" altLang="en-US" sz="2000" i="1" dirty="0" smtClean="0">
                  <a:solidFill>
                    <a:schemeClr val="bg1">
                      <a:lumMod val="65000"/>
                    </a:schemeClr>
                  </a:solidFill>
                </a:rPr>
                <a:t>逗号后面有一个空格！</a:t>
              </a:r>
              <a:endParaRPr lang="zh-CN" altLang="zh-CN" sz="2000" i="1" dirty="0" smtClean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000" dirty="0" smtClean="0"/>
                <a:t>&gt;&gt;&gt; </a:t>
              </a:r>
              <a:r>
                <a:rPr lang="en-US" altLang="zh-CN" sz="2000" dirty="0" err="1" smtClean="0"/>
                <a:t>bStr.index</a:t>
              </a:r>
              <a:r>
                <a:rPr lang="en-US" altLang="zh-CN" sz="2000" dirty="0" smtClean="0"/>
                <a:t>(</a:t>
              </a:r>
              <a:r>
                <a:rPr lang="en-US" altLang="zh-CN" sz="2000" dirty="0" smtClean="0">
                  <a:solidFill>
                    <a:schemeClr val="accent3"/>
                  </a:solidFill>
                </a:rPr>
                <a:t>'no'</a:t>
              </a:r>
              <a:r>
                <a:rPr lang="en-US" altLang="zh-CN" sz="2000" dirty="0" smtClean="0"/>
                <a:t>)</a:t>
              </a:r>
              <a:endParaRPr lang="zh-CN" altLang="zh-CN" sz="2000" dirty="0" smtClean="0"/>
            </a:p>
            <a:p>
              <a:r>
                <a:rPr lang="en-US" altLang="zh-CN" sz="2000" dirty="0" err="1" smtClean="0">
                  <a:solidFill>
                    <a:srgbClr val="C00000"/>
                  </a:solidFill>
                </a:rPr>
                <a:t>Traceback</a:t>
              </a:r>
              <a:r>
                <a:rPr lang="en-US" altLang="zh-CN" sz="2000" dirty="0" smtClean="0">
                  <a:solidFill>
                    <a:srgbClr val="C00000"/>
                  </a:solidFill>
                </a:rPr>
                <a:t> (most recent call last):</a:t>
              </a:r>
              <a:endParaRPr lang="zh-CN" altLang="zh-CN" sz="2000" dirty="0" smtClean="0">
                <a:solidFill>
                  <a:srgbClr val="C00000"/>
                </a:solidFill>
              </a:endParaRPr>
            </a:p>
            <a:p>
              <a:r>
                <a:rPr lang="en-US" altLang="zh-CN" sz="2000" dirty="0" smtClean="0">
                  <a:solidFill>
                    <a:srgbClr val="C00000"/>
                  </a:solidFill>
                </a:rPr>
                <a:t>  File "&lt;pyshell#5&gt;", line 1, in &lt;module&gt;</a:t>
              </a:r>
              <a:endParaRPr lang="zh-CN" altLang="zh-CN" sz="2000" dirty="0" smtClean="0">
                <a:solidFill>
                  <a:srgbClr val="C00000"/>
                </a:solidFill>
              </a:endParaRPr>
            </a:p>
            <a:p>
              <a:r>
                <a:rPr lang="en-US" altLang="zh-CN" sz="2000" dirty="0" smtClean="0">
                  <a:solidFill>
                    <a:srgbClr val="C00000"/>
                  </a:solidFill>
                </a:rPr>
                <a:t>    </a:t>
              </a:r>
              <a:r>
                <a:rPr lang="en-US" altLang="zh-CN" sz="2000" dirty="0" err="1" smtClean="0">
                  <a:solidFill>
                    <a:srgbClr val="C00000"/>
                  </a:solidFill>
                </a:rPr>
                <a:t>bStr.index</a:t>
              </a:r>
              <a:r>
                <a:rPr lang="en-US" altLang="zh-CN" sz="2000" dirty="0" smtClean="0">
                  <a:solidFill>
                    <a:srgbClr val="C00000"/>
                  </a:solidFill>
                </a:rPr>
                <a:t>('no')</a:t>
              </a:r>
              <a:endParaRPr lang="zh-CN" altLang="zh-CN" sz="2000" dirty="0" smtClean="0">
                <a:solidFill>
                  <a:srgbClr val="C00000"/>
                </a:solidFill>
              </a:endParaRPr>
            </a:p>
            <a:p>
              <a:r>
                <a:rPr lang="en-US" altLang="zh-CN" sz="2000" dirty="0" err="1" smtClean="0">
                  <a:solidFill>
                    <a:srgbClr val="C00000"/>
                  </a:solidFill>
                </a:rPr>
                <a:t>ValueError</a:t>
              </a:r>
              <a:r>
                <a:rPr lang="en-US" altLang="zh-CN" sz="2000" dirty="0" smtClean="0">
                  <a:solidFill>
                    <a:srgbClr val="C00000"/>
                  </a:solidFill>
                </a:rPr>
                <a:t>: substring not found</a:t>
              </a:r>
              <a:endParaRPr lang="zh-CN" altLang="zh-CN" sz="2000" dirty="0" smtClean="0">
                <a:solidFill>
                  <a:srgbClr val="C00000"/>
                </a:solidFill>
              </a:endParaRPr>
            </a:p>
            <a:p>
              <a:r>
                <a:rPr lang="en-US" altLang="zh-CN" sz="2000" dirty="0" smtClean="0"/>
                <a:t>&gt;&gt;&gt; </a:t>
              </a:r>
              <a:r>
                <a:rPr lang="en-US" altLang="zh-CN" sz="2000" dirty="0" err="1" smtClean="0"/>
                <a:t>bStr.index</a:t>
              </a:r>
              <a:r>
                <a:rPr lang="en-US" altLang="zh-CN" sz="2000" dirty="0" smtClean="0"/>
                <a:t>(</a:t>
              </a:r>
              <a:r>
                <a:rPr lang="en-US" altLang="zh-CN" sz="2000" dirty="0" smtClean="0">
                  <a:solidFill>
                    <a:schemeClr val="accent3"/>
                  </a:solidFill>
                </a:rPr>
                <a:t>'No'</a:t>
              </a:r>
              <a:r>
                <a:rPr lang="en-US" altLang="zh-CN" sz="2000" dirty="0" smtClean="0"/>
                <a:t>, 3, 10)</a:t>
              </a:r>
              <a:endParaRPr lang="zh-CN" altLang="zh-CN" sz="2000" dirty="0" smtClean="0"/>
            </a:p>
            <a:p>
              <a:r>
                <a:rPr lang="en-US" altLang="zh-CN" sz="2000" dirty="0" err="1" smtClean="0">
                  <a:solidFill>
                    <a:srgbClr val="C00000"/>
                  </a:solidFill>
                </a:rPr>
                <a:t>Traceback</a:t>
              </a:r>
              <a:r>
                <a:rPr lang="en-US" altLang="zh-CN" sz="2000" dirty="0" smtClean="0">
                  <a:solidFill>
                    <a:srgbClr val="C00000"/>
                  </a:solidFill>
                </a:rPr>
                <a:t> (most recent call last):</a:t>
              </a:r>
              <a:endParaRPr lang="zh-CN" altLang="zh-CN" sz="2000" dirty="0" smtClean="0">
                <a:solidFill>
                  <a:srgbClr val="C00000"/>
                </a:solidFill>
              </a:endParaRPr>
            </a:p>
            <a:p>
              <a:r>
                <a:rPr lang="en-US" altLang="zh-CN" sz="2000" dirty="0" smtClean="0">
                  <a:solidFill>
                    <a:srgbClr val="C00000"/>
                  </a:solidFill>
                </a:rPr>
                <a:t>  File "&lt;pyshell#6&gt;", line 1, in &lt;module&gt;</a:t>
              </a:r>
              <a:endParaRPr lang="zh-CN" altLang="zh-CN" sz="2000" dirty="0" smtClean="0">
                <a:solidFill>
                  <a:srgbClr val="C00000"/>
                </a:solidFill>
              </a:endParaRPr>
            </a:p>
            <a:p>
              <a:r>
                <a:rPr lang="en-US" altLang="zh-CN" sz="2000" dirty="0" smtClean="0">
                  <a:solidFill>
                    <a:srgbClr val="C00000"/>
                  </a:solidFill>
                </a:rPr>
                <a:t>    </a:t>
              </a:r>
              <a:r>
                <a:rPr lang="en-US" altLang="zh-CN" sz="2000" dirty="0" err="1" smtClean="0">
                  <a:solidFill>
                    <a:srgbClr val="C00000"/>
                  </a:solidFill>
                </a:rPr>
                <a:t>bStr.index</a:t>
              </a:r>
              <a:r>
                <a:rPr lang="en-US" altLang="zh-CN" sz="2000" dirty="0" smtClean="0">
                  <a:solidFill>
                    <a:srgbClr val="C00000"/>
                  </a:solidFill>
                </a:rPr>
                <a:t>('No', 3, 10)</a:t>
              </a:r>
              <a:endParaRPr lang="zh-CN" altLang="zh-CN" sz="2000" dirty="0" smtClean="0">
                <a:solidFill>
                  <a:srgbClr val="C00000"/>
                </a:solidFill>
              </a:endParaRPr>
            </a:p>
            <a:p>
              <a:r>
                <a:rPr lang="en-US" altLang="zh-CN" sz="2000" dirty="0" err="1" smtClean="0">
                  <a:solidFill>
                    <a:srgbClr val="C00000"/>
                  </a:solidFill>
                </a:rPr>
                <a:t>ValueError</a:t>
              </a:r>
              <a:r>
                <a:rPr lang="en-US" altLang="zh-CN" sz="2000" dirty="0" smtClean="0">
                  <a:solidFill>
                    <a:srgbClr val="C00000"/>
                  </a:solidFill>
                </a:rPr>
                <a:t>: substring not found</a:t>
              </a:r>
              <a:endParaRPr lang="zh-CN" altLang="zh-CN" sz="2000" dirty="0">
                <a:solidFill>
                  <a:srgbClr val="C00000"/>
                </a:solidFill>
              </a:endParaRP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-1006636" y="2848195"/>
              <a:ext cx="392021" cy="19277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57200" y="1033894"/>
            <a:ext cx="1090464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index()</a:t>
            </a:r>
          </a:p>
        </p:txBody>
      </p:sp>
    </p:spTree>
    <p:extLst>
      <p:ext uri="{BB962C8B-B14F-4D97-AF65-F5344CB8AC3E}">
        <p14:creationId xmlns:p14="http://schemas.microsoft.com/office/powerpoint/2010/main" val="321752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0" dirty="0" smtClean="0"/>
              <a:t>字符串常用方法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53</a:t>
            </a:fld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1835696" y="1203599"/>
            <a:ext cx="6682740" cy="3188929"/>
            <a:chOff x="-1142869" y="2638909"/>
            <a:chExt cx="3638574" cy="1707580"/>
          </a:xfrm>
        </p:grpSpPr>
        <p:sp>
          <p:nvSpPr>
            <p:cNvPr id="9" name="任意多边形 8"/>
            <p:cNvSpPr/>
            <p:nvPr/>
          </p:nvSpPr>
          <p:spPr>
            <a:xfrm>
              <a:off x="-1142869" y="2638909"/>
              <a:ext cx="3638574" cy="170758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 love '</a:t>
              </a:r>
              <a:r>
                <a:rPr lang="en-US" altLang="zh-CN" sz="2400" dirty="0"/>
                <a:t>.join([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'I'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'Python!'</a:t>
              </a:r>
              <a:r>
                <a:rPr lang="en-US" altLang="zh-CN" sz="2400" dirty="0"/>
                <a:t>]) 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'I love Python!'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 '</a:t>
              </a:r>
              <a:r>
                <a:rPr lang="en-US" altLang="zh-CN" sz="2400" dirty="0"/>
                <a:t>.join([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'Hello,'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'World'</a:t>
              </a:r>
              <a:r>
                <a:rPr lang="en-US" altLang="zh-CN" sz="2400" dirty="0"/>
                <a:t>])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'Hello, World'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'-&gt;'</a:t>
              </a:r>
              <a:r>
                <a:rPr lang="en-US" altLang="zh-CN" sz="2400" dirty="0"/>
                <a:t>.join((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'BA'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'The Boeing Company'</a:t>
              </a:r>
              <a:r>
                <a:rPr lang="en-US" altLang="zh-CN" sz="2400" dirty="0"/>
                <a:t>,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 '184.76'</a:t>
              </a:r>
              <a:r>
                <a:rPr lang="en-US" altLang="zh-CN" sz="2400" dirty="0"/>
                <a:t>))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'BA-&gt;The Boeing Company-&gt;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184.76‘</a:t>
              </a:r>
            </a:p>
            <a:p>
              <a:r>
                <a:rPr lang="en-US" altLang="zh-CN" sz="2400" dirty="0"/>
                <a:t>&gt;&gt;&gt;</a:t>
              </a:r>
              <a:r>
                <a:rPr lang="en-US" altLang="zh-CN" sz="2400" dirty="0">
                  <a:solidFill>
                    <a:srgbClr val="0070C0"/>
                  </a:solidFill>
                </a:rPr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'.'</a:t>
              </a:r>
              <a:r>
                <a:rPr lang="en-US" altLang="zh-CN" sz="2400" dirty="0"/>
                <a:t>.join((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'2020'</a:t>
              </a:r>
              <a:r>
                <a:rPr lang="en-US" altLang="zh-CN" sz="2400" dirty="0"/>
                <a:t>,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'1'</a:t>
              </a:r>
              <a:r>
                <a:rPr lang="en-US" altLang="zh-CN" sz="2400" dirty="0"/>
                <a:t>,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'1'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'2020.1.1'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1048837" y="2638909"/>
              <a:ext cx="392021" cy="19277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40105" y="1022458"/>
            <a:ext cx="819527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join()</a:t>
            </a:r>
          </a:p>
        </p:txBody>
      </p:sp>
    </p:spTree>
    <p:extLst>
      <p:ext uri="{BB962C8B-B14F-4D97-AF65-F5344CB8AC3E}">
        <p14:creationId xmlns:p14="http://schemas.microsoft.com/office/powerpoint/2010/main" val="210513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0" dirty="0" smtClean="0"/>
              <a:t>字符串常用方法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54</a:t>
            </a:fld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2555776" y="1663011"/>
            <a:ext cx="4680519" cy="1522601"/>
            <a:chOff x="-835305" y="3068483"/>
            <a:chExt cx="2548418" cy="815310"/>
          </a:xfrm>
        </p:grpSpPr>
        <p:sp>
          <p:nvSpPr>
            <p:cNvPr id="12" name="任意多边形 11"/>
            <p:cNvSpPr/>
            <p:nvPr/>
          </p:nvSpPr>
          <p:spPr>
            <a:xfrm>
              <a:off x="-835305" y="3068483"/>
              <a:ext cx="2548418" cy="81531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cStr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'Hope is a good thing.'</a:t>
              </a:r>
              <a:endParaRPr lang="zh-CN" altLang="zh-CN" sz="2400" dirty="0">
                <a:solidFill>
                  <a:schemeClr val="accent3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 smtClean="0"/>
                <a:t>cStr.replace</a:t>
              </a:r>
              <a:r>
                <a:rPr lang="en-US" altLang="zh-CN" sz="2400" dirty="0" smtClean="0"/>
                <a:t>(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'Hope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,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'Love'</a:t>
              </a:r>
              <a:r>
                <a:rPr lang="en-US" altLang="zh-CN" sz="2400" dirty="0"/>
                <a:t>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'Love is a good thing.'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-678479" y="3085317"/>
              <a:ext cx="392021" cy="19277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57200" y="1071387"/>
            <a:ext cx="1306488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replace()</a:t>
            </a:r>
          </a:p>
        </p:txBody>
      </p:sp>
    </p:spTree>
    <p:extLst>
      <p:ext uri="{BB962C8B-B14F-4D97-AF65-F5344CB8AC3E}">
        <p14:creationId xmlns:p14="http://schemas.microsoft.com/office/powerpoint/2010/main" val="290788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0" dirty="0" smtClean="0"/>
              <a:t>字符串常用方法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55</a:t>
            </a:fld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39552" y="1008771"/>
            <a:ext cx="936104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split()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987824" y="1239603"/>
            <a:ext cx="4032448" cy="3168350"/>
            <a:chOff x="-835305" y="2861039"/>
            <a:chExt cx="1842703" cy="1130119"/>
          </a:xfrm>
        </p:grpSpPr>
        <p:sp>
          <p:nvSpPr>
            <p:cNvPr id="9" name="任意多边形 8"/>
            <p:cNvSpPr/>
            <p:nvPr/>
          </p:nvSpPr>
          <p:spPr>
            <a:xfrm>
              <a:off x="-835305" y="2861039"/>
              <a:ext cx="1842703" cy="113011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'2020 1 1'</a:t>
              </a:r>
              <a:r>
                <a:rPr lang="en-US" altLang="zh-CN" sz="2400" dirty="0"/>
                <a:t>.split()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['2020', '1', '1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']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dStr</a:t>
              </a:r>
              <a:r>
                <a:rPr lang="en-US" altLang="zh-CN" sz="2400" dirty="0" smtClean="0"/>
                <a:t> =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'I am a student.'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dStr</a:t>
              </a:r>
              <a:r>
                <a:rPr lang="en-US" altLang="zh-CN" sz="2400" dirty="0" smtClean="0"/>
                <a:t>[:-1].split()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['I', 'am', 'a', 'student']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'2020.1.1'</a:t>
              </a:r>
              <a:r>
                <a:rPr lang="en-US" altLang="zh-CN" sz="2400" dirty="0"/>
                <a:t>.split(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'.'</a:t>
              </a:r>
              <a:r>
                <a:rPr lang="en-US" altLang="zh-CN" sz="2400" dirty="0"/>
                <a:t>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['2020', '1', '1']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756849" y="2861039"/>
              <a:ext cx="392021" cy="15410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224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0" dirty="0" smtClean="0"/>
              <a:t>字符串常用方法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56</a:t>
            </a:fld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39552" y="1008771"/>
            <a:ext cx="936104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split()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051720" y="1010057"/>
            <a:ext cx="5760641" cy="2052227"/>
            <a:chOff x="-1164359" y="2861039"/>
            <a:chExt cx="2632433" cy="732009"/>
          </a:xfrm>
        </p:grpSpPr>
        <p:sp>
          <p:nvSpPr>
            <p:cNvPr id="9" name="任意多边形 8"/>
            <p:cNvSpPr/>
            <p:nvPr/>
          </p:nvSpPr>
          <p:spPr>
            <a:xfrm>
              <a:off x="-1164359" y="2861039"/>
              <a:ext cx="2632433" cy="73200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nums</a:t>
              </a:r>
              <a:r>
                <a:rPr lang="en-US" altLang="zh-CN" sz="2400" dirty="0"/>
                <a:t> = input</a:t>
              </a:r>
              <a:r>
                <a:rPr lang="en-US" altLang="zh-CN" sz="2400" dirty="0" smtClean="0"/>
                <a:t>(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'Enter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 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nums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: '</a:t>
              </a:r>
              <a:r>
                <a:rPr lang="en-US" altLang="zh-CN" sz="2400" dirty="0"/>
                <a:t>).split(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','</a:t>
              </a:r>
              <a:r>
                <a:rPr lang="en-US" altLang="zh-CN" sz="2400" dirty="0"/>
                <a:t>)</a:t>
              </a:r>
            </a:p>
            <a:p>
              <a:r>
                <a:rPr lang="en-US" altLang="zh-CN" sz="2400" dirty="0" smtClean="0">
                  <a:solidFill>
                    <a:schemeClr val="accent1"/>
                  </a:solidFill>
                </a:rPr>
                <a:t>Enter 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the </a:t>
              </a:r>
              <a:r>
                <a:rPr lang="en-US" altLang="zh-CN" sz="2400" dirty="0" err="1">
                  <a:solidFill>
                    <a:schemeClr val="accent1"/>
                  </a:solidFill>
                </a:rPr>
                <a:t>nums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: </a:t>
              </a:r>
              <a:r>
                <a:rPr lang="en-US" altLang="zh-CN" sz="2400" dirty="0"/>
                <a:t>12,34,56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nums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['12', '34', '56</a:t>
              </a:r>
              <a:r>
                <a:rPr lang="en-US" altLang="zh-CN" sz="2400" dirty="0" smtClean="0">
                  <a:solidFill>
                    <a:schemeClr val="accent1"/>
                  </a:solidFill>
                </a:rPr>
                <a:t>']</a:t>
              </a:r>
              <a:endParaRPr lang="en-US" altLang="zh-CN" sz="2400" dirty="0">
                <a:solidFill>
                  <a:schemeClr val="accent1"/>
                </a:solidFill>
              </a:endParaRP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1131454" y="2873881"/>
              <a:ext cx="392021" cy="15410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61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57200" y="987578"/>
            <a:ext cx="8229600" cy="19389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字符串的</a:t>
            </a:r>
            <a:r>
              <a:rPr lang="zh-CN" altLang="en-US" dirty="0"/>
              <a:t>应用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57</a:t>
            </a:fld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331640" y="987578"/>
            <a:ext cx="73551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有一些从网络上下载的类似如下形式的一些句子：</a:t>
            </a:r>
            <a:endParaRPr lang="en-US" altLang="zh-CN" sz="2400" dirty="0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latinLnBrk="1"/>
            <a:r>
              <a:rPr lang="en-US" altLang="zh-CN" sz="2400" dirty="0" smtClean="0">
                <a:solidFill>
                  <a:schemeClr val="accent6"/>
                </a:solidFill>
              </a:rPr>
              <a:t>What </a:t>
            </a:r>
            <a:r>
              <a:rPr lang="en-US" altLang="zh-CN" sz="2400" dirty="0">
                <a:solidFill>
                  <a:schemeClr val="accent6"/>
                </a:solidFill>
              </a:rPr>
              <a:t>do you think of this </a:t>
            </a:r>
            <a:r>
              <a:rPr lang="en-US" altLang="zh-CN" sz="2400" dirty="0" smtClean="0">
                <a:solidFill>
                  <a:schemeClr val="accent6"/>
                </a:solidFill>
              </a:rPr>
              <a:t>saying "No </a:t>
            </a:r>
            <a:r>
              <a:rPr lang="en-US" altLang="zh-CN" sz="2400" dirty="0">
                <a:solidFill>
                  <a:schemeClr val="accent6"/>
                </a:solidFill>
              </a:rPr>
              <a:t>pain</a:t>
            </a:r>
            <a:r>
              <a:rPr lang="en-US" altLang="zh-CN" sz="2400" dirty="0" smtClean="0">
                <a:solidFill>
                  <a:schemeClr val="accent6"/>
                </a:solidFill>
              </a:rPr>
              <a:t>, No gain"?</a:t>
            </a:r>
            <a:endParaRPr lang="en-US" altLang="zh-CN" sz="2400" dirty="0">
              <a:solidFill>
                <a:schemeClr val="accent6"/>
              </a:solidFill>
            </a:endParaRPr>
          </a:p>
          <a:p>
            <a:pPr algn="just"/>
            <a:r>
              <a:rPr lang="zh-CN" altLang="en-US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</a:t>
            </a:r>
            <a:r>
              <a:rPr lang="zh-CN" altLang="en-US" sz="24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句子中双引号中的</a:t>
            </a:r>
            <a:r>
              <a:rPr lang="zh-CN" altLang="en-US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，首先</a:t>
            </a:r>
            <a:r>
              <a:rPr lang="zh-CN" altLang="en-US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判断其是否满足标题格式</a:t>
            </a:r>
            <a:r>
              <a:rPr lang="zh-CN" altLang="en-US" sz="24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，不管满足与否最终都将其转换为标题格式输出。</a:t>
            </a:r>
            <a:endParaRPr lang="en-US" altLang="zh-CN" sz="24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7200" y="915567"/>
            <a:ext cx="107691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077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0843" y="982764"/>
            <a:ext cx="7920132" cy="3533201"/>
            <a:chOff x="529620" y="2121408"/>
            <a:chExt cx="3294792" cy="2211122"/>
          </a:xfrm>
        </p:grpSpPr>
        <p:sp>
          <p:nvSpPr>
            <p:cNvPr id="16" name="任意多边形 15"/>
            <p:cNvSpPr/>
            <p:nvPr/>
          </p:nvSpPr>
          <p:spPr>
            <a:xfrm>
              <a:off x="529620" y="2132316"/>
              <a:ext cx="3294792" cy="220021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2400" dirty="0" smtClean="0"/>
            </a:p>
            <a:p>
              <a:pPr>
                <a:lnSpc>
                  <a:spcPct val="80000"/>
                </a:lnSpc>
              </a:pPr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totitle.py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 smtClean="0"/>
                <a:t>aStr =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'What do you think of this saying "No pain, No gain"?'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 err="1" smtClean="0"/>
                <a:t>lindex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= </a:t>
              </a:r>
              <a:r>
                <a:rPr lang="en-US" altLang="zh-CN" sz="2400" dirty="0" err="1" smtClean="0"/>
                <a:t>aStr.index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'\"'</a:t>
              </a:r>
              <a:r>
                <a:rPr lang="en-US" altLang="zh-CN" sz="2400" dirty="0"/>
                <a:t>,</a:t>
              </a:r>
              <a:r>
                <a:rPr lang="en-US" altLang="zh-CN" sz="2400" dirty="0" smtClean="0"/>
                <a:t>0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,len</a:t>
              </a:r>
              <a:r>
                <a:rPr lang="en-US" altLang="zh-CN" sz="2400" dirty="0" smtClean="0"/>
                <a:t>(</a:t>
              </a:r>
              <a:r>
                <a:rPr lang="en-US" altLang="zh-CN" sz="2400" dirty="0" err="1" smtClean="0"/>
                <a:t>aStr</a:t>
              </a:r>
              <a:r>
                <a:rPr lang="en-US" altLang="zh-CN" sz="2400" dirty="0"/>
                <a:t>))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 err="1"/>
                <a:t>rindex</a:t>
              </a:r>
              <a:r>
                <a:rPr lang="en-US" altLang="zh-CN" sz="2400" dirty="0"/>
                <a:t> = </a:t>
              </a:r>
              <a:r>
                <a:rPr lang="en-US" altLang="zh-CN" sz="2400" dirty="0" err="1" smtClean="0"/>
                <a:t>aStr.rindex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'\"'</a:t>
              </a:r>
              <a:r>
                <a:rPr lang="en-US" altLang="zh-CN" sz="2400" dirty="0"/>
                <a:t>,</a:t>
              </a:r>
              <a:r>
                <a:rPr lang="en-US" altLang="zh-CN" sz="2400" dirty="0" smtClean="0"/>
                <a:t>0,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len</a:t>
              </a:r>
              <a:r>
                <a:rPr lang="en-US" altLang="zh-CN" sz="2400" dirty="0" smtClean="0"/>
                <a:t>(</a:t>
              </a:r>
              <a:r>
                <a:rPr lang="en-US" altLang="zh-CN" sz="2400" dirty="0" err="1" smtClean="0"/>
                <a:t>aStr</a:t>
              </a:r>
              <a:r>
                <a:rPr lang="en-US" altLang="zh-CN" sz="2400" dirty="0"/>
                <a:t>))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 err="1" smtClean="0"/>
                <a:t>tempStr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= </a:t>
              </a:r>
              <a:r>
                <a:rPr lang="en-US" altLang="zh-CN" sz="2400" dirty="0" err="1" smtClean="0"/>
                <a:t>aStr</a:t>
              </a:r>
              <a:r>
                <a:rPr lang="en-US" altLang="zh-CN" sz="2400" dirty="0" smtClean="0"/>
                <a:t>[lindex+1:rindex</a:t>
              </a:r>
              <a:r>
                <a:rPr lang="en-US" altLang="zh-CN" sz="2400" dirty="0"/>
                <a:t>]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2400" dirty="0"/>
                <a:t> </a:t>
              </a:r>
              <a:r>
                <a:rPr lang="en-US" altLang="zh-CN" sz="2400" dirty="0" err="1" smtClean="0"/>
                <a:t>tempStr.istitle</a:t>
              </a:r>
              <a:r>
                <a:rPr lang="en-US" altLang="zh-CN" sz="2400" dirty="0"/>
                <a:t>():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  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'It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is title format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.'</a:t>
              </a:r>
              <a:r>
                <a:rPr lang="en-US" altLang="zh-CN" sz="2400" dirty="0" smtClean="0"/>
                <a:t>)</a:t>
              </a:r>
              <a:endParaRPr lang="en-US" altLang="zh-CN" sz="2400" dirty="0"/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chemeClr val="accent6"/>
                  </a:solidFill>
                </a:rPr>
                <a:t>else</a:t>
              </a:r>
              <a:r>
                <a:rPr lang="en-US" altLang="zh-CN" sz="2400" dirty="0"/>
                <a:t>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  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'It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is not title format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.'</a:t>
              </a:r>
              <a:r>
                <a:rPr lang="en-US" altLang="zh-CN" sz="2400" dirty="0" smtClean="0"/>
                <a:t>)</a:t>
              </a:r>
              <a:endParaRPr lang="en-US" altLang="zh-CN" sz="2400" dirty="0"/>
            </a:p>
            <a:p>
              <a:pPr>
                <a:lnSpc>
                  <a:spcPct val="80000"/>
                </a:lnSpc>
              </a:pP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</a:t>
              </a:r>
              <a:r>
                <a:rPr lang="en-US" altLang="zh-CN" sz="2400" dirty="0" err="1" smtClean="0"/>
                <a:t>tempStr.title</a:t>
              </a:r>
              <a:r>
                <a:rPr lang="en-US" altLang="zh-CN" sz="2400" dirty="0" smtClean="0"/>
                <a:t>())</a:t>
              </a:r>
              <a:endParaRPr lang="en-US" altLang="zh-CN" sz="2400" dirty="0"/>
            </a:p>
          </p:txBody>
        </p:sp>
        <p:sp>
          <p:nvSpPr>
            <p:cNvPr id="17" name="椭圆形标注 16"/>
            <p:cNvSpPr/>
            <p:nvPr/>
          </p:nvSpPr>
          <p:spPr>
            <a:xfrm>
              <a:off x="613907" y="2121408"/>
              <a:ext cx="299522" cy="225827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</a:rPr>
                <a:t>F</a:t>
              </a:r>
              <a:r>
                <a:rPr lang="en-US" altLang="zh-CN" sz="800" dirty="0" smtClean="0">
                  <a:solidFill>
                    <a:schemeClr val="accent1"/>
                  </a:solidFill>
                </a:rPr>
                <a:t>ile</a:t>
              </a:r>
              <a:endParaRPr lang="zh-CN" altLang="en-US" sz="8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字符串的</a:t>
            </a:r>
            <a:r>
              <a:rPr lang="zh-CN" altLang="en-US" dirty="0"/>
              <a:t>应用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58</a:t>
            </a:fld>
            <a:endParaRPr lang="zh-CN" altLang="en-US" dirty="0"/>
          </a:p>
        </p:txBody>
      </p:sp>
      <p:sp>
        <p:nvSpPr>
          <p:cNvPr id="6" name="右大括号 5"/>
          <p:cNvSpPr/>
          <p:nvPr/>
        </p:nvSpPr>
        <p:spPr>
          <a:xfrm>
            <a:off x="4857541" y="2156756"/>
            <a:ext cx="216024" cy="70302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endParaRPr lang="zh-CN" altLang="en-US" b="1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20072" y="2204953"/>
            <a:ext cx="3528392" cy="4616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400" dirty="0" err="1" smtClean="0"/>
              <a:t>tempStr</a:t>
            </a:r>
            <a:r>
              <a:rPr lang="en-US" altLang="zh-CN" sz="2400" dirty="0" smtClean="0"/>
              <a:t>= </a:t>
            </a:r>
            <a:r>
              <a:rPr lang="en-US" altLang="zh-CN" sz="2400" dirty="0" err="1" smtClean="0"/>
              <a:t>aStr.split</a:t>
            </a:r>
            <a:r>
              <a:rPr lang="en-US" altLang="zh-CN" sz="2400" dirty="0"/>
              <a:t>("\"")[1]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1360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0" dirty="0" smtClean="0"/>
              <a:t>字符串常用方法</a:t>
            </a:r>
            <a:endParaRPr lang="zh-CN" altLang="en-US" sz="2800" b="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59</a:t>
            </a:fld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39552" y="1008771"/>
            <a:ext cx="936104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strip()</a:t>
            </a:r>
            <a:endParaRPr lang="en-US" altLang="zh-CN" sz="2400" kern="1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51720" y="1010058"/>
            <a:ext cx="3096343" cy="1705708"/>
            <a:chOff x="-1164359" y="2861039"/>
            <a:chExt cx="1414932" cy="608409"/>
          </a:xfrm>
        </p:grpSpPr>
        <p:sp>
          <p:nvSpPr>
            <p:cNvPr id="9" name="任意多边形 8"/>
            <p:cNvSpPr/>
            <p:nvPr/>
          </p:nvSpPr>
          <p:spPr>
            <a:xfrm>
              <a:off x="-1164359" y="2861039"/>
              <a:ext cx="1414932" cy="60840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"  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hello\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n"</a:t>
              </a:r>
              <a:r>
                <a:rPr lang="en-US" altLang="zh-CN" sz="2400" dirty="0" err="1"/>
                <a:t>.strip</a:t>
              </a:r>
              <a:r>
                <a:rPr lang="en-US" altLang="zh-CN" sz="2400" dirty="0"/>
                <a:t>()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'hello'</a:t>
              </a: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1131454" y="2873881"/>
              <a:ext cx="392021" cy="15410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10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序列的索引</a:t>
            </a:r>
            <a:endParaRPr lang="zh-CN" altLang="en-US" dirty="0"/>
          </a:p>
        </p:txBody>
      </p:sp>
      <p:sp>
        <p:nvSpPr>
          <p:cNvPr id="26" name="内容占位符 2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序列类型对象一般有多个成员组成，每个成员通常称为元素，每个元素都可以通过</a:t>
            </a:r>
            <a:r>
              <a:rPr lang="zh-CN" altLang="en-US" sz="2800" b="1" dirty="0">
                <a:solidFill>
                  <a:schemeClr val="accent6"/>
                </a:solidFill>
              </a:rPr>
              <a:t>索引（</a:t>
            </a:r>
            <a:r>
              <a:rPr lang="en-US" altLang="zh-CN" sz="2800" b="1" dirty="0">
                <a:solidFill>
                  <a:schemeClr val="accent6"/>
                </a:solidFill>
              </a:rPr>
              <a:t>index</a:t>
            </a:r>
            <a:r>
              <a:rPr lang="zh-CN" altLang="en-US" sz="2800" b="1" dirty="0">
                <a:solidFill>
                  <a:schemeClr val="accent6"/>
                </a:solidFill>
              </a:rPr>
              <a:t>）</a:t>
            </a:r>
            <a:r>
              <a:rPr lang="zh-CN" altLang="en-US" dirty="0"/>
              <a:t>进行访问，索引用方括号“</a:t>
            </a:r>
            <a:r>
              <a:rPr lang="en-US" altLang="zh-CN" dirty="0"/>
              <a:t>[]”</a:t>
            </a:r>
            <a:r>
              <a:rPr lang="zh-CN" altLang="en-US" dirty="0"/>
              <a:t>表示。如：</a:t>
            </a:r>
          </a:p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3275856" y="2931790"/>
            <a:ext cx="2376264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sequence[index]</a:t>
            </a:r>
          </a:p>
        </p:txBody>
      </p:sp>
    </p:spTree>
    <p:extLst>
      <p:ext uri="{BB962C8B-B14F-4D97-AF65-F5344CB8AC3E}">
        <p14:creationId xmlns:p14="http://schemas.microsoft.com/office/powerpoint/2010/main" val="233167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列表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2643758"/>
            <a:ext cx="1854846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Courier New" panose="02070309020205020404" pitchFamily="49" charset="0"/>
              </a:rPr>
              <a:t>3.3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Courier New" panose="02070309020205020404" pitchFamily="49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60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237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61</a:t>
            </a:fld>
            <a:endParaRPr lang="zh-CN" altLang="en-US" dirty="0"/>
          </a:p>
        </p:txBody>
      </p:sp>
      <p:grpSp>
        <p:nvGrpSpPr>
          <p:cNvPr id="29" name="组合 28"/>
          <p:cNvGrpSpPr/>
          <p:nvPr/>
        </p:nvGrpSpPr>
        <p:grpSpPr>
          <a:xfrm>
            <a:off x="1619672" y="915567"/>
            <a:ext cx="5864217" cy="3389024"/>
            <a:chOff x="2236175" y="1088231"/>
            <a:chExt cx="4671649" cy="3389024"/>
          </a:xfrm>
        </p:grpSpPr>
        <p:sp>
          <p:nvSpPr>
            <p:cNvPr id="18" name="MH_Other_12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386262" y="1088231"/>
              <a:ext cx="385763" cy="515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236175" y="1603772"/>
              <a:ext cx="4671649" cy="2873483"/>
              <a:chOff x="2245514" y="1615678"/>
              <a:chExt cx="4671649" cy="2873483"/>
            </a:xfrm>
          </p:grpSpPr>
          <p:sp>
            <p:nvSpPr>
              <p:cNvPr id="7" name="MH_Other_1"/>
              <p:cNvSpPr/>
              <p:nvPr>
                <p:custDataLst>
                  <p:tags r:id="rId2"/>
                </p:custDataLst>
              </p:nvPr>
            </p:nvSpPr>
            <p:spPr>
              <a:xfrm>
                <a:off x="2449116" y="2799160"/>
                <a:ext cx="1241822" cy="396478"/>
              </a:xfrm>
              <a:custGeom>
                <a:avLst/>
                <a:gdLst>
                  <a:gd name="connsiteX0" fmla="*/ 0 w 1779373"/>
                  <a:gd name="connsiteY0" fmla="*/ 568411 h 568411"/>
                  <a:gd name="connsiteX1" fmla="*/ 864973 w 1779373"/>
                  <a:gd name="connsiteY1" fmla="*/ 0 h 568411"/>
                  <a:gd name="connsiteX2" fmla="*/ 1779373 w 1779373"/>
                  <a:gd name="connsiteY2" fmla="*/ 543698 h 568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9373" h="568411">
                    <a:moveTo>
                      <a:pt x="0" y="568411"/>
                    </a:moveTo>
                    <a:lnTo>
                      <a:pt x="864973" y="0"/>
                    </a:lnTo>
                    <a:lnTo>
                      <a:pt x="1779373" y="543698"/>
                    </a:lnTo>
                  </a:path>
                </a:pathLst>
              </a:cu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/>
              </a:p>
            </p:txBody>
          </p:sp>
          <p:sp>
            <p:nvSpPr>
              <p:cNvPr id="8" name="MH_Other_2"/>
              <p:cNvSpPr/>
              <p:nvPr>
                <p:custDataLst>
                  <p:tags r:id="rId3"/>
                </p:custDataLst>
              </p:nvPr>
            </p:nvSpPr>
            <p:spPr>
              <a:xfrm>
                <a:off x="2956322" y="2695575"/>
                <a:ext cx="213122" cy="21431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5" tIns="25718" rIns="51435" bIns="25718" anchor="ctr"/>
              <a:lstStyle/>
              <a:p>
                <a:pPr algn="ctr">
                  <a:defRPr/>
                </a:pPr>
                <a:endParaRPr lang="zh-CN" altLang="en-US" sz="1050"/>
              </a:p>
            </p:txBody>
          </p:sp>
          <p:sp>
            <p:nvSpPr>
              <p:cNvPr id="9" name="MH_Other_3"/>
              <p:cNvSpPr/>
              <p:nvPr>
                <p:custDataLst>
                  <p:tags r:id="rId4"/>
                </p:custDataLst>
              </p:nvPr>
            </p:nvSpPr>
            <p:spPr bwMode="auto">
              <a:xfrm rot="1267204">
                <a:off x="2986087" y="2722960"/>
                <a:ext cx="157163" cy="15716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47000">
                    <a:schemeClr val="bg1">
                      <a:lumMod val="65000"/>
                    </a:schemeClr>
                  </a:gs>
                  <a:gs pos="82000">
                    <a:schemeClr val="tx1">
                      <a:lumMod val="50000"/>
                      <a:lumOff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/>
              </a:p>
            </p:txBody>
          </p:sp>
          <p:sp>
            <p:nvSpPr>
              <p:cNvPr id="10" name="MH_Other_4"/>
              <p:cNvSpPr/>
              <p:nvPr>
                <p:custDataLst>
                  <p:tags r:id="rId5"/>
                </p:custDataLst>
              </p:nvPr>
            </p:nvSpPr>
            <p:spPr bwMode="auto">
              <a:xfrm rot="21389837">
                <a:off x="3017044" y="2846785"/>
                <a:ext cx="95250" cy="333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/>
              </a:p>
            </p:txBody>
          </p:sp>
          <p:sp>
            <p:nvSpPr>
              <p:cNvPr id="11" name="MH_Other_5"/>
              <p:cNvSpPr/>
              <p:nvPr>
                <p:custDataLst>
                  <p:tags r:id="rId6"/>
                </p:custDataLst>
              </p:nvPr>
            </p:nvSpPr>
            <p:spPr bwMode="auto">
              <a:xfrm rot="2179789">
                <a:off x="3031332" y="2726531"/>
                <a:ext cx="88106" cy="523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/>
              </a:p>
            </p:txBody>
          </p:sp>
          <p:sp>
            <p:nvSpPr>
              <p:cNvPr id="12" name="MH_Other_6"/>
              <p:cNvSpPr txBox="1"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2870597" y="2144317"/>
                <a:ext cx="384572" cy="515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MH_Other_7"/>
              <p:cNvSpPr/>
              <p:nvPr>
                <p:custDataLst>
                  <p:tags r:id="rId8"/>
                </p:custDataLst>
              </p:nvPr>
            </p:nvSpPr>
            <p:spPr>
              <a:xfrm>
                <a:off x="3956447" y="1719262"/>
                <a:ext cx="1241822" cy="396479"/>
              </a:xfrm>
              <a:custGeom>
                <a:avLst/>
                <a:gdLst>
                  <a:gd name="connsiteX0" fmla="*/ 0 w 1779373"/>
                  <a:gd name="connsiteY0" fmla="*/ 568411 h 568411"/>
                  <a:gd name="connsiteX1" fmla="*/ 864973 w 1779373"/>
                  <a:gd name="connsiteY1" fmla="*/ 0 h 568411"/>
                  <a:gd name="connsiteX2" fmla="*/ 1779373 w 1779373"/>
                  <a:gd name="connsiteY2" fmla="*/ 543698 h 568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9373" h="568411">
                    <a:moveTo>
                      <a:pt x="0" y="568411"/>
                    </a:moveTo>
                    <a:lnTo>
                      <a:pt x="864973" y="0"/>
                    </a:lnTo>
                    <a:lnTo>
                      <a:pt x="1779373" y="543698"/>
                    </a:lnTo>
                  </a:path>
                </a:pathLst>
              </a:cu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/>
              </a:p>
            </p:txBody>
          </p:sp>
          <p:sp>
            <p:nvSpPr>
              <p:cNvPr id="14" name="MH_Other_8"/>
              <p:cNvSpPr/>
              <p:nvPr>
                <p:custDataLst>
                  <p:tags r:id="rId9"/>
                </p:custDataLst>
              </p:nvPr>
            </p:nvSpPr>
            <p:spPr>
              <a:xfrm>
                <a:off x="4463653" y="1615678"/>
                <a:ext cx="213122" cy="21431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5" tIns="25718" rIns="51435" bIns="25718" anchor="ctr"/>
              <a:lstStyle/>
              <a:p>
                <a:pPr algn="ctr">
                  <a:defRPr/>
                </a:pPr>
                <a:endParaRPr lang="zh-CN" altLang="en-US" sz="1050"/>
              </a:p>
            </p:txBody>
          </p:sp>
          <p:sp>
            <p:nvSpPr>
              <p:cNvPr id="15" name="MH_Other_9"/>
              <p:cNvSpPr/>
              <p:nvPr>
                <p:custDataLst>
                  <p:tags r:id="rId10"/>
                </p:custDataLst>
              </p:nvPr>
            </p:nvSpPr>
            <p:spPr bwMode="auto">
              <a:xfrm rot="1267204">
                <a:off x="4493419" y="1643062"/>
                <a:ext cx="157163" cy="15716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47000">
                    <a:schemeClr val="bg1">
                      <a:lumMod val="65000"/>
                    </a:schemeClr>
                  </a:gs>
                  <a:gs pos="82000">
                    <a:schemeClr val="tx1">
                      <a:lumMod val="50000"/>
                      <a:lumOff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/>
              </a:p>
            </p:txBody>
          </p:sp>
          <p:sp>
            <p:nvSpPr>
              <p:cNvPr id="16" name="MH_Other_10"/>
              <p:cNvSpPr/>
              <p:nvPr>
                <p:custDataLst>
                  <p:tags r:id="rId11"/>
                </p:custDataLst>
              </p:nvPr>
            </p:nvSpPr>
            <p:spPr bwMode="auto">
              <a:xfrm rot="21389837">
                <a:off x="4524375" y="1766887"/>
                <a:ext cx="95250" cy="333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/>
              </a:p>
            </p:txBody>
          </p:sp>
          <p:sp>
            <p:nvSpPr>
              <p:cNvPr id="17" name="MH_Other_11"/>
              <p:cNvSpPr/>
              <p:nvPr>
                <p:custDataLst>
                  <p:tags r:id="rId12"/>
                </p:custDataLst>
              </p:nvPr>
            </p:nvSpPr>
            <p:spPr bwMode="auto">
              <a:xfrm rot="2179789">
                <a:off x="4538663" y="1646635"/>
                <a:ext cx="88106" cy="523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/>
              </a:p>
            </p:txBody>
          </p:sp>
          <p:sp>
            <p:nvSpPr>
              <p:cNvPr id="19" name="MH_Other_13"/>
              <p:cNvSpPr/>
              <p:nvPr>
                <p:custDataLst>
                  <p:tags r:id="rId13"/>
                </p:custDataLst>
              </p:nvPr>
            </p:nvSpPr>
            <p:spPr>
              <a:xfrm>
                <a:off x="5449491" y="2838450"/>
                <a:ext cx="1241822" cy="396479"/>
              </a:xfrm>
              <a:custGeom>
                <a:avLst/>
                <a:gdLst>
                  <a:gd name="connsiteX0" fmla="*/ 0 w 1779373"/>
                  <a:gd name="connsiteY0" fmla="*/ 568411 h 568411"/>
                  <a:gd name="connsiteX1" fmla="*/ 864973 w 1779373"/>
                  <a:gd name="connsiteY1" fmla="*/ 0 h 568411"/>
                  <a:gd name="connsiteX2" fmla="*/ 1779373 w 1779373"/>
                  <a:gd name="connsiteY2" fmla="*/ 543698 h 568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9373" h="568411">
                    <a:moveTo>
                      <a:pt x="0" y="568411"/>
                    </a:moveTo>
                    <a:lnTo>
                      <a:pt x="864973" y="0"/>
                    </a:lnTo>
                    <a:lnTo>
                      <a:pt x="1779373" y="543698"/>
                    </a:lnTo>
                  </a:path>
                </a:pathLst>
              </a:cu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/>
              </a:p>
            </p:txBody>
          </p:sp>
          <p:sp>
            <p:nvSpPr>
              <p:cNvPr id="20" name="MH_Other_14"/>
              <p:cNvSpPr/>
              <p:nvPr>
                <p:custDataLst>
                  <p:tags r:id="rId14"/>
                </p:custDataLst>
              </p:nvPr>
            </p:nvSpPr>
            <p:spPr>
              <a:xfrm>
                <a:off x="5956697" y="2734866"/>
                <a:ext cx="213122" cy="213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1435" tIns="25718" rIns="51435" bIns="25718" anchor="ctr"/>
              <a:lstStyle/>
              <a:p>
                <a:pPr algn="ctr">
                  <a:defRPr/>
                </a:pPr>
                <a:endParaRPr lang="zh-CN" altLang="en-US" sz="1050"/>
              </a:p>
            </p:txBody>
          </p:sp>
          <p:sp>
            <p:nvSpPr>
              <p:cNvPr id="21" name="MH_Other_15"/>
              <p:cNvSpPr/>
              <p:nvPr>
                <p:custDataLst>
                  <p:tags r:id="rId15"/>
                </p:custDataLst>
              </p:nvPr>
            </p:nvSpPr>
            <p:spPr bwMode="auto">
              <a:xfrm rot="1267204">
                <a:off x="5986462" y="2762250"/>
                <a:ext cx="157163" cy="15716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47000">
                    <a:schemeClr val="bg1">
                      <a:lumMod val="65000"/>
                    </a:schemeClr>
                  </a:gs>
                  <a:gs pos="82000">
                    <a:schemeClr val="tx1">
                      <a:lumMod val="50000"/>
                      <a:lumOff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/>
              </a:p>
            </p:txBody>
          </p:sp>
          <p:sp>
            <p:nvSpPr>
              <p:cNvPr id="22" name="MH_Other_16"/>
              <p:cNvSpPr/>
              <p:nvPr>
                <p:custDataLst>
                  <p:tags r:id="rId16"/>
                </p:custDataLst>
              </p:nvPr>
            </p:nvSpPr>
            <p:spPr bwMode="auto">
              <a:xfrm rot="21389837">
                <a:off x="6017419" y="2886075"/>
                <a:ext cx="95250" cy="333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/>
              </a:p>
            </p:txBody>
          </p:sp>
          <p:sp>
            <p:nvSpPr>
              <p:cNvPr id="23" name="MH_Other_17"/>
              <p:cNvSpPr/>
              <p:nvPr>
                <p:custDataLst>
                  <p:tags r:id="rId17"/>
                </p:custDataLst>
              </p:nvPr>
            </p:nvSpPr>
            <p:spPr bwMode="auto">
              <a:xfrm rot="2179789">
                <a:off x="6031707" y="2765822"/>
                <a:ext cx="88106" cy="523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/>
              </a:p>
            </p:txBody>
          </p:sp>
          <p:sp>
            <p:nvSpPr>
              <p:cNvPr id="24" name="MH_Other_18"/>
              <p:cNvSpPr txBox="1"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5860256" y="2144317"/>
                <a:ext cx="385763" cy="515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</a:t>
                </a:r>
                <a:endPara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MH_SubTitle_1"/>
              <p:cNvSpPr/>
              <p:nvPr>
                <p:custDataLst>
                  <p:tags r:id="rId19"/>
                </p:custDataLst>
              </p:nvPr>
            </p:nvSpPr>
            <p:spPr>
              <a:xfrm>
                <a:off x="2245514" y="3224397"/>
                <a:ext cx="1671164" cy="1225976"/>
              </a:xfrm>
              <a:prstGeom prst="rect">
                <a:avLst/>
              </a:prstGeom>
              <a:solidFill>
                <a:srgbClr val="FFFFFF"/>
              </a:solidFill>
              <a:ln w="101600">
                <a:solidFill>
                  <a:schemeClr val="accent1"/>
                </a:solidFill>
              </a:ln>
              <a:effectLst>
                <a:innerShdw blurRad="114300">
                  <a:schemeClr val="accent1">
                    <a:lumMod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7500" tIns="35100" rIns="67500" bIns="35100" anchor="ctr">
                <a:norm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400" dirty="0" smtClean="0">
                    <a:solidFill>
                      <a:srgbClr val="3A3A3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经典的</a:t>
                </a:r>
                <a:endParaRPr lang="en-US" altLang="zh-CN" sz="2400" dirty="0" smtClean="0">
                  <a:solidFill>
                    <a:srgbClr val="3A3A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400" dirty="0" smtClean="0">
                    <a:solidFill>
                      <a:srgbClr val="3A3A3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序列类型</a:t>
                </a:r>
                <a:endParaRPr lang="zh-CN" altLang="en-US" sz="2400" dirty="0">
                  <a:solidFill>
                    <a:srgbClr val="3A3A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MH_SubTitle_2"/>
              <p:cNvSpPr/>
              <p:nvPr>
                <p:custDataLst>
                  <p:tags r:id="rId20"/>
                </p:custDataLst>
              </p:nvPr>
            </p:nvSpPr>
            <p:spPr>
              <a:xfrm>
                <a:off x="3752752" y="2144390"/>
                <a:ext cx="1671164" cy="1225975"/>
              </a:xfrm>
              <a:prstGeom prst="rect">
                <a:avLst/>
              </a:prstGeom>
              <a:solidFill>
                <a:srgbClr val="FFFFFF"/>
              </a:solidFill>
              <a:ln w="101600">
                <a:solidFill>
                  <a:schemeClr val="accent2"/>
                </a:solidFill>
              </a:ln>
              <a:effectLst>
                <a:innerShdw blurRad="114300">
                  <a:schemeClr val="accent1">
                    <a:lumMod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7500" tIns="35100" rIns="67500" bIns="35100" anchor="ctr">
                <a:norm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400" dirty="0" smtClean="0">
                    <a:solidFill>
                      <a:srgbClr val="3A3A3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可变的容器</a:t>
                </a:r>
                <a:endParaRPr lang="zh-CN" altLang="en-US" sz="2400" dirty="0">
                  <a:solidFill>
                    <a:srgbClr val="3A3A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MH_SubTitle_3"/>
              <p:cNvSpPr/>
              <p:nvPr>
                <p:custDataLst>
                  <p:tags r:id="rId21"/>
                </p:custDataLst>
              </p:nvPr>
            </p:nvSpPr>
            <p:spPr>
              <a:xfrm>
                <a:off x="5245999" y="3263185"/>
                <a:ext cx="1671164" cy="1225976"/>
              </a:xfrm>
              <a:prstGeom prst="rect">
                <a:avLst/>
              </a:prstGeom>
              <a:solidFill>
                <a:srgbClr val="FFFFFF"/>
              </a:solidFill>
              <a:ln w="101600">
                <a:solidFill>
                  <a:schemeClr val="accent3"/>
                </a:solidFill>
              </a:ln>
              <a:effectLst>
                <a:innerShdw blurRad="114300">
                  <a:schemeClr val="accent1">
                    <a:lumMod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7500" tIns="35100" rIns="67500" bIns="35100" anchor="ctr">
                <a:no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400" dirty="0" smtClean="0">
                    <a:solidFill>
                      <a:srgbClr val="3A3A3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包含</a:t>
                </a:r>
                <a:endParaRPr lang="en-US" altLang="zh-CN" sz="2400" dirty="0" smtClean="0">
                  <a:solidFill>
                    <a:srgbClr val="3A3A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400" dirty="0" smtClean="0">
                    <a:solidFill>
                      <a:srgbClr val="3A3A3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不同类型元素</a:t>
                </a:r>
                <a:endParaRPr lang="zh-CN" altLang="en-US" sz="2400" dirty="0">
                  <a:solidFill>
                    <a:srgbClr val="3A3A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332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3.3.1 </a:t>
            </a:r>
            <a:r>
              <a:rPr lang="zh-CN" altLang="zh-CN" dirty="0"/>
              <a:t>列表的</a:t>
            </a:r>
            <a:r>
              <a:rPr lang="zh-CN" altLang="zh-CN" dirty="0" smtClean="0"/>
              <a:t>表示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520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列表的表示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63</a:t>
            </a:fld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457200" y="1321830"/>
            <a:ext cx="6336703" cy="1453621"/>
            <a:chOff x="284597" y="1705221"/>
            <a:chExt cx="2022395" cy="723935"/>
          </a:xfrm>
        </p:grpSpPr>
        <p:sp>
          <p:nvSpPr>
            <p:cNvPr id="9" name="任意多边形 8"/>
            <p:cNvSpPr/>
            <p:nvPr/>
          </p:nvSpPr>
          <p:spPr>
            <a:xfrm>
              <a:off x="284597" y="1705221"/>
              <a:ext cx="2022395" cy="72393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aList = [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'P'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'y'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'h'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'o'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'n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]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pList</a:t>
              </a:r>
              <a:r>
                <a:rPr lang="en-US" altLang="zh-CN" sz="2400" dirty="0"/>
                <a:t> = [1,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'BA'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'The Boeing Company'</a:t>
              </a:r>
              <a:r>
                <a:rPr lang="en-US" altLang="zh-CN" sz="2400" dirty="0"/>
                <a:t>, 184.76]</a:t>
              </a: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333126" y="1742020"/>
              <a:ext cx="225910" cy="17928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380312" y="1198912"/>
            <a:ext cx="1118746" cy="1084806"/>
            <a:chOff x="6350792" y="1191388"/>
            <a:chExt cx="1118746" cy="1084806"/>
          </a:xfrm>
        </p:grpSpPr>
        <p:grpSp>
          <p:nvGrpSpPr>
            <p:cNvPr id="12" name="组合 11"/>
            <p:cNvGrpSpPr/>
            <p:nvPr/>
          </p:nvGrpSpPr>
          <p:grpSpPr>
            <a:xfrm>
              <a:off x="6985434" y="1990043"/>
              <a:ext cx="462708" cy="286151"/>
              <a:chOff x="7057442" y="1450043"/>
              <a:chExt cx="462708" cy="286151"/>
            </a:xfrm>
          </p:grpSpPr>
          <p:sp>
            <p:nvSpPr>
              <p:cNvPr id="6" name="KSO_Shape"/>
              <p:cNvSpPr>
                <a:spLocks noChangeAspect="1"/>
              </p:cNvSpPr>
              <p:nvPr/>
            </p:nvSpPr>
            <p:spPr>
              <a:xfrm>
                <a:off x="7057442" y="1450043"/>
                <a:ext cx="144029" cy="286151"/>
              </a:xfrm>
              <a:custGeom>
                <a:avLst/>
                <a:gdLst>
                  <a:gd name="connsiteX0" fmla="*/ 0 w 227278"/>
                  <a:gd name="connsiteY0" fmla="*/ 0 h 452174"/>
                  <a:gd name="connsiteX1" fmla="*/ 227278 w 227278"/>
                  <a:gd name="connsiteY1" fmla="*/ 0 h 452174"/>
                  <a:gd name="connsiteX2" fmla="*/ 227278 w 227278"/>
                  <a:gd name="connsiteY2" fmla="*/ 58687 h 452174"/>
                  <a:gd name="connsiteX3" fmla="*/ 64431 w 227278"/>
                  <a:gd name="connsiteY3" fmla="*/ 58687 h 452174"/>
                  <a:gd name="connsiteX4" fmla="*/ 64431 w 227278"/>
                  <a:gd name="connsiteY4" fmla="*/ 393487 h 452174"/>
                  <a:gd name="connsiteX5" fmla="*/ 227278 w 227278"/>
                  <a:gd name="connsiteY5" fmla="*/ 393487 h 452174"/>
                  <a:gd name="connsiteX6" fmla="*/ 227278 w 227278"/>
                  <a:gd name="connsiteY6" fmla="*/ 452174 h 452174"/>
                  <a:gd name="connsiteX7" fmla="*/ 0 w 227278"/>
                  <a:gd name="connsiteY7" fmla="*/ 452174 h 45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7278" h="452174">
                    <a:moveTo>
                      <a:pt x="0" y="0"/>
                    </a:moveTo>
                    <a:lnTo>
                      <a:pt x="227278" y="0"/>
                    </a:lnTo>
                    <a:lnTo>
                      <a:pt x="227278" y="58687"/>
                    </a:lnTo>
                    <a:lnTo>
                      <a:pt x="64431" y="58687"/>
                    </a:lnTo>
                    <a:lnTo>
                      <a:pt x="64431" y="393487"/>
                    </a:lnTo>
                    <a:lnTo>
                      <a:pt x="227278" y="393487"/>
                    </a:lnTo>
                    <a:lnTo>
                      <a:pt x="227278" y="452174"/>
                    </a:lnTo>
                    <a:lnTo>
                      <a:pt x="0" y="45217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KSO_Shape"/>
              <p:cNvSpPr>
                <a:spLocks noChangeAspect="1"/>
              </p:cNvSpPr>
              <p:nvPr/>
            </p:nvSpPr>
            <p:spPr>
              <a:xfrm flipH="1" flipV="1">
                <a:off x="7376121" y="1450043"/>
                <a:ext cx="144029" cy="286151"/>
              </a:xfrm>
              <a:custGeom>
                <a:avLst/>
                <a:gdLst>
                  <a:gd name="connsiteX0" fmla="*/ 0 w 227278"/>
                  <a:gd name="connsiteY0" fmla="*/ 0 h 452174"/>
                  <a:gd name="connsiteX1" fmla="*/ 227278 w 227278"/>
                  <a:gd name="connsiteY1" fmla="*/ 0 h 452174"/>
                  <a:gd name="connsiteX2" fmla="*/ 227278 w 227278"/>
                  <a:gd name="connsiteY2" fmla="*/ 58687 h 452174"/>
                  <a:gd name="connsiteX3" fmla="*/ 64431 w 227278"/>
                  <a:gd name="connsiteY3" fmla="*/ 58687 h 452174"/>
                  <a:gd name="connsiteX4" fmla="*/ 64431 w 227278"/>
                  <a:gd name="connsiteY4" fmla="*/ 393487 h 452174"/>
                  <a:gd name="connsiteX5" fmla="*/ 227278 w 227278"/>
                  <a:gd name="connsiteY5" fmla="*/ 393487 h 452174"/>
                  <a:gd name="connsiteX6" fmla="*/ 227278 w 227278"/>
                  <a:gd name="connsiteY6" fmla="*/ 452174 h 452174"/>
                  <a:gd name="connsiteX7" fmla="*/ 0 w 227278"/>
                  <a:gd name="connsiteY7" fmla="*/ 452174 h 45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7278" h="452174">
                    <a:moveTo>
                      <a:pt x="0" y="0"/>
                    </a:moveTo>
                    <a:lnTo>
                      <a:pt x="227278" y="0"/>
                    </a:lnTo>
                    <a:lnTo>
                      <a:pt x="227278" y="58687"/>
                    </a:lnTo>
                    <a:lnTo>
                      <a:pt x="64431" y="58687"/>
                    </a:lnTo>
                    <a:lnTo>
                      <a:pt x="64431" y="393487"/>
                    </a:lnTo>
                    <a:lnTo>
                      <a:pt x="227278" y="393487"/>
                    </a:lnTo>
                    <a:lnTo>
                      <a:pt x="227278" y="452174"/>
                    </a:lnTo>
                    <a:lnTo>
                      <a:pt x="0" y="45217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350792" y="1191388"/>
              <a:ext cx="1118746" cy="849729"/>
              <a:chOff x="3009254" y="1907908"/>
              <a:chExt cx="1118746" cy="849729"/>
            </a:xfrm>
          </p:grpSpPr>
          <p:sp>
            <p:nvSpPr>
              <p:cNvPr id="14" name="MH_Other_1"/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>
              <a:xfrm>
                <a:off x="3009254" y="1907908"/>
                <a:ext cx="1080000" cy="646646"/>
              </a:xfrm>
              <a:prstGeom prst="roundRect">
                <a:avLst>
                  <a:gd name="adj" fmla="val 3901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15" name="MH_Other_2"/>
              <p:cNvSpPr>
                <a:spLocks noChangeAspec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3048000" y="1959769"/>
                <a:ext cx="1080000" cy="797868"/>
              </a:xfrm>
              <a:custGeom>
                <a:avLst/>
                <a:gdLst>
                  <a:gd name="connsiteX0" fmla="*/ 106446 w 4557485"/>
                  <a:gd name="connsiteY0" fmla="*/ 0 h 3367314"/>
                  <a:gd name="connsiteX1" fmla="*/ 4451039 w 4557485"/>
                  <a:gd name="connsiteY1" fmla="*/ 0 h 3367314"/>
                  <a:gd name="connsiteX2" fmla="*/ 4557485 w 4557485"/>
                  <a:gd name="connsiteY2" fmla="*/ 106446 h 3367314"/>
                  <a:gd name="connsiteX3" fmla="*/ 4557485 w 4557485"/>
                  <a:gd name="connsiteY3" fmla="*/ 2622239 h 3367314"/>
                  <a:gd name="connsiteX4" fmla="*/ 4451039 w 4557485"/>
                  <a:gd name="connsiteY4" fmla="*/ 2728685 h 3367314"/>
                  <a:gd name="connsiteX5" fmla="*/ 3773714 w 4557485"/>
                  <a:gd name="connsiteY5" fmla="*/ 2728685 h 3367314"/>
                  <a:gd name="connsiteX6" fmla="*/ 3773714 w 4557485"/>
                  <a:gd name="connsiteY6" fmla="*/ 3367314 h 3367314"/>
                  <a:gd name="connsiteX7" fmla="*/ 3135085 w 4557485"/>
                  <a:gd name="connsiteY7" fmla="*/ 2728685 h 3367314"/>
                  <a:gd name="connsiteX8" fmla="*/ 106446 w 4557485"/>
                  <a:gd name="connsiteY8" fmla="*/ 2728685 h 3367314"/>
                  <a:gd name="connsiteX9" fmla="*/ 0 w 4557485"/>
                  <a:gd name="connsiteY9" fmla="*/ 2622239 h 3367314"/>
                  <a:gd name="connsiteX10" fmla="*/ 0 w 4557485"/>
                  <a:gd name="connsiteY10" fmla="*/ 106446 h 3367314"/>
                  <a:gd name="connsiteX11" fmla="*/ 106446 w 4557485"/>
                  <a:gd name="connsiteY11" fmla="*/ 0 h 3367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57485" h="3367314">
                    <a:moveTo>
                      <a:pt x="106446" y="0"/>
                    </a:moveTo>
                    <a:lnTo>
                      <a:pt x="4451039" y="0"/>
                    </a:lnTo>
                    <a:cubicBezTo>
                      <a:pt x="4509828" y="0"/>
                      <a:pt x="4557485" y="47657"/>
                      <a:pt x="4557485" y="106446"/>
                    </a:cubicBezTo>
                    <a:lnTo>
                      <a:pt x="4557485" y="2622239"/>
                    </a:lnTo>
                    <a:cubicBezTo>
                      <a:pt x="4557485" y="2681028"/>
                      <a:pt x="4509828" y="2728685"/>
                      <a:pt x="4451039" y="2728685"/>
                    </a:cubicBezTo>
                    <a:lnTo>
                      <a:pt x="3773714" y="2728685"/>
                    </a:lnTo>
                    <a:lnTo>
                      <a:pt x="3773714" y="3367314"/>
                    </a:lnTo>
                    <a:lnTo>
                      <a:pt x="3135085" y="2728685"/>
                    </a:lnTo>
                    <a:lnTo>
                      <a:pt x="106446" y="2728685"/>
                    </a:lnTo>
                    <a:cubicBezTo>
                      <a:pt x="47657" y="2728685"/>
                      <a:pt x="0" y="2681028"/>
                      <a:pt x="0" y="2622239"/>
                    </a:cubicBezTo>
                    <a:lnTo>
                      <a:pt x="0" y="106446"/>
                    </a:lnTo>
                    <a:cubicBezTo>
                      <a:pt x="0" y="47657"/>
                      <a:pt x="47657" y="0"/>
                      <a:pt x="1064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中括号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736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列表的创建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64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2411760" y="1243534"/>
            <a:ext cx="6491065" cy="2120302"/>
            <a:chOff x="448035" y="2121408"/>
            <a:chExt cx="2071661" cy="1055957"/>
          </a:xfrm>
        </p:grpSpPr>
        <p:sp>
          <p:nvSpPr>
            <p:cNvPr id="5" name="任意多边形 4"/>
            <p:cNvSpPr/>
            <p:nvPr/>
          </p:nvSpPr>
          <p:spPr>
            <a:xfrm>
              <a:off x="448035" y="2121408"/>
              <a:ext cx="2071661" cy="105595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/>
                <a:t>&gt;&gt;&gt; aList = []</a:t>
              </a:r>
              <a:endParaRPr lang="zh-CN" altLang="zh-CN" sz="2400" dirty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pList</a:t>
              </a:r>
              <a:r>
                <a:rPr lang="en-US" altLang="zh-CN" sz="2400" dirty="0"/>
                <a:t> = [1,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'BA'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'The Boeing Company'</a:t>
              </a:r>
              <a:r>
                <a:rPr lang="en-US" altLang="zh-CN" sz="2400" dirty="0"/>
                <a:t>, </a:t>
              </a:r>
              <a:r>
                <a:rPr lang="en-US" altLang="zh-CN" sz="2400" dirty="0" smtClean="0"/>
                <a:t>184.76]</a:t>
              </a:r>
              <a:endParaRPr lang="zh-CN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cList</a:t>
              </a:r>
              <a:r>
                <a:rPr lang="en-US" altLang="zh-CN" sz="2400" dirty="0"/>
                <a:t> = [x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/>
                <a:t> x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(1</a:t>
              </a:r>
              <a:r>
                <a:rPr lang="en-US" altLang="zh-CN" sz="2400" dirty="0" smtClean="0"/>
                <a:t>, 10, 2</a:t>
              </a:r>
              <a:r>
                <a:rPr lang="en-US" altLang="zh-CN" sz="2400" dirty="0"/>
                <a:t>)]</a:t>
              </a:r>
              <a:endParaRPr lang="zh-CN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dList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rgbClr val="7030A0"/>
                  </a:solidFill>
                </a:rPr>
                <a:t>list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'Python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)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eList</a:t>
              </a:r>
              <a:r>
                <a:rPr lang="en-US" altLang="zh-CN" sz="2400" dirty="0"/>
                <a:t> = [0] * 10</a:t>
              </a:r>
              <a:endParaRPr lang="zh-CN" altLang="zh-CN" sz="2400" dirty="0"/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493222" y="2121408"/>
              <a:ext cx="225910" cy="17928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7200" y="1491630"/>
            <a:ext cx="1640631" cy="1584177"/>
            <a:chOff x="3075385" y="3075805"/>
            <a:chExt cx="1640631" cy="1584177"/>
          </a:xfrm>
        </p:grpSpPr>
        <p:grpSp>
          <p:nvGrpSpPr>
            <p:cNvPr id="7" name="组合 6"/>
            <p:cNvGrpSpPr/>
            <p:nvPr/>
          </p:nvGrpSpPr>
          <p:grpSpPr>
            <a:xfrm>
              <a:off x="3075385" y="3075805"/>
              <a:ext cx="1640631" cy="1584177"/>
              <a:chOff x="3075385" y="1434703"/>
              <a:chExt cx="2993232" cy="2993232"/>
            </a:xfrm>
          </p:grpSpPr>
          <p:sp>
            <p:nvSpPr>
              <p:cNvPr id="8" name="MH_Other_1"/>
              <p:cNvSpPr>
                <a:spLocks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3075385" y="3032522"/>
                <a:ext cx="2993231" cy="1395413"/>
              </a:xfrm>
              <a:custGeom>
                <a:avLst/>
                <a:gdLst>
                  <a:gd name="T0" fmla="*/ 0 w 3162"/>
                  <a:gd name="T1" fmla="*/ 2147483646 h 1474"/>
                  <a:gd name="T2" fmla="*/ 0 w 3162"/>
                  <a:gd name="T3" fmla="*/ 2147483646 h 1474"/>
                  <a:gd name="T4" fmla="*/ 2147483646 w 3162"/>
                  <a:gd name="T5" fmla="*/ 0 h 1474"/>
                  <a:gd name="T6" fmla="*/ 2147483646 w 3162"/>
                  <a:gd name="T7" fmla="*/ 2147483646 h 1474"/>
                  <a:gd name="T8" fmla="*/ 0 w 3162"/>
                  <a:gd name="T9" fmla="*/ 2147483646 h 14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62" h="1474">
                    <a:moveTo>
                      <a:pt x="0" y="1474"/>
                    </a:moveTo>
                    <a:lnTo>
                      <a:pt x="0" y="683"/>
                    </a:lnTo>
                    <a:lnTo>
                      <a:pt x="3162" y="0"/>
                    </a:lnTo>
                    <a:lnTo>
                      <a:pt x="3162" y="1474"/>
                    </a:lnTo>
                    <a:lnTo>
                      <a:pt x="0" y="1474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MH_Other_2"/>
              <p:cNvSpPr>
                <a:spLocks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4679157" y="1434704"/>
                <a:ext cx="1389460" cy="2993231"/>
              </a:xfrm>
              <a:custGeom>
                <a:avLst/>
                <a:gdLst>
                  <a:gd name="T0" fmla="*/ 2147483646 w 1468"/>
                  <a:gd name="T1" fmla="*/ 2147483646 h 3162"/>
                  <a:gd name="T2" fmla="*/ 2147483646 w 1468"/>
                  <a:gd name="T3" fmla="*/ 2147483646 h 3162"/>
                  <a:gd name="T4" fmla="*/ 0 w 1468"/>
                  <a:gd name="T5" fmla="*/ 0 h 3162"/>
                  <a:gd name="T6" fmla="*/ 2147483646 w 1468"/>
                  <a:gd name="T7" fmla="*/ 0 h 3162"/>
                  <a:gd name="T8" fmla="*/ 2147483646 w 1468"/>
                  <a:gd name="T9" fmla="*/ 2147483646 h 3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68" h="3162">
                    <a:moveTo>
                      <a:pt x="1468" y="3162"/>
                    </a:moveTo>
                    <a:lnTo>
                      <a:pt x="678" y="3162"/>
                    </a:lnTo>
                    <a:lnTo>
                      <a:pt x="0" y="0"/>
                    </a:lnTo>
                    <a:lnTo>
                      <a:pt x="1468" y="0"/>
                    </a:lnTo>
                    <a:lnTo>
                      <a:pt x="1468" y="3162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MH_Other_3"/>
              <p:cNvSpPr>
                <a:spLocks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3075385" y="1434704"/>
                <a:ext cx="2993231" cy="1389459"/>
              </a:xfrm>
              <a:custGeom>
                <a:avLst/>
                <a:gdLst>
                  <a:gd name="T0" fmla="*/ 2147483646 w 3162"/>
                  <a:gd name="T1" fmla="*/ 0 h 1468"/>
                  <a:gd name="T2" fmla="*/ 2147483646 w 3162"/>
                  <a:gd name="T3" fmla="*/ 2147483646 h 1468"/>
                  <a:gd name="T4" fmla="*/ 0 w 3162"/>
                  <a:gd name="T5" fmla="*/ 2147483646 h 1468"/>
                  <a:gd name="T6" fmla="*/ 0 w 3162"/>
                  <a:gd name="T7" fmla="*/ 0 h 1468"/>
                  <a:gd name="T8" fmla="*/ 2147483646 w 3162"/>
                  <a:gd name="T9" fmla="*/ 0 h 14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62" h="1468">
                    <a:moveTo>
                      <a:pt x="3162" y="0"/>
                    </a:moveTo>
                    <a:lnTo>
                      <a:pt x="3162" y="790"/>
                    </a:lnTo>
                    <a:lnTo>
                      <a:pt x="0" y="1468"/>
                    </a:lnTo>
                    <a:lnTo>
                      <a:pt x="0" y="0"/>
                    </a:lnTo>
                    <a:lnTo>
                      <a:pt x="3162" y="0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MH_Other_4"/>
              <p:cNvSpPr>
                <a:spLocks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3075385" y="1434704"/>
                <a:ext cx="1389459" cy="2993231"/>
              </a:xfrm>
              <a:custGeom>
                <a:avLst/>
                <a:gdLst>
                  <a:gd name="T0" fmla="*/ 0 w 1468"/>
                  <a:gd name="T1" fmla="*/ 0 h 3162"/>
                  <a:gd name="T2" fmla="*/ 2147483646 w 1468"/>
                  <a:gd name="T3" fmla="*/ 0 h 3162"/>
                  <a:gd name="T4" fmla="*/ 2147483646 w 1468"/>
                  <a:gd name="T5" fmla="*/ 2147483646 h 3162"/>
                  <a:gd name="T6" fmla="*/ 0 w 1468"/>
                  <a:gd name="T7" fmla="*/ 2147483646 h 3162"/>
                  <a:gd name="T8" fmla="*/ 0 w 1468"/>
                  <a:gd name="T9" fmla="*/ 0 h 3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68" h="3162">
                    <a:moveTo>
                      <a:pt x="0" y="0"/>
                    </a:moveTo>
                    <a:lnTo>
                      <a:pt x="790" y="0"/>
                    </a:lnTo>
                    <a:lnTo>
                      <a:pt x="1468" y="3162"/>
                    </a:lnTo>
                    <a:lnTo>
                      <a:pt x="0" y="31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MH_Other_5"/>
              <p:cNvSpPr>
                <a:spLocks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3075385" y="1434704"/>
                <a:ext cx="2993231" cy="1389459"/>
              </a:xfrm>
              <a:custGeom>
                <a:avLst/>
                <a:gdLst>
                  <a:gd name="T0" fmla="*/ 2147483646 w 3162"/>
                  <a:gd name="T1" fmla="*/ 0 h 1468"/>
                  <a:gd name="T2" fmla="*/ 2147483646 w 3162"/>
                  <a:gd name="T3" fmla="*/ 2147483646 h 1468"/>
                  <a:gd name="T4" fmla="*/ 0 w 3162"/>
                  <a:gd name="T5" fmla="*/ 2147483646 h 1468"/>
                  <a:gd name="T6" fmla="*/ 0 w 3162"/>
                  <a:gd name="T7" fmla="*/ 0 h 1468"/>
                  <a:gd name="T8" fmla="*/ 2147483646 w 3162"/>
                  <a:gd name="T9" fmla="*/ 0 h 14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62" h="1468">
                    <a:moveTo>
                      <a:pt x="3162" y="0"/>
                    </a:moveTo>
                    <a:lnTo>
                      <a:pt x="3162" y="606"/>
                    </a:lnTo>
                    <a:lnTo>
                      <a:pt x="0" y="1468"/>
                    </a:lnTo>
                    <a:lnTo>
                      <a:pt x="0" y="0"/>
                    </a:lnTo>
                    <a:lnTo>
                      <a:pt x="316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MH_Other_6"/>
              <p:cNvSpPr>
                <a:spLocks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679157" y="1434703"/>
                <a:ext cx="1389460" cy="900113"/>
              </a:xfrm>
              <a:custGeom>
                <a:avLst/>
                <a:gdLst>
                  <a:gd name="T0" fmla="*/ 1852613 w 1468"/>
                  <a:gd name="T1" fmla="*/ 0 h 951"/>
                  <a:gd name="T2" fmla="*/ 1852613 w 1468"/>
                  <a:gd name="T3" fmla="*/ 764764 h 951"/>
                  <a:gd name="T4" fmla="*/ 254924 w 1468"/>
                  <a:gd name="T5" fmla="*/ 1200150 h 951"/>
                  <a:gd name="T6" fmla="*/ 0 w 1468"/>
                  <a:gd name="T7" fmla="*/ 0 h 951"/>
                  <a:gd name="T8" fmla="*/ 1852613 w 1468"/>
                  <a:gd name="T9" fmla="*/ 0 h 951"/>
                  <a:gd name="T10" fmla="*/ 1852613 w 1468"/>
                  <a:gd name="T11" fmla="*/ 0 h 9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68" h="951">
                    <a:moveTo>
                      <a:pt x="1468" y="0"/>
                    </a:moveTo>
                    <a:lnTo>
                      <a:pt x="1468" y="606"/>
                    </a:lnTo>
                    <a:lnTo>
                      <a:pt x="202" y="951"/>
                    </a:lnTo>
                    <a:lnTo>
                      <a:pt x="0" y="0"/>
                    </a:lnTo>
                    <a:lnTo>
                      <a:pt x="146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6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MH_Other_7"/>
              <p:cNvSpPr>
                <a:spLocks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4679157" y="1434704"/>
                <a:ext cx="1389460" cy="2993231"/>
              </a:xfrm>
              <a:custGeom>
                <a:avLst/>
                <a:gdLst>
                  <a:gd name="T0" fmla="*/ 2147483646 w 1468"/>
                  <a:gd name="T1" fmla="*/ 2147483646 h 3162"/>
                  <a:gd name="T2" fmla="*/ 2147483646 w 1468"/>
                  <a:gd name="T3" fmla="*/ 2147483646 h 3162"/>
                  <a:gd name="T4" fmla="*/ 0 w 1468"/>
                  <a:gd name="T5" fmla="*/ 0 h 3162"/>
                  <a:gd name="T6" fmla="*/ 2147483646 w 1468"/>
                  <a:gd name="T7" fmla="*/ 0 h 3162"/>
                  <a:gd name="T8" fmla="*/ 2147483646 w 1468"/>
                  <a:gd name="T9" fmla="*/ 2147483646 h 3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68" h="3162">
                    <a:moveTo>
                      <a:pt x="1468" y="3162"/>
                    </a:moveTo>
                    <a:lnTo>
                      <a:pt x="862" y="3162"/>
                    </a:lnTo>
                    <a:lnTo>
                      <a:pt x="0" y="0"/>
                    </a:lnTo>
                    <a:lnTo>
                      <a:pt x="1468" y="0"/>
                    </a:lnTo>
                    <a:lnTo>
                      <a:pt x="1468" y="316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MH_Other_8"/>
              <p:cNvSpPr>
                <a:spLocks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5168503" y="3032522"/>
                <a:ext cx="900113" cy="1395413"/>
              </a:xfrm>
              <a:custGeom>
                <a:avLst/>
                <a:gdLst>
                  <a:gd name="T0" fmla="*/ 1200150 w 951"/>
                  <a:gd name="T1" fmla="*/ 1860550 h 1474"/>
                  <a:gd name="T2" fmla="*/ 435386 w 951"/>
                  <a:gd name="T3" fmla="*/ 1860550 h 1474"/>
                  <a:gd name="T4" fmla="*/ 0 w 951"/>
                  <a:gd name="T5" fmla="*/ 262547 h 1474"/>
                  <a:gd name="T6" fmla="*/ 1200150 w 951"/>
                  <a:gd name="T7" fmla="*/ 0 h 1474"/>
                  <a:gd name="T8" fmla="*/ 1200150 w 951"/>
                  <a:gd name="T9" fmla="*/ 1860550 h 1474"/>
                  <a:gd name="T10" fmla="*/ 1200150 w 951"/>
                  <a:gd name="T11" fmla="*/ 1860550 h 14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51" h="1474">
                    <a:moveTo>
                      <a:pt x="951" y="1474"/>
                    </a:moveTo>
                    <a:lnTo>
                      <a:pt x="345" y="1474"/>
                    </a:lnTo>
                    <a:lnTo>
                      <a:pt x="0" y="208"/>
                    </a:lnTo>
                    <a:lnTo>
                      <a:pt x="951" y="0"/>
                    </a:lnTo>
                    <a:lnTo>
                      <a:pt x="951" y="147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6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MH_Other_9"/>
              <p:cNvSpPr>
                <a:spLocks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3075385" y="3032522"/>
                <a:ext cx="2993231" cy="1395413"/>
              </a:xfrm>
              <a:custGeom>
                <a:avLst/>
                <a:gdLst>
                  <a:gd name="T0" fmla="*/ 0 w 3162"/>
                  <a:gd name="T1" fmla="*/ 1860550 h 1474"/>
                  <a:gd name="T2" fmla="*/ 0 w 3162"/>
                  <a:gd name="T3" fmla="*/ 1095629 h 1474"/>
                  <a:gd name="T4" fmla="*/ 3990975 w 3162"/>
                  <a:gd name="T5" fmla="*/ 0 h 1474"/>
                  <a:gd name="T6" fmla="*/ 3990975 w 3162"/>
                  <a:gd name="T7" fmla="*/ 1860550 h 1474"/>
                  <a:gd name="T8" fmla="*/ 0 w 3162"/>
                  <a:gd name="T9" fmla="*/ 1860550 h 1474"/>
                  <a:gd name="T10" fmla="*/ 0 w 3162"/>
                  <a:gd name="T11" fmla="*/ 1860550 h 14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162" h="1474">
                    <a:moveTo>
                      <a:pt x="0" y="1474"/>
                    </a:moveTo>
                    <a:lnTo>
                      <a:pt x="0" y="868"/>
                    </a:lnTo>
                    <a:lnTo>
                      <a:pt x="3162" y="0"/>
                    </a:lnTo>
                    <a:lnTo>
                      <a:pt x="3162" y="1474"/>
                    </a:lnTo>
                    <a:lnTo>
                      <a:pt x="0" y="147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6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MH_Other_10"/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3075385" y="3521869"/>
                <a:ext cx="1389459" cy="906066"/>
              </a:xfrm>
              <a:custGeom>
                <a:avLst/>
                <a:gdLst>
                  <a:gd name="T0" fmla="*/ 0 w 1468"/>
                  <a:gd name="T1" fmla="*/ 563017 h 957"/>
                  <a:gd name="T2" fmla="*/ 0 w 1468"/>
                  <a:gd name="T3" fmla="*/ 443092 h 957"/>
                  <a:gd name="T4" fmla="*/ 1597689 w 1468"/>
                  <a:gd name="T5" fmla="*/ 0 h 957"/>
                  <a:gd name="T6" fmla="*/ 1852612 w 1468"/>
                  <a:gd name="T7" fmla="*/ 1208088 h 957"/>
                  <a:gd name="T8" fmla="*/ 0 w 1468"/>
                  <a:gd name="T9" fmla="*/ 1208088 h 957"/>
                  <a:gd name="T10" fmla="*/ 0 w 1468"/>
                  <a:gd name="T11" fmla="*/ 563017 h 957"/>
                  <a:gd name="T12" fmla="*/ 0 w 1468"/>
                  <a:gd name="T13" fmla="*/ 563017 h 9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68" h="957">
                    <a:moveTo>
                      <a:pt x="0" y="446"/>
                    </a:moveTo>
                    <a:lnTo>
                      <a:pt x="0" y="351"/>
                    </a:lnTo>
                    <a:lnTo>
                      <a:pt x="1266" y="0"/>
                    </a:lnTo>
                    <a:lnTo>
                      <a:pt x="1468" y="957"/>
                    </a:lnTo>
                    <a:lnTo>
                      <a:pt x="0" y="957"/>
                    </a:lnTo>
                    <a:lnTo>
                      <a:pt x="0" y="44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6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MH_Other_11"/>
              <p:cNvSpPr>
                <a:spLocks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3075385" y="1434704"/>
                <a:ext cx="1389459" cy="2993231"/>
              </a:xfrm>
              <a:custGeom>
                <a:avLst/>
                <a:gdLst>
                  <a:gd name="T0" fmla="*/ 0 w 1468"/>
                  <a:gd name="T1" fmla="*/ 0 h 3162"/>
                  <a:gd name="T2" fmla="*/ 764770 w 1468"/>
                  <a:gd name="T3" fmla="*/ 0 h 3162"/>
                  <a:gd name="T4" fmla="*/ 1852612 w 1468"/>
                  <a:gd name="T5" fmla="*/ 3990975 h 3162"/>
                  <a:gd name="T6" fmla="*/ 0 w 1468"/>
                  <a:gd name="T7" fmla="*/ 3990975 h 3162"/>
                  <a:gd name="T8" fmla="*/ 0 w 1468"/>
                  <a:gd name="T9" fmla="*/ 0 h 3162"/>
                  <a:gd name="T10" fmla="*/ 0 w 1468"/>
                  <a:gd name="T11" fmla="*/ 0 h 31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68" h="3162">
                    <a:moveTo>
                      <a:pt x="0" y="0"/>
                    </a:moveTo>
                    <a:lnTo>
                      <a:pt x="606" y="0"/>
                    </a:lnTo>
                    <a:lnTo>
                      <a:pt x="1468" y="3162"/>
                    </a:lnTo>
                    <a:lnTo>
                      <a:pt x="0" y="31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6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MH_Other_12"/>
              <p:cNvSpPr>
                <a:spLocks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3075385" y="1434704"/>
                <a:ext cx="900113" cy="1389459"/>
              </a:xfrm>
              <a:custGeom>
                <a:avLst/>
                <a:gdLst>
                  <a:gd name="T0" fmla="*/ 644876 w 951"/>
                  <a:gd name="T1" fmla="*/ 0 h 1468"/>
                  <a:gd name="T2" fmla="*/ 764764 w 951"/>
                  <a:gd name="T3" fmla="*/ 0 h 1468"/>
                  <a:gd name="T4" fmla="*/ 1200150 w 951"/>
                  <a:gd name="T5" fmla="*/ 1597689 h 1468"/>
                  <a:gd name="T6" fmla="*/ 0 w 951"/>
                  <a:gd name="T7" fmla="*/ 1852612 h 1468"/>
                  <a:gd name="T8" fmla="*/ 0 w 951"/>
                  <a:gd name="T9" fmla="*/ 0 h 1468"/>
                  <a:gd name="T10" fmla="*/ 644876 w 951"/>
                  <a:gd name="T11" fmla="*/ 0 h 1468"/>
                  <a:gd name="T12" fmla="*/ 644876 w 951"/>
                  <a:gd name="T13" fmla="*/ 0 h 14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51" h="1468">
                    <a:moveTo>
                      <a:pt x="511" y="0"/>
                    </a:moveTo>
                    <a:lnTo>
                      <a:pt x="606" y="0"/>
                    </a:lnTo>
                    <a:lnTo>
                      <a:pt x="951" y="1266"/>
                    </a:lnTo>
                    <a:lnTo>
                      <a:pt x="0" y="1468"/>
                    </a:lnTo>
                    <a:lnTo>
                      <a:pt x="0" y="0"/>
                    </a:lnTo>
                    <a:lnTo>
                      <a:pt x="511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6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MH_Other_13"/>
              <p:cNvSpPr>
                <a:spLocks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3075385" y="1434704"/>
                <a:ext cx="1366838" cy="1389459"/>
              </a:xfrm>
              <a:custGeom>
                <a:avLst/>
                <a:gdLst>
                  <a:gd name="T0" fmla="*/ 2147483646 w 1444"/>
                  <a:gd name="T1" fmla="*/ 2147483646 h 1468"/>
                  <a:gd name="T2" fmla="*/ 0 w 1444"/>
                  <a:gd name="T3" fmla="*/ 2147483646 h 1468"/>
                  <a:gd name="T4" fmla="*/ 0 w 1444"/>
                  <a:gd name="T5" fmla="*/ 0 h 1468"/>
                  <a:gd name="T6" fmla="*/ 2147483646 w 1444"/>
                  <a:gd name="T7" fmla="*/ 0 h 1468"/>
                  <a:gd name="T8" fmla="*/ 2147483646 w 1444"/>
                  <a:gd name="T9" fmla="*/ 2147483646 h 14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44" h="1468">
                    <a:moveTo>
                      <a:pt x="1444" y="1076"/>
                    </a:moveTo>
                    <a:lnTo>
                      <a:pt x="0" y="1468"/>
                    </a:lnTo>
                    <a:lnTo>
                      <a:pt x="0" y="0"/>
                    </a:lnTo>
                    <a:lnTo>
                      <a:pt x="1444" y="0"/>
                    </a:lnTo>
                    <a:lnTo>
                      <a:pt x="1444" y="107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MH_Other_14"/>
              <p:cNvSpPr>
                <a:spLocks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6393" y="1964531"/>
                <a:ext cx="134541" cy="292894"/>
              </a:xfrm>
              <a:custGeom>
                <a:avLst/>
                <a:gdLst>
                  <a:gd name="T0" fmla="*/ 2147483646 w 142"/>
                  <a:gd name="T1" fmla="*/ 2147483646 h 309"/>
                  <a:gd name="T2" fmla="*/ 2147483646 w 142"/>
                  <a:gd name="T3" fmla="*/ 2147483646 h 309"/>
                  <a:gd name="T4" fmla="*/ 2147483646 w 142"/>
                  <a:gd name="T5" fmla="*/ 0 h 309"/>
                  <a:gd name="T6" fmla="*/ 2147483646 w 142"/>
                  <a:gd name="T7" fmla="*/ 0 h 309"/>
                  <a:gd name="T8" fmla="*/ 0 w 142"/>
                  <a:gd name="T9" fmla="*/ 2147483646 h 309"/>
                  <a:gd name="T10" fmla="*/ 2147483646 w 142"/>
                  <a:gd name="T11" fmla="*/ 2147483646 h 309"/>
                  <a:gd name="T12" fmla="*/ 2147483646 w 142"/>
                  <a:gd name="T13" fmla="*/ 2147483646 h 309"/>
                  <a:gd name="T14" fmla="*/ 2147483646 w 142"/>
                  <a:gd name="T15" fmla="*/ 2147483646 h 30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2" h="309">
                    <a:moveTo>
                      <a:pt x="83" y="309"/>
                    </a:moveTo>
                    <a:lnTo>
                      <a:pt x="142" y="309"/>
                    </a:lnTo>
                    <a:lnTo>
                      <a:pt x="142" y="0"/>
                    </a:lnTo>
                    <a:lnTo>
                      <a:pt x="89" y="0"/>
                    </a:lnTo>
                    <a:lnTo>
                      <a:pt x="0" y="71"/>
                    </a:lnTo>
                    <a:lnTo>
                      <a:pt x="29" y="113"/>
                    </a:lnTo>
                    <a:lnTo>
                      <a:pt x="83" y="65"/>
                    </a:lnTo>
                    <a:lnTo>
                      <a:pt x="83" y="30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MH_Other_15"/>
              <p:cNvSpPr>
                <a:spLocks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5232166" y="2794053"/>
                <a:ext cx="196454" cy="297655"/>
              </a:xfrm>
              <a:custGeom>
                <a:avLst/>
                <a:gdLst>
                  <a:gd name="T0" fmla="*/ 0 w 35"/>
                  <a:gd name="T1" fmla="*/ 2147483646 h 53"/>
                  <a:gd name="T2" fmla="*/ 2147483646 w 35"/>
                  <a:gd name="T3" fmla="*/ 2147483646 h 53"/>
                  <a:gd name="T4" fmla="*/ 2147483646 w 35"/>
                  <a:gd name="T5" fmla="*/ 2147483646 h 53"/>
                  <a:gd name="T6" fmla="*/ 2147483646 w 35"/>
                  <a:gd name="T7" fmla="*/ 2147483646 h 53"/>
                  <a:gd name="T8" fmla="*/ 2147483646 w 35"/>
                  <a:gd name="T9" fmla="*/ 2147483646 h 53"/>
                  <a:gd name="T10" fmla="*/ 2147483646 w 35"/>
                  <a:gd name="T11" fmla="*/ 2147483646 h 53"/>
                  <a:gd name="T12" fmla="*/ 2147483646 w 35"/>
                  <a:gd name="T13" fmla="*/ 2147483646 h 53"/>
                  <a:gd name="T14" fmla="*/ 2147483646 w 35"/>
                  <a:gd name="T15" fmla="*/ 0 h 53"/>
                  <a:gd name="T16" fmla="*/ 2147483646 w 35"/>
                  <a:gd name="T17" fmla="*/ 2147483646 h 53"/>
                  <a:gd name="T18" fmla="*/ 2147483646 w 35"/>
                  <a:gd name="T19" fmla="*/ 2147483646 h 53"/>
                  <a:gd name="T20" fmla="*/ 2147483646 w 35"/>
                  <a:gd name="T21" fmla="*/ 2147483646 h 53"/>
                  <a:gd name="T22" fmla="*/ 2147483646 w 35"/>
                  <a:gd name="T23" fmla="*/ 2147483646 h 53"/>
                  <a:gd name="T24" fmla="*/ 2147483646 w 35"/>
                  <a:gd name="T25" fmla="*/ 2147483646 h 53"/>
                  <a:gd name="T26" fmla="*/ 0 w 35"/>
                  <a:gd name="T27" fmla="*/ 2147483646 h 53"/>
                  <a:gd name="T28" fmla="*/ 0 w 35"/>
                  <a:gd name="T29" fmla="*/ 2147483646 h 5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5" h="53">
                    <a:moveTo>
                      <a:pt x="0" y="53"/>
                    </a:move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8" y="41"/>
                      <a:pt x="21" y="37"/>
                      <a:pt x="25" y="33"/>
                    </a:cubicBezTo>
                    <a:cubicBezTo>
                      <a:pt x="31" y="25"/>
                      <a:pt x="33" y="20"/>
                      <a:pt x="33" y="15"/>
                    </a:cubicBezTo>
                    <a:cubicBezTo>
                      <a:pt x="33" y="11"/>
                      <a:pt x="31" y="7"/>
                      <a:pt x="28" y="4"/>
                    </a:cubicBezTo>
                    <a:cubicBezTo>
                      <a:pt x="25" y="1"/>
                      <a:pt x="22" y="0"/>
                      <a:pt x="17" y="0"/>
                    </a:cubicBezTo>
                    <a:cubicBezTo>
                      <a:pt x="11" y="0"/>
                      <a:pt x="7" y="1"/>
                      <a:pt x="1" y="4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6" y="10"/>
                      <a:pt x="10" y="9"/>
                      <a:pt x="14" y="9"/>
                    </a:cubicBezTo>
                    <a:cubicBezTo>
                      <a:pt x="19" y="9"/>
                      <a:pt x="22" y="12"/>
                      <a:pt x="22" y="16"/>
                    </a:cubicBezTo>
                    <a:cubicBezTo>
                      <a:pt x="22" y="20"/>
                      <a:pt x="19" y="24"/>
                      <a:pt x="13" y="31"/>
                    </a:cubicBezTo>
                    <a:cubicBezTo>
                      <a:pt x="10" y="35"/>
                      <a:pt x="4" y="40"/>
                      <a:pt x="0" y="45"/>
                    </a:cubicBezTo>
                    <a:cubicBezTo>
                      <a:pt x="0" y="53"/>
                      <a:pt x="0" y="53"/>
                      <a:pt x="0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MH_Other_16"/>
              <p:cNvSpPr>
                <a:spLocks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4455915" y="3557674"/>
                <a:ext cx="190501" cy="303609"/>
              </a:xfrm>
              <a:custGeom>
                <a:avLst/>
                <a:gdLst>
                  <a:gd name="T0" fmla="*/ 0 w 34"/>
                  <a:gd name="T1" fmla="*/ 2147483646 h 54"/>
                  <a:gd name="T2" fmla="*/ 2147483646 w 34"/>
                  <a:gd name="T3" fmla="*/ 2147483646 h 54"/>
                  <a:gd name="T4" fmla="*/ 2147483646 w 34"/>
                  <a:gd name="T5" fmla="*/ 2147483646 h 54"/>
                  <a:gd name="T6" fmla="*/ 2147483646 w 34"/>
                  <a:gd name="T7" fmla="*/ 2147483646 h 54"/>
                  <a:gd name="T8" fmla="*/ 2147483646 w 34"/>
                  <a:gd name="T9" fmla="*/ 2147483646 h 54"/>
                  <a:gd name="T10" fmla="*/ 2147483646 w 34"/>
                  <a:gd name="T11" fmla="*/ 2147483646 h 54"/>
                  <a:gd name="T12" fmla="*/ 2147483646 w 34"/>
                  <a:gd name="T13" fmla="*/ 0 h 54"/>
                  <a:gd name="T14" fmla="*/ 2147483646 w 34"/>
                  <a:gd name="T15" fmla="*/ 2147483646 h 54"/>
                  <a:gd name="T16" fmla="*/ 2147483646 w 34"/>
                  <a:gd name="T17" fmla="*/ 2147483646 h 54"/>
                  <a:gd name="T18" fmla="*/ 2147483646 w 34"/>
                  <a:gd name="T19" fmla="*/ 2147483646 h 54"/>
                  <a:gd name="T20" fmla="*/ 2147483646 w 34"/>
                  <a:gd name="T21" fmla="*/ 2147483646 h 54"/>
                  <a:gd name="T22" fmla="*/ 2147483646 w 34"/>
                  <a:gd name="T23" fmla="*/ 2147483646 h 54"/>
                  <a:gd name="T24" fmla="*/ 2147483646 w 34"/>
                  <a:gd name="T25" fmla="*/ 2147483646 h 54"/>
                  <a:gd name="T26" fmla="*/ 2147483646 w 34"/>
                  <a:gd name="T27" fmla="*/ 2147483646 h 54"/>
                  <a:gd name="T28" fmla="*/ 2147483646 w 34"/>
                  <a:gd name="T29" fmla="*/ 2147483646 h 54"/>
                  <a:gd name="T30" fmla="*/ 2147483646 w 34"/>
                  <a:gd name="T31" fmla="*/ 2147483646 h 54"/>
                  <a:gd name="T32" fmla="*/ 2147483646 w 34"/>
                  <a:gd name="T33" fmla="*/ 2147483646 h 54"/>
                  <a:gd name="T34" fmla="*/ 2147483646 w 34"/>
                  <a:gd name="T35" fmla="*/ 2147483646 h 54"/>
                  <a:gd name="T36" fmla="*/ 2147483646 w 34"/>
                  <a:gd name="T37" fmla="*/ 2147483646 h 54"/>
                  <a:gd name="T38" fmla="*/ 0 w 34"/>
                  <a:gd name="T39" fmla="*/ 2147483646 h 5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4" h="54">
                    <a:moveTo>
                      <a:pt x="0" y="52"/>
                    </a:moveTo>
                    <a:cubicBezTo>
                      <a:pt x="5" y="53"/>
                      <a:pt x="9" y="54"/>
                      <a:pt x="14" y="54"/>
                    </a:cubicBezTo>
                    <a:cubicBezTo>
                      <a:pt x="27" y="54"/>
                      <a:pt x="34" y="48"/>
                      <a:pt x="34" y="39"/>
                    </a:cubicBezTo>
                    <a:cubicBezTo>
                      <a:pt x="34" y="34"/>
                      <a:pt x="32" y="30"/>
                      <a:pt x="29" y="27"/>
                    </a:cubicBezTo>
                    <a:cubicBezTo>
                      <a:pt x="28" y="27"/>
                      <a:pt x="27" y="26"/>
                      <a:pt x="24" y="25"/>
                    </a:cubicBezTo>
                    <a:cubicBezTo>
                      <a:pt x="30" y="24"/>
                      <a:pt x="34" y="19"/>
                      <a:pt x="34" y="13"/>
                    </a:cubicBezTo>
                    <a:cubicBezTo>
                      <a:pt x="34" y="5"/>
                      <a:pt x="27" y="0"/>
                      <a:pt x="16" y="0"/>
                    </a:cubicBezTo>
                    <a:cubicBezTo>
                      <a:pt x="11" y="0"/>
                      <a:pt x="7" y="0"/>
                      <a:pt x="2" y="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6" y="9"/>
                      <a:pt x="10" y="8"/>
                      <a:pt x="14" y="8"/>
                    </a:cubicBezTo>
                    <a:cubicBezTo>
                      <a:pt x="20" y="8"/>
                      <a:pt x="23" y="10"/>
                      <a:pt x="23" y="14"/>
                    </a:cubicBezTo>
                    <a:cubicBezTo>
                      <a:pt x="23" y="16"/>
                      <a:pt x="22" y="19"/>
                      <a:pt x="20" y="20"/>
                    </a:cubicBezTo>
                    <a:cubicBezTo>
                      <a:pt x="17" y="21"/>
                      <a:pt x="14" y="22"/>
                      <a:pt x="10" y="22"/>
                    </a:cubicBezTo>
                    <a:cubicBezTo>
                      <a:pt x="9" y="22"/>
                      <a:pt x="8" y="22"/>
                      <a:pt x="7" y="22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30"/>
                      <a:pt x="9" y="30"/>
                      <a:pt x="11" y="30"/>
                    </a:cubicBezTo>
                    <a:cubicBezTo>
                      <a:pt x="19" y="30"/>
                      <a:pt x="23" y="32"/>
                      <a:pt x="23" y="38"/>
                    </a:cubicBezTo>
                    <a:cubicBezTo>
                      <a:pt x="23" y="42"/>
                      <a:pt x="19" y="45"/>
                      <a:pt x="13" y="45"/>
                    </a:cubicBezTo>
                    <a:cubicBezTo>
                      <a:pt x="9" y="45"/>
                      <a:pt x="5" y="45"/>
                      <a:pt x="1" y="43"/>
                    </a:cubicBezTo>
                    <a:cubicBezTo>
                      <a:pt x="0" y="52"/>
                      <a:pt x="0" y="52"/>
                      <a:pt x="0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MH_Other_17"/>
              <p:cNvSpPr>
                <a:spLocks noEditPoint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3715128" y="2688602"/>
                <a:ext cx="217886" cy="292894"/>
              </a:xfrm>
              <a:custGeom>
                <a:avLst/>
                <a:gdLst>
                  <a:gd name="T0" fmla="*/ 0 w 39"/>
                  <a:gd name="T1" fmla="*/ 2147483646 h 52"/>
                  <a:gd name="T2" fmla="*/ 2147483646 w 39"/>
                  <a:gd name="T3" fmla="*/ 2147483646 h 52"/>
                  <a:gd name="T4" fmla="*/ 2147483646 w 39"/>
                  <a:gd name="T5" fmla="*/ 2147483646 h 52"/>
                  <a:gd name="T6" fmla="*/ 2147483646 w 39"/>
                  <a:gd name="T7" fmla="*/ 2147483646 h 52"/>
                  <a:gd name="T8" fmla="*/ 2147483646 w 39"/>
                  <a:gd name="T9" fmla="*/ 2147483646 h 52"/>
                  <a:gd name="T10" fmla="*/ 2147483646 w 39"/>
                  <a:gd name="T11" fmla="*/ 2147483646 h 52"/>
                  <a:gd name="T12" fmla="*/ 2147483646 w 39"/>
                  <a:gd name="T13" fmla="*/ 2147483646 h 52"/>
                  <a:gd name="T14" fmla="*/ 2147483646 w 39"/>
                  <a:gd name="T15" fmla="*/ 2147483646 h 52"/>
                  <a:gd name="T16" fmla="*/ 2147483646 w 39"/>
                  <a:gd name="T17" fmla="*/ 0 h 52"/>
                  <a:gd name="T18" fmla="*/ 2147483646 w 39"/>
                  <a:gd name="T19" fmla="*/ 0 h 52"/>
                  <a:gd name="T20" fmla="*/ 0 w 39"/>
                  <a:gd name="T21" fmla="*/ 2147483646 h 52"/>
                  <a:gd name="T22" fmla="*/ 0 w 39"/>
                  <a:gd name="T23" fmla="*/ 2147483646 h 52"/>
                  <a:gd name="T24" fmla="*/ 2147483646 w 39"/>
                  <a:gd name="T25" fmla="*/ 2147483646 h 52"/>
                  <a:gd name="T26" fmla="*/ 2147483646 w 39"/>
                  <a:gd name="T27" fmla="*/ 2147483646 h 52"/>
                  <a:gd name="T28" fmla="*/ 2147483646 w 39"/>
                  <a:gd name="T29" fmla="*/ 2147483646 h 52"/>
                  <a:gd name="T30" fmla="*/ 2147483646 w 39"/>
                  <a:gd name="T31" fmla="*/ 2147483646 h 52"/>
                  <a:gd name="T32" fmla="*/ 2147483646 w 39"/>
                  <a:gd name="T33" fmla="*/ 2147483646 h 52"/>
                  <a:gd name="T34" fmla="*/ 2147483646 w 39"/>
                  <a:gd name="T35" fmla="*/ 2147483646 h 5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9" h="52">
                    <a:moveTo>
                      <a:pt x="0" y="41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  <a:moveTo>
                      <a:pt x="9" y="33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0"/>
                      <a:pt x="23" y="9"/>
                      <a:pt x="23" y="8"/>
                    </a:cubicBezTo>
                    <a:cubicBezTo>
                      <a:pt x="23" y="9"/>
                      <a:pt x="23" y="10"/>
                      <a:pt x="23" y="11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9" y="33"/>
                      <a:pt x="9" y="33"/>
                      <a:pt x="9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MH_SubTitle_1"/>
              <p:cNvSpPr txBox="1"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3227785" y="1612107"/>
                <a:ext cx="1234678" cy="5310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no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r>
                  <a:rPr lang="zh-CN" altLang="en-US" sz="1600" dirty="0" smtClean="0">
                    <a:solidFill>
                      <a:srgbClr val="FFFFFF"/>
                    </a:solidFill>
                    <a:ea typeface="微软雅黑" panose="020B0503020204020204" pitchFamily="34" charset="-122"/>
                  </a:rPr>
                  <a:t>空括号</a:t>
                </a:r>
                <a:endParaRPr lang="zh-CN" altLang="en-US" sz="16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MH_SubTitle_2"/>
              <p:cNvSpPr txBox="1"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4976812" y="1991916"/>
                <a:ext cx="1091804" cy="5310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norm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r>
                  <a:rPr lang="zh-CN" altLang="en-US" sz="1600" dirty="0" smtClean="0">
                    <a:solidFill>
                      <a:srgbClr val="FFFFFF"/>
                    </a:solidFill>
                    <a:ea typeface="微软雅黑" panose="020B0503020204020204" pitchFamily="34" charset="-122"/>
                  </a:rPr>
                  <a:t>赋值</a:t>
                </a:r>
                <a:endParaRPr lang="zh-CN" altLang="en-US" sz="16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MH_SubTitle_4"/>
              <p:cNvSpPr txBox="1">
                <a:spLocks noChangeArrowhead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3075385" y="3342085"/>
                <a:ext cx="1091803" cy="5310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no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r>
                  <a:rPr lang="en-US" altLang="zh-CN" sz="1600" dirty="0" smtClean="0">
                    <a:solidFill>
                      <a:srgbClr val="FFFFFF"/>
                    </a:solidFill>
                    <a:ea typeface="微软雅黑" panose="020B0503020204020204" pitchFamily="34" charset="-122"/>
                  </a:rPr>
                  <a:t>List</a:t>
                </a: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r>
                  <a:rPr lang="zh-CN" altLang="en-US" sz="1600" dirty="0" smtClean="0">
                    <a:solidFill>
                      <a:srgbClr val="FFFFFF"/>
                    </a:solidFill>
                    <a:ea typeface="微软雅黑" panose="020B0503020204020204" pitchFamily="34" charset="-122"/>
                  </a:rPr>
                  <a:t>内建函数</a:t>
                </a:r>
                <a:endParaRPr lang="zh-CN" altLang="en-US" sz="16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MH_SubTitle_3"/>
              <p:cNvSpPr txBox="1">
                <a:spLocks noChangeArrowheads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4613672" y="3734991"/>
                <a:ext cx="1295400" cy="5310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no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r>
                  <a:rPr lang="zh-CN" altLang="en-US" sz="1600" dirty="0" smtClean="0">
                    <a:solidFill>
                      <a:srgbClr val="FFFFFF"/>
                    </a:solidFill>
                    <a:ea typeface="微软雅黑" panose="020B0503020204020204" pitchFamily="34" charset="-122"/>
                  </a:rPr>
                  <a:t>列表</a:t>
                </a:r>
                <a:endParaRPr lang="en-US" altLang="zh-CN" sz="1600" dirty="0" smtClean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r>
                  <a:rPr lang="zh-CN" altLang="en-US" sz="1600" dirty="0" smtClean="0">
                    <a:solidFill>
                      <a:srgbClr val="FFFFFF"/>
                    </a:solidFill>
                    <a:ea typeface="微软雅黑" panose="020B0503020204020204" pitchFamily="34" charset="-122"/>
                  </a:rPr>
                  <a:t>解析</a:t>
                </a:r>
                <a:endParaRPr lang="zh-CN" altLang="en-US" sz="16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703109" y="3755419"/>
              <a:ext cx="349289" cy="216000"/>
              <a:chOff x="3659505" y="3740787"/>
              <a:chExt cx="349289" cy="216000"/>
            </a:xfrm>
          </p:grpSpPr>
          <p:sp>
            <p:nvSpPr>
              <p:cNvPr id="29" name="KSO_Shape"/>
              <p:cNvSpPr>
                <a:spLocks noChangeAspect="1"/>
              </p:cNvSpPr>
              <p:nvPr/>
            </p:nvSpPr>
            <p:spPr>
              <a:xfrm>
                <a:off x="3659505" y="3740787"/>
                <a:ext cx="108720" cy="216000"/>
              </a:xfrm>
              <a:custGeom>
                <a:avLst/>
                <a:gdLst>
                  <a:gd name="connsiteX0" fmla="*/ 0 w 227278"/>
                  <a:gd name="connsiteY0" fmla="*/ 0 h 452174"/>
                  <a:gd name="connsiteX1" fmla="*/ 227278 w 227278"/>
                  <a:gd name="connsiteY1" fmla="*/ 0 h 452174"/>
                  <a:gd name="connsiteX2" fmla="*/ 227278 w 227278"/>
                  <a:gd name="connsiteY2" fmla="*/ 58687 h 452174"/>
                  <a:gd name="connsiteX3" fmla="*/ 64431 w 227278"/>
                  <a:gd name="connsiteY3" fmla="*/ 58687 h 452174"/>
                  <a:gd name="connsiteX4" fmla="*/ 64431 w 227278"/>
                  <a:gd name="connsiteY4" fmla="*/ 393487 h 452174"/>
                  <a:gd name="connsiteX5" fmla="*/ 227278 w 227278"/>
                  <a:gd name="connsiteY5" fmla="*/ 393487 h 452174"/>
                  <a:gd name="connsiteX6" fmla="*/ 227278 w 227278"/>
                  <a:gd name="connsiteY6" fmla="*/ 452174 h 452174"/>
                  <a:gd name="connsiteX7" fmla="*/ 0 w 227278"/>
                  <a:gd name="connsiteY7" fmla="*/ 452174 h 45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7278" h="452174">
                    <a:moveTo>
                      <a:pt x="0" y="0"/>
                    </a:moveTo>
                    <a:lnTo>
                      <a:pt x="227278" y="0"/>
                    </a:lnTo>
                    <a:lnTo>
                      <a:pt x="227278" y="58687"/>
                    </a:lnTo>
                    <a:lnTo>
                      <a:pt x="64431" y="58687"/>
                    </a:lnTo>
                    <a:lnTo>
                      <a:pt x="64431" y="393487"/>
                    </a:lnTo>
                    <a:lnTo>
                      <a:pt x="227278" y="393487"/>
                    </a:lnTo>
                    <a:lnTo>
                      <a:pt x="227278" y="452174"/>
                    </a:lnTo>
                    <a:lnTo>
                      <a:pt x="0" y="45217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KSO_Shape"/>
              <p:cNvSpPr>
                <a:spLocks noChangeAspect="1"/>
              </p:cNvSpPr>
              <p:nvPr/>
            </p:nvSpPr>
            <p:spPr>
              <a:xfrm flipH="1" flipV="1">
                <a:off x="3900074" y="3740787"/>
                <a:ext cx="108720" cy="216000"/>
              </a:xfrm>
              <a:custGeom>
                <a:avLst/>
                <a:gdLst>
                  <a:gd name="connsiteX0" fmla="*/ 0 w 227278"/>
                  <a:gd name="connsiteY0" fmla="*/ 0 h 452174"/>
                  <a:gd name="connsiteX1" fmla="*/ 227278 w 227278"/>
                  <a:gd name="connsiteY1" fmla="*/ 0 h 452174"/>
                  <a:gd name="connsiteX2" fmla="*/ 227278 w 227278"/>
                  <a:gd name="connsiteY2" fmla="*/ 58687 h 452174"/>
                  <a:gd name="connsiteX3" fmla="*/ 64431 w 227278"/>
                  <a:gd name="connsiteY3" fmla="*/ 58687 h 452174"/>
                  <a:gd name="connsiteX4" fmla="*/ 64431 w 227278"/>
                  <a:gd name="connsiteY4" fmla="*/ 393487 h 452174"/>
                  <a:gd name="connsiteX5" fmla="*/ 227278 w 227278"/>
                  <a:gd name="connsiteY5" fmla="*/ 393487 h 452174"/>
                  <a:gd name="connsiteX6" fmla="*/ 227278 w 227278"/>
                  <a:gd name="connsiteY6" fmla="*/ 452174 h 452174"/>
                  <a:gd name="connsiteX7" fmla="*/ 0 w 227278"/>
                  <a:gd name="connsiteY7" fmla="*/ 452174 h 45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7278" h="452174">
                    <a:moveTo>
                      <a:pt x="0" y="0"/>
                    </a:moveTo>
                    <a:lnTo>
                      <a:pt x="227278" y="0"/>
                    </a:lnTo>
                    <a:lnTo>
                      <a:pt x="227278" y="58687"/>
                    </a:lnTo>
                    <a:lnTo>
                      <a:pt x="64431" y="58687"/>
                    </a:lnTo>
                    <a:lnTo>
                      <a:pt x="64431" y="393487"/>
                    </a:lnTo>
                    <a:lnTo>
                      <a:pt x="227278" y="393487"/>
                    </a:lnTo>
                    <a:lnTo>
                      <a:pt x="227278" y="452174"/>
                    </a:lnTo>
                    <a:lnTo>
                      <a:pt x="0" y="45217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399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列表的创建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65</a:t>
            </a:fld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1131590"/>
            <a:ext cx="1224136" cy="70788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可扩展的容器对象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4008" y="1161696"/>
            <a:ext cx="1224136" cy="70788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包含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不同类型对象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35696" y="1161696"/>
            <a:ext cx="2594923" cy="3282262"/>
            <a:chOff x="548640" y="2121408"/>
            <a:chExt cx="2666038" cy="2021972"/>
          </a:xfrm>
        </p:grpSpPr>
        <p:sp>
          <p:nvSpPr>
            <p:cNvPr id="18" name="任意多边形 17"/>
            <p:cNvSpPr/>
            <p:nvPr/>
          </p:nvSpPr>
          <p:spPr>
            <a:xfrm>
              <a:off x="548640" y="2121408"/>
              <a:ext cx="2666038" cy="202197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2000" dirty="0" smtClean="0"/>
            </a:p>
            <a:p>
              <a:endParaRPr lang="en-US" altLang="zh-CN" sz="2000" dirty="0" smtClean="0"/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smtClean="0"/>
                <a:t>aList </a:t>
              </a:r>
              <a:r>
                <a:rPr lang="en-US" altLang="zh-CN" sz="2000" dirty="0"/>
                <a:t>= </a:t>
              </a:r>
              <a:r>
                <a:rPr lang="en-US" altLang="zh-CN" sz="2000" dirty="0">
                  <a:solidFill>
                    <a:srgbClr val="7030A0"/>
                  </a:solidFill>
                </a:rPr>
                <a:t>list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'Hello.'</a:t>
              </a:r>
              <a:r>
                <a:rPr lang="en-US" altLang="zh-CN" sz="2000" dirty="0"/>
                <a:t>)</a:t>
              </a:r>
            </a:p>
            <a:p>
              <a:r>
                <a:rPr lang="en-US" altLang="zh-CN" sz="2000" dirty="0" smtClean="0"/>
                <a:t>&gt;&gt;&gt; aList</a:t>
              </a:r>
              <a:endParaRPr lang="en-US" altLang="zh-CN" sz="2000" dirty="0"/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['H', 'e', 'l', 'l', 'o', '.']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smtClean="0"/>
                <a:t>aList </a:t>
              </a:r>
              <a:r>
                <a:rPr lang="en-US" altLang="zh-CN" sz="2000" dirty="0"/>
                <a:t>= </a:t>
              </a:r>
              <a:r>
                <a:rPr lang="en-US" altLang="zh-CN" sz="2000" dirty="0">
                  <a:solidFill>
                    <a:srgbClr val="7030A0"/>
                  </a:solidFill>
                </a:rPr>
                <a:t>list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'hello.'</a:t>
              </a:r>
              <a:r>
                <a:rPr lang="en-US" altLang="zh-CN" sz="2000" dirty="0"/>
                <a:t>)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smtClean="0"/>
                <a:t>aList</a:t>
              </a:r>
              <a:endParaRPr lang="en-US" altLang="zh-CN" sz="2000" dirty="0"/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['h', 'e', 'l', 'l', 'o', '.']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smtClean="0"/>
                <a:t>aList[0</a:t>
              </a:r>
              <a:r>
                <a:rPr lang="en-US" altLang="zh-CN" sz="2000" dirty="0"/>
                <a:t>] =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'H'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smtClean="0"/>
                <a:t>aList</a:t>
              </a:r>
              <a:endParaRPr lang="en-US" altLang="zh-CN" sz="2000" dirty="0"/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['H', 'e', 'l', 'l', 'o', '.']</a:t>
              </a:r>
              <a:endParaRPr lang="zh-CN" altLang="en-US" sz="2000" dirty="0">
                <a:solidFill>
                  <a:srgbClr val="0070C0"/>
                </a:solidFill>
              </a:endParaRPr>
            </a:p>
          </p:txBody>
        </p:sp>
        <p:sp>
          <p:nvSpPr>
            <p:cNvPr id="19" name="椭圆形标注 18"/>
            <p:cNvSpPr/>
            <p:nvPr/>
          </p:nvSpPr>
          <p:spPr>
            <a:xfrm>
              <a:off x="642911" y="2152039"/>
              <a:ext cx="739732" cy="221771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40152" y="1161700"/>
            <a:ext cx="2746648" cy="905997"/>
            <a:chOff x="548640" y="2038633"/>
            <a:chExt cx="2666038" cy="474820"/>
          </a:xfrm>
        </p:grpSpPr>
        <p:sp>
          <p:nvSpPr>
            <p:cNvPr id="21" name="任意多边形 20"/>
            <p:cNvSpPr/>
            <p:nvPr/>
          </p:nvSpPr>
          <p:spPr>
            <a:xfrm>
              <a:off x="548640" y="2038633"/>
              <a:ext cx="2666038" cy="47482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600" dirty="0" smtClean="0"/>
            </a:p>
            <a:p>
              <a:endParaRPr lang="en-US" altLang="zh-CN" sz="2000" dirty="0" smtClean="0"/>
            </a:p>
            <a:p>
              <a:r>
                <a:rPr lang="en-US" altLang="zh-CN" sz="2000" dirty="0" smtClean="0"/>
                <a:t>&gt;&gt;&gt; </a:t>
              </a:r>
              <a:r>
                <a:rPr lang="en-US" altLang="zh-CN" sz="2000" dirty="0" err="1" smtClean="0"/>
                <a:t>bList</a:t>
              </a:r>
              <a:r>
                <a:rPr lang="en-US" altLang="zh-CN" sz="2000" dirty="0" smtClean="0"/>
                <a:t> </a:t>
              </a:r>
              <a:r>
                <a:rPr lang="en-US" altLang="zh-CN" sz="2000" dirty="0"/>
                <a:t>= [1</a:t>
              </a:r>
              <a:r>
                <a:rPr lang="en-US" altLang="zh-CN" sz="2000" dirty="0" smtClean="0"/>
                <a:t>, 2,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'a'</a:t>
              </a:r>
              <a:r>
                <a:rPr lang="en-US" altLang="zh-CN" sz="2000" dirty="0" smtClean="0"/>
                <a:t>, 3.5]</a:t>
              </a:r>
            </a:p>
          </p:txBody>
        </p:sp>
        <p:sp>
          <p:nvSpPr>
            <p:cNvPr id="22" name="椭圆形标注 21"/>
            <p:cNvSpPr/>
            <p:nvPr/>
          </p:nvSpPr>
          <p:spPr>
            <a:xfrm>
              <a:off x="642909" y="2098329"/>
              <a:ext cx="604678" cy="18800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362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列表</a:t>
            </a:r>
            <a:r>
              <a:rPr lang="zh-CN" altLang="en-US" dirty="0" smtClean="0"/>
              <a:t>的创建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1397" y="915566"/>
            <a:ext cx="8229600" cy="3495836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</a:pPr>
            <a:r>
              <a:rPr lang="en-US" altLang="zh-CN" dirty="0">
                <a:latin typeface="+mn-lt"/>
              </a:rPr>
              <a:t>aList = [1, 2, 3, 4, 5]</a:t>
            </a:r>
          </a:p>
          <a:p>
            <a:pPr marL="285750" indent="-285750">
              <a:lnSpc>
                <a:spcPct val="100000"/>
              </a:lnSpc>
            </a:pPr>
            <a:r>
              <a:rPr lang="en-US" altLang="zh-CN" dirty="0">
                <a:latin typeface="+mn-lt"/>
              </a:rPr>
              <a:t>names = [</a:t>
            </a:r>
            <a:r>
              <a:rPr lang="en-US" altLang="zh-CN" dirty="0">
                <a:solidFill>
                  <a:schemeClr val="accent3"/>
                </a:solidFill>
                <a:latin typeface="+mn-lt"/>
                <a:ea typeface="+mn-ea"/>
              </a:rPr>
              <a:t>'Zhao'</a:t>
            </a:r>
            <a:r>
              <a:rPr lang="en-US" altLang="zh-CN" dirty="0">
                <a:latin typeface="+mn-lt"/>
              </a:rPr>
              <a:t>, </a:t>
            </a:r>
            <a:r>
              <a:rPr lang="en-US" altLang="zh-CN" dirty="0">
                <a:solidFill>
                  <a:schemeClr val="accent3"/>
                </a:solidFill>
                <a:latin typeface="+mn-lt"/>
                <a:ea typeface="+mn-ea"/>
              </a:rPr>
              <a:t>'Qian'</a:t>
            </a:r>
            <a:r>
              <a:rPr lang="en-US" altLang="zh-CN" dirty="0">
                <a:latin typeface="+mn-lt"/>
              </a:rPr>
              <a:t>, </a:t>
            </a:r>
            <a:r>
              <a:rPr lang="en-US" altLang="zh-CN" dirty="0">
                <a:solidFill>
                  <a:schemeClr val="accent3"/>
                </a:solidFill>
                <a:latin typeface="+mn-lt"/>
                <a:ea typeface="+mn-ea"/>
              </a:rPr>
              <a:t>'Sun'</a:t>
            </a:r>
            <a:r>
              <a:rPr lang="en-US" altLang="zh-CN" dirty="0">
                <a:latin typeface="+mn-lt"/>
              </a:rPr>
              <a:t>, </a:t>
            </a:r>
            <a:r>
              <a:rPr lang="en-US" altLang="zh-CN" dirty="0">
                <a:solidFill>
                  <a:schemeClr val="accent3"/>
                </a:solidFill>
                <a:latin typeface="+mn-lt"/>
                <a:ea typeface="+mn-ea"/>
              </a:rPr>
              <a:t>'Li'</a:t>
            </a:r>
            <a:r>
              <a:rPr lang="en-US" altLang="zh-CN" dirty="0">
                <a:latin typeface="+mn-lt"/>
              </a:rPr>
              <a:t>]</a:t>
            </a:r>
          </a:p>
          <a:p>
            <a:pPr marL="285750" indent="-285750">
              <a:lnSpc>
                <a:spcPct val="100000"/>
              </a:lnSpc>
            </a:pPr>
            <a:r>
              <a:rPr lang="en-US" altLang="zh-CN" dirty="0" err="1">
                <a:latin typeface="+mn-lt"/>
              </a:rPr>
              <a:t>bList</a:t>
            </a:r>
            <a:r>
              <a:rPr lang="en-US" altLang="zh-CN" dirty="0">
                <a:latin typeface="+mn-lt"/>
              </a:rPr>
              <a:t> = [3, 2, 1, </a:t>
            </a:r>
            <a:r>
              <a:rPr lang="en-US" altLang="zh-CN" dirty="0">
                <a:solidFill>
                  <a:schemeClr val="accent3"/>
                </a:solidFill>
                <a:latin typeface="+mn-lt"/>
                <a:ea typeface="+mn-ea"/>
              </a:rPr>
              <a:t>'Action'</a:t>
            </a:r>
            <a:r>
              <a:rPr lang="en-US" altLang="zh-CN" dirty="0">
                <a:latin typeface="+mn-lt"/>
              </a:rPr>
              <a:t>] </a:t>
            </a:r>
          </a:p>
          <a:p>
            <a:pPr marL="285750" indent="-285750">
              <a:lnSpc>
                <a:spcPct val="100000"/>
              </a:lnSpc>
            </a:pPr>
            <a:r>
              <a:rPr lang="en-US" altLang="zh-CN" dirty="0">
                <a:latin typeface="+mn-lt"/>
              </a:rPr>
              <a:t>pList = [(</a:t>
            </a:r>
            <a:r>
              <a:rPr lang="en-US" altLang="zh-CN" dirty="0">
                <a:solidFill>
                  <a:schemeClr val="accent3"/>
                </a:solidFill>
                <a:latin typeface="+mn-lt"/>
              </a:rPr>
              <a:t>'AXP'</a:t>
            </a:r>
            <a:r>
              <a:rPr lang="en-US" altLang="zh-CN" dirty="0">
                <a:latin typeface="+mn-lt"/>
              </a:rPr>
              <a:t>,</a:t>
            </a:r>
            <a:r>
              <a:rPr lang="en-US" altLang="zh-CN" dirty="0">
                <a:solidFill>
                  <a:schemeClr val="accent3"/>
                </a:solidFill>
                <a:latin typeface="+mn-lt"/>
              </a:rPr>
              <a:t> 'American Express Company'</a:t>
            </a:r>
            <a:r>
              <a:rPr lang="en-US" altLang="zh-CN" dirty="0">
                <a:latin typeface="+mn-lt"/>
              </a:rPr>
              <a:t>, </a:t>
            </a:r>
            <a:r>
              <a:rPr lang="en-US" altLang="zh-CN" dirty="0">
                <a:solidFill>
                  <a:schemeClr val="accent3"/>
                </a:solidFill>
                <a:latin typeface="+mn-lt"/>
              </a:rPr>
              <a:t>'78.51'</a:t>
            </a:r>
            <a:r>
              <a:rPr lang="en-US" altLang="zh-CN" dirty="0">
                <a:latin typeface="+mn-lt"/>
              </a:rPr>
              <a:t>),</a:t>
            </a:r>
          </a:p>
          <a:p>
            <a:pPr indent="0">
              <a:lnSpc>
                <a:spcPct val="100000"/>
              </a:lnSpc>
              <a:buNone/>
            </a:pPr>
            <a:r>
              <a:rPr lang="en-US" altLang="zh-CN" dirty="0" smtClean="0">
                <a:latin typeface="+mn-lt"/>
              </a:rPr>
              <a:t>             (</a:t>
            </a:r>
            <a:r>
              <a:rPr lang="en-US" altLang="zh-CN" dirty="0">
                <a:solidFill>
                  <a:schemeClr val="accent3"/>
                </a:solidFill>
                <a:latin typeface="+mn-lt"/>
              </a:rPr>
              <a:t>'BA'</a:t>
            </a:r>
            <a:r>
              <a:rPr lang="en-US" altLang="zh-CN" dirty="0">
                <a:latin typeface="+mn-lt"/>
              </a:rPr>
              <a:t>,</a:t>
            </a:r>
            <a:r>
              <a:rPr lang="en-US" altLang="zh-CN" dirty="0">
                <a:solidFill>
                  <a:schemeClr val="accent3"/>
                </a:solidFill>
                <a:latin typeface="+mn-lt"/>
              </a:rPr>
              <a:t> 'The Boeing Company'</a:t>
            </a:r>
            <a:r>
              <a:rPr lang="en-US" altLang="zh-CN" dirty="0">
                <a:latin typeface="+mn-lt"/>
              </a:rPr>
              <a:t>, </a:t>
            </a:r>
            <a:r>
              <a:rPr lang="en-US" altLang="zh-CN" dirty="0">
                <a:solidFill>
                  <a:schemeClr val="accent3"/>
                </a:solidFill>
                <a:latin typeface="+mn-lt"/>
              </a:rPr>
              <a:t>'184.76'</a:t>
            </a:r>
            <a:r>
              <a:rPr lang="en-US" altLang="zh-CN" dirty="0">
                <a:latin typeface="+mn-lt"/>
              </a:rPr>
              <a:t>),</a:t>
            </a:r>
          </a:p>
          <a:p>
            <a:pPr marL="0" lvl="1" indent="1162050">
              <a:lnSpc>
                <a:spcPct val="100000"/>
              </a:lnSpc>
              <a:buNone/>
            </a:pP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dirty="0">
                <a:solidFill>
                  <a:schemeClr val="accent3"/>
                </a:solidFill>
                <a:latin typeface="+mn-lt"/>
              </a:rPr>
              <a:t>'CAT'</a:t>
            </a:r>
            <a:r>
              <a:rPr lang="en-US" altLang="zh-CN" sz="2400" dirty="0">
                <a:latin typeface="+mn-lt"/>
              </a:rPr>
              <a:t>, </a:t>
            </a:r>
            <a:r>
              <a:rPr lang="en-US" altLang="zh-CN" sz="2400" dirty="0">
                <a:solidFill>
                  <a:schemeClr val="accent3"/>
                </a:solidFill>
                <a:latin typeface="+mn-lt"/>
              </a:rPr>
              <a:t>'Caterpillar Inc.'</a:t>
            </a:r>
            <a:r>
              <a:rPr lang="en-US" altLang="zh-CN" sz="2400" dirty="0">
                <a:latin typeface="+mn-lt"/>
              </a:rPr>
              <a:t>, </a:t>
            </a:r>
            <a:r>
              <a:rPr lang="en-US" altLang="zh-CN" sz="2400" dirty="0">
                <a:solidFill>
                  <a:schemeClr val="accent3"/>
                </a:solidFill>
                <a:latin typeface="+mn-lt"/>
              </a:rPr>
              <a:t>'96.39'</a:t>
            </a:r>
            <a:r>
              <a:rPr lang="en-US" altLang="zh-CN" sz="2400" dirty="0">
                <a:latin typeface="+mn-lt"/>
              </a:rPr>
              <a:t>),</a:t>
            </a:r>
          </a:p>
          <a:p>
            <a:pPr marL="0" lvl="1" indent="1162050">
              <a:lnSpc>
                <a:spcPct val="100000"/>
              </a:lnSpc>
              <a:buNone/>
            </a:pP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dirty="0">
                <a:solidFill>
                  <a:schemeClr val="accent3"/>
                </a:solidFill>
                <a:latin typeface="+mn-lt"/>
              </a:rPr>
              <a:t>'CSCO'</a:t>
            </a:r>
            <a:r>
              <a:rPr lang="en-US" altLang="zh-CN" sz="2400" dirty="0">
                <a:latin typeface="+mn-lt"/>
              </a:rPr>
              <a:t>, </a:t>
            </a:r>
            <a:r>
              <a:rPr lang="en-US" altLang="zh-CN" sz="2400" dirty="0">
                <a:solidFill>
                  <a:schemeClr val="accent3"/>
                </a:solidFill>
                <a:latin typeface="+mn-lt"/>
              </a:rPr>
              <a:t>'Cisco Systems</a:t>
            </a:r>
            <a:r>
              <a:rPr lang="en-US" altLang="zh-CN" sz="2400" dirty="0">
                <a:latin typeface="+mn-lt"/>
              </a:rPr>
              <a:t>, </a:t>
            </a:r>
            <a:r>
              <a:rPr lang="en-US" altLang="zh-CN" sz="2400" dirty="0">
                <a:solidFill>
                  <a:schemeClr val="accent3"/>
                </a:solidFill>
                <a:latin typeface="+mn-lt"/>
              </a:rPr>
              <a:t>Inc.'</a:t>
            </a:r>
            <a:r>
              <a:rPr lang="en-US" altLang="zh-CN" sz="2400" dirty="0">
                <a:latin typeface="+mn-lt"/>
              </a:rPr>
              <a:t>,</a:t>
            </a:r>
            <a:r>
              <a:rPr lang="en-US" altLang="zh-CN" sz="2400" dirty="0">
                <a:solidFill>
                  <a:schemeClr val="accent3"/>
                </a:solidFill>
                <a:latin typeface="+mn-lt"/>
              </a:rPr>
              <a:t> '33.71'</a:t>
            </a:r>
            <a:r>
              <a:rPr lang="en-US" altLang="zh-CN" sz="2400" dirty="0">
                <a:latin typeface="+mn-lt"/>
              </a:rPr>
              <a:t>),</a:t>
            </a:r>
          </a:p>
          <a:p>
            <a:pPr marL="0" lvl="1" indent="1162050">
              <a:lnSpc>
                <a:spcPct val="100000"/>
              </a:lnSpc>
              <a:buNone/>
            </a:pPr>
            <a:r>
              <a:rPr lang="en-US" altLang="zh-CN" sz="2400" dirty="0">
                <a:latin typeface="+mn-lt"/>
              </a:rPr>
              <a:t>(</a:t>
            </a:r>
            <a:r>
              <a:rPr lang="en-US" altLang="zh-CN" sz="2400" dirty="0">
                <a:solidFill>
                  <a:schemeClr val="accent3"/>
                </a:solidFill>
                <a:latin typeface="+mn-lt"/>
              </a:rPr>
              <a:t>'CVX'</a:t>
            </a:r>
            <a:r>
              <a:rPr lang="en-US" altLang="zh-CN" sz="2400" dirty="0">
                <a:latin typeface="+mn-lt"/>
              </a:rPr>
              <a:t>,</a:t>
            </a:r>
            <a:r>
              <a:rPr lang="en-US" altLang="zh-CN" sz="2400" dirty="0">
                <a:solidFill>
                  <a:schemeClr val="accent3"/>
                </a:solidFill>
                <a:latin typeface="+mn-lt"/>
              </a:rPr>
              <a:t> 'Chevron Corporation'</a:t>
            </a:r>
            <a:r>
              <a:rPr lang="en-US" altLang="zh-CN" sz="2400" dirty="0">
                <a:latin typeface="+mn-lt"/>
              </a:rPr>
              <a:t>,</a:t>
            </a:r>
            <a:r>
              <a:rPr lang="en-US" altLang="zh-CN" sz="2400" dirty="0">
                <a:solidFill>
                  <a:schemeClr val="accent3"/>
                </a:solidFill>
                <a:latin typeface="+mn-lt"/>
              </a:rPr>
              <a:t> '106.09</a:t>
            </a:r>
            <a:r>
              <a:rPr lang="en-US" altLang="zh-CN" sz="2400" dirty="0" smtClean="0">
                <a:solidFill>
                  <a:schemeClr val="accent3"/>
                </a:solidFill>
                <a:latin typeface="+mn-lt"/>
              </a:rPr>
              <a:t>'</a:t>
            </a:r>
            <a:r>
              <a:rPr lang="en-US" altLang="zh-CN" sz="2400" dirty="0" smtClean="0">
                <a:latin typeface="+mn-lt"/>
              </a:rPr>
              <a:t>)]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373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列表的操作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67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115616" y="1131590"/>
            <a:ext cx="6984736" cy="3275668"/>
            <a:chOff x="-191175" y="1992393"/>
            <a:chExt cx="7176157" cy="2017910"/>
          </a:xfrm>
        </p:grpSpPr>
        <p:sp>
          <p:nvSpPr>
            <p:cNvPr id="6" name="任意多边形 5"/>
            <p:cNvSpPr/>
            <p:nvPr/>
          </p:nvSpPr>
          <p:spPr>
            <a:xfrm>
              <a:off x="-191175" y="2003055"/>
              <a:ext cx="7176157" cy="200724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2000" dirty="0" smtClean="0"/>
            </a:p>
            <a:p>
              <a:pPr marL="285750" indent="-285750"/>
              <a:endParaRPr lang="en-US" altLang="zh-CN" sz="2000" dirty="0" smtClean="0"/>
            </a:p>
            <a:p>
              <a:pPr marL="285750" indent="-285750"/>
              <a:r>
                <a:rPr lang="en-US" altLang="zh-CN" sz="2000" dirty="0" smtClean="0"/>
                <a:t>&gt;&gt;&gt; </a:t>
              </a:r>
              <a:r>
                <a:rPr lang="en-US" altLang="zh-CN" sz="2000" dirty="0" err="1"/>
                <a:t>pList</a:t>
              </a:r>
              <a:r>
                <a:rPr lang="en-US" altLang="zh-CN" sz="2000" dirty="0"/>
                <a:t> = [(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'AXP'</a:t>
              </a:r>
              <a:r>
                <a:rPr lang="en-US" altLang="zh-CN" sz="2000" dirty="0"/>
                <a:t>,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 'American Express Company'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'78.51'</a:t>
              </a:r>
              <a:r>
                <a:rPr lang="en-US" altLang="zh-CN" sz="2000" dirty="0"/>
                <a:t>),</a:t>
              </a:r>
            </a:p>
            <a:p>
              <a:pPr indent="0">
                <a:buNone/>
              </a:pPr>
              <a:r>
                <a:rPr lang="en-US" altLang="zh-CN" sz="2000" dirty="0"/>
                <a:t>             </a:t>
              </a:r>
              <a:r>
                <a:rPr lang="en-US" altLang="zh-CN" sz="2000" dirty="0" smtClean="0"/>
                <a:t>        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'BA'</a:t>
              </a:r>
              <a:r>
                <a:rPr lang="en-US" altLang="zh-CN" sz="2000" dirty="0"/>
                <a:t>,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 'The Boeing Company'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'184.76</a:t>
              </a:r>
              <a:r>
                <a:rPr lang="en-US" altLang="zh-CN" sz="20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000" dirty="0" smtClean="0"/>
                <a:t>),</a:t>
              </a:r>
            </a:p>
            <a:p>
              <a:pPr indent="0">
                <a:buNone/>
              </a:pPr>
              <a:r>
                <a:rPr lang="en-US" altLang="zh-CN" sz="2000" dirty="0"/>
                <a:t> </a:t>
              </a:r>
              <a:r>
                <a:rPr lang="en-US" altLang="zh-CN" sz="2000" dirty="0" smtClean="0"/>
                <a:t>                    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'CAT'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'Caterpillar Inc.'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'96.39</a:t>
              </a:r>
              <a:r>
                <a:rPr lang="en-US" altLang="zh-CN" sz="20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000" dirty="0" smtClean="0"/>
                <a:t>),</a:t>
              </a:r>
            </a:p>
            <a:p>
              <a:pPr indent="0">
                <a:buNone/>
              </a:pPr>
              <a:r>
                <a:rPr lang="en-US" altLang="zh-CN" sz="2000" dirty="0"/>
                <a:t> </a:t>
              </a:r>
              <a:r>
                <a:rPr lang="en-US" altLang="zh-CN" sz="2000" dirty="0" smtClean="0"/>
                <a:t>                    (</a:t>
              </a:r>
              <a:r>
                <a:rPr lang="en-US" altLang="zh-CN" sz="2000" dirty="0" smtClean="0">
                  <a:solidFill>
                    <a:schemeClr val="accent3"/>
                  </a:solidFill>
                </a:rPr>
                <a:t>'CSCO'</a:t>
              </a:r>
              <a:r>
                <a:rPr lang="en-US" altLang="zh-CN" sz="2000" dirty="0" smtClean="0"/>
                <a:t>, </a:t>
              </a:r>
              <a:r>
                <a:rPr lang="en-US" altLang="zh-CN" sz="2000" dirty="0" smtClean="0">
                  <a:solidFill>
                    <a:schemeClr val="accent3"/>
                  </a:solidFill>
                </a:rPr>
                <a:t>'Cisco Systems</a:t>
              </a:r>
              <a:r>
                <a:rPr lang="en-US" altLang="zh-CN" sz="2000" dirty="0" smtClean="0"/>
                <a:t>, </a:t>
              </a:r>
              <a:r>
                <a:rPr lang="en-US" altLang="zh-CN" sz="2000" dirty="0" smtClean="0">
                  <a:solidFill>
                    <a:schemeClr val="accent3"/>
                  </a:solidFill>
                </a:rPr>
                <a:t>Inc.'</a:t>
              </a:r>
              <a:r>
                <a:rPr lang="en-US" altLang="zh-CN" sz="2000" dirty="0" smtClean="0"/>
                <a:t>,</a:t>
              </a:r>
              <a:r>
                <a:rPr lang="en-US" altLang="zh-CN" sz="2000" dirty="0" smtClean="0">
                  <a:solidFill>
                    <a:schemeClr val="accent3"/>
                  </a:solidFill>
                </a:rPr>
                <a:t> '33.71'</a:t>
              </a:r>
              <a:r>
                <a:rPr lang="en-US" altLang="zh-CN" sz="2000" dirty="0" smtClean="0"/>
                <a:t>),</a:t>
              </a:r>
            </a:p>
            <a:p>
              <a:pPr indent="0">
                <a:buNone/>
              </a:pPr>
              <a:r>
                <a:rPr lang="en-US" altLang="zh-CN" sz="2000" dirty="0"/>
                <a:t> </a:t>
              </a:r>
              <a:r>
                <a:rPr lang="en-US" altLang="zh-CN" sz="2000" dirty="0" smtClean="0"/>
                <a:t>                    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'CVX'</a:t>
              </a:r>
              <a:r>
                <a:rPr lang="en-US" altLang="zh-CN" sz="2000" dirty="0"/>
                <a:t>,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 'Chevron Corporation'</a:t>
              </a:r>
              <a:r>
                <a:rPr lang="en-US" altLang="zh-CN" sz="2000" dirty="0"/>
                <a:t>,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 '106.09</a:t>
              </a:r>
              <a:r>
                <a:rPr lang="en-US" altLang="zh-CN" sz="20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000" dirty="0" smtClean="0"/>
                <a:t>)]</a:t>
              </a:r>
              <a:endParaRPr lang="en-US" altLang="zh-CN" sz="2000" dirty="0"/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pList</a:t>
              </a:r>
              <a:r>
                <a:rPr lang="en-US" altLang="zh-CN" sz="2000" dirty="0"/>
                <a:t>[1][1]</a:t>
              </a:r>
              <a:endParaRPr lang="zh-CN" altLang="zh-CN" sz="2000" dirty="0"/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'The Boeing Company'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pList</a:t>
              </a:r>
              <a:r>
                <a:rPr lang="en-US" altLang="zh-CN" sz="2000" dirty="0"/>
                <a:t>[:2</a:t>
              </a:r>
              <a:r>
                <a:rPr lang="en-US" altLang="zh-CN" sz="2000" dirty="0" smtClean="0"/>
                <a:t>]</a:t>
              </a:r>
            </a:p>
            <a:p>
              <a:r>
                <a:rPr lang="en-US" altLang="zh-CN" sz="2000" dirty="0" smtClean="0">
                  <a:solidFill>
                    <a:srgbClr val="0070C0"/>
                  </a:solidFill>
                </a:rPr>
                <a:t>[(</a:t>
              </a:r>
              <a:r>
                <a:rPr lang="en-US" altLang="zh-CN" sz="2000" dirty="0">
                  <a:solidFill>
                    <a:srgbClr val="0070C0"/>
                  </a:solidFill>
                </a:rPr>
                <a:t>'AXP', 'American Express Company', '78.51'), ('BA', 'The Boeing Company', '184.76')]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pPr marL="0" lvl="1">
                <a:buNone/>
              </a:pPr>
              <a:endParaRPr lang="en-US" altLang="zh-CN" sz="2000" dirty="0" smtClean="0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30769" y="1992393"/>
              <a:ext cx="739732" cy="221771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37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列表的操作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68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955141" y="1275606"/>
            <a:ext cx="3168352" cy="2562181"/>
            <a:chOff x="548640" y="2121408"/>
            <a:chExt cx="3255182" cy="1578380"/>
          </a:xfrm>
        </p:grpSpPr>
        <p:sp>
          <p:nvSpPr>
            <p:cNvPr id="6" name="任意多边形 5"/>
            <p:cNvSpPr/>
            <p:nvPr/>
          </p:nvSpPr>
          <p:spPr>
            <a:xfrm>
              <a:off x="548640" y="2121408"/>
              <a:ext cx="3255182" cy="157838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2400" dirty="0"/>
            </a:p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fList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= </a:t>
              </a:r>
              <a:r>
                <a:rPr lang="en-US" altLang="zh-CN" sz="2400" dirty="0">
                  <a:solidFill>
                    <a:srgbClr val="7030A0"/>
                  </a:solidFill>
                </a:rPr>
                <a:t>list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'hello'</a:t>
              </a:r>
              <a:r>
                <a:rPr lang="en-US" altLang="zh-CN" sz="2400" dirty="0"/>
                <a:t>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['h', 'e', 'l', 'l', 'o']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 smtClean="0"/>
                <a:t>fList</a:t>
              </a:r>
              <a:r>
                <a:rPr lang="en-US" altLang="zh-CN" sz="2400" dirty="0" smtClean="0"/>
                <a:t>[0</a:t>
              </a:r>
              <a:r>
                <a:rPr lang="en-US" altLang="zh-CN" sz="2400" dirty="0"/>
                <a:t>]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'H'</a:t>
              </a:r>
              <a:endParaRPr lang="zh-CN" altLang="zh-CN" sz="2400" dirty="0">
                <a:solidFill>
                  <a:schemeClr val="accent3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 smtClean="0"/>
                <a:t>fList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['H', 'e', 'l', 'l', 'o']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pPr marL="0" lvl="1">
                <a:buNone/>
              </a:pPr>
              <a:endParaRPr lang="en-US" altLang="zh-CN" sz="2400" dirty="0" smtClean="0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918547" y="2121408"/>
              <a:ext cx="739732" cy="221771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796136" y="1359875"/>
            <a:ext cx="2088232" cy="1093448"/>
            <a:chOff x="6350792" y="1191388"/>
            <a:chExt cx="1492288" cy="1093448"/>
          </a:xfrm>
        </p:grpSpPr>
        <p:grpSp>
          <p:nvGrpSpPr>
            <p:cNvPr id="9" name="组合 8"/>
            <p:cNvGrpSpPr/>
            <p:nvPr/>
          </p:nvGrpSpPr>
          <p:grpSpPr>
            <a:xfrm>
              <a:off x="7358744" y="2027070"/>
              <a:ext cx="432878" cy="257766"/>
              <a:chOff x="7430752" y="1487070"/>
              <a:chExt cx="432878" cy="257766"/>
            </a:xfrm>
          </p:grpSpPr>
          <p:sp>
            <p:nvSpPr>
              <p:cNvPr id="13" name="KSO_Shape"/>
              <p:cNvSpPr>
                <a:spLocks noChangeAspect="1"/>
              </p:cNvSpPr>
              <p:nvPr/>
            </p:nvSpPr>
            <p:spPr>
              <a:xfrm>
                <a:off x="7430752" y="1487070"/>
                <a:ext cx="128487" cy="255272"/>
              </a:xfrm>
              <a:custGeom>
                <a:avLst/>
                <a:gdLst>
                  <a:gd name="connsiteX0" fmla="*/ 0 w 227278"/>
                  <a:gd name="connsiteY0" fmla="*/ 0 h 452174"/>
                  <a:gd name="connsiteX1" fmla="*/ 227278 w 227278"/>
                  <a:gd name="connsiteY1" fmla="*/ 0 h 452174"/>
                  <a:gd name="connsiteX2" fmla="*/ 227278 w 227278"/>
                  <a:gd name="connsiteY2" fmla="*/ 58687 h 452174"/>
                  <a:gd name="connsiteX3" fmla="*/ 64431 w 227278"/>
                  <a:gd name="connsiteY3" fmla="*/ 58687 h 452174"/>
                  <a:gd name="connsiteX4" fmla="*/ 64431 w 227278"/>
                  <a:gd name="connsiteY4" fmla="*/ 393487 h 452174"/>
                  <a:gd name="connsiteX5" fmla="*/ 227278 w 227278"/>
                  <a:gd name="connsiteY5" fmla="*/ 393487 h 452174"/>
                  <a:gd name="connsiteX6" fmla="*/ 227278 w 227278"/>
                  <a:gd name="connsiteY6" fmla="*/ 452174 h 452174"/>
                  <a:gd name="connsiteX7" fmla="*/ 0 w 227278"/>
                  <a:gd name="connsiteY7" fmla="*/ 452174 h 45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7278" h="452174">
                    <a:moveTo>
                      <a:pt x="0" y="0"/>
                    </a:moveTo>
                    <a:lnTo>
                      <a:pt x="227278" y="0"/>
                    </a:lnTo>
                    <a:lnTo>
                      <a:pt x="227278" y="58687"/>
                    </a:lnTo>
                    <a:lnTo>
                      <a:pt x="64431" y="58687"/>
                    </a:lnTo>
                    <a:lnTo>
                      <a:pt x="64431" y="393487"/>
                    </a:lnTo>
                    <a:lnTo>
                      <a:pt x="227278" y="393487"/>
                    </a:lnTo>
                    <a:lnTo>
                      <a:pt x="227278" y="452174"/>
                    </a:lnTo>
                    <a:lnTo>
                      <a:pt x="0" y="45217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KSO_Shape"/>
              <p:cNvSpPr>
                <a:spLocks noChangeAspect="1"/>
              </p:cNvSpPr>
              <p:nvPr/>
            </p:nvSpPr>
            <p:spPr>
              <a:xfrm flipH="1" flipV="1">
                <a:off x="7733888" y="1487070"/>
                <a:ext cx="129742" cy="257766"/>
              </a:xfrm>
              <a:custGeom>
                <a:avLst/>
                <a:gdLst>
                  <a:gd name="connsiteX0" fmla="*/ 0 w 227278"/>
                  <a:gd name="connsiteY0" fmla="*/ 0 h 452174"/>
                  <a:gd name="connsiteX1" fmla="*/ 227278 w 227278"/>
                  <a:gd name="connsiteY1" fmla="*/ 0 h 452174"/>
                  <a:gd name="connsiteX2" fmla="*/ 227278 w 227278"/>
                  <a:gd name="connsiteY2" fmla="*/ 58687 h 452174"/>
                  <a:gd name="connsiteX3" fmla="*/ 64431 w 227278"/>
                  <a:gd name="connsiteY3" fmla="*/ 58687 h 452174"/>
                  <a:gd name="connsiteX4" fmla="*/ 64431 w 227278"/>
                  <a:gd name="connsiteY4" fmla="*/ 393487 h 452174"/>
                  <a:gd name="connsiteX5" fmla="*/ 227278 w 227278"/>
                  <a:gd name="connsiteY5" fmla="*/ 393487 h 452174"/>
                  <a:gd name="connsiteX6" fmla="*/ 227278 w 227278"/>
                  <a:gd name="connsiteY6" fmla="*/ 452174 h 452174"/>
                  <a:gd name="connsiteX7" fmla="*/ 0 w 227278"/>
                  <a:gd name="connsiteY7" fmla="*/ 452174 h 45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7278" h="452174">
                    <a:moveTo>
                      <a:pt x="0" y="0"/>
                    </a:moveTo>
                    <a:lnTo>
                      <a:pt x="227278" y="0"/>
                    </a:lnTo>
                    <a:lnTo>
                      <a:pt x="227278" y="58687"/>
                    </a:lnTo>
                    <a:lnTo>
                      <a:pt x="64431" y="58687"/>
                    </a:lnTo>
                    <a:lnTo>
                      <a:pt x="64431" y="393487"/>
                    </a:lnTo>
                    <a:lnTo>
                      <a:pt x="227278" y="393487"/>
                    </a:lnTo>
                    <a:lnTo>
                      <a:pt x="227278" y="452174"/>
                    </a:lnTo>
                    <a:lnTo>
                      <a:pt x="0" y="45217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350792" y="1191388"/>
              <a:ext cx="1492288" cy="849729"/>
              <a:chOff x="3009254" y="1907908"/>
              <a:chExt cx="1492288" cy="849729"/>
            </a:xfrm>
          </p:grpSpPr>
          <p:sp>
            <p:nvSpPr>
              <p:cNvPr id="11" name="MH_Other_1"/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>
              <a:xfrm>
                <a:off x="3009254" y="1907908"/>
                <a:ext cx="1492288" cy="646646"/>
              </a:xfrm>
              <a:prstGeom prst="roundRect">
                <a:avLst>
                  <a:gd name="adj" fmla="val 3901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600"/>
              </a:p>
            </p:txBody>
          </p:sp>
          <p:sp>
            <p:nvSpPr>
              <p:cNvPr id="12" name="MH_Other_2"/>
              <p:cNvSpPr>
                <a:spLocks noChangeAspec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3047999" y="1959769"/>
                <a:ext cx="1453543" cy="797868"/>
              </a:xfrm>
              <a:custGeom>
                <a:avLst/>
                <a:gdLst>
                  <a:gd name="connsiteX0" fmla="*/ 106446 w 4557485"/>
                  <a:gd name="connsiteY0" fmla="*/ 0 h 3367314"/>
                  <a:gd name="connsiteX1" fmla="*/ 4451039 w 4557485"/>
                  <a:gd name="connsiteY1" fmla="*/ 0 h 3367314"/>
                  <a:gd name="connsiteX2" fmla="*/ 4557485 w 4557485"/>
                  <a:gd name="connsiteY2" fmla="*/ 106446 h 3367314"/>
                  <a:gd name="connsiteX3" fmla="*/ 4557485 w 4557485"/>
                  <a:gd name="connsiteY3" fmla="*/ 2622239 h 3367314"/>
                  <a:gd name="connsiteX4" fmla="*/ 4451039 w 4557485"/>
                  <a:gd name="connsiteY4" fmla="*/ 2728685 h 3367314"/>
                  <a:gd name="connsiteX5" fmla="*/ 3773714 w 4557485"/>
                  <a:gd name="connsiteY5" fmla="*/ 2728685 h 3367314"/>
                  <a:gd name="connsiteX6" fmla="*/ 3773714 w 4557485"/>
                  <a:gd name="connsiteY6" fmla="*/ 3367314 h 3367314"/>
                  <a:gd name="connsiteX7" fmla="*/ 3135085 w 4557485"/>
                  <a:gd name="connsiteY7" fmla="*/ 2728685 h 3367314"/>
                  <a:gd name="connsiteX8" fmla="*/ 106446 w 4557485"/>
                  <a:gd name="connsiteY8" fmla="*/ 2728685 h 3367314"/>
                  <a:gd name="connsiteX9" fmla="*/ 0 w 4557485"/>
                  <a:gd name="connsiteY9" fmla="*/ 2622239 h 3367314"/>
                  <a:gd name="connsiteX10" fmla="*/ 0 w 4557485"/>
                  <a:gd name="connsiteY10" fmla="*/ 106446 h 3367314"/>
                  <a:gd name="connsiteX11" fmla="*/ 106446 w 4557485"/>
                  <a:gd name="connsiteY11" fmla="*/ 0 h 3367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57485" h="3367314">
                    <a:moveTo>
                      <a:pt x="106446" y="0"/>
                    </a:moveTo>
                    <a:lnTo>
                      <a:pt x="4451039" y="0"/>
                    </a:lnTo>
                    <a:cubicBezTo>
                      <a:pt x="4509828" y="0"/>
                      <a:pt x="4557485" y="47657"/>
                      <a:pt x="4557485" y="106446"/>
                    </a:cubicBezTo>
                    <a:lnTo>
                      <a:pt x="4557485" y="2622239"/>
                    </a:lnTo>
                    <a:cubicBezTo>
                      <a:pt x="4557485" y="2681028"/>
                      <a:pt x="4509828" y="2728685"/>
                      <a:pt x="4451039" y="2728685"/>
                    </a:cubicBezTo>
                    <a:lnTo>
                      <a:pt x="3773714" y="2728685"/>
                    </a:lnTo>
                    <a:lnTo>
                      <a:pt x="3773714" y="3367314"/>
                    </a:lnTo>
                    <a:lnTo>
                      <a:pt x="3135085" y="2728685"/>
                    </a:lnTo>
                    <a:lnTo>
                      <a:pt x="106446" y="2728685"/>
                    </a:lnTo>
                    <a:cubicBezTo>
                      <a:pt x="47657" y="2728685"/>
                      <a:pt x="0" y="2681028"/>
                      <a:pt x="0" y="2622239"/>
                    </a:cubicBezTo>
                    <a:lnTo>
                      <a:pt x="0" y="106446"/>
                    </a:lnTo>
                    <a:cubicBezTo>
                      <a:pt x="0" y="47657"/>
                      <a:pt x="47657" y="0"/>
                      <a:pt x="1064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可变的列表可以修改元素值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916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列表的方法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69</a:t>
            </a:fld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879009"/>
              </p:ext>
            </p:extLst>
          </p:nvPr>
        </p:nvGraphicFramePr>
        <p:xfrm>
          <a:off x="467544" y="969574"/>
          <a:ext cx="1800200" cy="373380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800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r>
                        <a:rPr lang="en-US" altLang="zh-CN" sz="2000" b="1" dirty="0" smtClean="0"/>
                        <a:t>append() </a:t>
                      </a:r>
                      <a:endParaRPr lang="zh-CN" altLang="en-US" sz="2000" b="1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en-US" altLang="zh-CN" sz="2000" b="1" dirty="0" smtClean="0"/>
                        <a:t>copy()</a:t>
                      </a:r>
                      <a:endParaRPr lang="zh-CN" altLang="en-US" sz="2000" b="1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en-US" altLang="zh-CN" sz="2000" b="1" dirty="0" smtClean="0"/>
                        <a:t>count()</a:t>
                      </a:r>
                      <a:endParaRPr lang="zh-CN" altLang="en-US" sz="2000" b="1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en-US" altLang="zh-CN" sz="2000" b="1" dirty="0" smtClean="0"/>
                        <a:t>extend()</a:t>
                      </a:r>
                      <a:endParaRPr lang="zh-CN" altLang="en-US" sz="2000" b="1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en-US" altLang="zh-CN" sz="2000" b="1" dirty="0" smtClean="0"/>
                        <a:t>index()</a:t>
                      </a:r>
                      <a:endParaRPr lang="zh-CN" altLang="en-US" sz="2000" b="1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en-US" altLang="zh-CN" sz="2000" b="1" dirty="0" smtClean="0"/>
                        <a:t>insert()</a:t>
                      </a:r>
                      <a:endParaRPr lang="zh-CN" altLang="en-US" sz="2000" b="1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en-US" altLang="zh-CN" sz="2000" b="1" dirty="0" smtClean="0"/>
                        <a:t>pop()</a:t>
                      </a:r>
                      <a:endParaRPr lang="zh-CN" altLang="en-US" sz="2000" b="1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en-US" altLang="zh-CN" sz="2000" b="1" dirty="0" smtClean="0"/>
                        <a:t>remove()</a:t>
                      </a:r>
                      <a:endParaRPr lang="zh-CN" altLang="en-US" sz="2000" b="1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en-US" altLang="zh-CN" sz="2000" b="1" dirty="0" smtClean="0"/>
                        <a:t>reverse()</a:t>
                      </a:r>
                      <a:endParaRPr lang="zh-CN" altLang="en-US" sz="2000" b="1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en-US" altLang="zh-CN" sz="2000" b="1" dirty="0" smtClean="0"/>
                        <a:t>sort()</a:t>
                      </a:r>
                      <a:endParaRPr lang="zh-CN" altLang="en-US" sz="2000" b="1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627784" y="990767"/>
            <a:ext cx="62451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参数的作用：</a:t>
            </a:r>
            <a:r>
              <a:rPr lang="en-US" altLang="zh-CN" sz="2400" dirty="0" err="1" smtClean="0"/>
              <a:t>list.sort</a:t>
            </a:r>
            <a:r>
              <a:rPr lang="en-US" altLang="zh-CN" sz="2400" dirty="0" smtClean="0"/>
              <a:t>(key=None</a:t>
            </a:r>
            <a:r>
              <a:rPr lang="en-US" altLang="zh-CN" sz="2400" dirty="0"/>
              <a:t>, reverse=False)</a:t>
            </a:r>
            <a:endParaRPr lang="zh-CN" altLang="en-US" sz="2400" dirty="0"/>
          </a:p>
        </p:txBody>
      </p:sp>
      <p:grpSp>
        <p:nvGrpSpPr>
          <p:cNvPr id="9" name="组合 8"/>
          <p:cNvGrpSpPr/>
          <p:nvPr/>
        </p:nvGrpSpPr>
        <p:grpSpPr>
          <a:xfrm>
            <a:off x="2483768" y="1500739"/>
            <a:ext cx="6157991" cy="3024336"/>
            <a:chOff x="548641" y="2121407"/>
            <a:chExt cx="3166592" cy="2551796"/>
          </a:xfrm>
        </p:grpSpPr>
        <p:sp>
          <p:nvSpPr>
            <p:cNvPr id="13" name="任意多边形 12"/>
            <p:cNvSpPr/>
            <p:nvPr/>
          </p:nvSpPr>
          <p:spPr>
            <a:xfrm>
              <a:off x="548641" y="2121407"/>
              <a:ext cx="3166592" cy="255179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 smtClean="0"/>
            </a:p>
            <a:p>
              <a:r>
                <a:rPr lang="en-US" altLang="zh-CN" sz="2000" dirty="0" smtClean="0"/>
                <a:t>&gt;&gt;&gt; </a:t>
              </a:r>
              <a:r>
                <a:rPr lang="en-US" altLang="zh-CN" sz="2000" dirty="0" err="1" smtClean="0"/>
                <a:t>numList</a:t>
              </a:r>
              <a:r>
                <a:rPr lang="en-US" altLang="zh-CN" sz="2000" dirty="0" smtClean="0"/>
                <a:t> </a:t>
              </a:r>
              <a:r>
                <a:rPr lang="en-US" altLang="zh-CN" sz="2000" dirty="0"/>
                <a:t>= [3, 11, 5, 8, 16, 1]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 smtClean="0"/>
                <a:t>fruitList</a:t>
              </a:r>
              <a:r>
                <a:rPr lang="en-US" altLang="zh-CN" sz="2000" dirty="0" smtClean="0"/>
                <a:t> </a:t>
              </a:r>
              <a:r>
                <a:rPr lang="en-US" altLang="zh-CN" sz="2000" dirty="0"/>
                <a:t>= [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'apple'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'banana'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'pear'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'lemon'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'avocado'</a:t>
              </a:r>
              <a:r>
                <a:rPr lang="en-US" altLang="zh-CN" sz="2000" dirty="0"/>
                <a:t>]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 smtClean="0"/>
                <a:t>numList.sort</a:t>
              </a:r>
              <a:r>
                <a:rPr lang="en-US" altLang="zh-CN" sz="2000" dirty="0" smtClean="0"/>
                <a:t>(reverse = </a:t>
              </a:r>
              <a:r>
                <a:rPr lang="en-US" altLang="zh-CN" sz="2000" dirty="0" smtClean="0">
                  <a:solidFill>
                    <a:schemeClr val="accent6"/>
                  </a:solidFill>
                </a:rPr>
                <a:t>True</a:t>
              </a:r>
              <a:r>
                <a:rPr lang="en-US" altLang="zh-CN" sz="2000" dirty="0"/>
                <a:t>)</a:t>
              </a:r>
            </a:p>
            <a:p>
              <a:r>
                <a:rPr lang="en-US" altLang="zh-CN" sz="2000" dirty="0" smtClean="0"/>
                <a:t>&gt;&gt;&gt; </a:t>
              </a:r>
              <a:r>
                <a:rPr lang="en-US" altLang="zh-CN" sz="2000" dirty="0" err="1" smtClean="0"/>
                <a:t>numList</a:t>
              </a:r>
              <a:endParaRPr lang="en-US" altLang="zh-CN" sz="2000" dirty="0"/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[16, 11, 8, 5, 3, 1]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 smtClean="0"/>
                <a:t>fruitList.sort</a:t>
              </a:r>
              <a:r>
                <a:rPr lang="en-US" altLang="zh-CN" sz="2000" dirty="0" smtClean="0"/>
                <a:t>(key = </a:t>
              </a:r>
              <a:r>
                <a:rPr lang="en-US" altLang="zh-CN" sz="2000" dirty="0" smtClean="0">
                  <a:solidFill>
                    <a:srgbClr val="7030A0"/>
                  </a:solidFill>
                </a:rPr>
                <a:t>len</a:t>
              </a:r>
              <a:r>
                <a:rPr lang="en-US" altLang="zh-CN" sz="2000" dirty="0"/>
                <a:t>)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 smtClean="0"/>
                <a:t>fruitList</a:t>
              </a:r>
              <a:endParaRPr lang="en-US" altLang="zh-CN" sz="2000" dirty="0"/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['pear', 'apple', 'lemon', 'banana', 'avocado']</a:t>
              </a:r>
              <a:endParaRPr lang="zh-CN" altLang="en-US" sz="2000" dirty="0">
                <a:solidFill>
                  <a:srgbClr val="0070C0"/>
                </a:solidFill>
              </a:endParaRPr>
            </a:p>
          </p:txBody>
        </p:sp>
        <p:sp>
          <p:nvSpPr>
            <p:cNvPr id="14" name="椭圆形标注 13"/>
            <p:cNvSpPr/>
            <p:nvPr/>
          </p:nvSpPr>
          <p:spPr>
            <a:xfrm>
              <a:off x="611261" y="2131729"/>
              <a:ext cx="296226" cy="242995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41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序列的索引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570021"/>
              </p:ext>
            </p:extLst>
          </p:nvPr>
        </p:nvGraphicFramePr>
        <p:xfrm>
          <a:off x="271758" y="1102822"/>
          <a:ext cx="8712970" cy="1089660"/>
        </p:xfrm>
        <a:graphic>
          <a:graphicData uri="http://schemas.openxmlformats.org/drawingml/2006/table">
            <a:tbl>
              <a:tblPr firstCol="1" bandRow="1">
                <a:tableStyleId>{BC89EF96-8CEA-46FF-86C4-4CE0E7609802}</a:tableStyleId>
              </a:tblPr>
              <a:tblGrid>
                <a:gridCol w="6480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479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533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3979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13979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13979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70029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week</a:t>
                      </a:r>
                      <a:endParaRPr lang="zh-CN" altLang="en-US" sz="2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0</a:t>
                      </a:r>
                      <a:endParaRPr lang="zh-CN" altLang="en-US" sz="20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</a:t>
                      </a:r>
                      <a:endParaRPr lang="zh-CN" altLang="en-US" sz="20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</a:t>
                      </a:r>
                      <a:endParaRPr lang="zh-CN" altLang="en-US" sz="20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3</a:t>
                      </a:r>
                      <a:endParaRPr lang="zh-CN" altLang="en-US" sz="20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4</a:t>
                      </a:r>
                      <a:endParaRPr lang="zh-CN" altLang="en-US" sz="20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5</a:t>
                      </a:r>
                      <a:endParaRPr lang="zh-CN" altLang="en-US" sz="2000" b="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6</a:t>
                      </a:r>
                      <a:endParaRPr lang="zh-CN" altLang="en-US" sz="2000" b="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006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'Monday'</a:t>
                      </a:r>
                      <a:endParaRPr lang="zh-CN" altLang="en-US" sz="2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'Tuesday'</a:t>
                      </a:r>
                      <a:endParaRPr lang="zh-CN" altLang="en-US" sz="2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/>
                        <a:t>'Wednesday'</a:t>
                      </a:r>
                      <a:endParaRPr lang="zh-CN" altLang="en-US" sz="2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/>
                        <a:t>'Thursday'</a:t>
                      </a:r>
                      <a:endParaRPr lang="zh-CN" altLang="en-US" sz="2000" dirty="0" smtClean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'Friday'</a:t>
                      </a:r>
                      <a:endParaRPr lang="zh-CN" altLang="en-US" sz="2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'Saturday'</a:t>
                      </a:r>
                      <a:endParaRPr lang="zh-CN" altLang="en-US" sz="2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'Sunday'</a:t>
                      </a:r>
                      <a:endParaRPr lang="zh-CN" altLang="en-US" sz="20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002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-7</a:t>
                      </a:r>
                      <a:endParaRPr lang="zh-CN" altLang="en-US" sz="2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-6</a:t>
                      </a:r>
                      <a:endParaRPr lang="zh-CN" altLang="en-US" sz="2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-5</a:t>
                      </a:r>
                      <a:endParaRPr lang="zh-CN" altLang="en-US" sz="2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-4</a:t>
                      </a:r>
                      <a:endParaRPr lang="zh-CN" altLang="en-US" sz="2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-3</a:t>
                      </a:r>
                      <a:endParaRPr lang="zh-CN" altLang="en-US" sz="2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-2</a:t>
                      </a:r>
                      <a:endParaRPr lang="zh-CN" altLang="en-US" sz="2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-1</a:t>
                      </a:r>
                      <a:endParaRPr lang="zh-CN" altLang="en-US" sz="20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1758" y="226217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序列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71758" y="2723843"/>
            <a:ext cx="4979056" cy="1185636"/>
            <a:chOff x="1105112" y="3371347"/>
            <a:chExt cx="4979056" cy="1580847"/>
          </a:xfrm>
        </p:grpSpPr>
        <p:sp>
          <p:nvSpPr>
            <p:cNvPr id="6" name="TextBox 5"/>
            <p:cNvSpPr txBox="1"/>
            <p:nvPr/>
          </p:nvSpPr>
          <p:spPr>
            <a:xfrm>
              <a:off x="1105112" y="3371347"/>
              <a:ext cx="4979056" cy="1580847"/>
            </a:xfrm>
            <a:prstGeom prst="rect">
              <a:avLst/>
            </a:prstGeom>
            <a:noFill/>
            <a:ln>
              <a:solidFill>
                <a:schemeClr val="accent4">
                  <a:shade val="50000"/>
                  <a:satMod val="120000"/>
                </a:schemeClr>
              </a:solidFill>
              <a:prstDash val="dash"/>
            </a:ln>
          </p:spPr>
          <p:txBody>
            <a:bodyPr wrap="square" rtlCol="0"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1331640" y="3861048"/>
              <a:ext cx="373694" cy="4320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03648" y="3390124"/>
              <a:ext cx="301686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0</a:t>
              </a:r>
              <a:endParaRPr lang="zh-CN" alt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59632" y="4437112"/>
              <a:ext cx="40427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-N</a:t>
              </a:r>
              <a:endParaRPr lang="zh-CN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2254931" y="3861048"/>
              <a:ext cx="373694" cy="43204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301167" y="3380832"/>
              <a:ext cx="301686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038907" y="4437112"/>
              <a:ext cx="732893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-</a:t>
              </a:r>
              <a:r>
                <a:rPr lang="en-US" altLang="zh-CN" dirty="0"/>
                <a:t>(</a:t>
              </a:r>
              <a:r>
                <a:rPr lang="en-US" altLang="zh-CN" dirty="0" smtClean="0"/>
                <a:t>N-1)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3263043" y="3870340"/>
              <a:ext cx="373694" cy="43204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309279" y="3390124"/>
              <a:ext cx="301686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047019" y="4446404"/>
              <a:ext cx="732893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-</a:t>
              </a:r>
              <a:r>
                <a:rPr lang="en-US" altLang="zh-CN" dirty="0"/>
                <a:t>(</a:t>
              </a:r>
              <a:r>
                <a:rPr lang="en-US" altLang="zh-CN" dirty="0" smtClean="0"/>
                <a:t>N-2)</a:t>
              </a:r>
              <a:endParaRPr lang="zh-CN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886102" y="3789040"/>
              <a:ext cx="397866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/>
                <a:t>…</a:t>
              </a:r>
              <a:endParaRPr lang="zh-CN" altLang="en-US" sz="2400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4505354" y="3870340"/>
              <a:ext cx="373694" cy="43204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410743" y="3390124"/>
              <a:ext cx="521297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N-2</a:t>
              </a:r>
              <a:endParaRPr lang="zh-CN" alt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472049" y="4446404"/>
              <a:ext cx="37221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-2</a:t>
              </a:r>
              <a:endParaRPr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5441458" y="3883686"/>
              <a:ext cx="373694" cy="43204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346847" y="3403471"/>
              <a:ext cx="521297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N-1</a:t>
              </a:r>
              <a:endParaRPr lang="zh-CN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408153" y="4459750"/>
              <a:ext cx="37221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-1</a:t>
              </a:r>
              <a:endParaRPr lang="zh-CN" altLang="en-US" dirty="0"/>
            </a:p>
          </p:txBody>
        </p:sp>
      </p:grpSp>
      <p:sp>
        <p:nvSpPr>
          <p:cNvPr id="24" name="矩形 23"/>
          <p:cNvSpPr/>
          <p:nvPr/>
        </p:nvSpPr>
        <p:spPr>
          <a:xfrm>
            <a:off x="5250814" y="2211710"/>
            <a:ext cx="37339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访问模式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元素从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开始通过下标偏移量访问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一次可访问一个或多个元素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698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列表的方法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70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635896" y="1059582"/>
            <a:ext cx="3816423" cy="3672408"/>
            <a:chOff x="548640" y="2121407"/>
            <a:chExt cx="1962500" cy="3098610"/>
          </a:xfrm>
        </p:grpSpPr>
        <p:sp>
          <p:nvSpPr>
            <p:cNvPr id="6" name="任意多边形 5"/>
            <p:cNvSpPr/>
            <p:nvPr/>
          </p:nvSpPr>
          <p:spPr>
            <a:xfrm>
              <a:off x="548640" y="2121407"/>
              <a:ext cx="1962500" cy="309861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200" dirty="0" smtClean="0"/>
            </a:p>
            <a:p>
              <a:r>
                <a:rPr lang="en-US" altLang="zh-CN" sz="2200" dirty="0" smtClean="0"/>
                <a:t>&gt;&gt;&gt; </a:t>
              </a:r>
              <a:r>
                <a:rPr lang="en-US" altLang="zh-CN" sz="2200" dirty="0" err="1"/>
                <a:t>aList</a:t>
              </a:r>
              <a:r>
                <a:rPr lang="en-US" altLang="zh-CN" sz="2200" dirty="0"/>
                <a:t> = [1, 2, 3]</a:t>
              </a:r>
              <a:endParaRPr lang="zh-CN" altLang="zh-CN" sz="2200" dirty="0"/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aList.append</a:t>
              </a:r>
              <a:r>
                <a:rPr lang="en-US" altLang="zh-CN" sz="2200" dirty="0"/>
                <a:t>(4)</a:t>
              </a:r>
              <a:endParaRPr lang="zh-CN" altLang="zh-CN" sz="2200" dirty="0"/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aList</a:t>
              </a:r>
              <a:endParaRPr lang="zh-CN" altLang="zh-CN" sz="2200" dirty="0"/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[1, 2, 3, 4]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aList.append</a:t>
              </a:r>
              <a:r>
                <a:rPr lang="en-US" altLang="zh-CN" sz="2200" dirty="0"/>
                <a:t>([5, 6])</a:t>
              </a:r>
              <a:endParaRPr lang="zh-CN" altLang="zh-CN" sz="2200" dirty="0"/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aList</a:t>
              </a:r>
              <a:endParaRPr lang="zh-CN" altLang="zh-CN" sz="2200" dirty="0"/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[1, 2, 3, 4, [5, 6]]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aList.append</a:t>
              </a:r>
              <a:r>
                <a:rPr lang="en-US" altLang="zh-CN" sz="2200" dirty="0"/>
                <a:t>(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'Python!'</a:t>
              </a:r>
              <a:r>
                <a:rPr lang="en-US" altLang="zh-CN" sz="2200" dirty="0"/>
                <a:t>)</a:t>
              </a:r>
              <a:endParaRPr lang="zh-CN" altLang="zh-CN" sz="2200" dirty="0"/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aList</a:t>
              </a:r>
              <a:endParaRPr lang="zh-CN" altLang="zh-CN" sz="2200" dirty="0"/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[1, 2, 3, 4, [5, 6], 'Python!']</a:t>
              </a:r>
              <a:endParaRPr lang="zh-CN" altLang="zh-CN" sz="22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611261" y="2131729"/>
              <a:ext cx="370242" cy="30375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57200" y="1071815"/>
            <a:ext cx="1378496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append()</a:t>
            </a:r>
          </a:p>
        </p:txBody>
      </p:sp>
    </p:spTree>
    <p:extLst>
      <p:ext uri="{BB962C8B-B14F-4D97-AF65-F5344CB8AC3E}">
        <p14:creationId xmlns:p14="http://schemas.microsoft.com/office/powerpoint/2010/main" val="278270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049965" y="969574"/>
            <a:ext cx="5158419" cy="3762416"/>
            <a:chOff x="409248" y="1764415"/>
            <a:chExt cx="2652587" cy="3174554"/>
          </a:xfrm>
        </p:grpSpPr>
        <p:sp>
          <p:nvSpPr>
            <p:cNvPr id="10" name="任意多边形 9"/>
            <p:cNvSpPr/>
            <p:nvPr/>
          </p:nvSpPr>
          <p:spPr>
            <a:xfrm>
              <a:off x="409248" y="1764415"/>
              <a:ext cx="2652587" cy="317455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200" dirty="0" smtClean="0"/>
            </a:p>
            <a:p>
              <a:r>
                <a:rPr lang="en-US" altLang="zh-CN" sz="2200" dirty="0" smtClean="0"/>
                <a:t>&gt;&gt;&gt; </a:t>
              </a:r>
              <a:r>
                <a:rPr lang="en-US" altLang="zh-CN" sz="2200" dirty="0" err="1"/>
                <a:t>bList</a:t>
              </a:r>
              <a:r>
                <a:rPr lang="en-US" altLang="zh-CN" sz="2200" dirty="0"/>
                <a:t> = [1, 2, 3]</a:t>
              </a:r>
              <a:endParaRPr lang="zh-CN" altLang="zh-CN" sz="2200" dirty="0"/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bList.extend</a:t>
              </a:r>
              <a:r>
                <a:rPr lang="en-US" altLang="zh-CN" sz="2200" dirty="0"/>
                <a:t>([4])</a:t>
              </a:r>
              <a:endParaRPr lang="zh-CN" altLang="zh-CN" sz="2200" dirty="0"/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bList</a:t>
              </a:r>
              <a:endParaRPr lang="zh-CN" altLang="zh-CN" sz="2200" dirty="0"/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[1, 2, 3, 4]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bList.extend</a:t>
              </a:r>
              <a:r>
                <a:rPr lang="en-US" altLang="zh-CN" sz="2200" dirty="0"/>
                <a:t>([5, 6])</a:t>
              </a:r>
              <a:endParaRPr lang="zh-CN" altLang="zh-CN" sz="2200" dirty="0"/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bList</a:t>
              </a:r>
              <a:endParaRPr lang="zh-CN" altLang="zh-CN" sz="2200" dirty="0"/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[1, 2, 3, 4, 5, 6]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bList.extend</a:t>
              </a:r>
              <a:r>
                <a:rPr lang="en-US" altLang="zh-CN" sz="2200" dirty="0"/>
                <a:t>(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'Python!'</a:t>
              </a:r>
              <a:r>
                <a:rPr lang="en-US" altLang="zh-CN" sz="2200" dirty="0"/>
                <a:t>)</a:t>
              </a:r>
              <a:endParaRPr lang="zh-CN" altLang="zh-CN" sz="2200" dirty="0"/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bList</a:t>
              </a:r>
              <a:endParaRPr lang="zh-CN" altLang="zh-CN" sz="2200" dirty="0"/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[1, 2, 3, 4, 5, 6, 'P', 'y', 't', 'h', 'o', 'n', '!']</a:t>
              </a:r>
              <a:endParaRPr lang="zh-CN" altLang="zh-CN" sz="2200" dirty="0">
                <a:solidFill>
                  <a:srgbClr val="0070C0"/>
                </a:solidFill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488378" y="1764415"/>
              <a:ext cx="294629" cy="250545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列表的方法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71</a:t>
            </a:fld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66936" y="1035682"/>
            <a:ext cx="1234480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extend()</a:t>
            </a:r>
          </a:p>
        </p:txBody>
      </p:sp>
    </p:spTree>
    <p:extLst>
      <p:ext uri="{BB962C8B-B14F-4D97-AF65-F5344CB8AC3E}">
        <p14:creationId xmlns:p14="http://schemas.microsoft.com/office/powerpoint/2010/main" val="401750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列表的方法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72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2339752" y="1059582"/>
            <a:ext cx="5420435" cy="2957589"/>
            <a:chOff x="508443" y="2095472"/>
            <a:chExt cx="3110378" cy="2495479"/>
          </a:xfrm>
        </p:grpSpPr>
        <p:sp>
          <p:nvSpPr>
            <p:cNvPr id="6" name="任意多边形 5"/>
            <p:cNvSpPr/>
            <p:nvPr/>
          </p:nvSpPr>
          <p:spPr>
            <a:xfrm>
              <a:off x="508443" y="2095472"/>
              <a:ext cx="3110378" cy="249547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bList</a:t>
              </a:r>
              <a:r>
                <a:rPr lang="en-US" altLang="zh-CN" sz="2400" dirty="0"/>
                <a:t> = [1, 2, 3]</a:t>
              </a:r>
              <a:endParaRPr lang="zh-CN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bList.extend</a:t>
              </a:r>
              <a:r>
                <a:rPr lang="en-US" altLang="zh-CN" sz="2400" dirty="0"/>
                <a:t>(4)</a:t>
              </a:r>
              <a:endParaRPr lang="zh-CN" altLang="zh-CN" sz="2400" dirty="0"/>
            </a:p>
            <a:p>
              <a:r>
                <a:rPr lang="en-US" altLang="zh-CN" sz="2400" dirty="0" err="1">
                  <a:solidFill>
                    <a:srgbClr val="C00000"/>
                  </a:solidFill>
                </a:rPr>
                <a:t>Traceback</a:t>
              </a:r>
              <a:r>
                <a:rPr lang="en-US" altLang="zh-CN" sz="2400" dirty="0">
                  <a:solidFill>
                    <a:srgbClr val="C00000"/>
                  </a:solidFill>
                </a:rPr>
                <a:t> (most recent call last):</a:t>
              </a:r>
              <a:endParaRPr lang="zh-CN" altLang="zh-CN" sz="2400" dirty="0">
                <a:solidFill>
                  <a:srgbClr val="C00000"/>
                </a:solidFill>
              </a:endParaRPr>
            </a:p>
            <a:p>
              <a:r>
                <a:rPr lang="en-US" altLang="zh-CN" sz="2400" dirty="0">
                  <a:solidFill>
                    <a:srgbClr val="C00000"/>
                  </a:solidFill>
                </a:rPr>
                <a:t>  File "&lt;pyshell#7&gt;", line 1, in &lt;module&gt;</a:t>
              </a:r>
              <a:endParaRPr lang="zh-CN" altLang="zh-CN" sz="2400" dirty="0">
                <a:solidFill>
                  <a:srgbClr val="C00000"/>
                </a:solidFill>
              </a:endParaRPr>
            </a:p>
            <a:p>
              <a:r>
                <a:rPr lang="en-US" altLang="zh-CN" sz="2400" dirty="0">
                  <a:solidFill>
                    <a:srgbClr val="C00000"/>
                  </a:solidFill>
                </a:rPr>
                <a:t>    </a:t>
              </a:r>
              <a:r>
                <a:rPr lang="en-US" altLang="zh-CN" sz="2400" dirty="0" err="1">
                  <a:solidFill>
                    <a:srgbClr val="C00000"/>
                  </a:solidFill>
                </a:rPr>
                <a:t>bList.extend</a:t>
              </a:r>
              <a:r>
                <a:rPr lang="en-US" altLang="zh-CN" sz="2400" dirty="0">
                  <a:solidFill>
                    <a:srgbClr val="C00000"/>
                  </a:solidFill>
                </a:rPr>
                <a:t>(4)</a:t>
              </a:r>
              <a:endParaRPr lang="zh-CN" altLang="zh-CN" sz="2400" dirty="0">
                <a:solidFill>
                  <a:srgbClr val="C00000"/>
                </a:solidFill>
              </a:endParaRPr>
            </a:p>
            <a:p>
              <a:r>
                <a:rPr lang="en-US" altLang="zh-CN" sz="2400" dirty="0" err="1">
                  <a:solidFill>
                    <a:srgbClr val="C00000"/>
                  </a:solidFill>
                </a:rPr>
                <a:t>TypeError</a:t>
              </a:r>
              <a:r>
                <a:rPr lang="en-US" altLang="zh-CN" sz="2400" dirty="0">
                  <a:solidFill>
                    <a:srgbClr val="C00000"/>
                  </a:solidFill>
                </a:rPr>
                <a:t>: '</a:t>
              </a:r>
              <a:r>
                <a:rPr lang="en-US" altLang="zh-CN" sz="2400" dirty="0" err="1">
                  <a:solidFill>
                    <a:srgbClr val="C00000"/>
                  </a:solidFill>
                </a:rPr>
                <a:t>int</a:t>
              </a:r>
              <a:r>
                <a:rPr lang="en-US" altLang="zh-CN" sz="2400" dirty="0">
                  <a:solidFill>
                    <a:srgbClr val="C00000"/>
                  </a:solidFill>
                </a:rPr>
                <a:t>' object is not </a:t>
              </a:r>
              <a:r>
                <a:rPr lang="en-US" altLang="zh-CN" sz="2400" dirty="0" err="1">
                  <a:solidFill>
                    <a:srgbClr val="C00000"/>
                  </a:solidFill>
                </a:rPr>
                <a:t>iterable</a:t>
              </a:r>
              <a:endParaRPr lang="zh-CN" altLang="zh-CN" sz="2400" dirty="0">
                <a:solidFill>
                  <a:srgbClr val="C0000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611261" y="2131729"/>
              <a:ext cx="370242" cy="30375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57200" y="1059582"/>
            <a:ext cx="1306488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extend()</a:t>
            </a:r>
          </a:p>
        </p:txBody>
      </p:sp>
    </p:spTree>
    <p:extLst>
      <p:ext uri="{BB962C8B-B14F-4D97-AF65-F5344CB8AC3E}">
        <p14:creationId xmlns:p14="http://schemas.microsoft.com/office/powerpoint/2010/main" val="377958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7568" y="988253"/>
            <a:ext cx="4735423" cy="3743736"/>
            <a:chOff x="536867" y="1939710"/>
            <a:chExt cx="2255181" cy="3158794"/>
          </a:xfrm>
        </p:grpSpPr>
        <p:sp>
          <p:nvSpPr>
            <p:cNvPr id="10" name="任意多边形 9"/>
            <p:cNvSpPr/>
            <p:nvPr/>
          </p:nvSpPr>
          <p:spPr>
            <a:xfrm>
              <a:off x="536867" y="1939710"/>
              <a:ext cx="2255181" cy="315879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200" dirty="0" smtClean="0"/>
            </a:p>
            <a:p>
              <a:r>
                <a:rPr lang="en-US" altLang="zh-CN" sz="2200" dirty="0" smtClean="0"/>
                <a:t>&gt;&gt;&gt; </a:t>
              </a:r>
              <a:r>
                <a:rPr lang="en-US" altLang="zh-CN" sz="2200" dirty="0"/>
                <a:t>a = [1, 2, [3, 4]]</a:t>
              </a:r>
              <a:endParaRPr lang="zh-CN" altLang="zh-CN" sz="2200" dirty="0"/>
            </a:p>
            <a:p>
              <a:r>
                <a:rPr lang="en-US" altLang="zh-CN" sz="2200" dirty="0"/>
                <a:t>&gt;&gt;&gt; b = </a:t>
              </a:r>
              <a:r>
                <a:rPr lang="en-US" altLang="zh-CN" sz="2200" dirty="0" err="1"/>
                <a:t>a.copy</a:t>
              </a:r>
              <a:r>
                <a:rPr lang="en-US" altLang="zh-CN" sz="2200" dirty="0"/>
                <a:t>()     </a:t>
              </a:r>
              <a:r>
                <a:rPr lang="en-US" altLang="zh-CN" sz="22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# </a:t>
              </a:r>
              <a:r>
                <a:rPr lang="en-US" altLang="zh-CN" sz="2200" i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 = a[:]</a:t>
              </a:r>
              <a:r>
                <a:rPr lang="zh-CN" altLang="zh-CN" sz="2200" i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也是浅拷贝</a:t>
              </a:r>
            </a:p>
            <a:p>
              <a:r>
                <a:rPr lang="en-US" altLang="zh-CN" sz="2200" dirty="0"/>
                <a:t>&gt;&gt;&gt; b</a:t>
              </a:r>
              <a:endParaRPr lang="zh-CN" altLang="zh-CN" sz="2200" dirty="0"/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[1, 2, [3, 4]]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r>
                <a:rPr lang="en-US" altLang="zh-CN" sz="2200" dirty="0"/>
                <a:t>&gt;&gt;&gt; b[0], b[2][0] = 5, 5</a:t>
              </a:r>
              <a:endParaRPr lang="zh-CN" altLang="zh-CN" sz="2200" dirty="0"/>
            </a:p>
            <a:p>
              <a:r>
                <a:rPr lang="en-US" altLang="zh-CN" sz="2200" dirty="0"/>
                <a:t>&gt;&gt;&gt; b</a:t>
              </a:r>
              <a:endParaRPr lang="zh-CN" altLang="zh-CN" sz="2200" dirty="0"/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[5, 2, [5, 4]]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r>
                <a:rPr lang="en-US" altLang="zh-CN" sz="2200" dirty="0"/>
                <a:t>&gt;&gt;&gt; a</a:t>
              </a:r>
              <a:endParaRPr lang="zh-CN" altLang="zh-CN" sz="2200" dirty="0"/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[1, 2, [5, 4]]</a:t>
              </a:r>
              <a:endParaRPr lang="zh-CN" altLang="zh-CN" sz="2200" dirty="0">
                <a:solidFill>
                  <a:srgbClr val="0070C0"/>
                </a:solidFill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613072" y="1979854"/>
              <a:ext cx="370242" cy="30375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列表的方法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73</a:t>
            </a:fld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707904" y="1007565"/>
            <a:ext cx="1008112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copy()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268029" y="3219822"/>
            <a:ext cx="1343494" cy="864096"/>
            <a:chOff x="6753934" y="1435176"/>
            <a:chExt cx="1044954" cy="864096"/>
          </a:xfrm>
        </p:grpSpPr>
        <p:grpSp>
          <p:nvGrpSpPr>
            <p:cNvPr id="13" name="组合 12"/>
            <p:cNvGrpSpPr/>
            <p:nvPr/>
          </p:nvGrpSpPr>
          <p:grpSpPr>
            <a:xfrm>
              <a:off x="7350222" y="2027070"/>
              <a:ext cx="448666" cy="272202"/>
              <a:chOff x="7422230" y="1487070"/>
              <a:chExt cx="448666" cy="272202"/>
            </a:xfrm>
          </p:grpSpPr>
          <p:sp>
            <p:nvSpPr>
              <p:cNvPr id="17" name="KSO_Shape"/>
              <p:cNvSpPr>
                <a:spLocks noChangeAspect="1"/>
              </p:cNvSpPr>
              <p:nvPr/>
            </p:nvSpPr>
            <p:spPr>
              <a:xfrm>
                <a:off x="7422230" y="1487070"/>
                <a:ext cx="137008" cy="272202"/>
              </a:xfrm>
              <a:custGeom>
                <a:avLst/>
                <a:gdLst>
                  <a:gd name="connsiteX0" fmla="*/ 0 w 227278"/>
                  <a:gd name="connsiteY0" fmla="*/ 0 h 452174"/>
                  <a:gd name="connsiteX1" fmla="*/ 227278 w 227278"/>
                  <a:gd name="connsiteY1" fmla="*/ 0 h 452174"/>
                  <a:gd name="connsiteX2" fmla="*/ 227278 w 227278"/>
                  <a:gd name="connsiteY2" fmla="*/ 58687 h 452174"/>
                  <a:gd name="connsiteX3" fmla="*/ 64431 w 227278"/>
                  <a:gd name="connsiteY3" fmla="*/ 58687 h 452174"/>
                  <a:gd name="connsiteX4" fmla="*/ 64431 w 227278"/>
                  <a:gd name="connsiteY4" fmla="*/ 393487 h 452174"/>
                  <a:gd name="connsiteX5" fmla="*/ 227278 w 227278"/>
                  <a:gd name="connsiteY5" fmla="*/ 393487 h 452174"/>
                  <a:gd name="connsiteX6" fmla="*/ 227278 w 227278"/>
                  <a:gd name="connsiteY6" fmla="*/ 452174 h 452174"/>
                  <a:gd name="connsiteX7" fmla="*/ 0 w 227278"/>
                  <a:gd name="connsiteY7" fmla="*/ 452174 h 45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7278" h="452174">
                    <a:moveTo>
                      <a:pt x="0" y="0"/>
                    </a:moveTo>
                    <a:lnTo>
                      <a:pt x="227278" y="0"/>
                    </a:lnTo>
                    <a:lnTo>
                      <a:pt x="227278" y="58687"/>
                    </a:lnTo>
                    <a:lnTo>
                      <a:pt x="64431" y="58687"/>
                    </a:lnTo>
                    <a:lnTo>
                      <a:pt x="64431" y="393487"/>
                    </a:lnTo>
                    <a:lnTo>
                      <a:pt x="227278" y="393487"/>
                    </a:lnTo>
                    <a:lnTo>
                      <a:pt x="227278" y="452174"/>
                    </a:lnTo>
                    <a:lnTo>
                      <a:pt x="0" y="45217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KSO_Shape"/>
              <p:cNvSpPr>
                <a:spLocks noChangeAspect="1"/>
              </p:cNvSpPr>
              <p:nvPr/>
            </p:nvSpPr>
            <p:spPr>
              <a:xfrm flipH="1" flipV="1">
                <a:off x="7733888" y="1487070"/>
                <a:ext cx="137008" cy="272202"/>
              </a:xfrm>
              <a:custGeom>
                <a:avLst/>
                <a:gdLst>
                  <a:gd name="connsiteX0" fmla="*/ 0 w 227278"/>
                  <a:gd name="connsiteY0" fmla="*/ 0 h 452174"/>
                  <a:gd name="connsiteX1" fmla="*/ 227278 w 227278"/>
                  <a:gd name="connsiteY1" fmla="*/ 0 h 452174"/>
                  <a:gd name="connsiteX2" fmla="*/ 227278 w 227278"/>
                  <a:gd name="connsiteY2" fmla="*/ 58687 h 452174"/>
                  <a:gd name="connsiteX3" fmla="*/ 64431 w 227278"/>
                  <a:gd name="connsiteY3" fmla="*/ 58687 h 452174"/>
                  <a:gd name="connsiteX4" fmla="*/ 64431 w 227278"/>
                  <a:gd name="connsiteY4" fmla="*/ 393487 h 452174"/>
                  <a:gd name="connsiteX5" fmla="*/ 227278 w 227278"/>
                  <a:gd name="connsiteY5" fmla="*/ 393487 h 452174"/>
                  <a:gd name="connsiteX6" fmla="*/ 227278 w 227278"/>
                  <a:gd name="connsiteY6" fmla="*/ 452174 h 452174"/>
                  <a:gd name="connsiteX7" fmla="*/ 0 w 227278"/>
                  <a:gd name="connsiteY7" fmla="*/ 452174 h 45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7278" h="452174">
                    <a:moveTo>
                      <a:pt x="0" y="0"/>
                    </a:moveTo>
                    <a:lnTo>
                      <a:pt x="227278" y="0"/>
                    </a:lnTo>
                    <a:lnTo>
                      <a:pt x="227278" y="58687"/>
                    </a:lnTo>
                    <a:lnTo>
                      <a:pt x="64431" y="58687"/>
                    </a:lnTo>
                    <a:lnTo>
                      <a:pt x="64431" y="393487"/>
                    </a:lnTo>
                    <a:lnTo>
                      <a:pt x="227278" y="393487"/>
                    </a:lnTo>
                    <a:lnTo>
                      <a:pt x="227278" y="452174"/>
                    </a:lnTo>
                    <a:lnTo>
                      <a:pt x="0" y="45217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753934" y="1435176"/>
              <a:ext cx="1030268" cy="644186"/>
              <a:chOff x="3412396" y="2151696"/>
              <a:chExt cx="1030268" cy="644186"/>
            </a:xfrm>
          </p:grpSpPr>
          <p:sp>
            <p:nvSpPr>
              <p:cNvPr id="15" name="MH_Other_1"/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>
              <a:xfrm>
                <a:off x="3412396" y="2151696"/>
                <a:ext cx="1017952" cy="441104"/>
              </a:xfrm>
              <a:prstGeom prst="roundRect">
                <a:avLst>
                  <a:gd name="adj" fmla="val 3901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  <p:sp>
            <p:nvSpPr>
              <p:cNvPr id="16" name="MH_Other_2"/>
              <p:cNvSpPr>
                <a:spLocks noChangeAspec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3451142" y="2251623"/>
                <a:ext cx="991522" cy="544259"/>
              </a:xfrm>
              <a:custGeom>
                <a:avLst/>
                <a:gdLst>
                  <a:gd name="connsiteX0" fmla="*/ 106446 w 4557485"/>
                  <a:gd name="connsiteY0" fmla="*/ 0 h 3367314"/>
                  <a:gd name="connsiteX1" fmla="*/ 4451039 w 4557485"/>
                  <a:gd name="connsiteY1" fmla="*/ 0 h 3367314"/>
                  <a:gd name="connsiteX2" fmla="*/ 4557485 w 4557485"/>
                  <a:gd name="connsiteY2" fmla="*/ 106446 h 3367314"/>
                  <a:gd name="connsiteX3" fmla="*/ 4557485 w 4557485"/>
                  <a:gd name="connsiteY3" fmla="*/ 2622239 h 3367314"/>
                  <a:gd name="connsiteX4" fmla="*/ 4451039 w 4557485"/>
                  <a:gd name="connsiteY4" fmla="*/ 2728685 h 3367314"/>
                  <a:gd name="connsiteX5" fmla="*/ 3773714 w 4557485"/>
                  <a:gd name="connsiteY5" fmla="*/ 2728685 h 3367314"/>
                  <a:gd name="connsiteX6" fmla="*/ 3773714 w 4557485"/>
                  <a:gd name="connsiteY6" fmla="*/ 3367314 h 3367314"/>
                  <a:gd name="connsiteX7" fmla="*/ 3135085 w 4557485"/>
                  <a:gd name="connsiteY7" fmla="*/ 2728685 h 3367314"/>
                  <a:gd name="connsiteX8" fmla="*/ 106446 w 4557485"/>
                  <a:gd name="connsiteY8" fmla="*/ 2728685 h 3367314"/>
                  <a:gd name="connsiteX9" fmla="*/ 0 w 4557485"/>
                  <a:gd name="connsiteY9" fmla="*/ 2622239 h 3367314"/>
                  <a:gd name="connsiteX10" fmla="*/ 0 w 4557485"/>
                  <a:gd name="connsiteY10" fmla="*/ 106446 h 3367314"/>
                  <a:gd name="connsiteX11" fmla="*/ 106446 w 4557485"/>
                  <a:gd name="connsiteY11" fmla="*/ 0 h 3367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57485" h="3367314">
                    <a:moveTo>
                      <a:pt x="106446" y="0"/>
                    </a:moveTo>
                    <a:lnTo>
                      <a:pt x="4451039" y="0"/>
                    </a:lnTo>
                    <a:cubicBezTo>
                      <a:pt x="4509828" y="0"/>
                      <a:pt x="4557485" y="47657"/>
                      <a:pt x="4557485" y="106446"/>
                    </a:cubicBezTo>
                    <a:lnTo>
                      <a:pt x="4557485" y="2622239"/>
                    </a:lnTo>
                    <a:cubicBezTo>
                      <a:pt x="4557485" y="2681028"/>
                      <a:pt x="4509828" y="2728685"/>
                      <a:pt x="4451039" y="2728685"/>
                    </a:cubicBezTo>
                    <a:lnTo>
                      <a:pt x="3773714" y="2728685"/>
                    </a:lnTo>
                    <a:lnTo>
                      <a:pt x="3773714" y="3367314"/>
                    </a:lnTo>
                    <a:lnTo>
                      <a:pt x="3135085" y="2728685"/>
                    </a:lnTo>
                    <a:lnTo>
                      <a:pt x="106446" y="2728685"/>
                    </a:lnTo>
                    <a:cubicBezTo>
                      <a:pt x="47657" y="2728685"/>
                      <a:pt x="0" y="2681028"/>
                      <a:pt x="0" y="2622239"/>
                    </a:cubicBezTo>
                    <a:lnTo>
                      <a:pt x="0" y="106446"/>
                    </a:lnTo>
                    <a:cubicBezTo>
                      <a:pt x="0" y="47657"/>
                      <a:pt x="47657" y="0"/>
                      <a:pt x="1064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zh-CN" altLang="en-US" sz="2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浅拷贝</a:t>
                </a:r>
                <a:endPara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9724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131840" y="894015"/>
            <a:ext cx="3672408" cy="3888431"/>
            <a:chOff x="493087" y="1984704"/>
            <a:chExt cx="1888444" cy="3280880"/>
          </a:xfrm>
        </p:grpSpPr>
        <p:sp>
          <p:nvSpPr>
            <p:cNvPr id="10" name="任意多边形 9"/>
            <p:cNvSpPr/>
            <p:nvPr/>
          </p:nvSpPr>
          <p:spPr>
            <a:xfrm>
              <a:off x="493087" y="1984704"/>
              <a:ext cx="1888444" cy="328088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/>
                <a:t> copy</a:t>
              </a:r>
              <a:endParaRPr lang="zh-CN" altLang="zh-CN" sz="2400" dirty="0"/>
            </a:p>
            <a:p>
              <a:r>
                <a:rPr lang="en-US" altLang="zh-CN" sz="2400" dirty="0"/>
                <a:t>&gt;&gt;&gt; a = [1, 2, [5, 4]]</a:t>
              </a:r>
              <a:endParaRPr lang="zh-CN" altLang="zh-CN" sz="2400" dirty="0"/>
            </a:p>
            <a:p>
              <a:r>
                <a:rPr lang="en-US" altLang="zh-CN" sz="2400" dirty="0"/>
                <a:t>&gt;&gt;&gt; c = </a:t>
              </a:r>
              <a:r>
                <a:rPr lang="en-US" altLang="zh-CN" sz="2400" dirty="0" err="1"/>
                <a:t>copy.deepcopy</a:t>
              </a:r>
              <a:r>
                <a:rPr lang="en-US" altLang="zh-CN" sz="2400" dirty="0"/>
                <a:t>(a)</a:t>
              </a:r>
              <a:endParaRPr lang="zh-CN" altLang="zh-CN" sz="2400" dirty="0"/>
            </a:p>
            <a:p>
              <a:r>
                <a:rPr lang="en-US" altLang="zh-CN" sz="2400" dirty="0"/>
                <a:t>&gt;&gt;&gt; c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[1, 2, [5, 4]]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c[0], c[2][0] = 8, 8</a:t>
              </a:r>
              <a:endParaRPr lang="zh-CN" altLang="zh-CN" sz="2400" dirty="0"/>
            </a:p>
            <a:p>
              <a:r>
                <a:rPr lang="en-US" altLang="zh-CN" sz="2400" dirty="0"/>
                <a:t>&gt;&gt;&gt; c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[8, 2, [8, 4]]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a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[1, 2, [5, 4]]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592797" y="1984705"/>
              <a:ext cx="370242" cy="30375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列表的方法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74</a:t>
            </a:fld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57200" y="1042159"/>
            <a:ext cx="1090464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copy()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68441" y="1844447"/>
            <a:ext cx="1247012" cy="863477"/>
            <a:chOff x="6753934" y="1435176"/>
            <a:chExt cx="1048589" cy="871319"/>
          </a:xfrm>
        </p:grpSpPr>
        <p:grpSp>
          <p:nvGrpSpPr>
            <p:cNvPr id="13" name="组合 12"/>
            <p:cNvGrpSpPr/>
            <p:nvPr/>
          </p:nvGrpSpPr>
          <p:grpSpPr>
            <a:xfrm>
              <a:off x="7346587" y="2027070"/>
              <a:ext cx="455936" cy="279425"/>
              <a:chOff x="7418595" y="1487070"/>
              <a:chExt cx="455936" cy="279425"/>
            </a:xfrm>
          </p:grpSpPr>
          <p:sp>
            <p:nvSpPr>
              <p:cNvPr id="17" name="KSO_Shape"/>
              <p:cNvSpPr>
                <a:spLocks noChangeAspect="1"/>
              </p:cNvSpPr>
              <p:nvPr/>
            </p:nvSpPr>
            <p:spPr>
              <a:xfrm>
                <a:off x="7418595" y="1487070"/>
                <a:ext cx="140644" cy="279425"/>
              </a:xfrm>
              <a:custGeom>
                <a:avLst/>
                <a:gdLst>
                  <a:gd name="connsiteX0" fmla="*/ 0 w 227278"/>
                  <a:gd name="connsiteY0" fmla="*/ 0 h 452174"/>
                  <a:gd name="connsiteX1" fmla="*/ 227278 w 227278"/>
                  <a:gd name="connsiteY1" fmla="*/ 0 h 452174"/>
                  <a:gd name="connsiteX2" fmla="*/ 227278 w 227278"/>
                  <a:gd name="connsiteY2" fmla="*/ 58687 h 452174"/>
                  <a:gd name="connsiteX3" fmla="*/ 64431 w 227278"/>
                  <a:gd name="connsiteY3" fmla="*/ 58687 h 452174"/>
                  <a:gd name="connsiteX4" fmla="*/ 64431 w 227278"/>
                  <a:gd name="connsiteY4" fmla="*/ 393487 h 452174"/>
                  <a:gd name="connsiteX5" fmla="*/ 227278 w 227278"/>
                  <a:gd name="connsiteY5" fmla="*/ 393487 h 452174"/>
                  <a:gd name="connsiteX6" fmla="*/ 227278 w 227278"/>
                  <a:gd name="connsiteY6" fmla="*/ 452174 h 452174"/>
                  <a:gd name="connsiteX7" fmla="*/ 0 w 227278"/>
                  <a:gd name="connsiteY7" fmla="*/ 452174 h 45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7278" h="452174">
                    <a:moveTo>
                      <a:pt x="0" y="0"/>
                    </a:moveTo>
                    <a:lnTo>
                      <a:pt x="227278" y="0"/>
                    </a:lnTo>
                    <a:lnTo>
                      <a:pt x="227278" y="58687"/>
                    </a:lnTo>
                    <a:lnTo>
                      <a:pt x="64431" y="58687"/>
                    </a:lnTo>
                    <a:lnTo>
                      <a:pt x="64431" y="393487"/>
                    </a:lnTo>
                    <a:lnTo>
                      <a:pt x="227278" y="393487"/>
                    </a:lnTo>
                    <a:lnTo>
                      <a:pt x="227278" y="452174"/>
                    </a:lnTo>
                    <a:lnTo>
                      <a:pt x="0" y="45217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KSO_Shape"/>
              <p:cNvSpPr>
                <a:spLocks noChangeAspect="1"/>
              </p:cNvSpPr>
              <p:nvPr/>
            </p:nvSpPr>
            <p:spPr>
              <a:xfrm flipH="1" flipV="1">
                <a:off x="7733888" y="1487070"/>
                <a:ext cx="140643" cy="279425"/>
              </a:xfrm>
              <a:custGeom>
                <a:avLst/>
                <a:gdLst>
                  <a:gd name="connsiteX0" fmla="*/ 0 w 227278"/>
                  <a:gd name="connsiteY0" fmla="*/ 0 h 452174"/>
                  <a:gd name="connsiteX1" fmla="*/ 227278 w 227278"/>
                  <a:gd name="connsiteY1" fmla="*/ 0 h 452174"/>
                  <a:gd name="connsiteX2" fmla="*/ 227278 w 227278"/>
                  <a:gd name="connsiteY2" fmla="*/ 58687 h 452174"/>
                  <a:gd name="connsiteX3" fmla="*/ 64431 w 227278"/>
                  <a:gd name="connsiteY3" fmla="*/ 58687 h 452174"/>
                  <a:gd name="connsiteX4" fmla="*/ 64431 w 227278"/>
                  <a:gd name="connsiteY4" fmla="*/ 393487 h 452174"/>
                  <a:gd name="connsiteX5" fmla="*/ 227278 w 227278"/>
                  <a:gd name="connsiteY5" fmla="*/ 393487 h 452174"/>
                  <a:gd name="connsiteX6" fmla="*/ 227278 w 227278"/>
                  <a:gd name="connsiteY6" fmla="*/ 452174 h 452174"/>
                  <a:gd name="connsiteX7" fmla="*/ 0 w 227278"/>
                  <a:gd name="connsiteY7" fmla="*/ 452174 h 45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7278" h="452174">
                    <a:moveTo>
                      <a:pt x="0" y="0"/>
                    </a:moveTo>
                    <a:lnTo>
                      <a:pt x="227278" y="0"/>
                    </a:lnTo>
                    <a:lnTo>
                      <a:pt x="227278" y="58687"/>
                    </a:lnTo>
                    <a:lnTo>
                      <a:pt x="64431" y="58687"/>
                    </a:lnTo>
                    <a:lnTo>
                      <a:pt x="64431" y="393487"/>
                    </a:lnTo>
                    <a:lnTo>
                      <a:pt x="227278" y="393487"/>
                    </a:lnTo>
                    <a:lnTo>
                      <a:pt x="227278" y="452174"/>
                    </a:lnTo>
                    <a:lnTo>
                      <a:pt x="0" y="45217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753934" y="1435176"/>
              <a:ext cx="1030268" cy="644186"/>
              <a:chOff x="3412396" y="2151696"/>
              <a:chExt cx="1030268" cy="644186"/>
            </a:xfrm>
          </p:grpSpPr>
          <p:sp>
            <p:nvSpPr>
              <p:cNvPr id="15" name="MH_Other_1"/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>
              <a:xfrm>
                <a:off x="3412396" y="2151696"/>
                <a:ext cx="1017952" cy="441104"/>
              </a:xfrm>
              <a:prstGeom prst="roundRect">
                <a:avLst>
                  <a:gd name="adj" fmla="val 3901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  <p:sp>
            <p:nvSpPr>
              <p:cNvPr id="16" name="MH_Other_2"/>
              <p:cNvSpPr>
                <a:spLocks noChangeAspec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3451142" y="2251623"/>
                <a:ext cx="991522" cy="544259"/>
              </a:xfrm>
              <a:custGeom>
                <a:avLst/>
                <a:gdLst>
                  <a:gd name="connsiteX0" fmla="*/ 106446 w 4557485"/>
                  <a:gd name="connsiteY0" fmla="*/ 0 h 3367314"/>
                  <a:gd name="connsiteX1" fmla="*/ 4451039 w 4557485"/>
                  <a:gd name="connsiteY1" fmla="*/ 0 h 3367314"/>
                  <a:gd name="connsiteX2" fmla="*/ 4557485 w 4557485"/>
                  <a:gd name="connsiteY2" fmla="*/ 106446 h 3367314"/>
                  <a:gd name="connsiteX3" fmla="*/ 4557485 w 4557485"/>
                  <a:gd name="connsiteY3" fmla="*/ 2622239 h 3367314"/>
                  <a:gd name="connsiteX4" fmla="*/ 4451039 w 4557485"/>
                  <a:gd name="connsiteY4" fmla="*/ 2728685 h 3367314"/>
                  <a:gd name="connsiteX5" fmla="*/ 3773714 w 4557485"/>
                  <a:gd name="connsiteY5" fmla="*/ 2728685 h 3367314"/>
                  <a:gd name="connsiteX6" fmla="*/ 3773714 w 4557485"/>
                  <a:gd name="connsiteY6" fmla="*/ 3367314 h 3367314"/>
                  <a:gd name="connsiteX7" fmla="*/ 3135085 w 4557485"/>
                  <a:gd name="connsiteY7" fmla="*/ 2728685 h 3367314"/>
                  <a:gd name="connsiteX8" fmla="*/ 106446 w 4557485"/>
                  <a:gd name="connsiteY8" fmla="*/ 2728685 h 3367314"/>
                  <a:gd name="connsiteX9" fmla="*/ 0 w 4557485"/>
                  <a:gd name="connsiteY9" fmla="*/ 2622239 h 3367314"/>
                  <a:gd name="connsiteX10" fmla="*/ 0 w 4557485"/>
                  <a:gd name="connsiteY10" fmla="*/ 106446 h 3367314"/>
                  <a:gd name="connsiteX11" fmla="*/ 106446 w 4557485"/>
                  <a:gd name="connsiteY11" fmla="*/ 0 h 3367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57485" h="3367314">
                    <a:moveTo>
                      <a:pt x="106446" y="0"/>
                    </a:moveTo>
                    <a:lnTo>
                      <a:pt x="4451039" y="0"/>
                    </a:lnTo>
                    <a:cubicBezTo>
                      <a:pt x="4509828" y="0"/>
                      <a:pt x="4557485" y="47657"/>
                      <a:pt x="4557485" y="106446"/>
                    </a:cubicBezTo>
                    <a:lnTo>
                      <a:pt x="4557485" y="2622239"/>
                    </a:lnTo>
                    <a:cubicBezTo>
                      <a:pt x="4557485" y="2681028"/>
                      <a:pt x="4509828" y="2728685"/>
                      <a:pt x="4451039" y="2728685"/>
                    </a:cubicBezTo>
                    <a:lnTo>
                      <a:pt x="3773714" y="2728685"/>
                    </a:lnTo>
                    <a:lnTo>
                      <a:pt x="3773714" y="3367314"/>
                    </a:lnTo>
                    <a:lnTo>
                      <a:pt x="3135085" y="2728685"/>
                    </a:lnTo>
                    <a:lnTo>
                      <a:pt x="106446" y="2728685"/>
                    </a:lnTo>
                    <a:cubicBezTo>
                      <a:pt x="47657" y="2728685"/>
                      <a:pt x="0" y="2681028"/>
                      <a:pt x="0" y="2622239"/>
                    </a:cubicBezTo>
                    <a:lnTo>
                      <a:pt x="0" y="106446"/>
                    </a:lnTo>
                    <a:cubicBezTo>
                      <a:pt x="0" y="47657"/>
                      <a:pt x="47657" y="0"/>
                      <a:pt x="1064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zh-CN" altLang="en-US" sz="2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深拷贝</a:t>
                </a:r>
                <a:endPara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240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71679" y="981807"/>
            <a:ext cx="5544615" cy="3834424"/>
            <a:chOff x="548640" y="2121407"/>
            <a:chExt cx="2851179" cy="3235312"/>
          </a:xfrm>
        </p:grpSpPr>
        <p:sp>
          <p:nvSpPr>
            <p:cNvPr id="10" name="任意多边形 9"/>
            <p:cNvSpPr/>
            <p:nvPr/>
          </p:nvSpPr>
          <p:spPr>
            <a:xfrm>
              <a:off x="548640" y="2121407"/>
              <a:ext cx="2851179" cy="323531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scores = [7, 8, 8, 8, 8.5, 9, 9, 9, 10, 10]</a:t>
              </a:r>
              <a:endParaRPr lang="zh-CN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scores.pop</a:t>
              </a:r>
              <a:r>
                <a:rPr lang="en-US" altLang="zh-CN" sz="2400" dirty="0"/>
                <a:t>()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10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scores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[7, 8, 8, 8, 8.5, 9, 9, 9, 10]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scores.pop</a:t>
              </a:r>
              <a:r>
                <a:rPr lang="en-US" altLang="zh-CN" sz="2400" dirty="0"/>
                <a:t>(4)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8.5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scores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[7, 8, 8, 8, 9, 9, 9, 10]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611261" y="2131729"/>
              <a:ext cx="370242" cy="30375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列表的方法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75</a:t>
            </a:fld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57200" y="994040"/>
            <a:ext cx="946448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pop()</a:t>
            </a:r>
            <a:endParaRPr lang="en-US" altLang="zh-CN" sz="2400" kern="1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77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259616" y="1129550"/>
            <a:ext cx="4752528" cy="2263564"/>
            <a:chOff x="289442" y="2121407"/>
            <a:chExt cx="2443868" cy="1909892"/>
          </a:xfrm>
        </p:grpSpPr>
        <p:sp>
          <p:nvSpPr>
            <p:cNvPr id="10" name="任意多边形 9"/>
            <p:cNvSpPr/>
            <p:nvPr/>
          </p:nvSpPr>
          <p:spPr>
            <a:xfrm>
              <a:off x="289442" y="2121407"/>
              <a:ext cx="2443868" cy="190989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endParaRPr lang="en-US" altLang="zh-CN" sz="2400" dirty="0" smtClean="0"/>
            </a:p>
            <a:p>
              <a:r>
                <a:rPr lang="en-US" altLang="zh-CN" sz="2400" dirty="0"/>
                <a:t>&gt;&gt;&gt; jScores = [7, 8, 8, 8, 9, 9, 9, 10]</a:t>
              </a:r>
              <a:endParaRPr lang="zh-CN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jScores.remove</a:t>
              </a:r>
              <a:r>
                <a:rPr lang="en-US" altLang="zh-CN" sz="2400" dirty="0"/>
                <a:t>(9)</a:t>
              </a:r>
              <a:endParaRPr lang="zh-CN" altLang="zh-CN" sz="2400" dirty="0"/>
            </a:p>
            <a:p>
              <a:r>
                <a:rPr lang="en-US" altLang="zh-CN" sz="2400" dirty="0"/>
                <a:t>&gt;&gt;&gt; jScores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[7, 8, 8, 8, 9, 9, 10]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408878" y="2202833"/>
              <a:ext cx="370242" cy="30375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列表的方法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76</a:t>
            </a:fld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57200" y="1012287"/>
            <a:ext cx="1378496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remove()</a:t>
            </a:r>
            <a:endParaRPr lang="en-US" altLang="zh-CN" sz="2400" kern="1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64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57200" y="1851669"/>
            <a:ext cx="7859215" cy="2232248"/>
            <a:chOff x="-265982" y="2121407"/>
            <a:chExt cx="4041404" cy="1883470"/>
          </a:xfrm>
        </p:grpSpPr>
        <p:sp>
          <p:nvSpPr>
            <p:cNvPr id="10" name="任意多边形 9"/>
            <p:cNvSpPr/>
            <p:nvPr/>
          </p:nvSpPr>
          <p:spPr>
            <a:xfrm>
              <a:off x="-265982" y="2121407"/>
              <a:ext cx="4041404" cy="188347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/>
                <a:t>&gt;&gt;&gt; week = 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'Mon.'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'Tues.'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'Wed.'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'Thur.'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'Fri.'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'Sat.'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'Sun.'</a:t>
              </a:r>
              <a:r>
                <a:rPr lang="en-US" altLang="zh-CN" sz="2400" dirty="0"/>
                <a:t>]</a:t>
              </a:r>
              <a:endParaRPr lang="zh-CN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week.reverse</a:t>
              </a:r>
              <a:r>
                <a:rPr lang="en-US" altLang="zh-CN" sz="2400" dirty="0"/>
                <a:t>()</a:t>
              </a:r>
              <a:endParaRPr lang="zh-CN" altLang="zh-CN" sz="2400" dirty="0"/>
            </a:p>
            <a:p>
              <a:r>
                <a:rPr lang="en-US" altLang="zh-CN" sz="2400" dirty="0"/>
                <a:t>&gt;&gt;&gt; week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['Sun.', 'Sat.', 'Fri.', 'Thur.', 'Wed.', 'Tues.', 'Mon.']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-112550" y="2182165"/>
              <a:ext cx="370242" cy="30375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列表的方法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77</a:t>
            </a:fld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53751" y="987576"/>
            <a:ext cx="1378496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reverse()</a:t>
            </a:r>
            <a:endParaRPr lang="en-US" altLang="zh-CN" sz="2400" kern="1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00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列表的方法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78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125188" y="969574"/>
            <a:ext cx="3860950" cy="3060224"/>
            <a:chOff x="4693444" y="1916907"/>
            <a:chExt cx="2502694" cy="2054346"/>
          </a:xfrm>
        </p:grpSpPr>
        <p:sp>
          <p:nvSpPr>
            <p:cNvPr id="6" name="MH_Other_3"/>
            <p:cNvSpPr/>
            <p:nvPr>
              <p:custDataLst>
                <p:tags r:id="rId10"/>
              </p:custDataLst>
            </p:nvPr>
          </p:nvSpPr>
          <p:spPr>
            <a:xfrm>
              <a:off x="4741069" y="1916907"/>
              <a:ext cx="1120379" cy="602456"/>
            </a:xfrm>
            <a:custGeom>
              <a:avLst/>
              <a:gdLst>
                <a:gd name="connsiteX0" fmla="*/ 1493838 w 1493838"/>
                <a:gd name="connsiteY0" fmla="*/ 0 h 803275"/>
                <a:gd name="connsiteX1" fmla="*/ 1368104 w 1493838"/>
                <a:gd name="connsiteY1" fmla="*/ 465047 h 803275"/>
                <a:gd name="connsiteX2" fmla="*/ 356839 w 1493838"/>
                <a:gd name="connsiteY2" fmla="*/ 584805 h 803275"/>
                <a:gd name="connsiteX3" fmla="*/ 347525 w 1493838"/>
                <a:gd name="connsiteY3" fmla="*/ 762124 h 803275"/>
                <a:gd name="connsiteX4" fmla="*/ 218454 w 1493838"/>
                <a:gd name="connsiteY4" fmla="*/ 803275 h 803275"/>
                <a:gd name="connsiteX5" fmla="*/ 148430 w 1493838"/>
                <a:gd name="connsiteY5" fmla="*/ 609485 h 803275"/>
                <a:gd name="connsiteX6" fmla="*/ 0 w 1493838"/>
                <a:gd name="connsiteY6" fmla="*/ 627063 h 803275"/>
                <a:gd name="connsiteX7" fmla="*/ 14969 w 1493838"/>
                <a:gd name="connsiteY7" fmla="*/ 156016 h 80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3838" h="803275">
                  <a:moveTo>
                    <a:pt x="1493838" y="0"/>
                  </a:moveTo>
                  <a:lnTo>
                    <a:pt x="1368104" y="465047"/>
                  </a:lnTo>
                  <a:lnTo>
                    <a:pt x="356839" y="584805"/>
                  </a:lnTo>
                  <a:lnTo>
                    <a:pt x="347525" y="762124"/>
                  </a:lnTo>
                  <a:lnTo>
                    <a:pt x="218454" y="803275"/>
                  </a:lnTo>
                  <a:lnTo>
                    <a:pt x="148430" y="609485"/>
                  </a:lnTo>
                  <a:lnTo>
                    <a:pt x="0" y="627063"/>
                  </a:lnTo>
                  <a:lnTo>
                    <a:pt x="14969" y="156016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7" name="MH_Other_6"/>
            <p:cNvSpPr/>
            <p:nvPr>
              <p:custDataLst>
                <p:tags r:id="rId11"/>
              </p:custDataLst>
            </p:nvPr>
          </p:nvSpPr>
          <p:spPr>
            <a:xfrm>
              <a:off x="4900612" y="2486025"/>
              <a:ext cx="263129" cy="105966"/>
            </a:xfrm>
            <a:custGeom>
              <a:avLst/>
              <a:gdLst>
                <a:gd name="connsiteX0" fmla="*/ 137160 w 365760"/>
                <a:gd name="connsiteY0" fmla="*/ 0 h 146304"/>
                <a:gd name="connsiteX1" fmla="*/ 365760 w 365760"/>
                <a:gd name="connsiteY1" fmla="*/ 146304 h 146304"/>
                <a:gd name="connsiteX2" fmla="*/ 0 w 365760"/>
                <a:gd name="connsiteY2" fmla="*/ 27432 h 146304"/>
                <a:gd name="connsiteX3" fmla="*/ 137160 w 365760"/>
                <a:gd name="connsiteY3" fmla="*/ 0 h 146304"/>
                <a:gd name="connsiteX0" fmla="*/ 124460 w 353060"/>
                <a:gd name="connsiteY0" fmla="*/ 0 h 146304"/>
                <a:gd name="connsiteX1" fmla="*/ 353060 w 353060"/>
                <a:gd name="connsiteY1" fmla="*/ 146304 h 146304"/>
                <a:gd name="connsiteX2" fmla="*/ 0 w 353060"/>
                <a:gd name="connsiteY2" fmla="*/ 59182 h 146304"/>
                <a:gd name="connsiteX3" fmla="*/ 124460 w 353060"/>
                <a:gd name="connsiteY3" fmla="*/ 0 h 146304"/>
                <a:gd name="connsiteX0" fmla="*/ 194310 w 353060"/>
                <a:gd name="connsiteY0" fmla="*/ 0 h 159004"/>
                <a:gd name="connsiteX1" fmla="*/ 353060 w 353060"/>
                <a:gd name="connsiteY1" fmla="*/ 159004 h 159004"/>
                <a:gd name="connsiteX2" fmla="*/ 0 w 353060"/>
                <a:gd name="connsiteY2" fmla="*/ 71882 h 159004"/>
                <a:gd name="connsiteX3" fmla="*/ 194310 w 353060"/>
                <a:gd name="connsiteY3" fmla="*/ 0 h 159004"/>
                <a:gd name="connsiteX0" fmla="*/ 166093 w 353060"/>
                <a:gd name="connsiteY0" fmla="*/ 0 h 133867"/>
                <a:gd name="connsiteX1" fmla="*/ 353060 w 353060"/>
                <a:gd name="connsiteY1" fmla="*/ 133867 h 133867"/>
                <a:gd name="connsiteX2" fmla="*/ 0 w 353060"/>
                <a:gd name="connsiteY2" fmla="*/ 46745 h 133867"/>
                <a:gd name="connsiteX3" fmla="*/ 166093 w 353060"/>
                <a:gd name="connsiteY3" fmla="*/ 0 h 133867"/>
                <a:gd name="connsiteX0" fmla="*/ 132234 w 353060"/>
                <a:gd name="connsiteY0" fmla="*/ 0 h 126326"/>
                <a:gd name="connsiteX1" fmla="*/ 353060 w 353060"/>
                <a:gd name="connsiteY1" fmla="*/ 126326 h 126326"/>
                <a:gd name="connsiteX2" fmla="*/ 0 w 353060"/>
                <a:gd name="connsiteY2" fmla="*/ 39204 h 126326"/>
                <a:gd name="connsiteX3" fmla="*/ 132234 w 353060"/>
                <a:gd name="connsiteY3" fmla="*/ 0 h 126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060" h="126326">
                  <a:moveTo>
                    <a:pt x="132234" y="0"/>
                  </a:moveTo>
                  <a:lnTo>
                    <a:pt x="353060" y="126326"/>
                  </a:lnTo>
                  <a:lnTo>
                    <a:pt x="0" y="39204"/>
                  </a:lnTo>
                  <a:lnTo>
                    <a:pt x="132234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8" name="MH_Other_7"/>
            <p:cNvSpPr/>
            <p:nvPr>
              <p:custDataLst>
                <p:tags r:id="rId12"/>
              </p:custDataLst>
            </p:nvPr>
          </p:nvSpPr>
          <p:spPr>
            <a:xfrm>
              <a:off x="5163741" y="2392484"/>
              <a:ext cx="2032397" cy="1578769"/>
            </a:xfrm>
            <a:prstGeom prst="roundRect">
              <a:avLst>
                <a:gd name="adj" fmla="val 2183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9" name="MH_Other_8"/>
            <p:cNvSpPr/>
            <p:nvPr>
              <p:custDataLst>
                <p:tags r:id="rId13"/>
              </p:custDataLst>
            </p:nvPr>
          </p:nvSpPr>
          <p:spPr>
            <a:xfrm>
              <a:off x="5291734" y="2444452"/>
              <a:ext cx="1837135" cy="1406128"/>
            </a:xfrm>
            <a:prstGeom prst="roundRect">
              <a:avLst>
                <a:gd name="adj" fmla="val 257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10" name="MH_Text_2"/>
            <p:cNvSpPr/>
            <p:nvPr>
              <p:custDataLst>
                <p:tags r:id="rId14"/>
              </p:custDataLst>
            </p:nvPr>
          </p:nvSpPr>
          <p:spPr>
            <a:xfrm>
              <a:off x="5311378" y="2490116"/>
              <a:ext cx="1764506" cy="1328738"/>
            </a:xfrm>
            <a:prstGeom prst="roundRect">
              <a:avLst>
                <a:gd name="adj" fmla="val 219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67500" rIns="135000" bIns="67500" anchor="ctr">
              <a:noAutofit/>
            </a:bodyPr>
            <a:lstStyle/>
            <a:p>
              <a:pPr marL="171450" indent="-171450" algn="just">
                <a:spcBef>
                  <a:spcPts val="450"/>
                </a:spcBef>
                <a:spcAft>
                  <a:spcPts val="45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dirty="0">
                  <a:solidFill>
                    <a:srgbClr val="3D3D3D"/>
                  </a:solidFill>
                  <a:ea typeface="微软雅黑" panose="020B0503020204020204" pitchFamily="34" charset="-122"/>
                </a:rPr>
                <a:t>序列类型的</a:t>
              </a:r>
              <a:r>
                <a:rPr lang="zh-CN" altLang="en-US" sz="2000" dirty="0" smtClean="0">
                  <a:solidFill>
                    <a:srgbClr val="3D3D3D"/>
                  </a:solidFill>
                  <a:ea typeface="微软雅黑" panose="020B0503020204020204" pitchFamily="34" charset="-122"/>
                </a:rPr>
                <a:t>内建函数</a:t>
              </a:r>
              <a:endParaRPr lang="en-US" altLang="zh-CN" sz="2000" dirty="0" smtClean="0">
                <a:solidFill>
                  <a:srgbClr val="3D3D3D"/>
                </a:solidFill>
                <a:ea typeface="微软雅黑" panose="020B0503020204020204" pitchFamily="34" charset="-122"/>
              </a:endParaRPr>
            </a:p>
            <a:p>
              <a:pPr marL="171450" indent="-171450" algn="just">
                <a:spcBef>
                  <a:spcPts val="450"/>
                </a:spcBef>
                <a:spcAft>
                  <a:spcPts val="45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dirty="0" smtClean="0">
                  <a:solidFill>
                    <a:srgbClr val="3D3D3D"/>
                  </a:solidFill>
                  <a:ea typeface="微软雅黑" panose="020B0503020204020204" pitchFamily="34" charset="-122"/>
                </a:rPr>
                <a:t>返回的</a:t>
              </a:r>
              <a:r>
                <a:rPr lang="zh-CN" altLang="en-US" sz="2000" dirty="0">
                  <a:solidFill>
                    <a:srgbClr val="3D3D3D"/>
                  </a:solidFill>
                  <a:ea typeface="微软雅黑" panose="020B0503020204020204" pitchFamily="34" charset="-122"/>
                </a:rPr>
                <a:t>是序列逆序排序后的迭代器，原列表内容</a:t>
              </a:r>
              <a:r>
                <a:rPr lang="zh-CN" altLang="en-US" sz="2000" dirty="0" smtClean="0">
                  <a:solidFill>
                    <a:srgbClr val="3D3D3D"/>
                  </a:solidFill>
                  <a:ea typeface="微软雅黑" panose="020B0503020204020204" pitchFamily="34" charset="-122"/>
                </a:rPr>
                <a:t>不变。</a:t>
              </a:r>
              <a:endParaRPr lang="zh-CN" altLang="en-US" sz="2000" dirty="0">
                <a:solidFill>
                  <a:srgbClr val="3D3D3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MH_SubTitle_2"/>
            <p:cNvSpPr/>
            <p:nvPr>
              <p:custDataLst>
                <p:tags r:id="rId15"/>
              </p:custDataLst>
            </p:nvPr>
          </p:nvSpPr>
          <p:spPr>
            <a:xfrm rot="21196639">
              <a:off x="4693444" y="1943100"/>
              <a:ext cx="1168004" cy="348854"/>
            </a:xfrm>
            <a:custGeom>
              <a:avLst/>
              <a:gdLst>
                <a:gd name="connsiteX0" fmla="*/ 2353768 w 2353768"/>
                <a:gd name="connsiteY0" fmla="*/ 28003 h 703073"/>
                <a:gd name="connsiteX1" fmla="*/ 2082849 w 2353768"/>
                <a:gd name="connsiteY1" fmla="*/ 702482 h 703073"/>
                <a:gd name="connsiteX2" fmla="*/ 0 w 2353768"/>
                <a:gd name="connsiteY2" fmla="*/ 703073 h 703073"/>
                <a:gd name="connsiteX3" fmla="*/ 105662 w 2353768"/>
                <a:gd name="connsiteY3" fmla="*/ 0 h 703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3768" h="703073">
                  <a:moveTo>
                    <a:pt x="2353768" y="28003"/>
                  </a:moveTo>
                  <a:lnTo>
                    <a:pt x="2082849" y="702482"/>
                  </a:lnTo>
                  <a:lnTo>
                    <a:pt x="0" y="703073"/>
                  </a:lnTo>
                  <a:lnTo>
                    <a:pt x="105662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reversed()</a:t>
              </a:r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5946" y="969574"/>
            <a:ext cx="3817118" cy="3026837"/>
            <a:chOff x="1901429" y="1916907"/>
            <a:chExt cx="2502694" cy="2031933"/>
          </a:xfrm>
        </p:grpSpPr>
        <p:sp>
          <p:nvSpPr>
            <p:cNvPr id="13" name="MH_Other_1"/>
            <p:cNvSpPr/>
            <p:nvPr>
              <p:custDataLst>
                <p:tags r:id="rId4"/>
              </p:custDataLst>
            </p:nvPr>
          </p:nvSpPr>
          <p:spPr>
            <a:xfrm>
              <a:off x="2108598" y="2486025"/>
              <a:ext cx="263128" cy="105966"/>
            </a:xfrm>
            <a:custGeom>
              <a:avLst/>
              <a:gdLst>
                <a:gd name="connsiteX0" fmla="*/ 137160 w 365760"/>
                <a:gd name="connsiteY0" fmla="*/ 0 h 146304"/>
                <a:gd name="connsiteX1" fmla="*/ 365760 w 365760"/>
                <a:gd name="connsiteY1" fmla="*/ 146304 h 146304"/>
                <a:gd name="connsiteX2" fmla="*/ 0 w 365760"/>
                <a:gd name="connsiteY2" fmla="*/ 27432 h 146304"/>
                <a:gd name="connsiteX3" fmla="*/ 137160 w 365760"/>
                <a:gd name="connsiteY3" fmla="*/ 0 h 146304"/>
                <a:gd name="connsiteX0" fmla="*/ 124460 w 353060"/>
                <a:gd name="connsiteY0" fmla="*/ 0 h 146304"/>
                <a:gd name="connsiteX1" fmla="*/ 353060 w 353060"/>
                <a:gd name="connsiteY1" fmla="*/ 146304 h 146304"/>
                <a:gd name="connsiteX2" fmla="*/ 0 w 353060"/>
                <a:gd name="connsiteY2" fmla="*/ 59182 h 146304"/>
                <a:gd name="connsiteX3" fmla="*/ 124460 w 353060"/>
                <a:gd name="connsiteY3" fmla="*/ 0 h 146304"/>
                <a:gd name="connsiteX0" fmla="*/ 194310 w 353060"/>
                <a:gd name="connsiteY0" fmla="*/ 0 h 159004"/>
                <a:gd name="connsiteX1" fmla="*/ 353060 w 353060"/>
                <a:gd name="connsiteY1" fmla="*/ 159004 h 159004"/>
                <a:gd name="connsiteX2" fmla="*/ 0 w 353060"/>
                <a:gd name="connsiteY2" fmla="*/ 71882 h 159004"/>
                <a:gd name="connsiteX3" fmla="*/ 194310 w 353060"/>
                <a:gd name="connsiteY3" fmla="*/ 0 h 159004"/>
                <a:gd name="connsiteX0" fmla="*/ 166093 w 353060"/>
                <a:gd name="connsiteY0" fmla="*/ 0 h 133867"/>
                <a:gd name="connsiteX1" fmla="*/ 353060 w 353060"/>
                <a:gd name="connsiteY1" fmla="*/ 133867 h 133867"/>
                <a:gd name="connsiteX2" fmla="*/ 0 w 353060"/>
                <a:gd name="connsiteY2" fmla="*/ 46745 h 133867"/>
                <a:gd name="connsiteX3" fmla="*/ 166093 w 353060"/>
                <a:gd name="connsiteY3" fmla="*/ 0 h 133867"/>
                <a:gd name="connsiteX0" fmla="*/ 132234 w 353060"/>
                <a:gd name="connsiteY0" fmla="*/ 0 h 126326"/>
                <a:gd name="connsiteX1" fmla="*/ 353060 w 353060"/>
                <a:gd name="connsiteY1" fmla="*/ 126326 h 126326"/>
                <a:gd name="connsiteX2" fmla="*/ 0 w 353060"/>
                <a:gd name="connsiteY2" fmla="*/ 39204 h 126326"/>
                <a:gd name="connsiteX3" fmla="*/ 132234 w 353060"/>
                <a:gd name="connsiteY3" fmla="*/ 0 h 126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060" h="126326">
                  <a:moveTo>
                    <a:pt x="132234" y="0"/>
                  </a:moveTo>
                  <a:lnTo>
                    <a:pt x="353060" y="126326"/>
                  </a:lnTo>
                  <a:lnTo>
                    <a:pt x="0" y="39204"/>
                  </a:lnTo>
                  <a:lnTo>
                    <a:pt x="132234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5"/>
              </p:custDataLst>
            </p:nvPr>
          </p:nvSpPr>
          <p:spPr>
            <a:xfrm>
              <a:off x="1949054" y="1916907"/>
              <a:ext cx="1120378" cy="602456"/>
            </a:xfrm>
            <a:custGeom>
              <a:avLst/>
              <a:gdLst>
                <a:gd name="connsiteX0" fmla="*/ 1493837 w 1493837"/>
                <a:gd name="connsiteY0" fmla="*/ 0 h 803275"/>
                <a:gd name="connsiteX1" fmla="*/ 1368103 w 1493837"/>
                <a:gd name="connsiteY1" fmla="*/ 465047 h 803275"/>
                <a:gd name="connsiteX2" fmla="*/ 356838 w 1493837"/>
                <a:gd name="connsiteY2" fmla="*/ 584805 h 803275"/>
                <a:gd name="connsiteX3" fmla="*/ 347525 w 1493837"/>
                <a:gd name="connsiteY3" fmla="*/ 762124 h 803275"/>
                <a:gd name="connsiteX4" fmla="*/ 218454 w 1493837"/>
                <a:gd name="connsiteY4" fmla="*/ 803275 h 803275"/>
                <a:gd name="connsiteX5" fmla="*/ 148430 w 1493837"/>
                <a:gd name="connsiteY5" fmla="*/ 609485 h 803275"/>
                <a:gd name="connsiteX6" fmla="*/ 0 w 1493837"/>
                <a:gd name="connsiteY6" fmla="*/ 627063 h 803275"/>
                <a:gd name="connsiteX7" fmla="*/ 14968 w 1493837"/>
                <a:gd name="connsiteY7" fmla="*/ 156016 h 80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3837" h="803275">
                  <a:moveTo>
                    <a:pt x="1493837" y="0"/>
                  </a:moveTo>
                  <a:lnTo>
                    <a:pt x="1368103" y="465047"/>
                  </a:lnTo>
                  <a:lnTo>
                    <a:pt x="356838" y="584805"/>
                  </a:lnTo>
                  <a:lnTo>
                    <a:pt x="347525" y="762124"/>
                  </a:lnTo>
                  <a:lnTo>
                    <a:pt x="218454" y="803275"/>
                  </a:lnTo>
                  <a:lnTo>
                    <a:pt x="148430" y="609485"/>
                  </a:lnTo>
                  <a:lnTo>
                    <a:pt x="0" y="627063"/>
                  </a:lnTo>
                  <a:lnTo>
                    <a:pt x="14968" y="15601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15" name="MH_Other_4"/>
            <p:cNvSpPr/>
            <p:nvPr>
              <p:custDataLst>
                <p:tags r:id="rId6"/>
              </p:custDataLst>
            </p:nvPr>
          </p:nvSpPr>
          <p:spPr>
            <a:xfrm>
              <a:off x="2371726" y="2370071"/>
              <a:ext cx="2032397" cy="1578769"/>
            </a:xfrm>
            <a:prstGeom prst="roundRect">
              <a:avLst>
                <a:gd name="adj" fmla="val 218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16" name="MH_Other_5"/>
            <p:cNvSpPr/>
            <p:nvPr>
              <p:custDataLst>
                <p:tags r:id="rId7"/>
              </p:custDataLst>
            </p:nvPr>
          </p:nvSpPr>
          <p:spPr>
            <a:xfrm>
              <a:off x="2482471" y="2408993"/>
              <a:ext cx="1837134" cy="1406128"/>
            </a:xfrm>
            <a:prstGeom prst="roundRect">
              <a:avLst>
                <a:gd name="adj" fmla="val 257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17" name="MH_Text_1"/>
            <p:cNvSpPr/>
            <p:nvPr>
              <p:custDataLst>
                <p:tags r:id="rId8"/>
              </p:custDataLst>
            </p:nvPr>
          </p:nvSpPr>
          <p:spPr>
            <a:xfrm>
              <a:off x="2519364" y="2467702"/>
              <a:ext cx="1764506" cy="1328738"/>
            </a:xfrm>
            <a:prstGeom prst="roundRect">
              <a:avLst>
                <a:gd name="adj" fmla="val 219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67500" rIns="135000" bIns="67500" anchor="ctr">
              <a:noAutofit/>
            </a:bodyPr>
            <a:lstStyle/>
            <a:p>
              <a:pPr marL="171450" indent="-171450" algn="just">
                <a:spcBef>
                  <a:spcPts val="450"/>
                </a:spcBef>
                <a:spcAft>
                  <a:spcPts val="45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dirty="0" smtClean="0">
                  <a:solidFill>
                    <a:srgbClr val="3D3D3D"/>
                  </a:solidFill>
                  <a:ea typeface="微软雅黑" panose="020B0503020204020204" pitchFamily="34" charset="-122"/>
                </a:rPr>
                <a:t>列表</a:t>
              </a:r>
              <a:r>
                <a:rPr lang="zh-CN" altLang="en-US" sz="2000" dirty="0">
                  <a:solidFill>
                    <a:srgbClr val="3D3D3D"/>
                  </a:solidFill>
                  <a:ea typeface="微软雅黑" panose="020B0503020204020204" pitchFamily="34" charset="-122"/>
                </a:rPr>
                <a:t>的</a:t>
              </a:r>
              <a:r>
                <a:rPr lang="zh-CN" altLang="en-US" sz="2000" dirty="0" smtClean="0">
                  <a:solidFill>
                    <a:srgbClr val="3D3D3D"/>
                  </a:solidFill>
                  <a:ea typeface="微软雅黑" panose="020B0503020204020204" pitchFamily="34" charset="-122"/>
                </a:rPr>
                <a:t>方法</a:t>
              </a:r>
              <a:endParaRPr lang="en-US" altLang="zh-CN" sz="2000" dirty="0" smtClean="0">
                <a:solidFill>
                  <a:srgbClr val="3D3D3D"/>
                </a:solidFill>
                <a:ea typeface="微软雅黑" panose="020B0503020204020204" pitchFamily="34" charset="-122"/>
              </a:endParaRPr>
            </a:p>
            <a:p>
              <a:pPr marL="171450" indent="-171450" algn="just">
                <a:spcBef>
                  <a:spcPts val="450"/>
                </a:spcBef>
                <a:spcAft>
                  <a:spcPts val="45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dirty="0" smtClean="0">
                  <a:solidFill>
                    <a:srgbClr val="3D3D3D"/>
                  </a:solidFill>
                  <a:ea typeface="微软雅黑" panose="020B0503020204020204" pitchFamily="34" charset="-122"/>
                </a:rPr>
                <a:t>在</a:t>
              </a:r>
              <a:r>
                <a:rPr lang="zh-CN" altLang="en-US" sz="2000" dirty="0">
                  <a:solidFill>
                    <a:srgbClr val="3D3D3D"/>
                  </a:solidFill>
                  <a:ea typeface="微软雅黑" panose="020B0503020204020204" pitchFamily="34" charset="-122"/>
                </a:rPr>
                <a:t>原列表上直接翻转，并得到逆序</a:t>
              </a:r>
              <a:r>
                <a:rPr lang="zh-CN" altLang="en-US" sz="2000" dirty="0" smtClean="0">
                  <a:solidFill>
                    <a:srgbClr val="3D3D3D"/>
                  </a:solidFill>
                  <a:ea typeface="微软雅黑" panose="020B0503020204020204" pitchFamily="34" charset="-122"/>
                </a:rPr>
                <a:t>列表，改变</a:t>
              </a:r>
              <a:r>
                <a:rPr lang="zh-CN" altLang="en-US" sz="2000" dirty="0">
                  <a:solidFill>
                    <a:srgbClr val="3D3D3D"/>
                  </a:solidFill>
                  <a:ea typeface="微软雅黑" panose="020B0503020204020204" pitchFamily="34" charset="-122"/>
                </a:rPr>
                <a:t>原列表</a:t>
              </a:r>
              <a:r>
                <a:rPr lang="zh-CN" altLang="en-US" sz="2000" dirty="0" smtClean="0">
                  <a:solidFill>
                    <a:srgbClr val="3D3D3D"/>
                  </a:solidFill>
                  <a:ea typeface="微软雅黑" panose="020B0503020204020204" pitchFamily="34" charset="-122"/>
                </a:rPr>
                <a:t>内容。</a:t>
              </a:r>
              <a:endParaRPr lang="zh-CN" altLang="en-US" sz="2000" dirty="0">
                <a:solidFill>
                  <a:srgbClr val="3D3D3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9"/>
              </p:custDataLst>
            </p:nvPr>
          </p:nvSpPr>
          <p:spPr>
            <a:xfrm rot="21196639">
              <a:off x="1901429" y="1943100"/>
              <a:ext cx="1168003" cy="348854"/>
            </a:xfrm>
            <a:custGeom>
              <a:avLst/>
              <a:gdLst>
                <a:gd name="connsiteX0" fmla="*/ 2353768 w 2353768"/>
                <a:gd name="connsiteY0" fmla="*/ 28003 h 703073"/>
                <a:gd name="connsiteX1" fmla="*/ 2082849 w 2353768"/>
                <a:gd name="connsiteY1" fmla="*/ 702482 h 703073"/>
                <a:gd name="connsiteX2" fmla="*/ 0 w 2353768"/>
                <a:gd name="connsiteY2" fmla="*/ 703073 h 703073"/>
                <a:gd name="connsiteX3" fmla="*/ 105662 w 2353768"/>
                <a:gd name="connsiteY3" fmla="*/ 0 h 703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3768" h="703073">
                  <a:moveTo>
                    <a:pt x="2353768" y="28003"/>
                  </a:moveTo>
                  <a:lnTo>
                    <a:pt x="2082849" y="702482"/>
                  </a:lnTo>
                  <a:lnTo>
                    <a:pt x="0" y="703073"/>
                  </a:lnTo>
                  <a:lnTo>
                    <a:pt x="105662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列表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.reverse()</a:t>
              </a:r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73244" y="4076993"/>
            <a:ext cx="6855139" cy="715248"/>
            <a:chOff x="6193036" y="2664250"/>
            <a:chExt cx="2032397" cy="1578769"/>
          </a:xfrm>
        </p:grpSpPr>
        <p:grpSp>
          <p:nvGrpSpPr>
            <p:cNvPr id="20" name="组合 19"/>
            <p:cNvGrpSpPr/>
            <p:nvPr/>
          </p:nvGrpSpPr>
          <p:grpSpPr>
            <a:xfrm>
              <a:off x="6193036" y="2664250"/>
              <a:ext cx="2032397" cy="1578769"/>
              <a:chOff x="6193036" y="2664250"/>
              <a:chExt cx="2032397" cy="1578769"/>
            </a:xfrm>
          </p:grpSpPr>
          <p:sp>
            <p:nvSpPr>
              <p:cNvPr id="22" name="MH_Other_4"/>
              <p:cNvSpPr/>
              <p:nvPr>
                <p:custDataLst>
                  <p:tags r:id="rId2"/>
                </p:custDataLst>
              </p:nvPr>
            </p:nvSpPr>
            <p:spPr>
              <a:xfrm>
                <a:off x="6193036" y="2664250"/>
                <a:ext cx="2032397" cy="1578769"/>
              </a:xfrm>
              <a:prstGeom prst="roundRect">
                <a:avLst>
                  <a:gd name="adj" fmla="val 2183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2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3" name="MH_Other_5"/>
              <p:cNvSpPr/>
              <p:nvPr>
                <p:custDataLst>
                  <p:tags r:id="rId3"/>
                </p:custDataLst>
              </p:nvPr>
            </p:nvSpPr>
            <p:spPr>
              <a:xfrm>
                <a:off x="6300192" y="2730925"/>
                <a:ext cx="1837134" cy="1406128"/>
              </a:xfrm>
              <a:prstGeom prst="roundRect">
                <a:avLst>
                  <a:gd name="adj" fmla="val 257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000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21" name="MH_Text_1"/>
            <p:cNvSpPr/>
            <p:nvPr>
              <p:custDataLst>
                <p:tags r:id="rId1"/>
              </p:custDataLst>
            </p:nvPr>
          </p:nvSpPr>
          <p:spPr>
            <a:xfrm>
              <a:off x="6326981" y="2761563"/>
              <a:ext cx="1764506" cy="1328739"/>
            </a:xfrm>
            <a:prstGeom prst="roundRect">
              <a:avLst>
                <a:gd name="adj" fmla="val 219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67500" rIns="135000" bIns="67500" anchor="ctr">
              <a:noAutofit/>
            </a:bodyPr>
            <a:lstStyle/>
            <a:p>
              <a:r>
                <a:rPr lang="zh-CN" altLang="en-US" sz="2000" dirty="0">
                  <a:solidFill>
                    <a:srgbClr val="3D3D3D"/>
                  </a:solidFill>
                  <a:ea typeface="微软雅黑" panose="020B0503020204020204" pitchFamily="34" charset="-122"/>
                </a:rPr>
                <a:t>字符串和元组（字符串和元组都是不可变的）没有</a:t>
              </a:r>
              <a:r>
                <a:rPr lang="en-US" altLang="zh-CN" sz="2000" dirty="0">
                  <a:solidFill>
                    <a:srgbClr val="3D3D3D"/>
                  </a:solidFill>
                  <a:ea typeface="微软雅黑" panose="020B0503020204020204" pitchFamily="34" charset="-122"/>
                </a:rPr>
                <a:t>reverse()</a:t>
              </a:r>
              <a:r>
                <a:rPr lang="zh-CN" altLang="en-US" sz="2000" dirty="0">
                  <a:solidFill>
                    <a:srgbClr val="3D3D3D"/>
                  </a:solidFill>
                  <a:ea typeface="微软雅黑" panose="020B0503020204020204" pitchFamily="34" charset="-122"/>
                </a:rPr>
                <a:t>方法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6686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555776" y="949471"/>
            <a:ext cx="6264697" cy="3832965"/>
            <a:chOff x="-117870" y="1925181"/>
            <a:chExt cx="3221463" cy="3234082"/>
          </a:xfrm>
        </p:grpSpPr>
        <p:sp>
          <p:nvSpPr>
            <p:cNvPr id="11" name="椭圆形标注 10"/>
            <p:cNvSpPr/>
            <p:nvPr/>
          </p:nvSpPr>
          <p:spPr>
            <a:xfrm>
              <a:off x="-43813" y="1957832"/>
              <a:ext cx="296226" cy="2855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-117870" y="1925181"/>
              <a:ext cx="3221463" cy="323408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ct val="90000"/>
                </a:lnSpc>
              </a:pPr>
              <a:endParaRPr lang="en-US" altLang="zh-CN" sz="2000" dirty="0" smtClean="0"/>
            </a:p>
            <a:p>
              <a:pPr>
                <a:lnSpc>
                  <a:spcPct val="90000"/>
                </a:lnSpc>
              </a:pPr>
              <a:r>
                <a:rPr lang="en-US" altLang="zh-CN" sz="2000" dirty="0" smtClean="0"/>
                <a:t>&gt;&gt;&gt; </a:t>
              </a:r>
              <a:r>
                <a:rPr lang="en-US" altLang="zh-CN" sz="2000" dirty="0"/>
                <a:t>jScores = [9, 9, 8.5, 10, 7, 8, 8, 9, 8, 10]</a:t>
              </a:r>
              <a:endParaRPr lang="zh-CN" altLang="zh-CN" sz="2000" dirty="0"/>
            </a:p>
            <a:p>
              <a:pPr>
                <a:lnSpc>
                  <a:spcPct val="90000"/>
                </a:lnSpc>
              </a:pPr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jScores.sort</a:t>
              </a:r>
              <a:r>
                <a:rPr lang="en-US" altLang="zh-CN" sz="2000" dirty="0"/>
                <a:t>()</a:t>
              </a:r>
              <a:endParaRPr lang="zh-CN" altLang="zh-CN" sz="2000" dirty="0"/>
            </a:p>
            <a:p>
              <a:pPr>
                <a:lnSpc>
                  <a:spcPct val="90000"/>
                </a:lnSpc>
              </a:pPr>
              <a:r>
                <a:rPr lang="en-US" altLang="zh-CN" sz="2000" dirty="0"/>
                <a:t>&gt;&gt;&gt; jScores</a:t>
              </a:r>
              <a:endParaRPr lang="zh-CN" altLang="zh-CN" sz="2000" dirty="0"/>
            </a:p>
            <a:p>
              <a:pPr>
                <a:lnSpc>
                  <a:spcPct val="90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[7, 8, 8, 8, 8.5, 9, 9, 9, 10, 10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]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numList</a:t>
              </a:r>
              <a:r>
                <a:rPr lang="en-US" altLang="zh-CN" sz="2000" dirty="0"/>
                <a:t> = [3, 11, 5, 8, 16, 1]</a:t>
              </a:r>
              <a:endParaRPr lang="zh-CN" altLang="zh-CN" sz="2000" dirty="0"/>
            </a:p>
            <a:p>
              <a:pPr>
                <a:lnSpc>
                  <a:spcPct val="90000"/>
                </a:lnSpc>
              </a:pPr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fruitList</a:t>
              </a:r>
              <a:r>
                <a:rPr lang="en-US" altLang="zh-CN" sz="2000" dirty="0"/>
                <a:t> = [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'apple'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'banana'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'pear'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'lemon'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'avocado'</a:t>
              </a:r>
              <a:r>
                <a:rPr lang="en-US" altLang="zh-CN" sz="2000" dirty="0"/>
                <a:t>]</a:t>
              </a:r>
              <a:endParaRPr lang="zh-CN" altLang="zh-CN" sz="2000" dirty="0"/>
            </a:p>
            <a:p>
              <a:pPr>
                <a:lnSpc>
                  <a:spcPct val="90000"/>
                </a:lnSpc>
              </a:pPr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numList.sort</a:t>
              </a:r>
              <a:r>
                <a:rPr lang="en-US" altLang="zh-CN" sz="2000" dirty="0"/>
                <a:t>(reverse = </a:t>
              </a:r>
              <a:r>
                <a:rPr lang="en-US" altLang="zh-CN" sz="2000" b="1" dirty="0">
                  <a:solidFill>
                    <a:schemeClr val="accent6"/>
                  </a:solidFill>
                </a:rPr>
                <a:t>True</a:t>
              </a:r>
              <a:r>
                <a:rPr lang="en-US" altLang="zh-CN" sz="2000" dirty="0"/>
                <a:t>)</a:t>
              </a:r>
              <a:endParaRPr lang="zh-CN" altLang="zh-CN" sz="2000" dirty="0"/>
            </a:p>
            <a:p>
              <a:pPr>
                <a:lnSpc>
                  <a:spcPct val="90000"/>
                </a:lnSpc>
              </a:pPr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numList</a:t>
              </a:r>
              <a:endParaRPr lang="zh-CN" altLang="zh-CN" sz="2000" dirty="0"/>
            </a:p>
            <a:p>
              <a:pPr>
                <a:lnSpc>
                  <a:spcPct val="90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[16, 11, 8, 5, 3, 1]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fruitList.sort</a:t>
              </a:r>
              <a:r>
                <a:rPr lang="en-US" altLang="zh-CN" sz="2000" dirty="0"/>
                <a:t>(key = </a:t>
              </a:r>
              <a:r>
                <a:rPr lang="en-US" altLang="zh-CN" sz="2000" dirty="0" err="1">
                  <a:solidFill>
                    <a:srgbClr val="7030A0"/>
                  </a:solidFill>
                </a:rPr>
                <a:t>len</a:t>
              </a:r>
              <a:r>
                <a:rPr lang="en-US" altLang="zh-CN" sz="2000" dirty="0"/>
                <a:t>)</a:t>
              </a:r>
              <a:endParaRPr lang="zh-CN" altLang="zh-CN" sz="2000" dirty="0"/>
            </a:p>
            <a:p>
              <a:pPr>
                <a:lnSpc>
                  <a:spcPct val="90000"/>
                </a:lnSpc>
              </a:pPr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fruitList</a:t>
              </a:r>
              <a:endParaRPr lang="zh-CN" altLang="zh-CN" sz="2000" dirty="0"/>
            </a:p>
            <a:p>
              <a:pPr>
                <a:lnSpc>
                  <a:spcPct val="90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['pear', 'apple', 'lemon', 'banana', 'avocado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']</a:t>
              </a:r>
              <a:endParaRPr lang="zh-CN" altLang="zh-CN" sz="2000" dirty="0">
                <a:solidFill>
                  <a:srgbClr val="0070C0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列表的方法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79</a:t>
            </a:fld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57200" y="1023614"/>
            <a:ext cx="946448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400" kern="100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sort()</a:t>
            </a:r>
            <a:endParaRPr lang="en-US" altLang="zh-CN" sz="2400" kern="1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21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索引的使用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827585" y="1095589"/>
            <a:ext cx="7859214" cy="3492385"/>
            <a:chOff x="324132" y="2121407"/>
            <a:chExt cx="3062958" cy="2001338"/>
          </a:xfrm>
        </p:grpSpPr>
        <p:sp>
          <p:nvSpPr>
            <p:cNvPr id="6" name="任意多边形 5"/>
            <p:cNvSpPr/>
            <p:nvPr/>
          </p:nvSpPr>
          <p:spPr>
            <a:xfrm>
              <a:off x="324132" y="2121407"/>
              <a:ext cx="3062958" cy="200133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aList = [</a:t>
              </a:r>
              <a:r>
                <a:rPr lang="en-US" altLang="zh-CN" sz="2400" dirty="0">
                  <a:solidFill>
                    <a:srgbClr val="92D050"/>
                  </a:solidFill>
                </a:rPr>
                <a:t>'Mon.'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rgbClr val="92D050"/>
                  </a:solidFill>
                </a:rPr>
                <a:t>'Tues.'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rgbClr val="92D050"/>
                  </a:solidFill>
                </a:rPr>
                <a:t>'Wed.'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rgbClr val="92D050"/>
                  </a:solidFill>
                </a:rPr>
                <a:t>'Thur.'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rgbClr val="92D050"/>
                  </a:solidFill>
                </a:rPr>
                <a:t>'Fri.'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rgbClr val="92D050"/>
                  </a:solidFill>
                </a:rPr>
                <a:t>'Sat.'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rgbClr val="92D050"/>
                  </a:solidFill>
                </a:rPr>
                <a:t>'Sun.'</a:t>
              </a:r>
              <a:r>
                <a:rPr lang="en-US" altLang="zh-CN" sz="2400" dirty="0"/>
                <a:t>]</a:t>
              </a:r>
              <a:endParaRPr lang="zh-CN" altLang="zh-CN" sz="2400" dirty="0"/>
            </a:p>
            <a:p>
              <a:r>
                <a:rPr lang="en-US" altLang="zh-CN" sz="2400" dirty="0"/>
                <a:t>&gt;&gt;&gt; aList[1]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'Tues.'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aList[-1]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'Sun.'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aStr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rgbClr val="92D050"/>
                  </a:solidFill>
                </a:rPr>
                <a:t>'apple'</a:t>
              </a:r>
              <a:endParaRPr lang="zh-CN" altLang="zh-CN" sz="2400" dirty="0">
                <a:solidFill>
                  <a:srgbClr val="92D050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aStr</a:t>
              </a:r>
              <a:r>
                <a:rPr lang="en-US" altLang="zh-CN" sz="2400" dirty="0"/>
                <a:t>[1]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'p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'</a:t>
              </a:r>
              <a:endParaRPr lang="zh-CN" altLang="en-US" sz="24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408322" y="2121407"/>
              <a:ext cx="280604" cy="206301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055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列表的方法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80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181409" y="1115604"/>
            <a:ext cx="3630951" cy="2640496"/>
            <a:chOff x="4693444" y="1916907"/>
            <a:chExt cx="2530079" cy="2175272"/>
          </a:xfrm>
        </p:grpSpPr>
        <p:sp>
          <p:nvSpPr>
            <p:cNvPr id="6" name="MH_Other_3"/>
            <p:cNvSpPr/>
            <p:nvPr>
              <p:custDataLst>
                <p:tags r:id="rId10"/>
              </p:custDataLst>
            </p:nvPr>
          </p:nvSpPr>
          <p:spPr>
            <a:xfrm>
              <a:off x="4741069" y="1916907"/>
              <a:ext cx="1120379" cy="602456"/>
            </a:xfrm>
            <a:custGeom>
              <a:avLst/>
              <a:gdLst>
                <a:gd name="connsiteX0" fmla="*/ 1493838 w 1493838"/>
                <a:gd name="connsiteY0" fmla="*/ 0 h 803275"/>
                <a:gd name="connsiteX1" fmla="*/ 1368104 w 1493838"/>
                <a:gd name="connsiteY1" fmla="*/ 465047 h 803275"/>
                <a:gd name="connsiteX2" fmla="*/ 356839 w 1493838"/>
                <a:gd name="connsiteY2" fmla="*/ 584805 h 803275"/>
                <a:gd name="connsiteX3" fmla="*/ 347525 w 1493838"/>
                <a:gd name="connsiteY3" fmla="*/ 762124 h 803275"/>
                <a:gd name="connsiteX4" fmla="*/ 218454 w 1493838"/>
                <a:gd name="connsiteY4" fmla="*/ 803275 h 803275"/>
                <a:gd name="connsiteX5" fmla="*/ 148430 w 1493838"/>
                <a:gd name="connsiteY5" fmla="*/ 609485 h 803275"/>
                <a:gd name="connsiteX6" fmla="*/ 0 w 1493838"/>
                <a:gd name="connsiteY6" fmla="*/ 627063 h 803275"/>
                <a:gd name="connsiteX7" fmla="*/ 14969 w 1493838"/>
                <a:gd name="connsiteY7" fmla="*/ 156016 h 80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3838" h="803275">
                  <a:moveTo>
                    <a:pt x="1493838" y="0"/>
                  </a:moveTo>
                  <a:lnTo>
                    <a:pt x="1368104" y="465047"/>
                  </a:lnTo>
                  <a:lnTo>
                    <a:pt x="356839" y="584805"/>
                  </a:lnTo>
                  <a:lnTo>
                    <a:pt x="347525" y="762124"/>
                  </a:lnTo>
                  <a:lnTo>
                    <a:pt x="218454" y="803275"/>
                  </a:lnTo>
                  <a:lnTo>
                    <a:pt x="148430" y="609485"/>
                  </a:lnTo>
                  <a:lnTo>
                    <a:pt x="0" y="627063"/>
                  </a:lnTo>
                  <a:lnTo>
                    <a:pt x="14969" y="156016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7" name="MH_Other_6"/>
            <p:cNvSpPr/>
            <p:nvPr>
              <p:custDataLst>
                <p:tags r:id="rId11"/>
              </p:custDataLst>
            </p:nvPr>
          </p:nvSpPr>
          <p:spPr>
            <a:xfrm>
              <a:off x="4900612" y="2486025"/>
              <a:ext cx="263129" cy="105966"/>
            </a:xfrm>
            <a:custGeom>
              <a:avLst/>
              <a:gdLst>
                <a:gd name="connsiteX0" fmla="*/ 137160 w 365760"/>
                <a:gd name="connsiteY0" fmla="*/ 0 h 146304"/>
                <a:gd name="connsiteX1" fmla="*/ 365760 w 365760"/>
                <a:gd name="connsiteY1" fmla="*/ 146304 h 146304"/>
                <a:gd name="connsiteX2" fmla="*/ 0 w 365760"/>
                <a:gd name="connsiteY2" fmla="*/ 27432 h 146304"/>
                <a:gd name="connsiteX3" fmla="*/ 137160 w 365760"/>
                <a:gd name="connsiteY3" fmla="*/ 0 h 146304"/>
                <a:gd name="connsiteX0" fmla="*/ 124460 w 353060"/>
                <a:gd name="connsiteY0" fmla="*/ 0 h 146304"/>
                <a:gd name="connsiteX1" fmla="*/ 353060 w 353060"/>
                <a:gd name="connsiteY1" fmla="*/ 146304 h 146304"/>
                <a:gd name="connsiteX2" fmla="*/ 0 w 353060"/>
                <a:gd name="connsiteY2" fmla="*/ 59182 h 146304"/>
                <a:gd name="connsiteX3" fmla="*/ 124460 w 353060"/>
                <a:gd name="connsiteY3" fmla="*/ 0 h 146304"/>
                <a:gd name="connsiteX0" fmla="*/ 194310 w 353060"/>
                <a:gd name="connsiteY0" fmla="*/ 0 h 159004"/>
                <a:gd name="connsiteX1" fmla="*/ 353060 w 353060"/>
                <a:gd name="connsiteY1" fmla="*/ 159004 h 159004"/>
                <a:gd name="connsiteX2" fmla="*/ 0 w 353060"/>
                <a:gd name="connsiteY2" fmla="*/ 71882 h 159004"/>
                <a:gd name="connsiteX3" fmla="*/ 194310 w 353060"/>
                <a:gd name="connsiteY3" fmla="*/ 0 h 159004"/>
                <a:gd name="connsiteX0" fmla="*/ 166093 w 353060"/>
                <a:gd name="connsiteY0" fmla="*/ 0 h 133867"/>
                <a:gd name="connsiteX1" fmla="*/ 353060 w 353060"/>
                <a:gd name="connsiteY1" fmla="*/ 133867 h 133867"/>
                <a:gd name="connsiteX2" fmla="*/ 0 w 353060"/>
                <a:gd name="connsiteY2" fmla="*/ 46745 h 133867"/>
                <a:gd name="connsiteX3" fmla="*/ 166093 w 353060"/>
                <a:gd name="connsiteY3" fmla="*/ 0 h 133867"/>
                <a:gd name="connsiteX0" fmla="*/ 132234 w 353060"/>
                <a:gd name="connsiteY0" fmla="*/ 0 h 126326"/>
                <a:gd name="connsiteX1" fmla="*/ 353060 w 353060"/>
                <a:gd name="connsiteY1" fmla="*/ 126326 h 126326"/>
                <a:gd name="connsiteX2" fmla="*/ 0 w 353060"/>
                <a:gd name="connsiteY2" fmla="*/ 39204 h 126326"/>
                <a:gd name="connsiteX3" fmla="*/ 132234 w 353060"/>
                <a:gd name="connsiteY3" fmla="*/ 0 h 126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060" h="126326">
                  <a:moveTo>
                    <a:pt x="132234" y="0"/>
                  </a:moveTo>
                  <a:lnTo>
                    <a:pt x="353060" y="126326"/>
                  </a:lnTo>
                  <a:lnTo>
                    <a:pt x="0" y="39204"/>
                  </a:lnTo>
                  <a:lnTo>
                    <a:pt x="132234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8" name="MH_Other_7"/>
            <p:cNvSpPr/>
            <p:nvPr>
              <p:custDataLst>
                <p:tags r:id="rId12"/>
              </p:custDataLst>
            </p:nvPr>
          </p:nvSpPr>
          <p:spPr>
            <a:xfrm>
              <a:off x="5191126" y="2513410"/>
              <a:ext cx="2032397" cy="1578769"/>
            </a:xfrm>
            <a:prstGeom prst="roundRect">
              <a:avLst>
                <a:gd name="adj" fmla="val 2183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9" name="MH_Other_8"/>
            <p:cNvSpPr/>
            <p:nvPr>
              <p:custDataLst>
                <p:tags r:id="rId13"/>
              </p:custDataLst>
            </p:nvPr>
          </p:nvSpPr>
          <p:spPr>
            <a:xfrm>
              <a:off x="5298282" y="2580085"/>
              <a:ext cx="1837135" cy="1406128"/>
            </a:xfrm>
            <a:prstGeom prst="roundRect">
              <a:avLst>
                <a:gd name="adj" fmla="val 257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10" name="MH_Text_2"/>
            <p:cNvSpPr/>
            <p:nvPr>
              <p:custDataLst>
                <p:tags r:id="rId14"/>
              </p:custDataLst>
            </p:nvPr>
          </p:nvSpPr>
          <p:spPr>
            <a:xfrm>
              <a:off x="5338763" y="2611041"/>
              <a:ext cx="1764506" cy="1328738"/>
            </a:xfrm>
            <a:prstGeom prst="roundRect">
              <a:avLst>
                <a:gd name="adj" fmla="val 219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67500" rIns="135000" bIns="67500" anchor="ctr">
              <a:noAutofit/>
            </a:bodyPr>
            <a:lstStyle/>
            <a:p>
              <a:pPr marL="171450" indent="-171450" algn="just">
                <a:spcBef>
                  <a:spcPts val="450"/>
                </a:spcBef>
                <a:spcAft>
                  <a:spcPts val="45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dirty="0">
                  <a:solidFill>
                    <a:srgbClr val="3D3D3D"/>
                  </a:solidFill>
                  <a:ea typeface="微软雅黑" panose="020B0503020204020204" pitchFamily="34" charset="-122"/>
                </a:rPr>
                <a:t>序列类型的</a:t>
              </a:r>
              <a:r>
                <a:rPr lang="zh-CN" altLang="en-US" sz="2000" dirty="0" smtClean="0">
                  <a:solidFill>
                    <a:srgbClr val="3D3D3D"/>
                  </a:solidFill>
                  <a:ea typeface="微软雅黑" panose="020B0503020204020204" pitchFamily="34" charset="-122"/>
                </a:rPr>
                <a:t>内建函数</a:t>
              </a:r>
              <a:endParaRPr lang="en-US" altLang="zh-CN" sz="2000" dirty="0" smtClean="0">
                <a:solidFill>
                  <a:srgbClr val="3D3D3D"/>
                </a:solidFill>
                <a:ea typeface="微软雅黑" panose="020B0503020204020204" pitchFamily="34" charset="-122"/>
              </a:endParaRPr>
            </a:p>
            <a:p>
              <a:pPr marL="171450" indent="-171450" algn="just">
                <a:spcBef>
                  <a:spcPts val="450"/>
                </a:spcBef>
                <a:spcAft>
                  <a:spcPts val="45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dirty="0" smtClean="0">
                  <a:solidFill>
                    <a:srgbClr val="3D3D3D"/>
                  </a:solidFill>
                  <a:ea typeface="微软雅黑" panose="020B0503020204020204" pitchFamily="34" charset="-122"/>
                </a:rPr>
                <a:t>返回的是排序后的新列表，</a:t>
              </a:r>
              <a:r>
                <a:rPr lang="zh-CN" altLang="en-US" sz="2000" dirty="0">
                  <a:solidFill>
                    <a:srgbClr val="3D3D3D"/>
                  </a:solidFill>
                  <a:ea typeface="微软雅黑" panose="020B0503020204020204" pitchFamily="34" charset="-122"/>
                </a:rPr>
                <a:t>原列表内容</a:t>
              </a:r>
              <a:r>
                <a:rPr lang="zh-CN" altLang="en-US" sz="2000" dirty="0" smtClean="0">
                  <a:solidFill>
                    <a:srgbClr val="3D3D3D"/>
                  </a:solidFill>
                  <a:ea typeface="微软雅黑" panose="020B0503020204020204" pitchFamily="34" charset="-122"/>
                </a:rPr>
                <a:t>不变。</a:t>
              </a:r>
              <a:endParaRPr lang="zh-CN" altLang="en-US" sz="2000" dirty="0">
                <a:solidFill>
                  <a:srgbClr val="3D3D3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MH_SubTitle_2"/>
            <p:cNvSpPr/>
            <p:nvPr>
              <p:custDataLst>
                <p:tags r:id="rId15"/>
              </p:custDataLst>
            </p:nvPr>
          </p:nvSpPr>
          <p:spPr>
            <a:xfrm rot="21196639">
              <a:off x="4693444" y="1943100"/>
              <a:ext cx="1168004" cy="348854"/>
            </a:xfrm>
            <a:custGeom>
              <a:avLst/>
              <a:gdLst>
                <a:gd name="connsiteX0" fmla="*/ 2353768 w 2353768"/>
                <a:gd name="connsiteY0" fmla="*/ 28003 h 703073"/>
                <a:gd name="connsiteX1" fmla="*/ 2082849 w 2353768"/>
                <a:gd name="connsiteY1" fmla="*/ 702482 h 703073"/>
                <a:gd name="connsiteX2" fmla="*/ 0 w 2353768"/>
                <a:gd name="connsiteY2" fmla="*/ 703073 h 703073"/>
                <a:gd name="connsiteX3" fmla="*/ 105662 w 2353768"/>
                <a:gd name="connsiteY3" fmla="*/ 0 h 703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3768" h="703073">
                  <a:moveTo>
                    <a:pt x="2353768" y="28003"/>
                  </a:moveTo>
                  <a:lnTo>
                    <a:pt x="2082849" y="702482"/>
                  </a:lnTo>
                  <a:lnTo>
                    <a:pt x="0" y="703073"/>
                  </a:lnTo>
                  <a:lnTo>
                    <a:pt x="105662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sorted()</a:t>
              </a:r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55401" y="1110057"/>
            <a:ext cx="3396875" cy="2646043"/>
            <a:chOff x="1901429" y="1916907"/>
            <a:chExt cx="2530078" cy="2175272"/>
          </a:xfrm>
        </p:grpSpPr>
        <p:sp>
          <p:nvSpPr>
            <p:cNvPr id="13" name="MH_Other_1"/>
            <p:cNvSpPr/>
            <p:nvPr>
              <p:custDataLst>
                <p:tags r:id="rId4"/>
              </p:custDataLst>
            </p:nvPr>
          </p:nvSpPr>
          <p:spPr>
            <a:xfrm>
              <a:off x="2108598" y="2486025"/>
              <a:ext cx="263128" cy="105966"/>
            </a:xfrm>
            <a:custGeom>
              <a:avLst/>
              <a:gdLst>
                <a:gd name="connsiteX0" fmla="*/ 137160 w 365760"/>
                <a:gd name="connsiteY0" fmla="*/ 0 h 146304"/>
                <a:gd name="connsiteX1" fmla="*/ 365760 w 365760"/>
                <a:gd name="connsiteY1" fmla="*/ 146304 h 146304"/>
                <a:gd name="connsiteX2" fmla="*/ 0 w 365760"/>
                <a:gd name="connsiteY2" fmla="*/ 27432 h 146304"/>
                <a:gd name="connsiteX3" fmla="*/ 137160 w 365760"/>
                <a:gd name="connsiteY3" fmla="*/ 0 h 146304"/>
                <a:gd name="connsiteX0" fmla="*/ 124460 w 353060"/>
                <a:gd name="connsiteY0" fmla="*/ 0 h 146304"/>
                <a:gd name="connsiteX1" fmla="*/ 353060 w 353060"/>
                <a:gd name="connsiteY1" fmla="*/ 146304 h 146304"/>
                <a:gd name="connsiteX2" fmla="*/ 0 w 353060"/>
                <a:gd name="connsiteY2" fmla="*/ 59182 h 146304"/>
                <a:gd name="connsiteX3" fmla="*/ 124460 w 353060"/>
                <a:gd name="connsiteY3" fmla="*/ 0 h 146304"/>
                <a:gd name="connsiteX0" fmla="*/ 194310 w 353060"/>
                <a:gd name="connsiteY0" fmla="*/ 0 h 159004"/>
                <a:gd name="connsiteX1" fmla="*/ 353060 w 353060"/>
                <a:gd name="connsiteY1" fmla="*/ 159004 h 159004"/>
                <a:gd name="connsiteX2" fmla="*/ 0 w 353060"/>
                <a:gd name="connsiteY2" fmla="*/ 71882 h 159004"/>
                <a:gd name="connsiteX3" fmla="*/ 194310 w 353060"/>
                <a:gd name="connsiteY3" fmla="*/ 0 h 159004"/>
                <a:gd name="connsiteX0" fmla="*/ 166093 w 353060"/>
                <a:gd name="connsiteY0" fmla="*/ 0 h 133867"/>
                <a:gd name="connsiteX1" fmla="*/ 353060 w 353060"/>
                <a:gd name="connsiteY1" fmla="*/ 133867 h 133867"/>
                <a:gd name="connsiteX2" fmla="*/ 0 w 353060"/>
                <a:gd name="connsiteY2" fmla="*/ 46745 h 133867"/>
                <a:gd name="connsiteX3" fmla="*/ 166093 w 353060"/>
                <a:gd name="connsiteY3" fmla="*/ 0 h 133867"/>
                <a:gd name="connsiteX0" fmla="*/ 132234 w 353060"/>
                <a:gd name="connsiteY0" fmla="*/ 0 h 126326"/>
                <a:gd name="connsiteX1" fmla="*/ 353060 w 353060"/>
                <a:gd name="connsiteY1" fmla="*/ 126326 h 126326"/>
                <a:gd name="connsiteX2" fmla="*/ 0 w 353060"/>
                <a:gd name="connsiteY2" fmla="*/ 39204 h 126326"/>
                <a:gd name="connsiteX3" fmla="*/ 132234 w 353060"/>
                <a:gd name="connsiteY3" fmla="*/ 0 h 126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060" h="126326">
                  <a:moveTo>
                    <a:pt x="132234" y="0"/>
                  </a:moveTo>
                  <a:lnTo>
                    <a:pt x="353060" y="126326"/>
                  </a:lnTo>
                  <a:lnTo>
                    <a:pt x="0" y="39204"/>
                  </a:lnTo>
                  <a:lnTo>
                    <a:pt x="132234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5"/>
              </p:custDataLst>
            </p:nvPr>
          </p:nvSpPr>
          <p:spPr>
            <a:xfrm>
              <a:off x="1949054" y="1916907"/>
              <a:ext cx="1120378" cy="602456"/>
            </a:xfrm>
            <a:custGeom>
              <a:avLst/>
              <a:gdLst>
                <a:gd name="connsiteX0" fmla="*/ 1493837 w 1493837"/>
                <a:gd name="connsiteY0" fmla="*/ 0 h 803275"/>
                <a:gd name="connsiteX1" fmla="*/ 1368103 w 1493837"/>
                <a:gd name="connsiteY1" fmla="*/ 465047 h 803275"/>
                <a:gd name="connsiteX2" fmla="*/ 356838 w 1493837"/>
                <a:gd name="connsiteY2" fmla="*/ 584805 h 803275"/>
                <a:gd name="connsiteX3" fmla="*/ 347525 w 1493837"/>
                <a:gd name="connsiteY3" fmla="*/ 762124 h 803275"/>
                <a:gd name="connsiteX4" fmla="*/ 218454 w 1493837"/>
                <a:gd name="connsiteY4" fmla="*/ 803275 h 803275"/>
                <a:gd name="connsiteX5" fmla="*/ 148430 w 1493837"/>
                <a:gd name="connsiteY5" fmla="*/ 609485 h 803275"/>
                <a:gd name="connsiteX6" fmla="*/ 0 w 1493837"/>
                <a:gd name="connsiteY6" fmla="*/ 627063 h 803275"/>
                <a:gd name="connsiteX7" fmla="*/ 14968 w 1493837"/>
                <a:gd name="connsiteY7" fmla="*/ 156016 h 80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3837" h="803275">
                  <a:moveTo>
                    <a:pt x="1493837" y="0"/>
                  </a:moveTo>
                  <a:lnTo>
                    <a:pt x="1368103" y="465047"/>
                  </a:lnTo>
                  <a:lnTo>
                    <a:pt x="356838" y="584805"/>
                  </a:lnTo>
                  <a:lnTo>
                    <a:pt x="347525" y="762124"/>
                  </a:lnTo>
                  <a:lnTo>
                    <a:pt x="218454" y="803275"/>
                  </a:lnTo>
                  <a:lnTo>
                    <a:pt x="148430" y="609485"/>
                  </a:lnTo>
                  <a:lnTo>
                    <a:pt x="0" y="627063"/>
                  </a:lnTo>
                  <a:lnTo>
                    <a:pt x="14968" y="15601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15" name="MH_Other_4"/>
            <p:cNvSpPr/>
            <p:nvPr>
              <p:custDataLst>
                <p:tags r:id="rId6"/>
              </p:custDataLst>
            </p:nvPr>
          </p:nvSpPr>
          <p:spPr>
            <a:xfrm>
              <a:off x="2399110" y="2513410"/>
              <a:ext cx="2032397" cy="1578769"/>
            </a:xfrm>
            <a:prstGeom prst="roundRect">
              <a:avLst>
                <a:gd name="adj" fmla="val 218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16" name="MH_Other_5"/>
            <p:cNvSpPr/>
            <p:nvPr>
              <p:custDataLst>
                <p:tags r:id="rId7"/>
              </p:custDataLst>
            </p:nvPr>
          </p:nvSpPr>
          <p:spPr>
            <a:xfrm>
              <a:off x="2506266" y="2580085"/>
              <a:ext cx="1837134" cy="1406128"/>
            </a:xfrm>
            <a:prstGeom prst="roundRect">
              <a:avLst>
                <a:gd name="adj" fmla="val 257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17" name="MH_Text_1"/>
            <p:cNvSpPr/>
            <p:nvPr>
              <p:custDataLst>
                <p:tags r:id="rId8"/>
              </p:custDataLst>
            </p:nvPr>
          </p:nvSpPr>
          <p:spPr>
            <a:xfrm>
              <a:off x="2546748" y="2611041"/>
              <a:ext cx="1764506" cy="1328738"/>
            </a:xfrm>
            <a:prstGeom prst="roundRect">
              <a:avLst>
                <a:gd name="adj" fmla="val 219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67500" rIns="135000" bIns="67500" anchor="ctr">
              <a:noAutofit/>
            </a:bodyPr>
            <a:lstStyle/>
            <a:p>
              <a:pPr marL="171450" indent="-171450" algn="just">
                <a:spcBef>
                  <a:spcPts val="450"/>
                </a:spcBef>
                <a:spcAft>
                  <a:spcPts val="45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dirty="0" smtClean="0">
                  <a:solidFill>
                    <a:srgbClr val="3D3D3D"/>
                  </a:solidFill>
                  <a:ea typeface="微软雅黑" panose="020B0503020204020204" pitchFamily="34" charset="-122"/>
                </a:rPr>
                <a:t>列表</a:t>
              </a:r>
              <a:r>
                <a:rPr lang="zh-CN" altLang="en-US" sz="2000" dirty="0">
                  <a:solidFill>
                    <a:srgbClr val="3D3D3D"/>
                  </a:solidFill>
                  <a:ea typeface="微软雅黑" panose="020B0503020204020204" pitchFamily="34" charset="-122"/>
                </a:rPr>
                <a:t>的</a:t>
              </a:r>
              <a:r>
                <a:rPr lang="zh-CN" altLang="en-US" sz="2000" dirty="0" smtClean="0">
                  <a:solidFill>
                    <a:srgbClr val="3D3D3D"/>
                  </a:solidFill>
                  <a:ea typeface="微软雅黑" panose="020B0503020204020204" pitchFamily="34" charset="-122"/>
                </a:rPr>
                <a:t>方法</a:t>
              </a:r>
              <a:endParaRPr lang="en-US" altLang="zh-CN" sz="2000" dirty="0" smtClean="0">
                <a:solidFill>
                  <a:srgbClr val="3D3D3D"/>
                </a:solidFill>
                <a:ea typeface="微软雅黑" panose="020B0503020204020204" pitchFamily="34" charset="-122"/>
              </a:endParaRPr>
            </a:p>
            <a:p>
              <a:pPr marL="171450" indent="-171450" algn="just">
                <a:spcBef>
                  <a:spcPts val="450"/>
                </a:spcBef>
                <a:spcAft>
                  <a:spcPts val="450"/>
                </a:spcAft>
                <a:buFont typeface="Arial" panose="020B0604020202020204" pitchFamily="34" charset="0"/>
                <a:buChar char="•"/>
                <a:defRPr/>
              </a:pPr>
              <a:r>
                <a:rPr lang="zh-CN" altLang="en-US" sz="2000" dirty="0" smtClean="0">
                  <a:solidFill>
                    <a:srgbClr val="3D3D3D"/>
                  </a:solidFill>
                  <a:ea typeface="微软雅黑" panose="020B0503020204020204" pitchFamily="34" charset="-122"/>
                </a:rPr>
                <a:t>对原列表排序，改变</a:t>
              </a:r>
              <a:r>
                <a:rPr lang="zh-CN" altLang="en-US" sz="2000" dirty="0">
                  <a:solidFill>
                    <a:srgbClr val="3D3D3D"/>
                  </a:solidFill>
                  <a:ea typeface="微软雅黑" panose="020B0503020204020204" pitchFamily="34" charset="-122"/>
                </a:rPr>
                <a:t>原列表</a:t>
              </a:r>
              <a:r>
                <a:rPr lang="zh-CN" altLang="en-US" sz="2000" dirty="0" smtClean="0">
                  <a:solidFill>
                    <a:srgbClr val="3D3D3D"/>
                  </a:solidFill>
                  <a:ea typeface="微软雅黑" panose="020B0503020204020204" pitchFamily="34" charset="-122"/>
                </a:rPr>
                <a:t>内容。</a:t>
              </a:r>
              <a:endParaRPr lang="zh-CN" altLang="en-US" sz="2000" dirty="0">
                <a:solidFill>
                  <a:srgbClr val="3D3D3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1"/>
            <p:cNvSpPr/>
            <p:nvPr>
              <p:custDataLst>
                <p:tags r:id="rId9"/>
              </p:custDataLst>
            </p:nvPr>
          </p:nvSpPr>
          <p:spPr>
            <a:xfrm rot="21196639">
              <a:off x="1901429" y="1943100"/>
              <a:ext cx="1168003" cy="348854"/>
            </a:xfrm>
            <a:custGeom>
              <a:avLst/>
              <a:gdLst>
                <a:gd name="connsiteX0" fmla="*/ 2353768 w 2353768"/>
                <a:gd name="connsiteY0" fmla="*/ 28003 h 703073"/>
                <a:gd name="connsiteX1" fmla="*/ 2082849 w 2353768"/>
                <a:gd name="connsiteY1" fmla="*/ 702482 h 703073"/>
                <a:gd name="connsiteX2" fmla="*/ 0 w 2353768"/>
                <a:gd name="connsiteY2" fmla="*/ 703073 h 703073"/>
                <a:gd name="connsiteX3" fmla="*/ 105662 w 2353768"/>
                <a:gd name="connsiteY3" fmla="*/ 0 h 703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3768" h="703073">
                  <a:moveTo>
                    <a:pt x="2353768" y="28003"/>
                  </a:moveTo>
                  <a:lnTo>
                    <a:pt x="2082849" y="702482"/>
                  </a:lnTo>
                  <a:lnTo>
                    <a:pt x="0" y="703073"/>
                  </a:lnTo>
                  <a:lnTo>
                    <a:pt x="105662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列表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.sort()</a:t>
              </a:r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14992" y="3944734"/>
            <a:ext cx="6197368" cy="715248"/>
            <a:chOff x="6193036" y="2664250"/>
            <a:chExt cx="2032397" cy="1578769"/>
          </a:xfrm>
        </p:grpSpPr>
        <p:grpSp>
          <p:nvGrpSpPr>
            <p:cNvPr id="20" name="组合 19"/>
            <p:cNvGrpSpPr/>
            <p:nvPr/>
          </p:nvGrpSpPr>
          <p:grpSpPr>
            <a:xfrm>
              <a:off x="6193036" y="2664250"/>
              <a:ext cx="2032397" cy="1578769"/>
              <a:chOff x="6193036" y="2664250"/>
              <a:chExt cx="2032397" cy="1578769"/>
            </a:xfrm>
          </p:grpSpPr>
          <p:sp>
            <p:nvSpPr>
              <p:cNvPr id="22" name="MH_Other_4"/>
              <p:cNvSpPr/>
              <p:nvPr>
                <p:custDataLst>
                  <p:tags r:id="rId2"/>
                </p:custDataLst>
              </p:nvPr>
            </p:nvSpPr>
            <p:spPr>
              <a:xfrm>
                <a:off x="6193036" y="2664250"/>
                <a:ext cx="2032397" cy="1578769"/>
              </a:xfrm>
              <a:prstGeom prst="roundRect">
                <a:avLst>
                  <a:gd name="adj" fmla="val 2183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2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3" name="MH_Other_5"/>
              <p:cNvSpPr/>
              <p:nvPr>
                <p:custDataLst>
                  <p:tags r:id="rId3"/>
                </p:custDataLst>
              </p:nvPr>
            </p:nvSpPr>
            <p:spPr>
              <a:xfrm>
                <a:off x="6300192" y="2730925"/>
                <a:ext cx="1837134" cy="1406128"/>
              </a:xfrm>
              <a:prstGeom prst="roundRect">
                <a:avLst>
                  <a:gd name="adj" fmla="val 257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2000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21" name="MH_Text_1"/>
            <p:cNvSpPr/>
            <p:nvPr>
              <p:custDataLst>
                <p:tags r:id="rId1"/>
              </p:custDataLst>
            </p:nvPr>
          </p:nvSpPr>
          <p:spPr>
            <a:xfrm>
              <a:off x="6326980" y="2761563"/>
              <a:ext cx="1764506" cy="1328739"/>
            </a:xfrm>
            <a:prstGeom prst="roundRect">
              <a:avLst>
                <a:gd name="adj" fmla="val 219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67500" rIns="135000" bIns="67500" anchor="ctr">
              <a:noAutofit/>
            </a:bodyPr>
            <a:lstStyle/>
            <a:p>
              <a:r>
                <a:rPr lang="zh-CN" altLang="en-US" sz="2000" dirty="0">
                  <a:solidFill>
                    <a:srgbClr val="3D3D3D"/>
                  </a:solidFill>
                  <a:ea typeface="微软雅黑" panose="020B0503020204020204" pitchFamily="34" charset="-122"/>
                </a:rPr>
                <a:t>字符串和元组（字符串和元组都是不可变的）</a:t>
              </a:r>
              <a:r>
                <a:rPr lang="zh-CN" altLang="en-US" sz="2000" dirty="0" smtClean="0">
                  <a:solidFill>
                    <a:srgbClr val="3D3D3D"/>
                  </a:solidFill>
                  <a:ea typeface="微软雅黑" panose="020B0503020204020204" pitchFamily="34" charset="-122"/>
                </a:rPr>
                <a:t>没有</a:t>
              </a:r>
              <a:r>
                <a:rPr lang="en-US" altLang="zh-CN" sz="2000" dirty="0" smtClean="0">
                  <a:solidFill>
                    <a:srgbClr val="3D3D3D"/>
                  </a:solidFill>
                  <a:ea typeface="微软雅黑" panose="020B0503020204020204" pitchFamily="34" charset="-122"/>
                </a:rPr>
                <a:t>sort()</a:t>
              </a:r>
              <a:r>
                <a:rPr lang="zh-CN" altLang="en-US" sz="2000" dirty="0">
                  <a:solidFill>
                    <a:srgbClr val="3D3D3D"/>
                  </a:solidFill>
                  <a:ea typeface="微软雅黑" panose="020B0503020204020204" pitchFamily="34" charset="-122"/>
                </a:rPr>
                <a:t>方法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7515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85130" y="987577"/>
            <a:ext cx="8201670" cy="24482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列表的应用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81</a:t>
            </a:fld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043607" y="1027638"/>
            <a:ext cx="6948857" cy="2277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某学校组织了一场校园歌手比赛，每个歌手的得分由</a:t>
            </a:r>
            <a:r>
              <a:rPr lang="en-US" altLang="zh-CN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名评委和观众决定，最终得分的规则是去掉</a:t>
            </a:r>
            <a:r>
              <a:rPr lang="en-US" altLang="zh-CN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名评委所打分数的一个最高分和一个最低分，再加上所有观众评委分数后的平均值。评委打出的</a:t>
            </a:r>
            <a:r>
              <a:rPr lang="en-US" altLang="zh-CN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个分数为：</a:t>
            </a:r>
            <a:r>
              <a:rPr lang="en-US" altLang="zh-CN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8.5</a:t>
            </a: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，观众评委打出的综合评分为</a:t>
            </a:r>
            <a:r>
              <a:rPr lang="en-US" altLang="zh-CN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，请计算该歌手的最终得分。</a:t>
            </a:r>
            <a:endParaRPr lang="en-US" altLang="zh-CN" sz="2000" dirty="0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2" y="915571"/>
            <a:ext cx="121058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90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列表的应用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82</a:t>
            </a:fld>
            <a:endParaRPr lang="zh-CN" altLang="en-US" dirty="0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389178" y="2283718"/>
            <a:ext cx="3999206" cy="132343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charset="0"/>
                <a:ea typeface="Arial Unicode MS" pitchFamily="34" charset="-122"/>
                <a:cs typeface="Arial Unicode MS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2"/>
                </a:solidFill>
                <a:latin typeface="Arial" charset="0"/>
                <a:ea typeface="Arial Unicode MS" pitchFamily="34" charset="-122"/>
                <a:cs typeface="Arial Unicode MS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3200">
                <a:solidFill>
                  <a:schemeClr val="tx2"/>
                </a:solidFill>
                <a:latin typeface="Arial" charset="0"/>
                <a:ea typeface="Arial Unicode MS" pitchFamily="34" charset="-122"/>
                <a:cs typeface="Arial Unicode MS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2"/>
                </a:solidFill>
                <a:latin typeface="Arial" charset="0"/>
                <a:ea typeface="Arial Unicode MS" pitchFamily="34" charset="-122"/>
                <a:cs typeface="Arial Unicode MS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2"/>
                </a:solidFill>
                <a:latin typeface="Arial" charset="0"/>
                <a:ea typeface="Arial Unicode MS" pitchFamily="34" charset="-122"/>
                <a:cs typeface="Arial Unicode MS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2"/>
                </a:solidFill>
                <a:latin typeface="Arial" charset="0"/>
                <a:ea typeface="Arial Unicode MS" pitchFamily="34" charset="-122"/>
                <a:cs typeface="Arial Unicode MS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2"/>
                </a:solidFill>
                <a:latin typeface="Arial" charset="0"/>
                <a:ea typeface="Arial Unicode MS" pitchFamily="34" charset="-122"/>
                <a:cs typeface="Arial Unicode MS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2"/>
                </a:solidFill>
                <a:latin typeface="Arial" charset="0"/>
                <a:ea typeface="Arial Unicode MS" pitchFamily="34" charset="-122"/>
                <a:cs typeface="Arial Unicode MS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2"/>
                </a:solidFill>
                <a:latin typeface="Arial" charset="0"/>
                <a:ea typeface="Arial Unicode MS" pitchFamily="34" charset="-122"/>
                <a:cs typeface="Arial Unicode MS" pitchFamily="34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000" u="sng" dirty="0">
                <a:solidFill>
                  <a:schemeClr val="tx1"/>
                </a:solidFill>
                <a:latin typeface="+mn-lt"/>
                <a:ea typeface="宋体" charset="-122"/>
              </a:rPr>
              <a:t>[7, 8, 8, 8, 8.5, 9, 9, 9, 10, 10]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2000" u="sng" dirty="0">
                <a:solidFill>
                  <a:schemeClr val="tx1"/>
                </a:solidFill>
                <a:latin typeface="+mn-lt"/>
                <a:ea typeface="宋体" charset="-122"/>
              </a:rPr>
              <a:t>[8, 8, 8, 8.5, 9, 9, 9, 10]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2000" u="sng" dirty="0">
                <a:solidFill>
                  <a:schemeClr val="tx1"/>
                </a:solidFill>
                <a:latin typeface="+mn-lt"/>
                <a:ea typeface="宋体" charset="-122"/>
              </a:rPr>
              <a:t>[8, 8, 8, 8.5, 9, 9, 9, 10, 9]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2000" u="sng" dirty="0">
                <a:solidFill>
                  <a:schemeClr val="tx1"/>
                </a:solidFill>
                <a:latin typeface="+mn-lt"/>
                <a:ea typeface="宋体" charset="-122"/>
              </a:rPr>
              <a:t>8.72222222222</a:t>
            </a:r>
            <a:endParaRPr lang="en-US" altLang="zh-CN" sz="2000" dirty="0">
              <a:solidFill>
                <a:schemeClr val="tx1"/>
              </a:solidFill>
              <a:latin typeface="+mn-lt"/>
              <a:ea typeface="宋体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57200" y="976997"/>
            <a:ext cx="5770984" cy="3538968"/>
            <a:chOff x="914567" y="1224606"/>
            <a:chExt cx="3847179" cy="2801827"/>
          </a:xfrm>
        </p:grpSpPr>
        <p:sp>
          <p:nvSpPr>
            <p:cNvPr id="16" name="任意多边形 15"/>
            <p:cNvSpPr/>
            <p:nvPr/>
          </p:nvSpPr>
          <p:spPr>
            <a:xfrm>
              <a:off x="914567" y="1233189"/>
              <a:ext cx="3847179" cy="279324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2400" dirty="0" smtClean="0"/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>
                  <a:solidFill>
                    <a:schemeClr val="accent2">
                      <a:lumMod val="75000"/>
                    </a:schemeClr>
                  </a:solidFill>
                </a:rPr>
                <a:t># Filename: scoring.py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/>
                <a:t>jScores </a:t>
              </a:r>
              <a:r>
                <a:rPr lang="en-US" altLang="zh-CN" sz="2400" dirty="0"/>
                <a:t>= [9, 9, 8.5, 10, 7, 8, 8, 9, 8, 10]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err="1" smtClean="0"/>
                <a:t>aScore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= 9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err="1" smtClean="0"/>
                <a:t>jScores.sort</a:t>
              </a:r>
              <a:r>
                <a:rPr lang="en-US" altLang="zh-CN" sz="2400" dirty="0"/>
                <a:t>()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err="1" smtClean="0"/>
                <a:t>jScores.</a:t>
              </a:r>
              <a:r>
                <a:rPr lang="en-US" altLang="zh-CN" sz="2400" dirty="0" err="1"/>
                <a:t>pop</a:t>
              </a:r>
              <a:r>
                <a:rPr lang="en-US" altLang="zh-CN" sz="2400" dirty="0"/>
                <a:t>()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err="1" smtClean="0"/>
                <a:t>jScores.</a:t>
              </a:r>
              <a:r>
                <a:rPr lang="en-US" altLang="zh-CN" sz="2400" dirty="0" err="1"/>
                <a:t>pop</a:t>
              </a:r>
              <a:r>
                <a:rPr lang="en-US" altLang="zh-CN" sz="2400" dirty="0" smtClean="0"/>
                <a:t>(0</a:t>
              </a:r>
              <a:r>
                <a:rPr lang="en-US" altLang="zh-CN" sz="2400" dirty="0"/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err="1" smtClean="0"/>
                <a:t>jScores.</a:t>
              </a:r>
              <a:r>
                <a:rPr lang="en-US" altLang="zh-CN" sz="2400" dirty="0" err="1"/>
                <a:t>append</a:t>
              </a:r>
              <a:r>
                <a:rPr lang="en-US" altLang="zh-CN" sz="2400" dirty="0" smtClean="0"/>
                <a:t>(</a:t>
              </a:r>
              <a:r>
                <a:rPr lang="en-US" altLang="zh-CN" sz="2400" dirty="0" err="1" smtClean="0"/>
                <a:t>aScore</a:t>
              </a:r>
              <a:r>
                <a:rPr lang="en-US" altLang="zh-CN" sz="2400" dirty="0"/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err="1" smtClean="0"/>
                <a:t>aveScore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= </a:t>
              </a:r>
              <a:r>
                <a:rPr lang="en-US" altLang="zh-CN" sz="2400" dirty="0">
                  <a:solidFill>
                    <a:srgbClr val="7030A0"/>
                  </a:solidFill>
                </a:rPr>
                <a:t>sum</a:t>
              </a:r>
              <a:r>
                <a:rPr lang="en-US" altLang="zh-CN" sz="2400" dirty="0" smtClean="0"/>
                <a:t>(jScores</a:t>
              </a:r>
              <a:r>
                <a:rPr lang="en-US" altLang="zh-CN" sz="2400" dirty="0"/>
                <a:t>)/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len</a:t>
              </a:r>
              <a:r>
                <a:rPr lang="en-US" altLang="zh-CN" sz="2400" dirty="0" smtClean="0"/>
                <a:t>(jScores</a:t>
              </a:r>
              <a:r>
                <a:rPr lang="en-US" altLang="zh-CN" sz="2400" dirty="0"/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</a:t>
              </a:r>
              <a:r>
                <a:rPr lang="en-US" altLang="zh-CN" sz="2400" dirty="0" err="1" smtClean="0"/>
                <a:t>aveScore</a:t>
              </a:r>
              <a:r>
                <a:rPr lang="en-US" altLang="zh-CN" sz="2400" dirty="0" smtClean="0"/>
                <a:t>)</a:t>
              </a:r>
              <a:endParaRPr lang="en-US" altLang="zh-CN" sz="2400" dirty="0"/>
            </a:p>
          </p:txBody>
        </p:sp>
        <p:sp>
          <p:nvSpPr>
            <p:cNvPr id="17" name="椭圆形标注 16"/>
            <p:cNvSpPr/>
            <p:nvPr/>
          </p:nvSpPr>
          <p:spPr>
            <a:xfrm>
              <a:off x="988414" y="1224606"/>
              <a:ext cx="479982" cy="285015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</a:rPr>
                <a:t>F</a:t>
              </a:r>
              <a:r>
                <a:rPr lang="en-US" altLang="zh-CN" sz="800" dirty="0" smtClean="0">
                  <a:solidFill>
                    <a:schemeClr val="accent1"/>
                  </a:solidFill>
                </a:rPr>
                <a:t>ile</a:t>
              </a:r>
              <a:endParaRPr lang="zh-CN" altLang="en-US" sz="8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736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11560" y="987578"/>
            <a:ext cx="7992888" cy="17803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列表的应用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83</a:t>
            </a:fld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331649" y="940394"/>
            <a:ext cx="7048939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一份参加</a:t>
            </a:r>
            <a:r>
              <a:rPr lang="en-US" altLang="zh-CN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课程的学号名单</a:t>
            </a:r>
            <a:r>
              <a:rPr lang="en-US" altLang="zh-CN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B01,B02,B03,B05,B08,B10</a:t>
            </a:r>
            <a:r>
              <a:rPr lang="zh-CN" altLang="en-US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，请计算共有多少同学参与了本课程。</a:t>
            </a:r>
            <a:r>
              <a:rPr lang="zh-CN" altLang="en-US" sz="2400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请分别用列表和字符串的方法</a:t>
            </a:r>
            <a:r>
              <a:rPr lang="zh-CN" altLang="en-US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来解决这个问题。</a:t>
            </a:r>
            <a:endParaRPr lang="en-US" altLang="zh-CN" sz="2400" dirty="0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9" y="915571"/>
            <a:ext cx="121058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880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列表的应用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84</a:t>
            </a:fld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1619672" y="1131590"/>
            <a:ext cx="5554960" cy="3326991"/>
            <a:chOff x="914567" y="1233190"/>
            <a:chExt cx="1799569" cy="2969377"/>
          </a:xfrm>
        </p:grpSpPr>
        <p:sp>
          <p:nvSpPr>
            <p:cNvPr id="16" name="任意多边形 15"/>
            <p:cNvSpPr/>
            <p:nvPr/>
          </p:nvSpPr>
          <p:spPr>
            <a:xfrm>
              <a:off x="914567" y="1233190"/>
              <a:ext cx="1799569" cy="296937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2400" dirty="0" smtClean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count.py</a:t>
              </a:r>
            </a:p>
            <a:p>
              <a:r>
                <a:rPr lang="en-US" altLang="zh-CN" sz="2400" dirty="0" err="1"/>
                <a:t>lst</a:t>
              </a:r>
              <a:r>
                <a:rPr lang="en-US" altLang="zh-CN" sz="2400" dirty="0"/>
                <a:t> = 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'B01'</a:t>
              </a:r>
              <a:r>
                <a:rPr lang="en-US" altLang="zh-CN" sz="2400" dirty="0"/>
                <a:t>,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'B02'</a:t>
              </a:r>
              <a:r>
                <a:rPr lang="en-US" altLang="zh-CN" sz="2400" dirty="0"/>
                <a:t>,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'B03'</a:t>
              </a:r>
              <a:r>
                <a:rPr lang="en-US" altLang="zh-CN" sz="2400" dirty="0"/>
                <a:t>,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'B05'</a:t>
              </a:r>
              <a:r>
                <a:rPr lang="en-US" altLang="zh-CN" sz="2400" dirty="0"/>
                <a:t>,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'B08'</a:t>
              </a:r>
              <a:r>
                <a:rPr lang="en-US" altLang="zh-CN" sz="2400" dirty="0"/>
                <a:t>,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'B10'</a:t>
              </a:r>
              <a:r>
                <a:rPr lang="en-US" altLang="zh-CN" sz="2400" dirty="0"/>
                <a:t>]</a:t>
              </a:r>
            </a:p>
            <a:p>
              <a:r>
                <a:rPr lang="en-US" altLang="zh-CN" sz="2400" dirty="0"/>
                <a:t>s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"B01,B02,B03,B05,B08,B10"</a:t>
              </a:r>
            </a:p>
            <a:p>
              <a:r>
                <a:rPr lang="en-US" altLang="zh-CN" sz="2400" dirty="0" smtClean="0"/>
                <a:t>num1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len</a:t>
              </a:r>
              <a:r>
                <a:rPr lang="en-US" altLang="zh-CN" sz="2400" dirty="0"/>
                <a:t>(</a:t>
              </a:r>
              <a:r>
                <a:rPr lang="en-US" altLang="zh-CN" sz="2400" dirty="0" err="1"/>
                <a:t>lst</a:t>
              </a:r>
              <a:r>
                <a:rPr lang="en-US" altLang="zh-CN" sz="2400" dirty="0" smtClean="0"/>
                <a:t>)</a:t>
              </a:r>
            </a:p>
            <a:p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(num1</a:t>
              </a:r>
              <a:r>
                <a:rPr lang="en-US" altLang="zh-CN" sz="2400" dirty="0"/>
                <a:t>)</a:t>
              </a:r>
            </a:p>
            <a:p>
              <a:r>
                <a:rPr lang="en-US" altLang="zh-CN" sz="2400" dirty="0" smtClean="0"/>
                <a:t>num2 </a:t>
              </a:r>
              <a:r>
                <a:rPr lang="en-US" altLang="zh-CN" sz="2400" dirty="0"/>
                <a:t>= </a:t>
              </a:r>
              <a:r>
                <a:rPr lang="en-US" altLang="zh-CN" sz="2400" dirty="0" err="1"/>
                <a:t>s.count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','</a:t>
              </a:r>
              <a:r>
                <a:rPr lang="en-US" altLang="zh-CN" sz="2400" dirty="0"/>
                <a:t>) + 1</a:t>
              </a:r>
            </a:p>
            <a:p>
              <a:r>
                <a:rPr lang="en-US" altLang="zh-CN" sz="2400" dirty="0" smtClean="0"/>
                <a:t>num3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len</a:t>
              </a:r>
              <a:r>
                <a:rPr lang="en-US" altLang="zh-CN" sz="2400" dirty="0"/>
                <a:t>(</a:t>
              </a:r>
              <a:r>
                <a:rPr lang="en-US" altLang="zh-CN" sz="2400" dirty="0" err="1"/>
                <a:t>s.split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','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(num2</a:t>
              </a:r>
              <a:r>
                <a:rPr lang="en-US" altLang="zh-CN" sz="2400" dirty="0"/>
                <a:t>, num3)</a:t>
              </a:r>
            </a:p>
          </p:txBody>
        </p:sp>
        <p:sp>
          <p:nvSpPr>
            <p:cNvPr id="17" name="椭圆形标注 16"/>
            <p:cNvSpPr/>
            <p:nvPr/>
          </p:nvSpPr>
          <p:spPr>
            <a:xfrm>
              <a:off x="960859" y="1233190"/>
              <a:ext cx="305261" cy="321304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</a:rPr>
                <a:t>F</a:t>
              </a:r>
              <a:r>
                <a:rPr lang="en-US" altLang="zh-CN" sz="800" dirty="0" smtClean="0">
                  <a:solidFill>
                    <a:schemeClr val="accent1"/>
                  </a:solidFill>
                </a:rPr>
                <a:t>ile</a:t>
              </a:r>
              <a:endParaRPr lang="zh-CN" altLang="en-US" sz="8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933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43808" y="3334894"/>
            <a:ext cx="1800209" cy="1021556"/>
          </a:xfrm>
        </p:spPr>
        <p:txBody>
          <a:bodyPr/>
          <a:lstStyle/>
          <a:p>
            <a:r>
              <a:rPr lang="zh-CN" altLang="en-US" dirty="0" smtClean="0"/>
              <a:t>元组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2643758"/>
            <a:ext cx="1368152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3.4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85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939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元组的创建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86</a:t>
            </a:fld>
            <a:endParaRPr lang="zh-CN" altLang="en-US" dirty="0"/>
          </a:p>
        </p:txBody>
      </p: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635896" y="1131590"/>
            <a:ext cx="3384375" cy="3322671"/>
            <a:chOff x="-815695" y="1587499"/>
            <a:chExt cx="2435052" cy="1728126"/>
          </a:xfrm>
        </p:grpSpPr>
        <p:sp>
          <p:nvSpPr>
            <p:cNvPr id="14" name="任意多边形 13"/>
            <p:cNvSpPr/>
            <p:nvPr/>
          </p:nvSpPr>
          <p:spPr>
            <a:xfrm>
              <a:off x="-815695" y="1587499"/>
              <a:ext cx="2435052" cy="172812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aTuple</a:t>
              </a:r>
              <a:r>
                <a:rPr lang="en-US" altLang="zh-CN" sz="2400" dirty="0"/>
                <a:t> = (1, 2, 3)</a:t>
              </a:r>
              <a:endParaRPr lang="zh-CN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aTuple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(1, 2, 3)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2020,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(2020,)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k = 1, 2, 3</a:t>
              </a:r>
              <a:endParaRPr lang="zh-CN" altLang="zh-CN" sz="2400" dirty="0"/>
            </a:p>
            <a:p>
              <a:r>
                <a:rPr lang="en-US" altLang="zh-CN" sz="2400" dirty="0"/>
                <a:t>&gt;&gt;&gt; k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(1, 2, 3)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5" name="椭圆形标注 14"/>
            <p:cNvSpPr/>
            <p:nvPr/>
          </p:nvSpPr>
          <p:spPr>
            <a:xfrm>
              <a:off x="-733664" y="1595610"/>
              <a:ext cx="518039" cy="18723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7200" y="1220609"/>
            <a:ext cx="1594520" cy="1135118"/>
            <a:chOff x="1763688" y="1923678"/>
            <a:chExt cx="1118746" cy="1135118"/>
          </a:xfrm>
        </p:grpSpPr>
        <p:grpSp>
          <p:nvGrpSpPr>
            <p:cNvPr id="19" name="组合 18"/>
            <p:cNvGrpSpPr/>
            <p:nvPr/>
          </p:nvGrpSpPr>
          <p:grpSpPr>
            <a:xfrm>
              <a:off x="1763688" y="1923678"/>
              <a:ext cx="1118746" cy="849729"/>
              <a:chOff x="3009254" y="1907908"/>
              <a:chExt cx="1118746" cy="849729"/>
            </a:xfrm>
          </p:grpSpPr>
          <p:sp>
            <p:nvSpPr>
              <p:cNvPr id="20" name="MH_Other_1"/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>
              <a:xfrm>
                <a:off x="3009254" y="1907908"/>
                <a:ext cx="1080000" cy="646646"/>
              </a:xfrm>
              <a:prstGeom prst="roundRect">
                <a:avLst>
                  <a:gd name="adj" fmla="val 3901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  <p:sp>
            <p:nvSpPr>
              <p:cNvPr id="21" name="MH_Other_2"/>
              <p:cNvSpPr>
                <a:spLocks noChangeAspec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3048000" y="1959769"/>
                <a:ext cx="1080000" cy="797868"/>
              </a:xfrm>
              <a:custGeom>
                <a:avLst/>
                <a:gdLst>
                  <a:gd name="connsiteX0" fmla="*/ 106446 w 4557485"/>
                  <a:gd name="connsiteY0" fmla="*/ 0 h 3367314"/>
                  <a:gd name="connsiteX1" fmla="*/ 4451039 w 4557485"/>
                  <a:gd name="connsiteY1" fmla="*/ 0 h 3367314"/>
                  <a:gd name="connsiteX2" fmla="*/ 4557485 w 4557485"/>
                  <a:gd name="connsiteY2" fmla="*/ 106446 h 3367314"/>
                  <a:gd name="connsiteX3" fmla="*/ 4557485 w 4557485"/>
                  <a:gd name="connsiteY3" fmla="*/ 2622239 h 3367314"/>
                  <a:gd name="connsiteX4" fmla="*/ 4451039 w 4557485"/>
                  <a:gd name="connsiteY4" fmla="*/ 2728685 h 3367314"/>
                  <a:gd name="connsiteX5" fmla="*/ 3773714 w 4557485"/>
                  <a:gd name="connsiteY5" fmla="*/ 2728685 h 3367314"/>
                  <a:gd name="connsiteX6" fmla="*/ 3773714 w 4557485"/>
                  <a:gd name="connsiteY6" fmla="*/ 3367314 h 3367314"/>
                  <a:gd name="connsiteX7" fmla="*/ 3135085 w 4557485"/>
                  <a:gd name="connsiteY7" fmla="*/ 2728685 h 3367314"/>
                  <a:gd name="connsiteX8" fmla="*/ 106446 w 4557485"/>
                  <a:gd name="connsiteY8" fmla="*/ 2728685 h 3367314"/>
                  <a:gd name="connsiteX9" fmla="*/ 0 w 4557485"/>
                  <a:gd name="connsiteY9" fmla="*/ 2622239 h 3367314"/>
                  <a:gd name="connsiteX10" fmla="*/ 0 w 4557485"/>
                  <a:gd name="connsiteY10" fmla="*/ 106446 h 3367314"/>
                  <a:gd name="connsiteX11" fmla="*/ 106446 w 4557485"/>
                  <a:gd name="connsiteY11" fmla="*/ 0 h 3367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57485" h="3367314">
                    <a:moveTo>
                      <a:pt x="106446" y="0"/>
                    </a:moveTo>
                    <a:lnTo>
                      <a:pt x="4451039" y="0"/>
                    </a:lnTo>
                    <a:cubicBezTo>
                      <a:pt x="4509828" y="0"/>
                      <a:pt x="4557485" y="47657"/>
                      <a:pt x="4557485" y="106446"/>
                    </a:cubicBezTo>
                    <a:lnTo>
                      <a:pt x="4557485" y="2622239"/>
                    </a:lnTo>
                    <a:cubicBezTo>
                      <a:pt x="4557485" y="2681028"/>
                      <a:pt x="4509828" y="2728685"/>
                      <a:pt x="4451039" y="2728685"/>
                    </a:cubicBezTo>
                    <a:lnTo>
                      <a:pt x="3773714" y="2728685"/>
                    </a:lnTo>
                    <a:lnTo>
                      <a:pt x="3773714" y="3367314"/>
                    </a:lnTo>
                    <a:lnTo>
                      <a:pt x="3135085" y="2728685"/>
                    </a:lnTo>
                    <a:lnTo>
                      <a:pt x="106446" y="2728685"/>
                    </a:lnTo>
                    <a:cubicBezTo>
                      <a:pt x="47657" y="2728685"/>
                      <a:pt x="0" y="2681028"/>
                      <a:pt x="0" y="2622239"/>
                    </a:cubicBezTo>
                    <a:lnTo>
                      <a:pt x="0" y="106446"/>
                    </a:lnTo>
                    <a:cubicBezTo>
                      <a:pt x="0" y="47657"/>
                      <a:pt x="47657" y="0"/>
                      <a:pt x="1064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zh-CN" altLang="en-US" sz="2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圆括号</a:t>
                </a:r>
                <a:endPara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528779" y="2773407"/>
              <a:ext cx="252611" cy="285389"/>
              <a:chOff x="2961215" y="2931790"/>
              <a:chExt cx="252611" cy="285389"/>
            </a:xfrm>
          </p:grpSpPr>
          <p:sp>
            <p:nvSpPr>
              <p:cNvPr id="24" name="KSO_Shape"/>
              <p:cNvSpPr>
                <a:spLocks noChangeAspect="1"/>
              </p:cNvSpPr>
              <p:nvPr/>
            </p:nvSpPr>
            <p:spPr bwMode="auto">
              <a:xfrm>
                <a:off x="2961215" y="2931791"/>
                <a:ext cx="91536" cy="285388"/>
              </a:xfrm>
              <a:custGeom>
                <a:avLst/>
                <a:gdLst>
                  <a:gd name="T0" fmla="*/ 2147483646 w 272"/>
                  <a:gd name="T1" fmla="*/ 0 h 1322"/>
                  <a:gd name="T2" fmla="*/ 2147483646 w 272"/>
                  <a:gd name="T3" fmla="*/ 2147483646 h 1322"/>
                  <a:gd name="T4" fmla="*/ 2147483646 w 272"/>
                  <a:gd name="T5" fmla="*/ 2147483646 h 1322"/>
                  <a:gd name="T6" fmla="*/ 2147483646 w 272"/>
                  <a:gd name="T7" fmla="*/ 2147483646 h 1322"/>
                  <a:gd name="T8" fmla="*/ 2147483646 w 272"/>
                  <a:gd name="T9" fmla="*/ 2147483646 h 1322"/>
                  <a:gd name="T10" fmla="*/ 2147483646 w 272"/>
                  <a:gd name="T11" fmla="*/ 2147483646 h 1322"/>
                  <a:gd name="T12" fmla="*/ 2147483646 w 272"/>
                  <a:gd name="T13" fmla="*/ 2147483646 h 1322"/>
                  <a:gd name="T14" fmla="*/ 2147483646 w 272"/>
                  <a:gd name="T15" fmla="*/ 2147483646 h 1322"/>
                  <a:gd name="T16" fmla="*/ 2147483646 w 272"/>
                  <a:gd name="T17" fmla="*/ 2147483646 h 1322"/>
                  <a:gd name="T18" fmla="*/ 2147483646 w 272"/>
                  <a:gd name="T19" fmla="*/ 2147483646 h 1322"/>
                  <a:gd name="T20" fmla="*/ 2147483646 w 272"/>
                  <a:gd name="T21" fmla="*/ 2147483646 h 1322"/>
                  <a:gd name="T22" fmla="*/ 2147483646 w 272"/>
                  <a:gd name="T23" fmla="*/ 2147483646 h 1322"/>
                  <a:gd name="T24" fmla="*/ 2147483646 w 272"/>
                  <a:gd name="T25" fmla="*/ 2147483646 h 1322"/>
                  <a:gd name="T26" fmla="*/ 2147483646 w 272"/>
                  <a:gd name="T27" fmla="*/ 2147483646 h 1322"/>
                  <a:gd name="T28" fmla="*/ 2147483646 w 272"/>
                  <a:gd name="T29" fmla="*/ 2147483646 h 1322"/>
                  <a:gd name="T30" fmla="*/ 2147483646 w 272"/>
                  <a:gd name="T31" fmla="*/ 2147483646 h 1322"/>
                  <a:gd name="T32" fmla="*/ 2147483646 w 272"/>
                  <a:gd name="T33" fmla="*/ 2147483646 h 1322"/>
                  <a:gd name="T34" fmla="*/ 2147483646 w 272"/>
                  <a:gd name="T35" fmla="*/ 2147483646 h 1322"/>
                  <a:gd name="T36" fmla="*/ 2147483646 w 272"/>
                  <a:gd name="T37" fmla="*/ 2147483646 h 1322"/>
                  <a:gd name="T38" fmla="*/ 2147483646 w 272"/>
                  <a:gd name="T39" fmla="*/ 2147483646 h 1322"/>
                  <a:gd name="T40" fmla="*/ 2147483646 w 272"/>
                  <a:gd name="T41" fmla="*/ 2147483646 h 1322"/>
                  <a:gd name="T42" fmla="*/ 2147483646 w 272"/>
                  <a:gd name="T43" fmla="*/ 2147483646 h 1322"/>
                  <a:gd name="T44" fmla="*/ 2147483646 w 272"/>
                  <a:gd name="T45" fmla="*/ 2147483646 h 1322"/>
                  <a:gd name="T46" fmla="*/ 2147483646 w 272"/>
                  <a:gd name="T47" fmla="*/ 2147483646 h 1322"/>
                  <a:gd name="T48" fmla="*/ 2147483646 w 272"/>
                  <a:gd name="T49" fmla="*/ 2147483646 h 1322"/>
                  <a:gd name="T50" fmla="*/ 2147483646 w 272"/>
                  <a:gd name="T51" fmla="*/ 2147483646 h 1322"/>
                  <a:gd name="T52" fmla="*/ 2147483646 w 272"/>
                  <a:gd name="T53" fmla="*/ 2147483646 h 1322"/>
                  <a:gd name="T54" fmla="*/ 2147483646 w 272"/>
                  <a:gd name="T55" fmla="*/ 2147483646 h 1322"/>
                  <a:gd name="T56" fmla="*/ 2147483646 w 272"/>
                  <a:gd name="T57" fmla="*/ 2147483646 h 1322"/>
                  <a:gd name="T58" fmla="*/ 2147483646 w 272"/>
                  <a:gd name="T59" fmla="*/ 2147483646 h 1322"/>
                  <a:gd name="T60" fmla="*/ 2147483646 w 272"/>
                  <a:gd name="T61" fmla="*/ 2147483646 h 1322"/>
                  <a:gd name="T62" fmla="*/ 2147483646 w 272"/>
                  <a:gd name="T63" fmla="*/ 2147483646 h 1322"/>
                  <a:gd name="T64" fmla="*/ 2147483646 w 272"/>
                  <a:gd name="T65" fmla="*/ 2147483646 h 1322"/>
                  <a:gd name="T66" fmla="*/ 2147483646 w 272"/>
                  <a:gd name="T67" fmla="*/ 2147483646 h 1322"/>
                  <a:gd name="T68" fmla="*/ 2147483646 w 272"/>
                  <a:gd name="T69" fmla="*/ 2147483646 h 1322"/>
                  <a:gd name="T70" fmla="*/ 2147483646 w 272"/>
                  <a:gd name="T71" fmla="*/ 2147483646 h 1322"/>
                  <a:gd name="T72" fmla="*/ 2147483646 w 272"/>
                  <a:gd name="T73" fmla="*/ 2147483646 h 1322"/>
                  <a:gd name="T74" fmla="*/ 2147483646 w 272"/>
                  <a:gd name="T75" fmla="*/ 2147483646 h 1322"/>
                  <a:gd name="T76" fmla="*/ 2147483646 w 272"/>
                  <a:gd name="T77" fmla="*/ 2147483646 h 1322"/>
                  <a:gd name="T78" fmla="*/ 2147483646 w 272"/>
                  <a:gd name="T79" fmla="*/ 2147483646 h 1322"/>
                  <a:gd name="T80" fmla="*/ 2147483646 w 272"/>
                  <a:gd name="T81" fmla="*/ 2147483646 h 1322"/>
                  <a:gd name="T82" fmla="*/ 2147483646 w 272"/>
                  <a:gd name="T83" fmla="*/ 2147483646 h 1322"/>
                  <a:gd name="T84" fmla="*/ 2147483646 w 272"/>
                  <a:gd name="T85" fmla="*/ 2147483646 h 1322"/>
                  <a:gd name="T86" fmla="*/ 2147483646 w 272"/>
                  <a:gd name="T87" fmla="*/ 2147483646 h 1322"/>
                  <a:gd name="T88" fmla="*/ 0 w 272"/>
                  <a:gd name="T89" fmla="*/ 2147483646 h 1322"/>
                  <a:gd name="T90" fmla="*/ 2147483646 w 272"/>
                  <a:gd name="T91" fmla="*/ 2147483646 h 1322"/>
                  <a:gd name="T92" fmla="*/ 2147483646 w 272"/>
                  <a:gd name="T93" fmla="*/ 2147483646 h 1322"/>
                  <a:gd name="T94" fmla="*/ 2147483646 w 272"/>
                  <a:gd name="T95" fmla="*/ 2147483646 h 1322"/>
                  <a:gd name="T96" fmla="*/ 2147483646 w 272"/>
                  <a:gd name="T97" fmla="*/ 2147483646 h 1322"/>
                  <a:gd name="T98" fmla="*/ 2147483646 w 272"/>
                  <a:gd name="T99" fmla="*/ 2147483646 h 1322"/>
                  <a:gd name="T100" fmla="*/ 2147483646 w 272"/>
                  <a:gd name="T101" fmla="*/ 2147483646 h 1322"/>
                  <a:gd name="T102" fmla="*/ 2147483646 w 272"/>
                  <a:gd name="T103" fmla="*/ 2147483646 h 1322"/>
                  <a:gd name="T104" fmla="*/ 2147483646 w 272"/>
                  <a:gd name="T105" fmla="*/ 2147483646 h 1322"/>
                  <a:gd name="T106" fmla="*/ 2147483646 w 272"/>
                  <a:gd name="T107" fmla="*/ 2147483646 h 1322"/>
                  <a:gd name="T108" fmla="*/ 2147483646 w 272"/>
                  <a:gd name="T109" fmla="*/ 2147483646 h 1322"/>
                  <a:gd name="T110" fmla="*/ 2147483646 w 272"/>
                  <a:gd name="T111" fmla="*/ 2147483646 h 1322"/>
                  <a:gd name="T112" fmla="*/ 2147483646 w 272"/>
                  <a:gd name="T113" fmla="*/ 2147483646 h 1322"/>
                  <a:gd name="T114" fmla="*/ 2147483646 w 272"/>
                  <a:gd name="T115" fmla="*/ 0 h 1322"/>
                  <a:gd name="T116" fmla="*/ 2147483646 w 272"/>
                  <a:gd name="T117" fmla="*/ 0 h 1322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72" h="1322">
                    <a:moveTo>
                      <a:pt x="222" y="0"/>
                    </a:moveTo>
                    <a:lnTo>
                      <a:pt x="238" y="2"/>
                    </a:lnTo>
                    <a:lnTo>
                      <a:pt x="249" y="2"/>
                    </a:lnTo>
                    <a:lnTo>
                      <a:pt x="259" y="6"/>
                    </a:lnTo>
                    <a:lnTo>
                      <a:pt x="266" y="10"/>
                    </a:lnTo>
                    <a:lnTo>
                      <a:pt x="270" y="13"/>
                    </a:lnTo>
                    <a:lnTo>
                      <a:pt x="272" y="19"/>
                    </a:lnTo>
                    <a:lnTo>
                      <a:pt x="272" y="25"/>
                    </a:lnTo>
                    <a:lnTo>
                      <a:pt x="270" y="31"/>
                    </a:lnTo>
                    <a:lnTo>
                      <a:pt x="238" y="107"/>
                    </a:lnTo>
                    <a:lnTo>
                      <a:pt x="209" y="184"/>
                    </a:lnTo>
                    <a:lnTo>
                      <a:pt x="184" y="261"/>
                    </a:lnTo>
                    <a:lnTo>
                      <a:pt x="165" y="340"/>
                    </a:lnTo>
                    <a:lnTo>
                      <a:pt x="149" y="420"/>
                    </a:lnTo>
                    <a:lnTo>
                      <a:pt x="138" y="499"/>
                    </a:lnTo>
                    <a:lnTo>
                      <a:pt x="132" y="580"/>
                    </a:lnTo>
                    <a:lnTo>
                      <a:pt x="130" y="660"/>
                    </a:lnTo>
                    <a:lnTo>
                      <a:pt x="132" y="739"/>
                    </a:lnTo>
                    <a:lnTo>
                      <a:pt x="138" y="819"/>
                    </a:lnTo>
                    <a:lnTo>
                      <a:pt x="149" y="900"/>
                    </a:lnTo>
                    <a:lnTo>
                      <a:pt x="165" y="979"/>
                    </a:lnTo>
                    <a:lnTo>
                      <a:pt x="184" y="1057"/>
                    </a:lnTo>
                    <a:lnTo>
                      <a:pt x="209" y="1136"/>
                    </a:lnTo>
                    <a:lnTo>
                      <a:pt x="238" y="1213"/>
                    </a:lnTo>
                    <a:lnTo>
                      <a:pt x="268" y="1290"/>
                    </a:lnTo>
                    <a:lnTo>
                      <a:pt x="272" y="1305"/>
                    </a:lnTo>
                    <a:lnTo>
                      <a:pt x="272" y="1311"/>
                    </a:lnTo>
                    <a:lnTo>
                      <a:pt x="268" y="1315"/>
                    </a:lnTo>
                    <a:lnTo>
                      <a:pt x="261" y="1318"/>
                    </a:lnTo>
                    <a:lnTo>
                      <a:pt x="251" y="1320"/>
                    </a:lnTo>
                    <a:lnTo>
                      <a:pt x="240" y="1322"/>
                    </a:lnTo>
                    <a:lnTo>
                      <a:pt x="222" y="1322"/>
                    </a:lnTo>
                    <a:lnTo>
                      <a:pt x="209" y="1322"/>
                    </a:lnTo>
                    <a:lnTo>
                      <a:pt x="199" y="1322"/>
                    </a:lnTo>
                    <a:lnTo>
                      <a:pt x="182" y="1318"/>
                    </a:lnTo>
                    <a:lnTo>
                      <a:pt x="170" y="1315"/>
                    </a:lnTo>
                    <a:lnTo>
                      <a:pt x="165" y="1307"/>
                    </a:lnTo>
                    <a:lnTo>
                      <a:pt x="126" y="1230"/>
                    </a:lnTo>
                    <a:lnTo>
                      <a:pt x="92" y="1151"/>
                    </a:lnTo>
                    <a:lnTo>
                      <a:pt x="65" y="1073"/>
                    </a:lnTo>
                    <a:lnTo>
                      <a:pt x="40" y="992"/>
                    </a:lnTo>
                    <a:lnTo>
                      <a:pt x="23" y="912"/>
                    </a:lnTo>
                    <a:lnTo>
                      <a:pt x="9" y="829"/>
                    </a:lnTo>
                    <a:lnTo>
                      <a:pt x="2" y="747"/>
                    </a:lnTo>
                    <a:lnTo>
                      <a:pt x="0" y="662"/>
                    </a:lnTo>
                    <a:lnTo>
                      <a:pt x="2" y="578"/>
                    </a:lnTo>
                    <a:lnTo>
                      <a:pt x="11" y="495"/>
                    </a:lnTo>
                    <a:lnTo>
                      <a:pt x="25" y="413"/>
                    </a:lnTo>
                    <a:lnTo>
                      <a:pt x="44" y="330"/>
                    </a:lnTo>
                    <a:lnTo>
                      <a:pt x="67" y="249"/>
                    </a:lnTo>
                    <a:lnTo>
                      <a:pt x="96" y="171"/>
                    </a:lnTo>
                    <a:lnTo>
                      <a:pt x="128" y="92"/>
                    </a:lnTo>
                    <a:lnTo>
                      <a:pt x="165" y="15"/>
                    </a:lnTo>
                    <a:lnTo>
                      <a:pt x="169" y="10"/>
                    </a:lnTo>
                    <a:lnTo>
                      <a:pt x="178" y="6"/>
                    </a:lnTo>
                    <a:lnTo>
                      <a:pt x="186" y="4"/>
                    </a:lnTo>
                    <a:lnTo>
                      <a:pt x="195" y="2"/>
                    </a:lnTo>
                    <a:lnTo>
                      <a:pt x="207" y="0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 sz="2000" dirty="0"/>
              </a:p>
            </p:txBody>
          </p:sp>
          <p:sp>
            <p:nvSpPr>
              <p:cNvPr id="25" name="KSO_Shape"/>
              <p:cNvSpPr>
                <a:spLocks noChangeAspect="1"/>
              </p:cNvSpPr>
              <p:nvPr/>
            </p:nvSpPr>
            <p:spPr bwMode="auto">
              <a:xfrm flipH="1">
                <a:off x="3131840" y="2931790"/>
                <a:ext cx="81986" cy="285389"/>
              </a:xfrm>
              <a:custGeom>
                <a:avLst/>
                <a:gdLst>
                  <a:gd name="T0" fmla="*/ 2147483646 w 272"/>
                  <a:gd name="T1" fmla="*/ 0 h 1322"/>
                  <a:gd name="T2" fmla="*/ 2147483646 w 272"/>
                  <a:gd name="T3" fmla="*/ 2147483646 h 1322"/>
                  <a:gd name="T4" fmla="*/ 2147483646 w 272"/>
                  <a:gd name="T5" fmla="*/ 2147483646 h 1322"/>
                  <a:gd name="T6" fmla="*/ 2147483646 w 272"/>
                  <a:gd name="T7" fmla="*/ 2147483646 h 1322"/>
                  <a:gd name="T8" fmla="*/ 2147483646 w 272"/>
                  <a:gd name="T9" fmla="*/ 2147483646 h 1322"/>
                  <a:gd name="T10" fmla="*/ 2147483646 w 272"/>
                  <a:gd name="T11" fmla="*/ 2147483646 h 1322"/>
                  <a:gd name="T12" fmla="*/ 2147483646 w 272"/>
                  <a:gd name="T13" fmla="*/ 2147483646 h 1322"/>
                  <a:gd name="T14" fmla="*/ 2147483646 w 272"/>
                  <a:gd name="T15" fmla="*/ 2147483646 h 1322"/>
                  <a:gd name="T16" fmla="*/ 2147483646 w 272"/>
                  <a:gd name="T17" fmla="*/ 2147483646 h 1322"/>
                  <a:gd name="T18" fmla="*/ 2147483646 w 272"/>
                  <a:gd name="T19" fmla="*/ 2147483646 h 1322"/>
                  <a:gd name="T20" fmla="*/ 2147483646 w 272"/>
                  <a:gd name="T21" fmla="*/ 2147483646 h 1322"/>
                  <a:gd name="T22" fmla="*/ 2147483646 w 272"/>
                  <a:gd name="T23" fmla="*/ 2147483646 h 1322"/>
                  <a:gd name="T24" fmla="*/ 2147483646 w 272"/>
                  <a:gd name="T25" fmla="*/ 2147483646 h 1322"/>
                  <a:gd name="T26" fmla="*/ 2147483646 w 272"/>
                  <a:gd name="T27" fmla="*/ 2147483646 h 1322"/>
                  <a:gd name="T28" fmla="*/ 2147483646 w 272"/>
                  <a:gd name="T29" fmla="*/ 2147483646 h 1322"/>
                  <a:gd name="T30" fmla="*/ 2147483646 w 272"/>
                  <a:gd name="T31" fmla="*/ 2147483646 h 1322"/>
                  <a:gd name="T32" fmla="*/ 2147483646 w 272"/>
                  <a:gd name="T33" fmla="*/ 2147483646 h 1322"/>
                  <a:gd name="T34" fmla="*/ 2147483646 w 272"/>
                  <a:gd name="T35" fmla="*/ 2147483646 h 1322"/>
                  <a:gd name="T36" fmla="*/ 2147483646 w 272"/>
                  <a:gd name="T37" fmla="*/ 2147483646 h 1322"/>
                  <a:gd name="T38" fmla="*/ 2147483646 w 272"/>
                  <a:gd name="T39" fmla="*/ 2147483646 h 1322"/>
                  <a:gd name="T40" fmla="*/ 2147483646 w 272"/>
                  <a:gd name="T41" fmla="*/ 2147483646 h 1322"/>
                  <a:gd name="T42" fmla="*/ 2147483646 w 272"/>
                  <a:gd name="T43" fmla="*/ 2147483646 h 1322"/>
                  <a:gd name="T44" fmla="*/ 2147483646 w 272"/>
                  <a:gd name="T45" fmla="*/ 2147483646 h 1322"/>
                  <a:gd name="T46" fmla="*/ 2147483646 w 272"/>
                  <a:gd name="T47" fmla="*/ 2147483646 h 1322"/>
                  <a:gd name="T48" fmla="*/ 2147483646 w 272"/>
                  <a:gd name="T49" fmla="*/ 2147483646 h 1322"/>
                  <a:gd name="T50" fmla="*/ 2147483646 w 272"/>
                  <a:gd name="T51" fmla="*/ 2147483646 h 1322"/>
                  <a:gd name="T52" fmla="*/ 2147483646 w 272"/>
                  <a:gd name="T53" fmla="*/ 2147483646 h 1322"/>
                  <a:gd name="T54" fmla="*/ 2147483646 w 272"/>
                  <a:gd name="T55" fmla="*/ 2147483646 h 1322"/>
                  <a:gd name="T56" fmla="*/ 2147483646 w 272"/>
                  <a:gd name="T57" fmla="*/ 2147483646 h 1322"/>
                  <a:gd name="T58" fmla="*/ 2147483646 w 272"/>
                  <a:gd name="T59" fmla="*/ 2147483646 h 1322"/>
                  <a:gd name="T60" fmla="*/ 2147483646 w 272"/>
                  <a:gd name="T61" fmla="*/ 2147483646 h 1322"/>
                  <a:gd name="T62" fmla="*/ 2147483646 w 272"/>
                  <a:gd name="T63" fmla="*/ 2147483646 h 1322"/>
                  <a:gd name="T64" fmla="*/ 2147483646 w 272"/>
                  <a:gd name="T65" fmla="*/ 2147483646 h 1322"/>
                  <a:gd name="T66" fmla="*/ 2147483646 w 272"/>
                  <a:gd name="T67" fmla="*/ 2147483646 h 1322"/>
                  <a:gd name="T68" fmla="*/ 2147483646 w 272"/>
                  <a:gd name="T69" fmla="*/ 2147483646 h 1322"/>
                  <a:gd name="T70" fmla="*/ 2147483646 w 272"/>
                  <a:gd name="T71" fmla="*/ 2147483646 h 1322"/>
                  <a:gd name="T72" fmla="*/ 2147483646 w 272"/>
                  <a:gd name="T73" fmla="*/ 2147483646 h 1322"/>
                  <a:gd name="T74" fmla="*/ 2147483646 w 272"/>
                  <a:gd name="T75" fmla="*/ 2147483646 h 1322"/>
                  <a:gd name="T76" fmla="*/ 2147483646 w 272"/>
                  <a:gd name="T77" fmla="*/ 2147483646 h 1322"/>
                  <a:gd name="T78" fmla="*/ 2147483646 w 272"/>
                  <a:gd name="T79" fmla="*/ 2147483646 h 1322"/>
                  <a:gd name="T80" fmla="*/ 2147483646 w 272"/>
                  <a:gd name="T81" fmla="*/ 2147483646 h 1322"/>
                  <a:gd name="T82" fmla="*/ 2147483646 w 272"/>
                  <a:gd name="T83" fmla="*/ 2147483646 h 1322"/>
                  <a:gd name="T84" fmla="*/ 2147483646 w 272"/>
                  <a:gd name="T85" fmla="*/ 2147483646 h 1322"/>
                  <a:gd name="T86" fmla="*/ 2147483646 w 272"/>
                  <a:gd name="T87" fmla="*/ 2147483646 h 1322"/>
                  <a:gd name="T88" fmla="*/ 0 w 272"/>
                  <a:gd name="T89" fmla="*/ 2147483646 h 1322"/>
                  <a:gd name="T90" fmla="*/ 2147483646 w 272"/>
                  <a:gd name="T91" fmla="*/ 2147483646 h 1322"/>
                  <a:gd name="T92" fmla="*/ 2147483646 w 272"/>
                  <a:gd name="T93" fmla="*/ 2147483646 h 1322"/>
                  <a:gd name="T94" fmla="*/ 2147483646 w 272"/>
                  <a:gd name="T95" fmla="*/ 2147483646 h 1322"/>
                  <a:gd name="T96" fmla="*/ 2147483646 w 272"/>
                  <a:gd name="T97" fmla="*/ 2147483646 h 1322"/>
                  <a:gd name="T98" fmla="*/ 2147483646 w 272"/>
                  <a:gd name="T99" fmla="*/ 2147483646 h 1322"/>
                  <a:gd name="T100" fmla="*/ 2147483646 w 272"/>
                  <a:gd name="T101" fmla="*/ 2147483646 h 1322"/>
                  <a:gd name="T102" fmla="*/ 2147483646 w 272"/>
                  <a:gd name="T103" fmla="*/ 2147483646 h 1322"/>
                  <a:gd name="T104" fmla="*/ 2147483646 w 272"/>
                  <a:gd name="T105" fmla="*/ 2147483646 h 1322"/>
                  <a:gd name="T106" fmla="*/ 2147483646 w 272"/>
                  <a:gd name="T107" fmla="*/ 2147483646 h 1322"/>
                  <a:gd name="T108" fmla="*/ 2147483646 w 272"/>
                  <a:gd name="T109" fmla="*/ 2147483646 h 1322"/>
                  <a:gd name="T110" fmla="*/ 2147483646 w 272"/>
                  <a:gd name="T111" fmla="*/ 2147483646 h 1322"/>
                  <a:gd name="T112" fmla="*/ 2147483646 w 272"/>
                  <a:gd name="T113" fmla="*/ 2147483646 h 1322"/>
                  <a:gd name="T114" fmla="*/ 2147483646 w 272"/>
                  <a:gd name="T115" fmla="*/ 0 h 1322"/>
                  <a:gd name="T116" fmla="*/ 2147483646 w 272"/>
                  <a:gd name="T117" fmla="*/ 0 h 1322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72" h="1322">
                    <a:moveTo>
                      <a:pt x="222" y="0"/>
                    </a:moveTo>
                    <a:lnTo>
                      <a:pt x="238" y="2"/>
                    </a:lnTo>
                    <a:lnTo>
                      <a:pt x="249" y="2"/>
                    </a:lnTo>
                    <a:lnTo>
                      <a:pt x="259" y="6"/>
                    </a:lnTo>
                    <a:lnTo>
                      <a:pt x="266" y="10"/>
                    </a:lnTo>
                    <a:lnTo>
                      <a:pt x="270" y="13"/>
                    </a:lnTo>
                    <a:lnTo>
                      <a:pt x="272" y="19"/>
                    </a:lnTo>
                    <a:lnTo>
                      <a:pt x="272" y="25"/>
                    </a:lnTo>
                    <a:lnTo>
                      <a:pt x="270" y="31"/>
                    </a:lnTo>
                    <a:lnTo>
                      <a:pt x="238" y="107"/>
                    </a:lnTo>
                    <a:lnTo>
                      <a:pt x="209" y="184"/>
                    </a:lnTo>
                    <a:lnTo>
                      <a:pt x="184" y="261"/>
                    </a:lnTo>
                    <a:lnTo>
                      <a:pt x="165" y="340"/>
                    </a:lnTo>
                    <a:lnTo>
                      <a:pt x="149" y="420"/>
                    </a:lnTo>
                    <a:lnTo>
                      <a:pt x="138" y="499"/>
                    </a:lnTo>
                    <a:lnTo>
                      <a:pt x="132" y="580"/>
                    </a:lnTo>
                    <a:lnTo>
                      <a:pt x="130" y="660"/>
                    </a:lnTo>
                    <a:lnTo>
                      <a:pt x="132" y="739"/>
                    </a:lnTo>
                    <a:lnTo>
                      <a:pt x="138" y="819"/>
                    </a:lnTo>
                    <a:lnTo>
                      <a:pt x="149" y="900"/>
                    </a:lnTo>
                    <a:lnTo>
                      <a:pt x="165" y="979"/>
                    </a:lnTo>
                    <a:lnTo>
                      <a:pt x="184" y="1057"/>
                    </a:lnTo>
                    <a:lnTo>
                      <a:pt x="209" y="1136"/>
                    </a:lnTo>
                    <a:lnTo>
                      <a:pt x="238" y="1213"/>
                    </a:lnTo>
                    <a:lnTo>
                      <a:pt x="268" y="1290"/>
                    </a:lnTo>
                    <a:lnTo>
                      <a:pt x="272" y="1305"/>
                    </a:lnTo>
                    <a:lnTo>
                      <a:pt x="272" y="1311"/>
                    </a:lnTo>
                    <a:lnTo>
                      <a:pt x="268" y="1315"/>
                    </a:lnTo>
                    <a:lnTo>
                      <a:pt x="261" y="1318"/>
                    </a:lnTo>
                    <a:lnTo>
                      <a:pt x="251" y="1320"/>
                    </a:lnTo>
                    <a:lnTo>
                      <a:pt x="240" y="1322"/>
                    </a:lnTo>
                    <a:lnTo>
                      <a:pt x="222" y="1322"/>
                    </a:lnTo>
                    <a:lnTo>
                      <a:pt x="209" y="1322"/>
                    </a:lnTo>
                    <a:lnTo>
                      <a:pt x="199" y="1322"/>
                    </a:lnTo>
                    <a:lnTo>
                      <a:pt x="182" y="1318"/>
                    </a:lnTo>
                    <a:lnTo>
                      <a:pt x="170" y="1315"/>
                    </a:lnTo>
                    <a:lnTo>
                      <a:pt x="165" y="1307"/>
                    </a:lnTo>
                    <a:lnTo>
                      <a:pt x="126" y="1230"/>
                    </a:lnTo>
                    <a:lnTo>
                      <a:pt x="92" y="1151"/>
                    </a:lnTo>
                    <a:lnTo>
                      <a:pt x="65" y="1073"/>
                    </a:lnTo>
                    <a:lnTo>
                      <a:pt x="40" y="992"/>
                    </a:lnTo>
                    <a:lnTo>
                      <a:pt x="23" y="912"/>
                    </a:lnTo>
                    <a:lnTo>
                      <a:pt x="9" y="829"/>
                    </a:lnTo>
                    <a:lnTo>
                      <a:pt x="2" y="747"/>
                    </a:lnTo>
                    <a:lnTo>
                      <a:pt x="0" y="662"/>
                    </a:lnTo>
                    <a:lnTo>
                      <a:pt x="2" y="578"/>
                    </a:lnTo>
                    <a:lnTo>
                      <a:pt x="11" y="495"/>
                    </a:lnTo>
                    <a:lnTo>
                      <a:pt x="25" y="413"/>
                    </a:lnTo>
                    <a:lnTo>
                      <a:pt x="44" y="330"/>
                    </a:lnTo>
                    <a:lnTo>
                      <a:pt x="67" y="249"/>
                    </a:lnTo>
                    <a:lnTo>
                      <a:pt x="96" y="171"/>
                    </a:lnTo>
                    <a:lnTo>
                      <a:pt x="128" y="92"/>
                    </a:lnTo>
                    <a:lnTo>
                      <a:pt x="165" y="15"/>
                    </a:lnTo>
                    <a:lnTo>
                      <a:pt x="169" y="10"/>
                    </a:lnTo>
                    <a:lnTo>
                      <a:pt x="178" y="6"/>
                    </a:lnTo>
                    <a:lnTo>
                      <a:pt x="186" y="4"/>
                    </a:lnTo>
                    <a:lnTo>
                      <a:pt x="195" y="2"/>
                    </a:lnTo>
                    <a:lnTo>
                      <a:pt x="207" y="0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 sz="2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7951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元组的操作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87</a:t>
            </a:fld>
            <a:endParaRPr lang="zh-CN" altLang="en-US" dirty="0"/>
          </a:p>
        </p:txBody>
      </p: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707904" y="1131590"/>
            <a:ext cx="4320480" cy="3600400"/>
            <a:chOff x="-815695" y="1587499"/>
            <a:chExt cx="3108577" cy="1872573"/>
          </a:xfrm>
        </p:grpSpPr>
        <p:sp>
          <p:nvSpPr>
            <p:cNvPr id="14" name="任意多边形 13"/>
            <p:cNvSpPr/>
            <p:nvPr/>
          </p:nvSpPr>
          <p:spPr>
            <a:xfrm>
              <a:off x="-815695" y="1587499"/>
              <a:ext cx="3108577" cy="187257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pPr>
                <a:defRPr/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bTuple</a:t>
              </a:r>
              <a:r>
                <a:rPr lang="en-US" altLang="zh-CN" sz="2400" dirty="0"/>
                <a:t> = ([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'Monday'</a:t>
              </a:r>
              <a:r>
                <a:rPr lang="en-US" altLang="zh-CN" sz="2400" dirty="0"/>
                <a:t>, 1], 2,3)</a:t>
              </a:r>
            </a:p>
            <a:p>
              <a:pPr>
                <a:defRPr/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bTuple</a:t>
              </a:r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>
                  <a:solidFill>
                    <a:srgbClr val="0070C0"/>
                  </a:solidFill>
                </a:rPr>
                <a:t>(['Monday', 1], 2, 3)</a:t>
              </a:r>
            </a:p>
            <a:p>
              <a:pPr>
                <a:defRPr/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bTuple</a:t>
              </a:r>
              <a:r>
                <a:rPr lang="en-US" altLang="zh-CN" sz="2400" dirty="0"/>
                <a:t>[0][1]</a:t>
              </a:r>
            </a:p>
            <a:p>
              <a:pPr>
                <a:defRPr/>
              </a:pPr>
              <a:r>
                <a:rPr lang="en-US" altLang="zh-CN" sz="2400" dirty="0">
                  <a:solidFill>
                    <a:srgbClr val="0070C0"/>
                  </a:solidFill>
                </a:rPr>
                <a:t>1</a:t>
              </a:r>
            </a:p>
            <a:p>
              <a:pPr>
                <a:defRPr/>
              </a:pPr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len</a:t>
              </a:r>
              <a:r>
                <a:rPr lang="en-US" altLang="zh-CN" sz="2400" dirty="0"/>
                <a:t>(</a:t>
              </a:r>
              <a:r>
                <a:rPr lang="en-US" altLang="zh-CN" sz="2400" dirty="0" err="1"/>
                <a:t>bTuple</a:t>
              </a:r>
              <a:r>
                <a:rPr lang="en-US" altLang="zh-CN" sz="2400" dirty="0"/>
                <a:t>)</a:t>
              </a:r>
            </a:p>
            <a:p>
              <a:pPr>
                <a:defRPr/>
              </a:pPr>
              <a:r>
                <a:rPr lang="en-US" altLang="zh-CN" sz="2400" dirty="0">
                  <a:solidFill>
                    <a:srgbClr val="0070C0"/>
                  </a:solidFill>
                </a:rPr>
                <a:t>3</a:t>
              </a:r>
            </a:p>
            <a:p>
              <a:pPr>
                <a:defRPr/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bTuple</a:t>
              </a:r>
              <a:r>
                <a:rPr lang="en-US" altLang="zh-CN" sz="2400" dirty="0"/>
                <a:t>[1:]</a:t>
              </a:r>
            </a:p>
            <a:p>
              <a:pPr>
                <a:defRPr/>
              </a:pPr>
              <a:r>
                <a:rPr lang="en-US" altLang="zh-CN" sz="2400" dirty="0">
                  <a:solidFill>
                    <a:srgbClr val="0070C0"/>
                  </a:solidFill>
                </a:rPr>
                <a:t>(2, 3)</a:t>
              </a:r>
            </a:p>
          </p:txBody>
        </p:sp>
        <p:sp>
          <p:nvSpPr>
            <p:cNvPr id="15" name="椭圆形标注 14"/>
            <p:cNvSpPr/>
            <p:nvPr/>
          </p:nvSpPr>
          <p:spPr>
            <a:xfrm>
              <a:off x="-733664" y="1595610"/>
              <a:ext cx="518039" cy="18723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57200" y="1131589"/>
            <a:ext cx="2128500" cy="1058033"/>
            <a:chOff x="3009254" y="1907908"/>
            <a:chExt cx="1573029" cy="838720"/>
          </a:xfrm>
        </p:grpSpPr>
        <p:sp>
          <p:nvSpPr>
            <p:cNvPr id="23" name="MH_Other_1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3009254" y="1907908"/>
              <a:ext cx="1512168" cy="646646"/>
            </a:xfrm>
            <a:prstGeom prst="roundRect">
              <a:avLst>
                <a:gd name="adj" fmla="val 3901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24" name="MH_Other_2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70115" y="1948760"/>
              <a:ext cx="1512168" cy="797868"/>
            </a:xfrm>
            <a:custGeom>
              <a:avLst/>
              <a:gdLst>
                <a:gd name="connsiteX0" fmla="*/ 106446 w 4557485"/>
                <a:gd name="connsiteY0" fmla="*/ 0 h 3367314"/>
                <a:gd name="connsiteX1" fmla="*/ 4451039 w 4557485"/>
                <a:gd name="connsiteY1" fmla="*/ 0 h 3367314"/>
                <a:gd name="connsiteX2" fmla="*/ 4557485 w 4557485"/>
                <a:gd name="connsiteY2" fmla="*/ 106446 h 3367314"/>
                <a:gd name="connsiteX3" fmla="*/ 4557485 w 4557485"/>
                <a:gd name="connsiteY3" fmla="*/ 2622239 h 3367314"/>
                <a:gd name="connsiteX4" fmla="*/ 4451039 w 4557485"/>
                <a:gd name="connsiteY4" fmla="*/ 2728685 h 3367314"/>
                <a:gd name="connsiteX5" fmla="*/ 3773714 w 4557485"/>
                <a:gd name="connsiteY5" fmla="*/ 2728685 h 3367314"/>
                <a:gd name="connsiteX6" fmla="*/ 3773714 w 4557485"/>
                <a:gd name="connsiteY6" fmla="*/ 3367314 h 3367314"/>
                <a:gd name="connsiteX7" fmla="*/ 3135085 w 4557485"/>
                <a:gd name="connsiteY7" fmla="*/ 2728685 h 3367314"/>
                <a:gd name="connsiteX8" fmla="*/ 106446 w 4557485"/>
                <a:gd name="connsiteY8" fmla="*/ 2728685 h 3367314"/>
                <a:gd name="connsiteX9" fmla="*/ 0 w 4557485"/>
                <a:gd name="connsiteY9" fmla="*/ 2622239 h 3367314"/>
                <a:gd name="connsiteX10" fmla="*/ 0 w 4557485"/>
                <a:gd name="connsiteY10" fmla="*/ 106446 h 3367314"/>
                <a:gd name="connsiteX11" fmla="*/ 106446 w 4557485"/>
                <a:gd name="connsiteY11" fmla="*/ 0 h 336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57485" h="3367314">
                  <a:moveTo>
                    <a:pt x="106446" y="0"/>
                  </a:moveTo>
                  <a:lnTo>
                    <a:pt x="4451039" y="0"/>
                  </a:lnTo>
                  <a:cubicBezTo>
                    <a:pt x="4509828" y="0"/>
                    <a:pt x="4557485" y="47657"/>
                    <a:pt x="4557485" y="106446"/>
                  </a:cubicBezTo>
                  <a:lnTo>
                    <a:pt x="4557485" y="2622239"/>
                  </a:lnTo>
                  <a:cubicBezTo>
                    <a:pt x="4557485" y="2681028"/>
                    <a:pt x="4509828" y="2728685"/>
                    <a:pt x="4451039" y="2728685"/>
                  </a:cubicBezTo>
                  <a:lnTo>
                    <a:pt x="3773714" y="2728685"/>
                  </a:lnTo>
                  <a:lnTo>
                    <a:pt x="3773714" y="3367314"/>
                  </a:lnTo>
                  <a:lnTo>
                    <a:pt x="3135085" y="2728685"/>
                  </a:lnTo>
                  <a:lnTo>
                    <a:pt x="106446" y="2728685"/>
                  </a:lnTo>
                  <a:cubicBezTo>
                    <a:pt x="47657" y="2728685"/>
                    <a:pt x="0" y="2681028"/>
                    <a:pt x="0" y="2622239"/>
                  </a:cubicBezTo>
                  <a:lnTo>
                    <a:pt x="0" y="106446"/>
                  </a:lnTo>
                  <a:cubicBezTo>
                    <a:pt x="0" y="47657"/>
                    <a:pt x="47657" y="0"/>
                    <a:pt x="1064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序列通用：</a:t>
              </a:r>
              <a:endPara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2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切片、求长度</a:t>
              </a:r>
              <a:endPara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KSO_Shape"/>
          <p:cNvSpPr>
            <a:spLocks noChangeAspect="1"/>
          </p:cNvSpPr>
          <p:nvPr/>
        </p:nvSpPr>
        <p:spPr bwMode="auto">
          <a:xfrm>
            <a:off x="2051720" y="2221034"/>
            <a:ext cx="130464" cy="285388"/>
          </a:xfrm>
          <a:custGeom>
            <a:avLst/>
            <a:gdLst>
              <a:gd name="T0" fmla="*/ 2147483646 w 272"/>
              <a:gd name="T1" fmla="*/ 0 h 1322"/>
              <a:gd name="T2" fmla="*/ 2147483646 w 272"/>
              <a:gd name="T3" fmla="*/ 2147483646 h 1322"/>
              <a:gd name="T4" fmla="*/ 2147483646 w 272"/>
              <a:gd name="T5" fmla="*/ 2147483646 h 1322"/>
              <a:gd name="T6" fmla="*/ 2147483646 w 272"/>
              <a:gd name="T7" fmla="*/ 2147483646 h 1322"/>
              <a:gd name="T8" fmla="*/ 2147483646 w 272"/>
              <a:gd name="T9" fmla="*/ 2147483646 h 1322"/>
              <a:gd name="T10" fmla="*/ 2147483646 w 272"/>
              <a:gd name="T11" fmla="*/ 2147483646 h 1322"/>
              <a:gd name="T12" fmla="*/ 2147483646 w 272"/>
              <a:gd name="T13" fmla="*/ 2147483646 h 1322"/>
              <a:gd name="T14" fmla="*/ 2147483646 w 272"/>
              <a:gd name="T15" fmla="*/ 2147483646 h 1322"/>
              <a:gd name="T16" fmla="*/ 2147483646 w 272"/>
              <a:gd name="T17" fmla="*/ 2147483646 h 1322"/>
              <a:gd name="T18" fmla="*/ 2147483646 w 272"/>
              <a:gd name="T19" fmla="*/ 2147483646 h 1322"/>
              <a:gd name="T20" fmla="*/ 2147483646 w 272"/>
              <a:gd name="T21" fmla="*/ 2147483646 h 1322"/>
              <a:gd name="T22" fmla="*/ 2147483646 w 272"/>
              <a:gd name="T23" fmla="*/ 2147483646 h 1322"/>
              <a:gd name="T24" fmla="*/ 2147483646 w 272"/>
              <a:gd name="T25" fmla="*/ 2147483646 h 1322"/>
              <a:gd name="T26" fmla="*/ 2147483646 w 272"/>
              <a:gd name="T27" fmla="*/ 2147483646 h 1322"/>
              <a:gd name="T28" fmla="*/ 2147483646 w 272"/>
              <a:gd name="T29" fmla="*/ 2147483646 h 1322"/>
              <a:gd name="T30" fmla="*/ 2147483646 w 272"/>
              <a:gd name="T31" fmla="*/ 2147483646 h 1322"/>
              <a:gd name="T32" fmla="*/ 2147483646 w 272"/>
              <a:gd name="T33" fmla="*/ 2147483646 h 1322"/>
              <a:gd name="T34" fmla="*/ 2147483646 w 272"/>
              <a:gd name="T35" fmla="*/ 2147483646 h 1322"/>
              <a:gd name="T36" fmla="*/ 2147483646 w 272"/>
              <a:gd name="T37" fmla="*/ 2147483646 h 1322"/>
              <a:gd name="T38" fmla="*/ 2147483646 w 272"/>
              <a:gd name="T39" fmla="*/ 2147483646 h 1322"/>
              <a:gd name="T40" fmla="*/ 2147483646 w 272"/>
              <a:gd name="T41" fmla="*/ 2147483646 h 1322"/>
              <a:gd name="T42" fmla="*/ 2147483646 w 272"/>
              <a:gd name="T43" fmla="*/ 2147483646 h 1322"/>
              <a:gd name="T44" fmla="*/ 2147483646 w 272"/>
              <a:gd name="T45" fmla="*/ 2147483646 h 1322"/>
              <a:gd name="T46" fmla="*/ 2147483646 w 272"/>
              <a:gd name="T47" fmla="*/ 2147483646 h 1322"/>
              <a:gd name="T48" fmla="*/ 2147483646 w 272"/>
              <a:gd name="T49" fmla="*/ 2147483646 h 1322"/>
              <a:gd name="T50" fmla="*/ 2147483646 w 272"/>
              <a:gd name="T51" fmla="*/ 2147483646 h 1322"/>
              <a:gd name="T52" fmla="*/ 2147483646 w 272"/>
              <a:gd name="T53" fmla="*/ 2147483646 h 1322"/>
              <a:gd name="T54" fmla="*/ 2147483646 w 272"/>
              <a:gd name="T55" fmla="*/ 2147483646 h 1322"/>
              <a:gd name="T56" fmla="*/ 2147483646 w 272"/>
              <a:gd name="T57" fmla="*/ 2147483646 h 1322"/>
              <a:gd name="T58" fmla="*/ 2147483646 w 272"/>
              <a:gd name="T59" fmla="*/ 2147483646 h 1322"/>
              <a:gd name="T60" fmla="*/ 2147483646 w 272"/>
              <a:gd name="T61" fmla="*/ 2147483646 h 1322"/>
              <a:gd name="T62" fmla="*/ 2147483646 w 272"/>
              <a:gd name="T63" fmla="*/ 2147483646 h 1322"/>
              <a:gd name="T64" fmla="*/ 2147483646 w 272"/>
              <a:gd name="T65" fmla="*/ 2147483646 h 1322"/>
              <a:gd name="T66" fmla="*/ 2147483646 w 272"/>
              <a:gd name="T67" fmla="*/ 2147483646 h 1322"/>
              <a:gd name="T68" fmla="*/ 2147483646 w 272"/>
              <a:gd name="T69" fmla="*/ 2147483646 h 1322"/>
              <a:gd name="T70" fmla="*/ 2147483646 w 272"/>
              <a:gd name="T71" fmla="*/ 2147483646 h 1322"/>
              <a:gd name="T72" fmla="*/ 2147483646 w 272"/>
              <a:gd name="T73" fmla="*/ 2147483646 h 1322"/>
              <a:gd name="T74" fmla="*/ 2147483646 w 272"/>
              <a:gd name="T75" fmla="*/ 2147483646 h 1322"/>
              <a:gd name="T76" fmla="*/ 2147483646 w 272"/>
              <a:gd name="T77" fmla="*/ 2147483646 h 1322"/>
              <a:gd name="T78" fmla="*/ 2147483646 w 272"/>
              <a:gd name="T79" fmla="*/ 2147483646 h 1322"/>
              <a:gd name="T80" fmla="*/ 2147483646 w 272"/>
              <a:gd name="T81" fmla="*/ 2147483646 h 1322"/>
              <a:gd name="T82" fmla="*/ 2147483646 w 272"/>
              <a:gd name="T83" fmla="*/ 2147483646 h 1322"/>
              <a:gd name="T84" fmla="*/ 2147483646 w 272"/>
              <a:gd name="T85" fmla="*/ 2147483646 h 1322"/>
              <a:gd name="T86" fmla="*/ 2147483646 w 272"/>
              <a:gd name="T87" fmla="*/ 2147483646 h 1322"/>
              <a:gd name="T88" fmla="*/ 0 w 272"/>
              <a:gd name="T89" fmla="*/ 2147483646 h 1322"/>
              <a:gd name="T90" fmla="*/ 2147483646 w 272"/>
              <a:gd name="T91" fmla="*/ 2147483646 h 1322"/>
              <a:gd name="T92" fmla="*/ 2147483646 w 272"/>
              <a:gd name="T93" fmla="*/ 2147483646 h 1322"/>
              <a:gd name="T94" fmla="*/ 2147483646 w 272"/>
              <a:gd name="T95" fmla="*/ 2147483646 h 1322"/>
              <a:gd name="T96" fmla="*/ 2147483646 w 272"/>
              <a:gd name="T97" fmla="*/ 2147483646 h 1322"/>
              <a:gd name="T98" fmla="*/ 2147483646 w 272"/>
              <a:gd name="T99" fmla="*/ 2147483646 h 1322"/>
              <a:gd name="T100" fmla="*/ 2147483646 w 272"/>
              <a:gd name="T101" fmla="*/ 2147483646 h 1322"/>
              <a:gd name="T102" fmla="*/ 2147483646 w 272"/>
              <a:gd name="T103" fmla="*/ 2147483646 h 1322"/>
              <a:gd name="T104" fmla="*/ 2147483646 w 272"/>
              <a:gd name="T105" fmla="*/ 2147483646 h 1322"/>
              <a:gd name="T106" fmla="*/ 2147483646 w 272"/>
              <a:gd name="T107" fmla="*/ 2147483646 h 1322"/>
              <a:gd name="T108" fmla="*/ 2147483646 w 272"/>
              <a:gd name="T109" fmla="*/ 2147483646 h 1322"/>
              <a:gd name="T110" fmla="*/ 2147483646 w 272"/>
              <a:gd name="T111" fmla="*/ 2147483646 h 1322"/>
              <a:gd name="T112" fmla="*/ 2147483646 w 272"/>
              <a:gd name="T113" fmla="*/ 2147483646 h 1322"/>
              <a:gd name="T114" fmla="*/ 2147483646 w 272"/>
              <a:gd name="T115" fmla="*/ 0 h 1322"/>
              <a:gd name="T116" fmla="*/ 2147483646 w 272"/>
              <a:gd name="T117" fmla="*/ 0 h 132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2" h="1322">
                <a:moveTo>
                  <a:pt x="222" y="0"/>
                </a:moveTo>
                <a:lnTo>
                  <a:pt x="238" y="2"/>
                </a:lnTo>
                <a:lnTo>
                  <a:pt x="249" y="2"/>
                </a:lnTo>
                <a:lnTo>
                  <a:pt x="259" y="6"/>
                </a:lnTo>
                <a:lnTo>
                  <a:pt x="266" y="10"/>
                </a:lnTo>
                <a:lnTo>
                  <a:pt x="270" y="13"/>
                </a:lnTo>
                <a:lnTo>
                  <a:pt x="272" y="19"/>
                </a:lnTo>
                <a:lnTo>
                  <a:pt x="272" y="25"/>
                </a:lnTo>
                <a:lnTo>
                  <a:pt x="270" y="31"/>
                </a:lnTo>
                <a:lnTo>
                  <a:pt x="238" y="107"/>
                </a:lnTo>
                <a:lnTo>
                  <a:pt x="209" y="184"/>
                </a:lnTo>
                <a:lnTo>
                  <a:pt x="184" y="261"/>
                </a:lnTo>
                <a:lnTo>
                  <a:pt x="165" y="340"/>
                </a:lnTo>
                <a:lnTo>
                  <a:pt x="149" y="420"/>
                </a:lnTo>
                <a:lnTo>
                  <a:pt x="138" y="499"/>
                </a:lnTo>
                <a:lnTo>
                  <a:pt x="132" y="580"/>
                </a:lnTo>
                <a:lnTo>
                  <a:pt x="130" y="660"/>
                </a:lnTo>
                <a:lnTo>
                  <a:pt x="132" y="739"/>
                </a:lnTo>
                <a:lnTo>
                  <a:pt x="138" y="819"/>
                </a:lnTo>
                <a:lnTo>
                  <a:pt x="149" y="900"/>
                </a:lnTo>
                <a:lnTo>
                  <a:pt x="165" y="979"/>
                </a:lnTo>
                <a:lnTo>
                  <a:pt x="184" y="1057"/>
                </a:lnTo>
                <a:lnTo>
                  <a:pt x="209" y="1136"/>
                </a:lnTo>
                <a:lnTo>
                  <a:pt x="238" y="1213"/>
                </a:lnTo>
                <a:lnTo>
                  <a:pt x="268" y="1290"/>
                </a:lnTo>
                <a:lnTo>
                  <a:pt x="272" y="1305"/>
                </a:lnTo>
                <a:lnTo>
                  <a:pt x="272" y="1311"/>
                </a:lnTo>
                <a:lnTo>
                  <a:pt x="268" y="1315"/>
                </a:lnTo>
                <a:lnTo>
                  <a:pt x="261" y="1318"/>
                </a:lnTo>
                <a:lnTo>
                  <a:pt x="251" y="1320"/>
                </a:lnTo>
                <a:lnTo>
                  <a:pt x="240" y="1322"/>
                </a:lnTo>
                <a:lnTo>
                  <a:pt x="222" y="1322"/>
                </a:lnTo>
                <a:lnTo>
                  <a:pt x="209" y="1322"/>
                </a:lnTo>
                <a:lnTo>
                  <a:pt x="199" y="1322"/>
                </a:lnTo>
                <a:lnTo>
                  <a:pt x="182" y="1318"/>
                </a:lnTo>
                <a:lnTo>
                  <a:pt x="170" y="1315"/>
                </a:lnTo>
                <a:lnTo>
                  <a:pt x="165" y="1307"/>
                </a:lnTo>
                <a:lnTo>
                  <a:pt x="126" y="1230"/>
                </a:lnTo>
                <a:lnTo>
                  <a:pt x="92" y="1151"/>
                </a:lnTo>
                <a:lnTo>
                  <a:pt x="65" y="1073"/>
                </a:lnTo>
                <a:lnTo>
                  <a:pt x="40" y="992"/>
                </a:lnTo>
                <a:lnTo>
                  <a:pt x="23" y="912"/>
                </a:lnTo>
                <a:lnTo>
                  <a:pt x="9" y="829"/>
                </a:lnTo>
                <a:lnTo>
                  <a:pt x="2" y="747"/>
                </a:lnTo>
                <a:lnTo>
                  <a:pt x="0" y="662"/>
                </a:lnTo>
                <a:lnTo>
                  <a:pt x="2" y="578"/>
                </a:lnTo>
                <a:lnTo>
                  <a:pt x="11" y="495"/>
                </a:lnTo>
                <a:lnTo>
                  <a:pt x="25" y="413"/>
                </a:lnTo>
                <a:lnTo>
                  <a:pt x="44" y="330"/>
                </a:lnTo>
                <a:lnTo>
                  <a:pt x="67" y="249"/>
                </a:lnTo>
                <a:lnTo>
                  <a:pt x="96" y="171"/>
                </a:lnTo>
                <a:lnTo>
                  <a:pt x="128" y="92"/>
                </a:lnTo>
                <a:lnTo>
                  <a:pt x="165" y="15"/>
                </a:lnTo>
                <a:lnTo>
                  <a:pt x="169" y="10"/>
                </a:lnTo>
                <a:lnTo>
                  <a:pt x="178" y="6"/>
                </a:lnTo>
                <a:lnTo>
                  <a:pt x="186" y="4"/>
                </a:lnTo>
                <a:lnTo>
                  <a:pt x="195" y="2"/>
                </a:lnTo>
                <a:lnTo>
                  <a:pt x="207" y="0"/>
                </a:lnTo>
                <a:lnTo>
                  <a:pt x="2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000" dirty="0"/>
          </a:p>
        </p:txBody>
      </p:sp>
      <p:sp>
        <p:nvSpPr>
          <p:cNvPr id="18" name="KSO_Shape"/>
          <p:cNvSpPr>
            <a:spLocks noChangeAspect="1"/>
          </p:cNvSpPr>
          <p:nvPr/>
        </p:nvSpPr>
        <p:spPr bwMode="auto">
          <a:xfrm flipH="1">
            <a:off x="2294907" y="2221033"/>
            <a:ext cx="116853" cy="285389"/>
          </a:xfrm>
          <a:custGeom>
            <a:avLst/>
            <a:gdLst>
              <a:gd name="T0" fmla="*/ 2147483646 w 272"/>
              <a:gd name="T1" fmla="*/ 0 h 1322"/>
              <a:gd name="T2" fmla="*/ 2147483646 w 272"/>
              <a:gd name="T3" fmla="*/ 2147483646 h 1322"/>
              <a:gd name="T4" fmla="*/ 2147483646 w 272"/>
              <a:gd name="T5" fmla="*/ 2147483646 h 1322"/>
              <a:gd name="T6" fmla="*/ 2147483646 w 272"/>
              <a:gd name="T7" fmla="*/ 2147483646 h 1322"/>
              <a:gd name="T8" fmla="*/ 2147483646 w 272"/>
              <a:gd name="T9" fmla="*/ 2147483646 h 1322"/>
              <a:gd name="T10" fmla="*/ 2147483646 w 272"/>
              <a:gd name="T11" fmla="*/ 2147483646 h 1322"/>
              <a:gd name="T12" fmla="*/ 2147483646 w 272"/>
              <a:gd name="T13" fmla="*/ 2147483646 h 1322"/>
              <a:gd name="T14" fmla="*/ 2147483646 w 272"/>
              <a:gd name="T15" fmla="*/ 2147483646 h 1322"/>
              <a:gd name="T16" fmla="*/ 2147483646 w 272"/>
              <a:gd name="T17" fmla="*/ 2147483646 h 1322"/>
              <a:gd name="T18" fmla="*/ 2147483646 w 272"/>
              <a:gd name="T19" fmla="*/ 2147483646 h 1322"/>
              <a:gd name="T20" fmla="*/ 2147483646 w 272"/>
              <a:gd name="T21" fmla="*/ 2147483646 h 1322"/>
              <a:gd name="T22" fmla="*/ 2147483646 w 272"/>
              <a:gd name="T23" fmla="*/ 2147483646 h 1322"/>
              <a:gd name="T24" fmla="*/ 2147483646 w 272"/>
              <a:gd name="T25" fmla="*/ 2147483646 h 1322"/>
              <a:gd name="T26" fmla="*/ 2147483646 w 272"/>
              <a:gd name="T27" fmla="*/ 2147483646 h 1322"/>
              <a:gd name="T28" fmla="*/ 2147483646 w 272"/>
              <a:gd name="T29" fmla="*/ 2147483646 h 1322"/>
              <a:gd name="T30" fmla="*/ 2147483646 w 272"/>
              <a:gd name="T31" fmla="*/ 2147483646 h 1322"/>
              <a:gd name="T32" fmla="*/ 2147483646 w 272"/>
              <a:gd name="T33" fmla="*/ 2147483646 h 1322"/>
              <a:gd name="T34" fmla="*/ 2147483646 w 272"/>
              <a:gd name="T35" fmla="*/ 2147483646 h 1322"/>
              <a:gd name="T36" fmla="*/ 2147483646 w 272"/>
              <a:gd name="T37" fmla="*/ 2147483646 h 1322"/>
              <a:gd name="T38" fmla="*/ 2147483646 w 272"/>
              <a:gd name="T39" fmla="*/ 2147483646 h 1322"/>
              <a:gd name="T40" fmla="*/ 2147483646 w 272"/>
              <a:gd name="T41" fmla="*/ 2147483646 h 1322"/>
              <a:gd name="T42" fmla="*/ 2147483646 w 272"/>
              <a:gd name="T43" fmla="*/ 2147483646 h 1322"/>
              <a:gd name="T44" fmla="*/ 2147483646 w 272"/>
              <a:gd name="T45" fmla="*/ 2147483646 h 1322"/>
              <a:gd name="T46" fmla="*/ 2147483646 w 272"/>
              <a:gd name="T47" fmla="*/ 2147483646 h 1322"/>
              <a:gd name="T48" fmla="*/ 2147483646 w 272"/>
              <a:gd name="T49" fmla="*/ 2147483646 h 1322"/>
              <a:gd name="T50" fmla="*/ 2147483646 w 272"/>
              <a:gd name="T51" fmla="*/ 2147483646 h 1322"/>
              <a:gd name="T52" fmla="*/ 2147483646 w 272"/>
              <a:gd name="T53" fmla="*/ 2147483646 h 1322"/>
              <a:gd name="T54" fmla="*/ 2147483646 w 272"/>
              <a:gd name="T55" fmla="*/ 2147483646 h 1322"/>
              <a:gd name="T56" fmla="*/ 2147483646 w 272"/>
              <a:gd name="T57" fmla="*/ 2147483646 h 1322"/>
              <a:gd name="T58" fmla="*/ 2147483646 w 272"/>
              <a:gd name="T59" fmla="*/ 2147483646 h 1322"/>
              <a:gd name="T60" fmla="*/ 2147483646 w 272"/>
              <a:gd name="T61" fmla="*/ 2147483646 h 1322"/>
              <a:gd name="T62" fmla="*/ 2147483646 w 272"/>
              <a:gd name="T63" fmla="*/ 2147483646 h 1322"/>
              <a:gd name="T64" fmla="*/ 2147483646 w 272"/>
              <a:gd name="T65" fmla="*/ 2147483646 h 1322"/>
              <a:gd name="T66" fmla="*/ 2147483646 w 272"/>
              <a:gd name="T67" fmla="*/ 2147483646 h 1322"/>
              <a:gd name="T68" fmla="*/ 2147483646 w 272"/>
              <a:gd name="T69" fmla="*/ 2147483646 h 1322"/>
              <a:gd name="T70" fmla="*/ 2147483646 w 272"/>
              <a:gd name="T71" fmla="*/ 2147483646 h 1322"/>
              <a:gd name="T72" fmla="*/ 2147483646 w 272"/>
              <a:gd name="T73" fmla="*/ 2147483646 h 1322"/>
              <a:gd name="T74" fmla="*/ 2147483646 w 272"/>
              <a:gd name="T75" fmla="*/ 2147483646 h 1322"/>
              <a:gd name="T76" fmla="*/ 2147483646 w 272"/>
              <a:gd name="T77" fmla="*/ 2147483646 h 1322"/>
              <a:gd name="T78" fmla="*/ 2147483646 w 272"/>
              <a:gd name="T79" fmla="*/ 2147483646 h 1322"/>
              <a:gd name="T80" fmla="*/ 2147483646 w 272"/>
              <a:gd name="T81" fmla="*/ 2147483646 h 1322"/>
              <a:gd name="T82" fmla="*/ 2147483646 w 272"/>
              <a:gd name="T83" fmla="*/ 2147483646 h 1322"/>
              <a:gd name="T84" fmla="*/ 2147483646 w 272"/>
              <a:gd name="T85" fmla="*/ 2147483646 h 1322"/>
              <a:gd name="T86" fmla="*/ 2147483646 w 272"/>
              <a:gd name="T87" fmla="*/ 2147483646 h 1322"/>
              <a:gd name="T88" fmla="*/ 0 w 272"/>
              <a:gd name="T89" fmla="*/ 2147483646 h 1322"/>
              <a:gd name="T90" fmla="*/ 2147483646 w 272"/>
              <a:gd name="T91" fmla="*/ 2147483646 h 1322"/>
              <a:gd name="T92" fmla="*/ 2147483646 w 272"/>
              <a:gd name="T93" fmla="*/ 2147483646 h 1322"/>
              <a:gd name="T94" fmla="*/ 2147483646 w 272"/>
              <a:gd name="T95" fmla="*/ 2147483646 h 1322"/>
              <a:gd name="T96" fmla="*/ 2147483646 w 272"/>
              <a:gd name="T97" fmla="*/ 2147483646 h 1322"/>
              <a:gd name="T98" fmla="*/ 2147483646 w 272"/>
              <a:gd name="T99" fmla="*/ 2147483646 h 1322"/>
              <a:gd name="T100" fmla="*/ 2147483646 w 272"/>
              <a:gd name="T101" fmla="*/ 2147483646 h 1322"/>
              <a:gd name="T102" fmla="*/ 2147483646 w 272"/>
              <a:gd name="T103" fmla="*/ 2147483646 h 1322"/>
              <a:gd name="T104" fmla="*/ 2147483646 w 272"/>
              <a:gd name="T105" fmla="*/ 2147483646 h 1322"/>
              <a:gd name="T106" fmla="*/ 2147483646 w 272"/>
              <a:gd name="T107" fmla="*/ 2147483646 h 1322"/>
              <a:gd name="T108" fmla="*/ 2147483646 w 272"/>
              <a:gd name="T109" fmla="*/ 2147483646 h 1322"/>
              <a:gd name="T110" fmla="*/ 2147483646 w 272"/>
              <a:gd name="T111" fmla="*/ 2147483646 h 1322"/>
              <a:gd name="T112" fmla="*/ 2147483646 w 272"/>
              <a:gd name="T113" fmla="*/ 2147483646 h 1322"/>
              <a:gd name="T114" fmla="*/ 2147483646 w 272"/>
              <a:gd name="T115" fmla="*/ 0 h 1322"/>
              <a:gd name="T116" fmla="*/ 2147483646 w 272"/>
              <a:gd name="T117" fmla="*/ 0 h 132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2" h="1322">
                <a:moveTo>
                  <a:pt x="222" y="0"/>
                </a:moveTo>
                <a:lnTo>
                  <a:pt x="238" y="2"/>
                </a:lnTo>
                <a:lnTo>
                  <a:pt x="249" y="2"/>
                </a:lnTo>
                <a:lnTo>
                  <a:pt x="259" y="6"/>
                </a:lnTo>
                <a:lnTo>
                  <a:pt x="266" y="10"/>
                </a:lnTo>
                <a:lnTo>
                  <a:pt x="270" y="13"/>
                </a:lnTo>
                <a:lnTo>
                  <a:pt x="272" y="19"/>
                </a:lnTo>
                <a:lnTo>
                  <a:pt x="272" y="25"/>
                </a:lnTo>
                <a:lnTo>
                  <a:pt x="270" y="31"/>
                </a:lnTo>
                <a:lnTo>
                  <a:pt x="238" y="107"/>
                </a:lnTo>
                <a:lnTo>
                  <a:pt x="209" y="184"/>
                </a:lnTo>
                <a:lnTo>
                  <a:pt x="184" y="261"/>
                </a:lnTo>
                <a:lnTo>
                  <a:pt x="165" y="340"/>
                </a:lnTo>
                <a:lnTo>
                  <a:pt x="149" y="420"/>
                </a:lnTo>
                <a:lnTo>
                  <a:pt x="138" y="499"/>
                </a:lnTo>
                <a:lnTo>
                  <a:pt x="132" y="580"/>
                </a:lnTo>
                <a:lnTo>
                  <a:pt x="130" y="660"/>
                </a:lnTo>
                <a:lnTo>
                  <a:pt x="132" y="739"/>
                </a:lnTo>
                <a:lnTo>
                  <a:pt x="138" y="819"/>
                </a:lnTo>
                <a:lnTo>
                  <a:pt x="149" y="900"/>
                </a:lnTo>
                <a:lnTo>
                  <a:pt x="165" y="979"/>
                </a:lnTo>
                <a:lnTo>
                  <a:pt x="184" y="1057"/>
                </a:lnTo>
                <a:lnTo>
                  <a:pt x="209" y="1136"/>
                </a:lnTo>
                <a:lnTo>
                  <a:pt x="238" y="1213"/>
                </a:lnTo>
                <a:lnTo>
                  <a:pt x="268" y="1290"/>
                </a:lnTo>
                <a:lnTo>
                  <a:pt x="272" y="1305"/>
                </a:lnTo>
                <a:lnTo>
                  <a:pt x="272" y="1311"/>
                </a:lnTo>
                <a:lnTo>
                  <a:pt x="268" y="1315"/>
                </a:lnTo>
                <a:lnTo>
                  <a:pt x="261" y="1318"/>
                </a:lnTo>
                <a:lnTo>
                  <a:pt x="251" y="1320"/>
                </a:lnTo>
                <a:lnTo>
                  <a:pt x="240" y="1322"/>
                </a:lnTo>
                <a:lnTo>
                  <a:pt x="222" y="1322"/>
                </a:lnTo>
                <a:lnTo>
                  <a:pt x="209" y="1322"/>
                </a:lnTo>
                <a:lnTo>
                  <a:pt x="199" y="1322"/>
                </a:lnTo>
                <a:lnTo>
                  <a:pt x="182" y="1318"/>
                </a:lnTo>
                <a:lnTo>
                  <a:pt x="170" y="1315"/>
                </a:lnTo>
                <a:lnTo>
                  <a:pt x="165" y="1307"/>
                </a:lnTo>
                <a:lnTo>
                  <a:pt x="126" y="1230"/>
                </a:lnTo>
                <a:lnTo>
                  <a:pt x="92" y="1151"/>
                </a:lnTo>
                <a:lnTo>
                  <a:pt x="65" y="1073"/>
                </a:lnTo>
                <a:lnTo>
                  <a:pt x="40" y="992"/>
                </a:lnTo>
                <a:lnTo>
                  <a:pt x="23" y="912"/>
                </a:lnTo>
                <a:lnTo>
                  <a:pt x="9" y="829"/>
                </a:lnTo>
                <a:lnTo>
                  <a:pt x="2" y="747"/>
                </a:lnTo>
                <a:lnTo>
                  <a:pt x="0" y="662"/>
                </a:lnTo>
                <a:lnTo>
                  <a:pt x="2" y="578"/>
                </a:lnTo>
                <a:lnTo>
                  <a:pt x="11" y="495"/>
                </a:lnTo>
                <a:lnTo>
                  <a:pt x="25" y="413"/>
                </a:lnTo>
                <a:lnTo>
                  <a:pt x="44" y="330"/>
                </a:lnTo>
                <a:lnTo>
                  <a:pt x="67" y="249"/>
                </a:lnTo>
                <a:lnTo>
                  <a:pt x="96" y="171"/>
                </a:lnTo>
                <a:lnTo>
                  <a:pt x="128" y="92"/>
                </a:lnTo>
                <a:lnTo>
                  <a:pt x="165" y="15"/>
                </a:lnTo>
                <a:lnTo>
                  <a:pt x="169" y="10"/>
                </a:lnTo>
                <a:lnTo>
                  <a:pt x="178" y="6"/>
                </a:lnTo>
                <a:lnTo>
                  <a:pt x="186" y="4"/>
                </a:lnTo>
                <a:lnTo>
                  <a:pt x="195" y="2"/>
                </a:lnTo>
                <a:lnTo>
                  <a:pt x="207" y="0"/>
                </a:lnTo>
                <a:lnTo>
                  <a:pt x="2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7475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元组的操作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88</a:t>
            </a:fld>
            <a:endParaRPr lang="zh-CN" altLang="en-US" dirty="0"/>
          </a:p>
        </p:txBody>
      </p: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3419872" y="969574"/>
            <a:ext cx="4752528" cy="3906432"/>
            <a:chOff x="-815694" y="1587498"/>
            <a:chExt cx="2707053" cy="2109678"/>
          </a:xfrm>
        </p:grpSpPr>
        <p:sp>
          <p:nvSpPr>
            <p:cNvPr id="10" name="椭圆形标注 9"/>
            <p:cNvSpPr/>
            <p:nvPr/>
          </p:nvSpPr>
          <p:spPr>
            <a:xfrm>
              <a:off x="-733663" y="1587499"/>
              <a:ext cx="328129" cy="20416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-815694" y="1587498"/>
              <a:ext cx="2707053" cy="210967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ct val="90000"/>
                </a:lnSpc>
                <a:defRPr/>
              </a:pPr>
              <a:endParaRPr lang="en-US" altLang="zh-CN" sz="1600" dirty="0" smtClean="0"/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1600" dirty="0" smtClean="0"/>
                <a:t>&gt;&gt;&gt; aList </a:t>
              </a:r>
              <a:r>
                <a:rPr lang="en-US" altLang="zh-CN" sz="1600" dirty="0"/>
                <a:t>= [</a:t>
              </a:r>
              <a:r>
                <a:rPr lang="en-US" altLang="zh-CN" sz="1600" dirty="0">
                  <a:solidFill>
                    <a:schemeClr val="accent3"/>
                  </a:solidFill>
                </a:rPr>
                <a:t>'AXP'</a:t>
              </a:r>
              <a:r>
                <a:rPr lang="en-US" altLang="zh-CN" sz="1600" dirty="0"/>
                <a:t>, </a:t>
              </a:r>
              <a:r>
                <a:rPr lang="en-US" altLang="zh-CN" sz="1600" dirty="0">
                  <a:solidFill>
                    <a:schemeClr val="accent3"/>
                  </a:solidFill>
                </a:rPr>
                <a:t>'BA'</a:t>
              </a:r>
              <a:r>
                <a:rPr lang="en-US" altLang="zh-CN" sz="1600" dirty="0"/>
                <a:t>, </a:t>
              </a:r>
              <a:r>
                <a:rPr lang="en-US" altLang="zh-CN" sz="1600" dirty="0">
                  <a:solidFill>
                    <a:schemeClr val="accent3"/>
                  </a:solidFill>
                </a:rPr>
                <a:t>'CAT'</a:t>
              </a:r>
              <a:r>
                <a:rPr lang="en-US" altLang="zh-CN" sz="1600" dirty="0"/>
                <a:t>]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1600" dirty="0" smtClean="0"/>
                <a:t>&gt;&gt;&gt; </a:t>
              </a:r>
              <a:r>
                <a:rPr lang="en-US" altLang="zh-CN" sz="1600" dirty="0" err="1" smtClean="0"/>
                <a:t>aTuple</a:t>
              </a:r>
              <a:r>
                <a:rPr lang="en-US" altLang="zh-CN" sz="1600" dirty="0" smtClean="0"/>
                <a:t> </a:t>
              </a:r>
              <a:r>
                <a:rPr lang="en-US" altLang="zh-CN" sz="1600" dirty="0"/>
                <a:t>= (</a:t>
              </a:r>
              <a:r>
                <a:rPr lang="en-US" altLang="zh-CN" sz="1600" dirty="0">
                  <a:solidFill>
                    <a:schemeClr val="accent3"/>
                  </a:solidFill>
                </a:rPr>
                <a:t>'AXP'</a:t>
              </a:r>
              <a:r>
                <a:rPr lang="en-US" altLang="zh-CN" sz="1600" dirty="0"/>
                <a:t>, </a:t>
              </a:r>
              <a:r>
                <a:rPr lang="en-US" altLang="zh-CN" sz="1600" dirty="0">
                  <a:solidFill>
                    <a:schemeClr val="accent3"/>
                  </a:solidFill>
                </a:rPr>
                <a:t>'BA'</a:t>
              </a:r>
              <a:r>
                <a:rPr lang="en-US" altLang="zh-CN" sz="1600" dirty="0"/>
                <a:t>,</a:t>
              </a:r>
              <a:r>
                <a:rPr lang="en-US" altLang="zh-CN" sz="1600" dirty="0">
                  <a:solidFill>
                    <a:srgbClr val="92D050"/>
                  </a:solidFill>
                </a:rPr>
                <a:t> </a:t>
              </a:r>
              <a:r>
                <a:rPr lang="en-US" altLang="zh-CN" sz="1600" dirty="0">
                  <a:solidFill>
                    <a:schemeClr val="accent3"/>
                  </a:solidFill>
                </a:rPr>
                <a:t>'CAT'</a:t>
              </a:r>
              <a:r>
                <a:rPr lang="en-US" altLang="zh-CN" sz="1600" dirty="0"/>
                <a:t>)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1600" dirty="0" smtClean="0"/>
                <a:t>&gt;&gt;&gt; aList[1] = </a:t>
              </a:r>
              <a:r>
                <a:rPr lang="en-US" altLang="zh-CN" sz="1600" dirty="0" smtClean="0">
                  <a:solidFill>
                    <a:schemeClr val="accent3"/>
                  </a:solidFill>
                </a:rPr>
                <a:t>'INTC'</a:t>
              </a:r>
              <a:endParaRPr lang="en-US" altLang="zh-CN" sz="1600" dirty="0">
                <a:solidFill>
                  <a:schemeClr val="accent3"/>
                </a:solidFill>
              </a:endParaRPr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1600" dirty="0" smtClean="0"/>
                <a:t>&gt;&gt;&gt; </a:t>
              </a:r>
              <a:r>
                <a:rPr lang="en-US" altLang="zh-CN" sz="16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1600" dirty="0" smtClean="0"/>
                <a:t>(aList)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1600" dirty="0">
                  <a:solidFill>
                    <a:srgbClr val="0070C0"/>
                  </a:solidFill>
                </a:rPr>
                <a:t>['AXP', </a:t>
              </a:r>
              <a:r>
                <a:rPr lang="en-US" altLang="zh-CN" sz="1600" dirty="0" smtClean="0">
                  <a:solidFill>
                    <a:srgbClr val="0070C0"/>
                  </a:solidFill>
                </a:rPr>
                <a:t>'INTC', </a:t>
              </a:r>
              <a:r>
                <a:rPr lang="en-US" altLang="zh-CN" sz="1600" dirty="0">
                  <a:solidFill>
                    <a:srgbClr val="0070C0"/>
                  </a:solidFill>
                </a:rPr>
                <a:t>'CAT']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1600" dirty="0" smtClean="0"/>
                <a:t>&gt;&gt;&gt; </a:t>
              </a:r>
              <a:r>
                <a:rPr lang="en-US" altLang="zh-CN" sz="1600" dirty="0" err="1" smtClean="0"/>
                <a:t>aTuple</a:t>
              </a:r>
              <a:r>
                <a:rPr lang="en-US" altLang="zh-CN" sz="1600" dirty="0" smtClean="0"/>
                <a:t>[1]= </a:t>
              </a:r>
              <a:r>
                <a:rPr lang="en-US" altLang="zh-CN" sz="1600" dirty="0" smtClean="0">
                  <a:solidFill>
                    <a:schemeClr val="accent3"/>
                  </a:solidFill>
                </a:rPr>
                <a:t>'INTC'</a:t>
              </a:r>
              <a:endParaRPr lang="en-US" altLang="zh-CN" sz="1600" dirty="0">
                <a:solidFill>
                  <a:schemeClr val="accent3"/>
                </a:solidFill>
              </a:endParaRPr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1600" dirty="0" err="1" smtClean="0">
                  <a:solidFill>
                    <a:srgbClr val="C00000"/>
                  </a:solidFill>
                </a:rPr>
                <a:t>Traceback</a:t>
              </a:r>
              <a:r>
                <a:rPr lang="en-US" altLang="zh-CN" sz="1600" dirty="0" smtClean="0">
                  <a:solidFill>
                    <a:srgbClr val="C00000"/>
                  </a:solidFill>
                </a:rPr>
                <a:t> </a:t>
              </a:r>
              <a:r>
                <a:rPr lang="en-US" altLang="zh-CN" sz="1600" dirty="0">
                  <a:solidFill>
                    <a:srgbClr val="C00000"/>
                  </a:solidFill>
                </a:rPr>
                <a:t>(most recent call last):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1600" dirty="0">
                  <a:solidFill>
                    <a:srgbClr val="C00000"/>
                  </a:solidFill>
                </a:rPr>
                <a:t>  File "&lt;</a:t>
              </a:r>
              <a:r>
                <a:rPr lang="en-US" altLang="zh-CN" sz="1600" dirty="0" smtClean="0">
                  <a:solidFill>
                    <a:srgbClr val="C00000"/>
                  </a:solidFill>
                </a:rPr>
                <a:t>pyshell#3&gt;", </a:t>
              </a:r>
              <a:r>
                <a:rPr lang="en-US" altLang="zh-CN" sz="1600" dirty="0">
                  <a:solidFill>
                    <a:srgbClr val="C00000"/>
                  </a:solidFill>
                </a:rPr>
                <a:t>line 1, in &lt;module&gt;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1600" dirty="0">
                  <a:solidFill>
                    <a:srgbClr val="C00000"/>
                  </a:solidFill>
                </a:rPr>
                <a:t>    </a:t>
              </a:r>
              <a:r>
                <a:rPr lang="en-US" altLang="zh-CN" sz="1600" dirty="0" err="1">
                  <a:solidFill>
                    <a:srgbClr val="C00000"/>
                  </a:solidFill>
                </a:rPr>
                <a:t>aTuple</a:t>
              </a:r>
              <a:r>
                <a:rPr lang="en-US" altLang="zh-CN" sz="1600" dirty="0">
                  <a:solidFill>
                    <a:srgbClr val="C00000"/>
                  </a:solidFill>
                </a:rPr>
                <a:t>[1]= 'INTC'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1600" dirty="0" err="1">
                  <a:solidFill>
                    <a:srgbClr val="C00000"/>
                  </a:solidFill>
                </a:rPr>
                <a:t>TypeError</a:t>
              </a:r>
              <a:r>
                <a:rPr lang="en-US" altLang="zh-CN" sz="1600" dirty="0">
                  <a:solidFill>
                    <a:srgbClr val="C00000"/>
                  </a:solidFill>
                </a:rPr>
                <a:t>: 'tuple' object does not support item </a:t>
              </a:r>
              <a:r>
                <a:rPr lang="en-US" altLang="zh-CN" sz="1600" dirty="0" smtClean="0">
                  <a:solidFill>
                    <a:srgbClr val="C00000"/>
                  </a:solidFill>
                </a:rPr>
                <a:t>assignment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1600" dirty="0"/>
                <a:t>&gt;&gt;&gt; </a:t>
              </a:r>
              <a:r>
                <a:rPr lang="en-US" altLang="zh-CN" sz="1600" dirty="0" err="1"/>
                <a:t>aTuple.sort</a:t>
              </a:r>
              <a:r>
                <a:rPr lang="en-US" altLang="zh-CN" sz="1600" dirty="0"/>
                <a:t>()</a:t>
              </a:r>
              <a:endParaRPr lang="zh-CN" altLang="zh-CN" sz="1600" dirty="0"/>
            </a:p>
            <a:p>
              <a:pPr>
                <a:lnSpc>
                  <a:spcPct val="90000"/>
                </a:lnSpc>
              </a:pPr>
              <a:r>
                <a:rPr lang="en-US" altLang="zh-CN" sz="1600" dirty="0" err="1">
                  <a:solidFill>
                    <a:srgbClr val="C00000"/>
                  </a:solidFill>
                </a:rPr>
                <a:t>Traceback</a:t>
              </a:r>
              <a:r>
                <a:rPr lang="en-US" altLang="zh-CN" sz="1600" dirty="0">
                  <a:solidFill>
                    <a:srgbClr val="C00000"/>
                  </a:solidFill>
                </a:rPr>
                <a:t> (most recent call last):</a:t>
              </a:r>
              <a:endParaRPr lang="zh-CN" altLang="zh-CN" sz="1600" dirty="0">
                <a:solidFill>
                  <a:srgbClr val="C00000"/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1600" dirty="0">
                  <a:solidFill>
                    <a:srgbClr val="C00000"/>
                  </a:solidFill>
                </a:rPr>
                <a:t>  File "&lt;</a:t>
              </a:r>
              <a:r>
                <a:rPr lang="en-US" altLang="zh-CN" sz="1600" dirty="0" smtClean="0">
                  <a:solidFill>
                    <a:srgbClr val="C00000"/>
                  </a:solidFill>
                </a:rPr>
                <a:t>pyshell#4&gt;", </a:t>
              </a:r>
              <a:r>
                <a:rPr lang="en-US" altLang="zh-CN" sz="1600" dirty="0">
                  <a:solidFill>
                    <a:srgbClr val="C00000"/>
                  </a:solidFill>
                </a:rPr>
                <a:t>line 1, in &lt;module&gt;</a:t>
              </a:r>
              <a:endParaRPr lang="zh-CN" altLang="zh-CN" sz="1600" dirty="0">
                <a:solidFill>
                  <a:srgbClr val="C00000"/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1600" dirty="0">
                  <a:solidFill>
                    <a:srgbClr val="C00000"/>
                  </a:solidFill>
                </a:rPr>
                <a:t>    </a:t>
              </a:r>
              <a:r>
                <a:rPr lang="en-US" altLang="zh-CN" sz="1600" dirty="0" err="1">
                  <a:solidFill>
                    <a:srgbClr val="C00000"/>
                  </a:solidFill>
                </a:rPr>
                <a:t>aTuple.sort</a:t>
              </a:r>
              <a:r>
                <a:rPr lang="en-US" altLang="zh-CN" sz="1600" dirty="0">
                  <a:solidFill>
                    <a:srgbClr val="C00000"/>
                  </a:solidFill>
                </a:rPr>
                <a:t>()</a:t>
              </a:r>
              <a:endParaRPr lang="zh-CN" altLang="zh-CN" sz="1600" dirty="0">
                <a:solidFill>
                  <a:srgbClr val="C00000"/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1600" dirty="0" err="1">
                  <a:solidFill>
                    <a:srgbClr val="C00000"/>
                  </a:solidFill>
                </a:rPr>
                <a:t>AttributeError</a:t>
              </a:r>
              <a:r>
                <a:rPr lang="en-US" altLang="zh-CN" sz="1600" dirty="0">
                  <a:solidFill>
                    <a:srgbClr val="C00000"/>
                  </a:solidFill>
                </a:rPr>
                <a:t>: 'tuple' object has no attribute 'sort'</a:t>
              </a:r>
              <a:endParaRPr lang="zh-CN" altLang="zh-CN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0572" y="1174267"/>
            <a:ext cx="1859180" cy="849729"/>
            <a:chOff x="3009254" y="1907908"/>
            <a:chExt cx="1550914" cy="849729"/>
          </a:xfrm>
        </p:grpSpPr>
        <p:sp>
          <p:nvSpPr>
            <p:cNvPr id="16" name="MH_Other_1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3009254" y="1907908"/>
              <a:ext cx="1512168" cy="646646"/>
            </a:xfrm>
            <a:prstGeom prst="roundRect">
              <a:avLst>
                <a:gd name="adj" fmla="val 3901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17" name="MH_Other_2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48000" y="1959769"/>
              <a:ext cx="1512168" cy="797868"/>
            </a:xfrm>
            <a:custGeom>
              <a:avLst/>
              <a:gdLst>
                <a:gd name="connsiteX0" fmla="*/ 106446 w 4557485"/>
                <a:gd name="connsiteY0" fmla="*/ 0 h 3367314"/>
                <a:gd name="connsiteX1" fmla="*/ 4451039 w 4557485"/>
                <a:gd name="connsiteY1" fmla="*/ 0 h 3367314"/>
                <a:gd name="connsiteX2" fmla="*/ 4557485 w 4557485"/>
                <a:gd name="connsiteY2" fmla="*/ 106446 h 3367314"/>
                <a:gd name="connsiteX3" fmla="*/ 4557485 w 4557485"/>
                <a:gd name="connsiteY3" fmla="*/ 2622239 h 3367314"/>
                <a:gd name="connsiteX4" fmla="*/ 4451039 w 4557485"/>
                <a:gd name="connsiteY4" fmla="*/ 2728685 h 3367314"/>
                <a:gd name="connsiteX5" fmla="*/ 3773714 w 4557485"/>
                <a:gd name="connsiteY5" fmla="*/ 2728685 h 3367314"/>
                <a:gd name="connsiteX6" fmla="*/ 3773714 w 4557485"/>
                <a:gd name="connsiteY6" fmla="*/ 3367314 h 3367314"/>
                <a:gd name="connsiteX7" fmla="*/ 3135085 w 4557485"/>
                <a:gd name="connsiteY7" fmla="*/ 2728685 h 3367314"/>
                <a:gd name="connsiteX8" fmla="*/ 106446 w 4557485"/>
                <a:gd name="connsiteY8" fmla="*/ 2728685 h 3367314"/>
                <a:gd name="connsiteX9" fmla="*/ 0 w 4557485"/>
                <a:gd name="connsiteY9" fmla="*/ 2622239 h 3367314"/>
                <a:gd name="connsiteX10" fmla="*/ 0 w 4557485"/>
                <a:gd name="connsiteY10" fmla="*/ 106446 h 3367314"/>
                <a:gd name="connsiteX11" fmla="*/ 106446 w 4557485"/>
                <a:gd name="connsiteY11" fmla="*/ 0 h 336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57485" h="3367314">
                  <a:moveTo>
                    <a:pt x="106446" y="0"/>
                  </a:moveTo>
                  <a:lnTo>
                    <a:pt x="4451039" y="0"/>
                  </a:lnTo>
                  <a:cubicBezTo>
                    <a:pt x="4509828" y="0"/>
                    <a:pt x="4557485" y="47657"/>
                    <a:pt x="4557485" y="106446"/>
                  </a:cubicBezTo>
                  <a:lnTo>
                    <a:pt x="4557485" y="2622239"/>
                  </a:lnTo>
                  <a:cubicBezTo>
                    <a:pt x="4557485" y="2681028"/>
                    <a:pt x="4509828" y="2728685"/>
                    <a:pt x="4451039" y="2728685"/>
                  </a:cubicBezTo>
                  <a:lnTo>
                    <a:pt x="3773714" y="2728685"/>
                  </a:lnTo>
                  <a:lnTo>
                    <a:pt x="3773714" y="3367314"/>
                  </a:lnTo>
                  <a:lnTo>
                    <a:pt x="3135085" y="2728685"/>
                  </a:lnTo>
                  <a:lnTo>
                    <a:pt x="106446" y="2728685"/>
                  </a:lnTo>
                  <a:cubicBezTo>
                    <a:pt x="47657" y="2728685"/>
                    <a:pt x="0" y="2681028"/>
                    <a:pt x="0" y="2622239"/>
                  </a:cubicBezTo>
                  <a:lnTo>
                    <a:pt x="0" y="106446"/>
                  </a:lnTo>
                  <a:cubicBezTo>
                    <a:pt x="0" y="47657"/>
                    <a:pt x="47657" y="0"/>
                    <a:pt x="1064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元组不可变</a:t>
              </a:r>
              <a:endPara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KSO_Shape"/>
          <p:cNvSpPr>
            <a:spLocks noChangeAspect="1"/>
          </p:cNvSpPr>
          <p:nvPr/>
        </p:nvSpPr>
        <p:spPr bwMode="auto">
          <a:xfrm>
            <a:off x="1808533" y="2049169"/>
            <a:ext cx="130464" cy="285388"/>
          </a:xfrm>
          <a:custGeom>
            <a:avLst/>
            <a:gdLst>
              <a:gd name="T0" fmla="*/ 2147483646 w 272"/>
              <a:gd name="T1" fmla="*/ 0 h 1322"/>
              <a:gd name="T2" fmla="*/ 2147483646 w 272"/>
              <a:gd name="T3" fmla="*/ 2147483646 h 1322"/>
              <a:gd name="T4" fmla="*/ 2147483646 w 272"/>
              <a:gd name="T5" fmla="*/ 2147483646 h 1322"/>
              <a:gd name="T6" fmla="*/ 2147483646 w 272"/>
              <a:gd name="T7" fmla="*/ 2147483646 h 1322"/>
              <a:gd name="T8" fmla="*/ 2147483646 w 272"/>
              <a:gd name="T9" fmla="*/ 2147483646 h 1322"/>
              <a:gd name="T10" fmla="*/ 2147483646 w 272"/>
              <a:gd name="T11" fmla="*/ 2147483646 h 1322"/>
              <a:gd name="T12" fmla="*/ 2147483646 w 272"/>
              <a:gd name="T13" fmla="*/ 2147483646 h 1322"/>
              <a:gd name="T14" fmla="*/ 2147483646 w 272"/>
              <a:gd name="T15" fmla="*/ 2147483646 h 1322"/>
              <a:gd name="T16" fmla="*/ 2147483646 w 272"/>
              <a:gd name="T17" fmla="*/ 2147483646 h 1322"/>
              <a:gd name="T18" fmla="*/ 2147483646 w 272"/>
              <a:gd name="T19" fmla="*/ 2147483646 h 1322"/>
              <a:gd name="T20" fmla="*/ 2147483646 w 272"/>
              <a:gd name="T21" fmla="*/ 2147483646 h 1322"/>
              <a:gd name="T22" fmla="*/ 2147483646 w 272"/>
              <a:gd name="T23" fmla="*/ 2147483646 h 1322"/>
              <a:gd name="T24" fmla="*/ 2147483646 w 272"/>
              <a:gd name="T25" fmla="*/ 2147483646 h 1322"/>
              <a:gd name="T26" fmla="*/ 2147483646 w 272"/>
              <a:gd name="T27" fmla="*/ 2147483646 h 1322"/>
              <a:gd name="T28" fmla="*/ 2147483646 w 272"/>
              <a:gd name="T29" fmla="*/ 2147483646 h 1322"/>
              <a:gd name="T30" fmla="*/ 2147483646 w 272"/>
              <a:gd name="T31" fmla="*/ 2147483646 h 1322"/>
              <a:gd name="T32" fmla="*/ 2147483646 w 272"/>
              <a:gd name="T33" fmla="*/ 2147483646 h 1322"/>
              <a:gd name="T34" fmla="*/ 2147483646 w 272"/>
              <a:gd name="T35" fmla="*/ 2147483646 h 1322"/>
              <a:gd name="T36" fmla="*/ 2147483646 w 272"/>
              <a:gd name="T37" fmla="*/ 2147483646 h 1322"/>
              <a:gd name="T38" fmla="*/ 2147483646 w 272"/>
              <a:gd name="T39" fmla="*/ 2147483646 h 1322"/>
              <a:gd name="T40" fmla="*/ 2147483646 w 272"/>
              <a:gd name="T41" fmla="*/ 2147483646 h 1322"/>
              <a:gd name="T42" fmla="*/ 2147483646 w 272"/>
              <a:gd name="T43" fmla="*/ 2147483646 h 1322"/>
              <a:gd name="T44" fmla="*/ 2147483646 w 272"/>
              <a:gd name="T45" fmla="*/ 2147483646 h 1322"/>
              <a:gd name="T46" fmla="*/ 2147483646 w 272"/>
              <a:gd name="T47" fmla="*/ 2147483646 h 1322"/>
              <a:gd name="T48" fmla="*/ 2147483646 w 272"/>
              <a:gd name="T49" fmla="*/ 2147483646 h 1322"/>
              <a:gd name="T50" fmla="*/ 2147483646 w 272"/>
              <a:gd name="T51" fmla="*/ 2147483646 h 1322"/>
              <a:gd name="T52" fmla="*/ 2147483646 w 272"/>
              <a:gd name="T53" fmla="*/ 2147483646 h 1322"/>
              <a:gd name="T54" fmla="*/ 2147483646 w 272"/>
              <a:gd name="T55" fmla="*/ 2147483646 h 1322"/>
              <a:gd name="T56" fmla="*/ 2147483646 w 272"/>
              <a:gd name="T57" fmla="*/ 2147483646 h 1322"/>
              <a:gd name="T58" fmla="*/ 2147483646 w 272"/>
              <a:gd name="T59" fmla="*/ 2147483646 h 1322"/>
              <a:gd name="T60" fmla="*/ 2147483646 w 272"/>
              <a:gd name="T61" fmla="*/ 2147483646 h 1322"/>
              <a:gd name="T62" fmla="*/ 2147483646 w 272"/>
              <a:gd name="T63" fmla="*/ 2147483646 h 1322"/>
              <a:gd name="T64" fmla="*/ 2147483646 w 272"/>
              <a:gd name="T65" fmla="*/ 2147483646 h 1322"/>
              <a:gd name="T66" fmla="*/ 2147483646 w 272"/>
              <a:gd name="T67" fmla="*/ 2147483646 h 1322"/>
              <a:gd name="T68" fmla="*/ 2147483646 w 272"/>
              <a:gd name="T69" fmla="*/ 2147483646 h 1322"/>
              <a:gd name="T70" fmla="*/ 2147483646 w 272"/>
              <a:gd name="T71" fmla="*/ 2147483646 h 1322"/>
              <a:gd name="T72" fmla="*/ 2147483646 w 272"/>
              <a:gd name="T73" fmla="*/ 2147483646 h 1322"/>
              <a:gd name="T74" fmla="*/ 2147483646 w 272"/>
              <a:gd name="T75" fmla="*/ 2147483646 h 1322"/>
              <a:gd name="T76" fmla="*/ 2147483646 w 272"/>
              <a:gd name="T77" fmla="*/ 2147483646 h 1322"/>
              <a:gd name="T78" fmla="*/ 2147483646 w 272"/>
              <a:gd name="T79" fmla="*/ 2147483646 h 1322"/>
              <a:gd name="T80" fmla="*/ 2147483646 w 272"/>
              <a:gd name="T81" fmla="*/ 2147483646 h 1322"/>
              <a:gd name="T82" fmla="*/ 2147483646 w 272"/>
              <a:gd name="T83" fmla="*/ 2147483646 h 1322"/>
              <a:gd name="T84" fmla="*/ 2147483646 w 272"/>
              <a:gd name="T85" fmla="*/ 2147483646 h 1322"/>
              <a:gd name="T86" fmla="*/ 2147483646 w 272"/>
              <a:gd name="T87" fmla="*/ 2147483646 h 1322"/>
              <a:gd name="T88" fmla="*/ 0 w 272"/>
              <a:gd name="T89" fmla="*/ 2147483646 h 1322"/>
              <a:gd name="T90" fmla="*/ 2147483646 w 272"/>
              <a:gd name="T91" fmla="*/ 2147483646 h 1322"/>
              <a:gd name="T92" fmla="*/ 2147483646 w 272"/>
              <a:gd name="T93" fmla="*/ 2147483646 h 1322"/>
              <a:gd name="T94" fmla="*/ 2147483646 w 272"/>
              <a:gd name="T95" fmla="*/ 2147483646 h 1322"/>
              <a:gd name="T96" fmla="*/ 2147483646 w 272"/>
              <a:gd name="T97" fmla="*/ 2147483646 h 1322"/>
              <a:gd name="T98" fmla="*/ 2147483646 w 272"/>
              <a:gd name="T99" fmla="*/ 2147483646 h 1322"/>
              <a:gd name="T100" fmla="*/ 2147483646 w 272"/>
              <a:gd name="T101" fmla="*/ 2147483646 h 1322"/>
              <a:gd name="T102" fmla="*/ 2147483646 w 272"/>
              <a:gd name="T103" fmla="*/ 2147483646 h 1322"/>
              <a:gd name="T104" fmla="*/ 2147483646 w 272"/>
              <a:gd name="T105" fmla="*/ 2147483646 h 1322"/>
              <a:gd name="T106" fmla="*/ 2147483646 w 272"/>
              <a:gd name="T107" fmla="*/ 2147483646 h 1322"/>
              <a:gd name="T108" fmla="*/ 2147483646 w 272"/>
              <a:gd name="T109" fmla="*/ 2147483646 h 1322"/>
              <a:gd name="T110" fmla="*/ 2147483646 w 272"/>
              <a:gd name="T111" fmla="*/ 2147483646 h 1322"/>
              <a:gd name="T112" fmla="*/ 2147483646 w 272"/>
              <a:gd name="T113" fmla="*/ 2147483646 h 1322"/>
              <a:gd name="T114" fmla="*/ 2147483646 w 272"/>
              <a:gd name="T115" fmla="*/ 0 h 1322"/>
              <a:gd name="T116" fmla="*/ 2147483646 w 272"/>
              <a:gd name="T117" fmla="*/ 0 h 132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2" h="1322">
                <a:moveTo>
                  <a:pt x="222" y="0"/>
                </a:moveTo>
                <a:lnTo>
                  <a:pt x="238" y="2"/>
                </a:lnTo>
                <a:lnTo>
                  <a:pt x="249" y="2"/>
                </a:lnTo>
                <a:lnTo>
                  <a:pt x="259" y="6"/>
                </a:lnTo>
                <a:lnTo>
                  <a:pt x="266" y="10"/>
                </a:lnTo>
                <a:lnTo>
                  <a:pt x="270" y="13"/>
                </a:lnTo>
                <a:lnTo>
                  <a:pt x="272" y="19"/>
                </a:lnTo>
                <a:lnTo>
                  <a:pt x="272" y="25"/>
                </a:lnTo>
                <a:lnTo>
                  <a:pt x="270" y="31"/>
                </a:lnTo>
                <a:lnTo>
                  <a:pt x="238" y="107"/>
                </a:lnTo>
                <a:lnTo>
                  <a:pt x="209" y="184"/>
                </a:lnTo>
                <a:lnTo>
                  <a:pt x="184" y="261"/>
                </a:lnTo>
                <a:lnTo>
                  <a:pt x="165" y="340"/>
                </a:lnTo>
                <a:lnTo>
                  <a:pt x="149" y="420"/>
                </a:lnTo>
                <a:lnTo>
                  <a:pt x="138" y="499"/>
                </a:lnTo>
                <a:lnTo>
                  <a:pt x="132" y="580"/>
                </a:lnTo>
                <a:lnTo>
                  <a:pt x="130" y="660"/>
                </a:lnTo>
                <a:lnTo>
                  <a:pt x="132" y="739"/>
                </a:lnTo>
                <a:lnTo>
                  <a:pt x="138" y="819"/>
                </a:lnTo>
                <a:lnTo>
                  <a:pt x="149" y="900"/>
                </a:lnTo>
                <a:lnTo>
                  <a:pt x="165" y="979"/>
                </a:lnTo>
                <a:lnTo>
                  <a:pt x="184" y="1057"/>
                </a:lnTo>
                <a:lnTo>
                  <a:pt x="209" y="1136"/>
                </a:lnTo>
                <a:lnTo>
                  <a:pt x="238" y="1213"/>
                </a:lnTo>
                <a:lnTo>
                  <a:pt x="268" y="1290"/>
                </a:lnTo>
                <a:lnTo>
                  <a:pt x="272" y="1305"/>
                </a:lnTo>
                <a:lnTo>
                  <a:pt x="272" y="1311"/>
                </a:lnTo>
                <a:lnTo>
                  <a:pt x="268" y="1315"/>
                </a:lnTo>
                <a:lnTo>
                  <a:pt x="261" y="1318"/>
                </a:lnTo>
                <a:lnTo>
                  <a:pt x="251" y="1320"/>
                </a:lnTo>
                <a:lnTo>
                  <a:pt x="240" y="1322"/>
                </a:lnTo>
                <a:lnTo>
                  <a:pt x="222" y="1322"/>
                </a:lnTo>
                <a:lnTo>
                  <a:pt x="209" y="1322"/>
                </a:lnTo>
                <a:lnTo>
                  <a:pt x="199" y="1322"/>
                </a:lnTo>
                <a:lnTo>
                  <a:pt x="182" y="1318"/>
                </a:lnTo>
                <a:lnTo>
                  <a:pt x="170" y="1315"/>
                </a:lnTo>
                <a:lnTo>
                  <a:pt x="165" y="1307"/>
                </a:lnTo>
                <a:lnTo>
                  <a:pt x="126" y="1230"/>
                </a:lnTo>
                <a:lnTo>
                  <a:pt x="92" y="1151"/>
                </a:lnTo>
                <a:lnTo>
                  <a:pt x="65" y="1073"/>
                </a:lnTo>
                <a:lnTo>
                  <a:pt x="40" y="992"/>
                </a:lnTo>
                <a:lnTo>
                  <a:pt x="23" y="912"/>
                </a:lnTo>
                <a:lnTo>
                  <a:pt x="9" y="829"/>
                </a:lnTo>
                <a:lnTo>
                  <a:pt x="2" y="747"/>
                </a:lnTo>
                <a:lnTo>
                  <a:pt x="0" y="662"/>
                </a:lnTo>
                <a:lnTo>
                  <a:pt x="2" y="578"/>
                </a:lnTo>
                <a:lnTo>
                  <a:pt x="11" y="495"/>
                </a:lnTo>
                <a:lnTo>
                  <a:pt x="25" y="413"/>
                </a:lnTo>
                <a:lnTo>
                  <a:pt x="44" y="330"/>
                </a:lnTo>
                <a:lnTo>
                  <a:pt x="67" y="249"/>
                </a:lnTo>
                <a:lnTo>
                  <a:pt x="96" y="171"/>
                </a:lnTo>
                <a:lnTo>
                  <a:pt x="128" y="92"/>
                </a:lnTo>
                <a:lnTo>
                  <a:pt x="165" y="15"/>
                </a:lnTo>
                <a:lnTo>
                  <a:pt x="169" y="10"/>
                </a:lnTo>
                <a:lnTo>
                  <a:pt x="178" y="6"/>
                </a:lnTo>
                <a:lnTo>
                  <a:pt x="186" y="4"/>
                </a:lnTo>
                <a:lnTo>
                  <a:pt x="195" y="2"/>
                </a:lnTo>
                <a:lnTo>
                  <a:pt x="207" y="0"/>
                </a:lnTo>
                <a:lnTo>
                  <a:pt x="2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000" dirty="0"/>
          </a:p>
        </p:txBody>
      </p:sp>
      <p:sp>
        <p:nvSpPr>
          <p:cNvPr id="19" name="KSO_Shape"/>
          <p:cNvSpPr>
            <a:spLocks noChangeAspect="1"/>
          </p:cNvSpPr>
          <p:nvPr/>
        </p:nvSpPr>
        <p:spPr bwMode="auto">
          <a:xfrm flipH="1">
            <a:off x="2051720" y="2049168"/>
            <a:ext cx="116853" cy="285389"/>
          </a:xfrm>
          <a:custGeom>
            <a:avLst/>
            <a:gdLst>
              <a:gd name="T0" fmla="*/ 2147483646 w 272"/>
              <a:gd name="T1" fmla="*/ 0 h 1322"/>
              <a:gd name="T2" fmla="*/ 2147483646 w 272"/>
              <a:gd name="T3" fmla="*/ 2147483646 h 1322"/>
              <a:gd name="T4" fmla="*/ 2147483646 w 272"/>
              <a:gd name="T5" fmla="*/ 2147483646 h 1322"/>
              <a:gd name="T6" fmla="*/ 2147483646 w 272"/>
              <a:gd name="T7" fmla="*/ 2147483646 h 1322"/>
              <a:gd name="T8" fmla="*/ 2147483646 w 272"/>
              <a:gd name="T9" fmla="*/ 2147483646 h 1322"/>
              <a:gd name="T10" fmla="*/ 2147483646 w 272"/>
              <a:gd name="T11" fmla="*/ 2147483646 h 1322"/>
              <a:gd name="T12" fmla="*/ 2147483646 w 272"/>
              <a:gd name="T13" fmla="*/ 2147483646 h 1322"/>
              <a:gd name="T14" fmla="*/ 2147483646 w 272"/>
              <a:gd name="T15" fmla="*/ 2147483646 h 1322"/>
              <a:gd name="T16" fmla="*/ 2147483646 w 272"/>
              <a:gd name="T17" fmla="*/ 2147483646 h 1322"/>
              <a:gd name="T18" fmla="*/ 2147483646 w 272"/>
              <a:gd name="T19" fmla="*/ 2147483646 h 1322"/>
              <a:gd name="T20" fmla="*/ 2147483646 w 272"/>
              <a:gd name="T21" fmla="*/ 2147483646 h 1322"/>
              <a:gd name="T22" fmla="*/ 2147483646 w 272"/>
              <a:gd name="T23" fmla="*/ 2147483646 h 1322"/>
              <a:gd name="T24" fmla="*/ 2147483646 w 272"/>
              <a:gd name="T25" fmla="*/ 2147483646 h 1322"/>
              <a:gd name="T26" fmla="*/ 2147483646 w 272"/>
              <a:gd name="T27" fmla="*/ 2147483646 h 1322"/>
              <a:gd name="T28" fmla="*/ 2147483646 w 272"/>
              <a:gd name="T29" fmla="*/ 2147483646 h 1322"/>
              <a:gd name="T30" fmla="*/ 2147483646 w 272"/>
              <a:gd name="T31" fmla="*/ 2147483646 h 1322"/>
              <a:gd name="T32" fmla="*/ 2147483646 w 272"/>
              <a:gd name="T33" fmla="*/ 2147483646 h 1322"/>
              <a:gd name="T34" fmla="*/ 2147483646 w 272"/>
              <a:gd name="T35" fmla="*/ 2147483646 h 1322"/>
              <a:gd name="T36" fmla="*/ 2147483646 w 272"/>
              <a:gd name="T37" fmla="*/ 2147483646 h 1322"/>
              <a:gd name="T38" fmla="*/ 2147483646 w 272"/>
              <a:gd name="T39" fmla="*/ 2147483646 h 1322"/>
              <a:gd name="T40" fmla="*/ 2147483646 w 272"/>
              <a:gd name="T41" fmla="*/ 2147483646 h 1322"/>
              <a:gd name="T42" fmla="*/ 2147483646 w 272"/>
              <a:gd name="T43" fmla="*/ 2147483646 h 1322"/>
              <a:gd name="T44" fmla="*/ 2147483646 w 272"/>
              <a:gd name="T45" fmla="*/ 2147483646 h 1322"/>
              <a:gd name="T46" fmla="*/ 2147483646 w 272"/>
              <a:gd name="T47" fmla="*/ 2147483646 h 1322"/>
              <a:gd name="T48" fmla="*/ 2147483646 w 272"/>
              <a:gd name="T49" fmla="*/ 2147483646 h 1322"/>
              <a:gd name="T50" fmla="*/ 2147483646 w 272"/>
              <a:gd name="T51" fmla="*/ 2147483646 h 1322"/>
              <a:gd name="T52" fmla="*/ 2147483646 w 272"/>
              <a:gd name="T53" fmla="*/ 2147483646 h 1322"/>
              <a:gd name="T54" fmla="*/ 2147483646 w 272"/>
              <a:gd name="T55" fmla="*/ 2147483646 h 1322"/>
              <a:gd name="T56" fmla="*/ 2147483646 w 272"/>
              <a:gd name="T57" fmla="*/ 2147483646 h 1322"/>
              <a:gd name="T58" fmla="*/ 2147483646 w 272"/>
              <a:gd name="T59" fmla="*/ 2147483646 h 1322"/>
              <a:gd name="T60" fmla="*/ 2147483646 w 272"/>
              <a:gd name="T61" fmla="*/ 2147483646 h 1322"/>
              <a:gd name="T62" fmla="*/ 2147483646 w 272"/>
              <a:gd name="T63" fmla="*/ 2147483646 h 1322"/>
              <a:gd name="T64" fmla="*/ 2147483646 w 272"/>
              <a:gd name="T65" fmla="*/ 2147483646 h 1322"/>
              <a:gd name="T66" fmla="*/ 2147483646 w 272"/>
              <a:gd name="T67" fmla="*/ 2147483646 h 1322"/>
              <a:gd name="T68" fmla="*/ 2147483646 w 272"/>
              <a:gd name="T69" fmla="*/ 2147483646 h 1322"/>
              <a:gd name="T70" fmla="*/ 2147483646 w 272"/>
              <a:gd name="T71" fmla="*/ 2147483646 h 1322"/>
              <a:gd name="T72" fmla="*/ 2147483646 w 272"/>
              <a:gd name="T73" fmla="*/ 2147483646 h 1322"/>
              <a:gd name="T74" fmla="*/ 2147483646 w 272"/>
              <a:gd name="T75" fmla="*/ 2147483646 h 1322"/>
              <a:gd name="T76" fmla="*/ 2147483646 w 272"/>
              <a:gd name="T77" fmla="*/ 2147483646 h 1322"/>
              <a:gd name="T78" fmla="*/ 2147483646 w 272"/>
              <a:gd name="T79" fmla="*/ 2147483646 h 1322"/>
              <a:gd name="T80" fmla="*/ 2147483646 w 272"/>
              <a:gd name="T81" fmla="*/ 2147483646 h 1322"/>
              <a:gd name="T82" fmla="*/ 2147483646 w 272"/>
              <a:gd name="T83" fmla="*/ 2147483646 h 1322"/>
              <a:gd name="T84" fmla="*/ 2147483646 w 272"/>
              <a:gd name="T85" fmla="*/ 2147483646 h 1322"/>
              <a:gd name="T86" fmla="*/ 2147483646 w 272"/>
              <a:gd name="T87" fmla="*/ 2147483646 h 1322"/>
              <a:gd name="T88" fmla="*/ 0 w 272"/>
              <a:gd name="T89" fmla="*/ 2147483646 h 1322"/>
              <a:gd name="T90" fmla="*/ 2147483646 w 272"/>
              <a:gd name="T91" fmla="*/ 2147483646 h 1322"/>
              <a:gd name="T92" fmla="*/ 2147483646 w 272"/>
              <a:gd name="T93" fmla="*/ 2147483646 h 1322"/>
              <a:gd name="T94" fmla="*/ 2147483646 w 272"/>
              <a:gd name="T95" fmla="*/ 2147483646 h 1322"/>
              <a:gd name="T96" fmla="*/ 2147483646 w 272"/>
              <a:gd name="T97" fmla="*/ 2147483646 h 1322"/>
              <a:gd name="T98" fmla="*/ 2147483646 w 272"/>
              <a:gd name="T99" fmla="*/ 2147483646 h 1322"/>
              <a:gd name="T100" fmla="*/ 2147483646 w 272"/>
              <a:gd name="T101" fmla="*/ 2147483646 h 1322"/>
              <a:gd name="T102" fmla="*/ 2147483646 w 272"/>
              <a:gd name="T103" fmla="*/ 2147483646 h 1322"/>
              <a:gd name="T104" fmla="*/ 2147483646 w 272"/>
              <a:gd name="T105" fmla="*/ 2147483646 h 1322"/>
              <a:gd name="T106" fmla="*/ 2147483646 w 272"/>
              <a:gd name="T107" fmla="*/ 2147483646 h 1322"/>
              <a:gd name="T108" fmla="*/ 2147483646 w 272"/>
              <a:gd name="T109" fmla="*/ 2147483646 h 1322"/>
              <a:gd name="T110" fmla="*/ 2147483646 w 272"/>
              <a:gd name="T111" fmla="*/ 2147483646 h 1322"/>
              <a:gd name="T112" fmla="*/ 2147483646 w 272"/>
              <a:gd name="T113" fmla="*/ 2147483646 h 1322"/>
              <a:gd name="T114" fmla="*/ 2147483646 w 272"/>
              <a:gd name="T115" fmla="*/ 0 h 1322"/>
              <a:gd name="T116" fmla="*/ 2147483646 w 272"/>
              <a:gd name="T117" fmla="*/ 0 h 132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2" h="1322">
                <a:moveTo>
                  <a:pt x="222" y="0"/>
                </a:moveTo>
                <a:lnTo>
                  <a:pt x="238" y="2"/>
                </a:lnTo>
                <a:lnTo>
                  <a:pt x="249" y="2"/>
                </a:lnTo>
                <a:lnTo>
                  <a:pt x="259" y="6"/>
                </a:lnTo>
                <a:lnTo>
                  <a:pt x="266" y="10"/>
                </a:lnTo>
                <a:lnTo>
                  <a:pt x="270" y="13"/>
                </a:lnTo>
                <a:lnTo>
                  <a:pt x="272" y="19"/>
                </a:lnTo>
                <a:lnTo>
                  <a:pt x="272" y="25"/>
                </a:lnTo>
                <a:lnTo>
                  <a:pt x="270" y="31"/>
                </a:lnTo>
                <a:lnTo>
                  <a:pt x="238" y="107"/>
                </a:lnTo>
                <a:lnTo>
                  <a:pt x="209" y="184"/>
                </a:lnTo>
                <a:lnTo>
                  <a:pt x="184" y="261"/>
                </a:lnTo>
                <a:lnTo>
                  <a:pt x="165" y="340"/>
                </a:lnTo>
                <a:lnTo>
                  <a:pt x="149" y="420"/>
                </a:lnTo>
                <a:lnTo>
                  <a:pt x="138" y="499"/>
                </a:lnTo>
                <a:lnTo>
                  <a:pt x="132" y="580"/>
                </a:lnTo>
                <a:lnTo>
                  <a:pt x="130" y="660"/>
                </a:lnTo>
                <a:lnTo>
                  <a:pt x="132" y="739"/>
                </a:lnTo>
                <a:lnTo>
                  <a:pt x="138" y="819"/>
                </a:lnTo>
                <a:lnTo>
                  <a:pt x="149" y="900"/>
                </a:lnTo>
                <a:lnTo>
                  <a:pt x="165" y="979"/>
                </a:lnTo>
                <a:lnTo>
                  <a:pt x="184" y="1057"/>
                </a:lnTo>
                <a:lnTo>
                  <a:pt x="209" y="1136"/>
                </a:lnTo>
                <a:lnTo>
                  <a:pt x="238" y="1213"/>
                </a:lnTo>
                <a:lnTo>
                  <a:pt x="268" y="1290"/>
                </a:lnTo>
                <a:lnTo>
                  <a:pt x="272" y="1305"/>
                </a:lnTo>
                <a:lnTo>
                  <a:pt x="272" y="1311"/>
                </a:lnTo>
                <a:lnTo>
                  <a:pt x="268" y="1315"/>
                </a:lnTo>
                <a:lnTo>
                  <a:pt x="261" y="1318"/>
                </a:lnTo>
                <a:lnTo>
                  <a:pt x="251" y="1320"/>
                </a:lnTo>
                <a:lnTo>
                  <a:pt x="240" y="1322"/>
                </a:lnTo>
                <a:lnTo>
                  <a:pt x="222" y="1322"/>
                </a:lnTo>
                <a:lnTo>
                  <a:pt x="209" y="1322"/>
                </a:lnTo>
                <a:lnTo>
                  <a:pt x="199" y="1322"/>
                </a:lnTo>
                <a:lnTo>
                  <a:pt x="182" y="1318"/>
                </a:lnTo>
                <a:lnTo>
                  <a:pt x="170" y="1315"/>
                </a:lnTo>
                <a:lnTo>
                  <a:pt x="165" y="1307"/>
                </a:lnTo>
                <a:lnTo>
                  <a:pt x="126" y="1230"/>
                </a:lnTo>
                <a:lnTo>
                  <a:pt x="92" y="1151"/>
                </a:lnTo>
                <a:lnTo>
                  <a:pt x="65" y="1073"/>
                </a:lnTo>
                <a:lnTo>
                  <a:pt x="40" y="992"/>
                </a:lnTo>
                <a:lnTo>
                  <a:pt x="23" y="912"/>
                </a:lnTo>
                <a:lnTo>
                  <a:pt x="9" y="829"/>
                </a:lnTo>
                <a:lnTo>
                  <a:pt x="2" y="747"/>
                </a:lnTo>
                <a:lnTo>
                  <a:pt x="0" y="662"/>
                </a:lnTo>
                <a:lnTo>
                  <a:pt x="2" y="578"/>
                </a:lnTo>
                <a:lnTo>
                  <a:pt x="11" y="495"/>
                </a:lnTo>
                <a:lnTo>
                  <a:pt x="25" y="413"/>
                </a:lnTo>
                <a:lnTo>
                  <a:pt x="44" y="330"/>
                </a:lnTo>
                <a:lnTo>
                  <a:pt x="67" y="249"/>
                </a:lnTo>
                <a:lnTo>
                  <a:pt x="96" y="171"/>
                </a:lnTo>
                <a:lnTo>
                  <a:pt x="128" y="92"/>
                </a:lnTo>
                <a:lnTo>
                  <a:pt x="165" y="15"/>
                </a:lnTo>
                <a:lnTo>
                  <a:pt x="169" y="10"/>
                </a:lnTo>
                <a:lnTo>
                  <a:pt x="178" y="6"/>
                </a:lnTo>
                <a:lnTo>
                  <a:pt x="186" y="4"/>
                </a:lnTo>
                <a:lnTo>
                  <a:pt x="195" y="2"/>
                </a:lnTo>
                <a:lnTo>
                  <a:pt x="207" y="0"/>
                </a:lnTo>
                <a:lnTo>
                  <a:pt x="2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78063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元组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89</a:t>
            </a:fld>
            <a:endParaRPr lang="zh-CN" altLang="en-US" dirty="0"/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3347864" y="1077523"/>
            <a:ext cx="5400599" cy="3366435"/>
            <a:chOff x="-815695" y="1587499"/>
            <a:chExt cx="3076196" cy="1993522"/>
          </a:xfrm>
        </p:grpSpPr>
        <p:sp>
          <p:nvSpPr>
            <p:cNvPr id="12" name="任意多边形 11"/>
            <p:cNvSpPr/>
            <p:nvPr/>
          </p:nvSpPr>
          <p:spPr>
            <a:xfrm>
              <a:off x="-815695" y="1587499"/>
              <a:ext cx="3076196" cy="199352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pPr>
                <a:defRPr/>
              </a:pPr>
              <a:endParaRPr lang="en-US" altLang="zh-CN" dirty="0" smtClean="0"/>
            </a:p>
            <a:p>
              <a:pPr>
                <a:defRPr/>
              </a:pPr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aTuple</a:t>
              </a:r>
              <a:r>
                <a:rPr lang="en-US" altLang="zh-CN" sz="2000" dirty="0"/>
                <a:t> = (3, 5, 2, 4)</a:t>
              </a:r>
            </a:p>
            <a:p>
              <a:pPr>
                <a:defRPr/>
              </a:pPr>
              <a:r>
                <a:rPr lang="en-US" altLang="zh-CN" sz="2000" dirty="0"/>
                <a:t>&gt;&gt;&gt; </a:t>
              </a:r>
              <a:r>
                <a:rPr lang="en-US" altLang="zh-CN" sz="2000" dirty="0" smtClean="0">
                  <a:solidFill>
                    <a:srgbClr val="7030A0"/>
                  </a:solidFill>
                </a:rPr>
                <a:t>sorted</a:t>
              </a:r>
              <a:r>
                <a:rPr lang="en-US" altLang="zh-CN" sz="2000" dirty="0" smtClean="0"/>
                <a:t>(</a:t>
              </a:r>
              <a:r>
                <a:rPr lang="en-US" altLang="zh-CN" sz="2000" dirty="0" err="1" smtClean="0"/>
                <a:t>aTuple</a:t>
              </a:r>
              <a:r>
                <a:rPr lang="en-US" altLang="zh-CN" sz="2000" dirty="0"/>
                <a:t>)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2000" dirty="0" smtClean="0">
                  <a:solidFill>
                    <a:srgbClr val="0070C0"/>
                  </a:solidFill>
                </a:rPr>
                <a:t>[2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3, 4, 5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]</a:t>
              </a:r>
              <a:endParaRPr lang="en-US" altLang="zh-CN" sz="2000" dirty="0">
                <a:solidFill>
                  <a:srgbClr val="0070C0"/>
                </a:solidFill>
              </a:endParaRPr>
            </a:p>
            <a:p>
              <a:pPr>
                <a:defRPr/>
              </a:pPr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aTuple</a:t>
              </a:r>
              <a:endParaRPr lang="en-US" altLang="zh-CN" sz="2000" dirty="0"/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2000" dirty="0">
                  <a:solidFill>
                    <a:srgbClr val="0070C0"/>
                  </a:solidFill>
                </a:rPr>
                <a:t>(3, 5, 2, 4)</a:t>
              </a:r>
            </a:p>
            <a:p>
              <a:pPr>
                <a:defRPr/>
              </a:pPr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aTuple.sort</a:t>
              </a:r>
              <a:r>
                <a:rPr lang="en-US" altLang="zh-CN" sz="2000" dirty="0"/>
                <a:t>()</a:t>
              </a:r>
            </a:p>
            <a:p>
              <a:pPr>
                <a:defRPr/>
              </a:pPr>
              <a:r>
                <a:rPr lang="en-US" altLang="zh-CN" sz="2000" dirty="0" err="1">
                  <a:solidFill>
                    <a:srgbClr val="C00000"/>
                  </a:solidFill>
                </a:rPr>
                <a:t>Traceback</a:t>
              </a:r>
              <a:r>
                <a:rPr lang="en-US" altLang="zh-CN" sz="2000" dirty="0">
                  <a:solidFill>
                    <a:srgbClr val="C00000"/>
                  </a:solidFill>
                </a:rPr>
                <a:t> (most recent call last):</a:t>
              </a:r>
            </a:p>
            <a:p>
              <a:pPr>
                <a:defRPr/>
              </a:pPr>
              <a:r>
                <a:rPr lang="en-US" altLang="zh-CN" sz="2000" dirty="0">
                  <a:solidFill>
                    <a:srgbClr val="C00000"/>
                  </a:solidFill>
                </a:rPr>
                <a:t>  File "&lt;</a:t>
              </a:r>
              <a:r>
                <a:rPr lang="en-US" altLang="zh-CN" sz="2000" dirty="0" err="1">
                  <a:solidFill>
                    <a:srgbClr val="C00000"/>
                  </a:solidFill>
                </a:rPr>
                <a:t>stdin</a:t>
              </a:r>
              <a:r>
                <a:rPr lang="en-US" altLang="zh-CN" sz="2000" dirty="0">
                  <a:solidFill>
                    <a:srgbClr val="C00000"/>
                  </a:solidFill>
                </a:rPr>
                <a:t>&gt;", line 1, in &lt;module&gt;</a:t>
              </a:r>
            </a:p>
            <a:p>
              <a:pPr>
                <a:defRPr/>
              </a:pPr>
              <a:r>
                <a:rPr lang="en-US" altLang="zh-CN" sz="2000" dirty="0" err="1">
                  <a:solidFill>
                    <a:srgbClr val="C00000"/>
                  </a:solidFill>
                </a:rPr>
                <a:t>AttributeError</a:t>
              </a:r>
              <a:r>
                <a:rPr lang="en-US" altLang="zh-CN" sz="2000" dirty="0">
                  <a:solidFill>
                    <a:srgbClr val="C00000"/>
                  </a:solidFill>
                </a:rPr>
                <a:t>: 'tuple' object has no attribute 'sort'</a:t>
              </a:r>
              <a:endParaRPr lang="en-US" altLang="zh-CN" dirty="0">
                <a:solidFill>
                  <a:srgbClr val="C00000"/>
                </a:solidFill>
              </a:endParaRP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-733663" y="1595609"/>
              <a:ext cx="410114" cy="21318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485090" y="1041583"/>
            <a:ext cx="2718757" cy="3402375"/>
            <a:chOff x="-815695" y="1587499"/>
            <a:chExt cx="3097224" cy="1837206"/>
          </a:xfrm>
        </p:grpSpPr>
        <p:sp>
          <p:nvSpPr>
            <p:cNvPr id="15" name="任意多边形 14"/>
            <p:cNvSpPr/>
            <p:nvPr/>
          </p:nvSpPr>
          <p:spPr>
            <a:xfrm>
              <a:off x="-815695" y="1587499"/>
              <a:ext cx="3097224" cy="183720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pPr>
                <a:lnSpc>
                  <a:spcPct val="90000"/>
                </a:lnSpc>
                <a:defRPr/>
              </a:pPr>
              <a:endParaRPr lang="en-US" altLang="zh-CN" sz="2000" dirty="0" smtClean="0"/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2000" dirty="0" smtClean="0"/>
                <a:t>&gt;&gt;&gt; </a:t>
              </a:r>
              <a:r>
                <a:rPr lang="en-US" altLang="zh-CN" sz="2000" dirty="0"/>
                <a:t>aList = [3, 5, 2, 4]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2000" dirty="0"/>
                <a:t>&gt;&gt;&gt; aList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2000" dirty="0">
                  <a:solidFill>
                    <a:srgbClr val="0070C0"/>
                  </a:solidFill>
                </a:rPr>
                <a:t>[3, 5, 2, 4]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2000" dirty="0"/>
                <a:t>&gt;&gt;&gt; </a:t>
              </a:r>
              <a:r>
                <a:rPr lang="en-US" altLang="zh-CN" sz="2000" dirty="0">
                  <a:solidFill>
                    <a:srgbClr val="7030A0"/>
                  </a:solidFill>
                </a:rPr>
                <a:t>sorted</a:t>
              </a:r>
              <a:r>
                <a:rPr lang="en-US" altLang="zh-CN" sz="2000" dirty="0"/>
                <a:t>(aList)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2000" dirty="0">
                  <a:solidFill>
                    <a:srgbClr val="0070C0"/>
                  </a:solidFill>
                </a:rPr>
                <a:t>[2, 3, 4, 5]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aList</a:t>
              </a:r>
              <a:endParaRPr lang="en-US" altLang="zh-CN" sz="2000" dirty="0"/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2000" dirty="0">
                  <a:solidFill>
                    <a:srgbClr val="0070C0"/>
                  </a:solidFill>
                </a:rPr>
                <a:t>[3, 5, 2, 4]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aList.sort</a:t>
              </a:r>
              <a:r>
                <a:rPr lang="en-US" altLang="zh-CN" sz="2000" dirty="0"/>
                <a:t>()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aList</a:t>
              </a:r>
              <a:endParaRPr lang="en-US" altLang="zh-CN" sz="2000" dirty="0"/>
            </a:p>
            <a:p>
              <a:pPr>
                <a:lnSpc>
                  <a:spcPct val="90000"/>
                </a:lnSpc>
                <a:defRPr/>
              </a:pPr>
              <a:r>
                <a:rPr lang="en-US" altLang="zh-CN" sz="2000" dirty="0">
                  <a:solidFill>
                    <a:srgbClr val="0070C0"/>
                  </a:solidFill>
                </a:rPr>
                <a:t>[2, 3, 4, 5]</a:t>
              </a:r>
            </a:p>
          </p:txBody>
        </p:sp>
        <p:sp>
          <p:nvSpPr>
            <p:cNvPr id="16" name="椭圆形标注 15"/>
            <p:cNvSpPr/>
            <p:nvPr/>
          </p:nvSpPr>
          <p:spPr>
            <a:xfrm>
              <a:off x="-733663" y="1595610"/>
              <a:ext cx="820319" cy="19439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312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6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序列相关操作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187624" y="2958425"/>
            <a:ext cx="193040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值比较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对象身份比较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布尔运算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51411" y="2958425"/>
            <a:ext cx="193040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切片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重复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判断成员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759796" y="2958422"/>
            <a:ext cx="277264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序列类型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转换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内建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序列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类型其他内建函数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 rot="20832717" flipH="1">
            <a:off x="2029875" y="925040"/>
            <a:ext cx="161925" cy="695325"/>
          </a:xfrm>
          <a:custGeom>
            <a:avLst/>
            <a:gdLst>
              <a:gd name="connsiteX0" fmla="*/ 63599 w 95130"/>
              <a:gd name="connsiteY0" fmla="*/ 0 h 641131"/>
              <a:gd name="connsiteX1" fmla="*/ 537 w 95130"/>
              <a:gd name="connsiteY1" fmla="*/ 357352 h 641131"/>
              <a:gd name="connsiteX2" fmla="*/ 95130 w 95130"/>
              <a:gd name="connsiteY2" fmla="*/ 641131 h 641131"/>
              <a:gd name="connsiteX0" fmla="*/ 33458 w 64989"/>
              <a:gd name="connsiteY0" fmla="*/ 0 h 641131"/>
              <a:gd name="connsiteX1" fmla="*/ 2127 w 64989"/>
              <a:gd name="connsiteY1" fmla="*/ 358043 h 641131"/>
              <a:gd name="connsiteX2" fmla="*/ 64989 w 64989"/>
              <a:gd name="connsiteY2" fmla="*/ 641131 h 641131"/>
              <a:gd name="connsiteX0" fmla="*/ 7636 w 150223"/>
              <a:gd name="connsiteY0" fmla="*/ 0 h 643551"/>
              <a:gd name="connsiteX1" fmla="*/ 87361 w 150223"/>
              <a:gd name="connsiteY1" fmla="*/ 360463 h 643551"/>
              <a:gd name="connsiteX2" fmla="*/ 150223 w 150223"/>
              <a:gd name="connsiteY2" fmla="*/ 643551 h 643551"/>
              <a:gd name="connsiteX0" fmla="*/ 8589 w 151176"/>
              <a:gd name="connsiteY0" fmla="*/ 0 h 643551"/>
              <a:gd name="connsiteX1" fmla="*/ 75351 w 151176"/>
              <a:gd name="connsiteY1" fmla="*/ 355512 h 643551"/>
              <a:gd name="connsiteX2" fmla="*/ 151176 w 151176"/>
              <a:gd name="connsiteY2" fmla="*/ 643551 h 643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1176" h="643551">
                <a:moveTo>
                  <a:pt x="8589" y="0"/>
                </a:moveTo>
                <a:cubicBezTo>
                  <a:pt x="-25570" y="125248"/>
                  <a:pt x="51587" y="248254"/>
                  <a:pt x="75351" y="355512"/>
                </a:cubicBezTo>
                <a:cubicBezTo>
                  <a:pt x="99115" y="462770"/>
                  <a:pt x="106507" y="555089"/>
                  <a:pt x="151176" y="643551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1439325" y="1423516"/>
            <a:ext cx="1385887" cy="13858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507587" y="1491777"/>
            <a:ext cx="1249363" cy="1249362"/>
          </a:xfrm>
          <a:prstGeom prst="ellipse">
            <a:avLst/>
          </a:prstGeom>
          <a:solidFill>
            <a:schemeClr val="accent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标准类型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运算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067077" y="1618438"/>
            <a:ext cx="129758" cy="12975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381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1998117" y="944089"/>
            <a:ext cx="133350" cy="738188"/>
          </a:xfrm>
          <a:custGeom>
            <a:avLst/>
            <a:gdLst>
              <a:gd name="connsiteX0" fmla="*/ 74340 w 122824"/>
              <a:gd name="connsiteY0" fmla="*/ 0 h 682499"/>
              <a:gd name="connsiteX1" fmla="*/ 522 w 122824"/>
              <a:gd name="connsiteY1" fmla="*/ 342900 h 682499"/>
              <a:gd name="connsiteX2" fmla="*/ 107678 w 122824"/>
              <a:gd name="connsiteY2" fmla="*/ 657225 h 682499"/>
              <a:gd name="connsiteX3" fmla="*/ 119584 w 122824"/>
              <a:gd name="connsiteY3" fmla="*/ 640556 h 682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824" h="682499">
                <a:moveTo>
                  <a:pt x="74340" y="0"/>
                </a:moveTo>
                <a:cubicBezTo>
                  <a:pt x="34653" y="116681"/>
                  <a:pt x="-5034" y="233363"/>
                  <a:pt x="522" y="342900"/>
                </a:cubicBezTo>
                <a:cubicBezTo>
                  <a:pt x="6078" y="452437"/>
                  <a:pt x="87834" y="607616"/>
                  <a:pt x="107678" y="657225"/>
                </a:cubicBezTo>
                <a:cubicBezTo>
                  <a:pt x="127522" y="706834"/>
                  <a:pt x="123553" y="673695"/>
                  <a:pt x="119584" y="640556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rot="20832717" flipH="1">
            <a:off x="4426992" y="925040"/>
            <a:ext cx="163512" cy="695325"/>
          </a:xfrm>
          <a:custGeom>
            <a:avLst/>
            <a:gdLst>
              <a:gd name="connsiteX0" fmla="*/ 63599 w 95130"/>
              <a:gd name="connsiteY0" fmla="*/ 0 h 641131"/>
              <a:gd name="connsiteX1" fmla="*/ 537 w 95130"/>
              <a:gd name="connsiteY1" fmla="*/ 357352 h 641131"/>
              <a:gd name="connsiteX2" fmla="*/ 95130 w 95130"/>
              <a:gd name="connsiteY2" fmla="*/ 641131 h 641131"/>
              <a:gd name="connsiteX0" fmla="*/ 33458 w 64989"/>
              <a:gd name="connsiteY0" fmla="*/ 0 h 641131"/>
              <a:gd name="connsiteX1" fmla="*/ 2127 w 64989"/>
              <a:gd name="connsiteY1" fmla="*/ 358043 h 641131"/>
              <a:gd name="connsiteX2" fmla="*/ 64989 w 64989"/>
              <a:gd name="connsiteY2" fmla="*/ 641131 h 641131"/>
              <a:gd name="connsiteX0" fmla="*/ 7636 w 150223"/>
              <a:gd name="connsiteY0" fmla="*/ 0 h 643551"/>
              <a:gd name="connsiteX1" fmla="*/ 87361 w 150223"/>
              <a:gd name="connsiteY1" fmla="*/ 360463 h 643551"/>
              <a:gd name="connsiteX2" fmla="*/ 150223 w 150223"/>
              <a:gd name="connsiteY2" fmla="*/ 643551 h 643551"/>
              <a:gd name="connsiteX0" fmla="*/ 8589 w 151176"/>
              <a:gd name="connsiteY0" fmla="*/ 0 h 643551"/>
              <a:gd name="connsiteX1" fmla="*/ 75351 w 151176"/>
              <a:gd name="connsiteY1" fmla="*/ 355512 h 643551"/>
              <a:gd name="connsiteX2" fmla="*/ 151176 w 151176"/>
              <a:gd name="connsiteY2" fmla="*/ 643551 h 643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1176" h="643551">
                <a:moveTo>
                  <a:pt x="8589" y="0"/>
                </a:moveTo>
                <a:cubicBezTo>
                  <a:pt x="-25570" y="125248"/>
                  <a:pt x="51587" y="248254"/>
                  <a:pt x="75351" y="355512"/>
                </a:cubicBezTo>
                <a:cubicBezTo>
                  <a:pt x="99115" y="462770"/>
                  <a:pt x="106507" y="555089"/>
                  <a:pt x="151176" y="643551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836450" y="1423516"/>
            <a:ext cx="1385887" cy="13858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3904712" y="1491777"/>
            <a:ext cx="1249363" cy="1249362"/>
          </a:xfrm>
          <a:prstGeom prst="ellipse">
            <a:avLst/>
          </a:prstGeom>
          <a:solidFill>
            <a:schemeClr val="accent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通用序列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类型操作</a:t>
            </a:r>
            <a:endParaRPr lang="zh-CN" altLang="en-US" sz="1600" dirty="0">
              <a:latin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464489" y="1618438"/>
            <a:ext cx="129758" cy="12975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381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4396837" y="944089"/>
            <a:ext cx="131763" cy="738188"/>
          </a:xfrm>
          <a:custGeom>
            <a:avLst/>
            <a:gdLst>
              <a:gd name="connsiteX0" fmla="*/ 74340 w 122824"/>
              <a:gd name="connsiteY0" fmla="*/ 0 h 682499"/>
              <a:gd name="connsiteX1" fmla="*/ 522 w 122824"/>
              <a:gd name="connsiteY1" fmla="*/ 342900 h 682499"/>
              <a:gd name="connsiteX2" fmla="*/ 107678 w 122824"/>
              <a:gd name="connsiteY2" fmla="*/ 657225 h 682499"/>
              <a:gd name="connsiteX3" fmla="*/ 119584 w 122824"/>
              <a:gd name="connsiteY3" fmla="*/ 640556 h 682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824" h="682499">
                <a:moveTo>
                  <a:pt x="74340" y="0"/>
                </a:moveTo>
                <a:cubicBezTo>
                  <a:pt x="34653" y="116681"/>
                  <a:pt x="-5034" y="233363"/>
                  <a:pt x="522" y="342900"/>
                </a:cubicBezTo>
                <a:cubicBezTo>
                  <a:pt x="6078" y="452437"/>
                  <a:pt x="87834" y="607616"/>
                  <a:pt x="107678" y="657225"/>
                </a:cubicBezTo>
                <a:cubicBezTo>
                  <a:pt x="127522" y="706834"/>
                  <a:pt x="123553" y="673695"/>
                  <a:pt x="119584" y="640556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 rot="20832717" flipH="1">
            <a:off x="6824117" y="925040"/>
            <a:ext cx="163512" cy="695325"/>
          </a:xfrm>
          <a:custGeom>
            <a:avLst/>
            <a:gdLst>
              <a:gd name="connsiteX0" fmla="*/ 63599 w 95130"/>
              <a:gd name="connsiteY0" fmla="*/ 0 h 641131"/>
              <a:gd name="connsiteX1" fmla="*/ 537 w 95130"/>
              <a:gd name="connsiteY1" fmla="*/ 357352 h 641131"/>
              <a:gd name="connsiteX2" fmla="*/ 95130 w 95130"/>
              <a:gd name="connsiteY2" fmla="*/ 641131 h 641131"/>
              <a:gd name="connsiteX0" fmla="*/ 33458 w 64989"/>
              <a:gd name="connsiteY0" fmla="*/ 0 h 641131"/>
              <a:gd name="connsiteX1" fmla="*/ 2127 w 64989"/>
              <a:gd name="connsiteY1" fmla="*/ 358043 h 641131"/>
              <a:gd name="connsiteX2" fmla="*/ 64989 w 64989"/>
              <a:gd name="connsiteY2" fmla="*/ 641131 h 641131"/>
              <a:gd name="connsiteX0" fmla="*/ 7636 w 150223"/>
              <a:gd name="connsiteY0" fmla="*/ 0 h 643551"/>
              <a:gd name="connsiteX1" fmla="*/ 87361 w 150223"/>
              <a:gd name="connsiteY1" fmla="*/ 360463 h 643551"/>
              <a:gd name="connsiteX2" fmla="*/ 150223 w 150223"/>
              <a:gd name="connsiteY2" fmla="*/ 643551 h 643551"/>
              <a:gd name="connsiteX0" fmla="*/ 8589 w 151176"/>
              <a:gd name="connsiteY0" fmla="*/ 0 h 643551"/>
              <a:gd name="connsiteX1" fmla="*/ 75351 w 151176"/>
              <a:gd name="connsiteY1" fmla="*/ 355512 h 643551"/>
              <a:gd name="connsiteX2" fmla="*/ 151176 w 151176"/>
              <a:gd name="connsiteY2" fmla="*/ 643551 h 643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1176" h="643551">
                <a:moveTo>
                  <a:pt x="8589" y="0"/>
                </a:moveTo>
                <a:cubicBezTo>
                  <a:pt x="-25570" y="125248"/>
                  <a:pt x="51587" y="248254"/>
                  <a:pt x="75351" y="355512"/>
                </a:cubicBezTo>
                <a:cubicBezTo>
                  <a:pt x="99115" y="462770"/>
                  <a:pt x="106507" y="555089"/>
                  <a:pt x="151176" y="643551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233575" y="1423516"/>
            <a:ext cx="1385887" cy="13858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301837" y="1491777"/>
            <a:ext cx="1249363" cy="1249362"/>
          </a:xfrm>
          <a:prstGeom prst="ellipse">
            <a:avLst/>
          </a:prstGeom>
          <a:solidFill>
            <a:schemeClr val="accent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itchFamily="34" charset="-122"/>
              </a:rPr>
              <a:t>序列类型</a:t>
            </a:r>
            <a:endParaRPr lang="en-US" altLang="zh-CN" sz="1600" b="1" dirty="0" smtClean="0">
              <a:latin typeface="微软雅黑" panose="020B0503020204020204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itchFamily="34" charset="-122"/>
              </a:rPr>
              <a:t>函数</a:t>
            </a:r>
            <a:endParaRPr lang="zh-CN" altLang="en-US" sz="1600" b="1" dirty="0">
              <a:latin typeface="微软雅黑" panose="020B0503020204020204" pitchFamily="34" charset="-122"/>
              <a:ea typeface="微软雅黑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861900" y="1618438"/>
            <a:ext cx="129758" cy="12975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381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6793962" y="944089"/>
            <a:ext cx="131763" cy="738188"/>
          </a:xfrm>
          <a:custGeom>
            <a:avLst/>
            <a:gdLst>
              <a:gd name="connsiteX0" fmla="*/ 74340 w 122824"/>
              <a:gd name="connsiteY0" fmla="*/ 0 h 682499"/>
              <a:gd name="connsiteX1" fmla="*/ 522 w 122824"/>
              <a:gd name="connsiteY1" fmla="*/ 342900 h 682499"/>
              <a:gd name="connsiteX2" fmla="*/ 107678 w 122824"/>
              <a:gd name="connsiteY2" fmla="*/ 657225 h 682499"/>
              <a:gd name="connsiteX3" fmla="*/ 119584 w 122824"/>
              <a:gd name="connsiteY3" fmla="*/ 640556 h 682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824" h="682499">
                <a:moveTo>
                  <a:pt x="74340" y="0"/>
                </a:moveTo>
                <a:cubicBezTo>
                  <a:pt x="34653" y="116681"/>
                  <a:pt x="-5034" y="233363"/>
                  <a:pt x="522" y="342900"/>
                </a:cubicBezTo>
                <a:cubicBezTo>
                  <a:pt x="6078" y="452437"/>
                  <a:pt x="87834" y="607616"/>
                  <a:pt x="107678" y="657225"/>
                </a:cubicBezTo>
                <a:cubicBezTo>
                  <a:pt x="127522" y="706834"/>
                  <a:pt x="123553" y="673695"/>
                  <a:pt x="119584" y="640556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1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元组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90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115616" y="1203598"/>
            <a:ext cx="6491064" cy="3240360"/>
            <a:chOff x="2483768" y="2139702"/>
            <a:chExt cx="4258271" cy="1167160"/>
          </a:xfrm>
        </p:grpSpPr>
        <p:grpSp>
          <p:nvGrpSpPr>
            <p:cNvPr id="24" name="组合 23"/>
            <p:cNvGrpSpPr/>
            <p:nvPr/>
          </p:nvGrpSpPr>
          <p:grpSpPr>
            <a:xfrm>
              <a:off x="4621916" y="2139702"/>
              <a:ext cx="2120123" cy="1167160"/>
              <a:chOff x="4693444" y="1916907"/>
              <a:chExt cx="2530079" cy="2175272"/>
            </a:xfrm>
          </p:grpSpPr>
          <p:sp>
            <p:nvSpPr>
              <p:cNvPr id="25" name="MH_Other_3"/>
              <p:cNvSpPr/>
              <p:nvPr>
                <p:custDataLst>
                  <p:tags r:id="rId7"/>
                </p:custDataLst>
              </p:nvPr>
            </p:nvSpPr>
            <p:spPr>
              <a:xfrm>
                <a:off x="4741069" y="1916907"/>
                <a:ext cx="1120379" cy="602456"/>
              </a:xfrm>
              <a:custGeom>
                <a:avLst/>
                <a:gdLst>
                  <a:gd name="connsiteX0" fmla="*/ 1493838 w 1493838"/>
                  <a:gd name="connsiteY0" fmla="*/ 0 h 803275"/>
                  <a:gd name="connsiteX1" fmla="*/ 1368104 w 1493838"/>
                  <a:gd name="connsiteY1" fmla="*/ 465047 h 803275"/>
                  <a:gd name="connsiteX2" fmla="*/ 356839 w 1493838"/>
                  <a:gd name="connsiteY2" fmla="*/ 584805 h 803275"/>
                  <a:gd name="connsiteX3" fmla="*/ 347525 w 1493838"/>
                  <a:gd name="connsiteY3" fmla="*/ 762124 h 803275"/>
                  <a:gd name="connsiteX4" fmla="*/ 218454 w 1493838"/>
                  <a:gd name="connsiteY4" fmla="*/ 803275 h 803275"/>
                  <a:gd name="connsiteX5" fmla="*/ 148430 w 1493838"/>
                  <a:gd name="connsiteY5" fmla="*/ 609485 h 803275"/>
                  <a:gd name="connsiteX6" fmla="*/ 0 w 1493838"/>
                  <a:gd name="connsiteY6" fmla="*/ 627063 h 803275"/>
                  <a:gd name="connsiteX7" fmla="*/ 14969 w 1493838"/>
                  <a:gd name="connsiteY7" fmla="*/ 156016 h 803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3838" h="803275">
                    <a:moveTo>
                      <a:pt x="1493838" y="0"/>
                    </a:moveTo>
                    <a:lnTo>
                      <a:pt x="1368104" y="465047"/>
                    </a:lnTo>
                    <a:lnTo>
                      <a:pt x="356839" y="584805"/>
                    </a:lnTo>
                    <a:lnTo>
                      <a:pt x="347525" y="762124"/>
                    </a:lnTo>
                    <a:lnTo>
                      <a:pt x="218454" y="803275"/>
                    </a:lnTo>
                    <a:lnTo>
                      <a:pt x="148430" y="609485"/>
                    </a:lnTo>
                    <a:lnTo>
                      <a:pt x="0" y="627063"/>
                    </a:lnTo>
                    <a:lnTo>
                      <a:pt x="14969" y="156016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24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6" name="MH_Other_6"/>
              <p:cNvSpPr/>
              <p:nvPr>
                <p:custDataLst>
                  <p:tags r:id="rId8"/>
                </p:custDataLst>
              </p:nvPr>
            </p:nvSpPr>
            <p:spPr>
              <a:xfrm>
                <a:off x="4900612" y="2486025"/>
                <a:ext cx="263129" cy="105966"/>
              </a:xfrm>
              <a:custGeom>
                <a:avLst/>
                <a:gdLst>
                  <a:gd name="connsiteX0" fmla="*/ 137160 w 365760"/>
                  <a:gd name="connsiteY0" fmla="*/ 0 h 146304"/>
                  <a:gd name="connsiteX1" fmla="*/ 365760 w 365760"/>
                  <a:gd name="connsiteY1" fmla="*/ 146304 h 146304"/>
                  <a:gd name="connsiteX2" fmla="*/ 0 w 365760"/>
                  <a:gd name="connsiteY2" fmla="*/ 27432 h 146304"/>
                  <a:gd name="connsiteX3" fmla="*/ 137160 w 365760"/>
                  <a:gd name="connsiteY3" fmla="*/ 0 h 146304"/>
                  <a:gd name="connsiteX0" fmla="*/ 124460 w 353060"/>
                  <a:gd name="connsiteY0" fmla="*/ 0 h 146304"/>
                  <a:gd name="connsiteX1" fmla="*/ 353060 w 353060"/>
                  <a:gd name="connsiteY1" fmla="*/ 146304 h 146304"/>
                  <a:gd name="connsiteX2" fmla="*/ 0 w 353060"/>
                  <a:gd name="connsiteY2" fmla="*/ 59182 h 146304"/>
                  <a:gd name="connsiteX3" fmla="*/ 124460 w 353060"/>
                  <a:gd name="connsiteY3" fmla="*/ 0 h 146304"/>
                  <a:gd name="connsiteX0" fmla="*/ 194310 w 353060"/>
                  <a:gd name="connsiteY0" fmla="*/ 0 h 159004"/>
                  <a:gd name="connsiteX1" fmla="*/ 353060 w 353060"/>
                  <a:gd name="connsiteY1" fmla="*/ 159004 h 159004"/>
                  <a:gd name="connsiteX2" fmla="*/ 0 w 353060"/>
                  <a:gd name="connsiteY2" fmla="*/ 71882 h 159004"/>
                  <a:gd name="connsiteX3" fmla="*/ 194310 w 353060"/>
                  <a:gd name="connsiteY3" fmla="*/ 0 h 159004"/>
                  <a:gd name="connsiteX0" fmla="*/ 166093 w 353060"/>
                  <a:gd name="connsiteY0" fmla="*/ 0 h 133867"/>
                  <a:gd name="connsiteX1" fmla="*/ 353060 w 353060"/>
                  <a:gd name="connsiteY1" fmla="*/ 133867 h 133867"/>
                  <a:gd name="connsiteX2" fmla="*/ 0 w 353060"/>
                  <a:gd name="connsiteY2" fmla="*/ 46745 h 133867"/>
                  <a:gd name="connsiteX3" fmla="*/ 166093 w 353060"/>
                  <a:gd name="connsiteY3" fmla="*/ 0 h 133867"/>
                  <a:gd name="connsiteX0" fmla="*/ 132234 w 353060"/>
                  <a:gd name="connsiteY0" fmla="*/ 0 h 126326"/>
                  <a:gd name="connsiteX1" fmla="*/ 353060 w 353060"/>
                  <a:gd name="connsiteY1" fmla="*/ 126326 h 126326"/>
                  <a:gd name="connsiteX2" fmla="*/ 0 w 353060"/>
                  <a:gd name="connsiteY2" fmla="*/ 39204 h 126326"/>
                  <a:gd name="connsiteX3" fmla="*/ 132234 w 353060"/>
                  <a:gd name="connsiteY3" fmla="*/ 0 h 126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060" h="126326">
                    <a:moveTo>
                      <a:pt x="132234" y="0"/>
                    </a:moveTo>
                    <a:lnTo>
                      <a:pt x="353060" y="126326"/>
                    </a:lnTo>
                    <a:lnTo>
                      <a:pt x="0" y="39204"/>
                    </a:lnTo>
                    <a:lnTo>
                      <a:pt x="132234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24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" name="MH_Other_7"/>
              <p:cNvSpPr/>
              <p:nvPr>
                <p:custDataLst>
                  <p:tags r:id="rId9"/>
                </p:custDataLst>
              </p:nvPr>
            </p:nvSpPr>
            <p:spPr>
              <a:xfrm>
                <a:off x="5191126" y="2513410"/>
                <a:ext cx="2032397" cy="1578769"/>
              </a:xfrm>
              <a:prstGeom prst="roundRect">
                <a:avLst>
                  <a:gd name="adj" fmla="val 2183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24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8" name="MH_Other_8"/>
              <p:cNvSpPr/>
              <p:nvPr>
                <p:custDataLst>
                  <p:tags r:id="rId10"/>
                </p:custDataLst>
              </p:nvPr>
            </p:nvSpPr>
            <p:spPr>
              <a:xfrm>
                <a:off x="5298282" y="2580085"/>
                <a:ext cx="1837135" cy="1406128"/>
              </a:xfrm>
              <a:prstGeom prst="roundRect">
                <a:avLst>
                  <a:gd name="adj" fmla="val 2570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24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9" name="MH_Text_2"/>
              <p:cNvSpPr/>
              <p:nvPr>
                <p:custDataLst>
                  <p:tags r:id="rId11"/>
                </p:custDataLst>
              </p:nvPr>
            </p:nvSpPr>
            <p:spPr>
              <a:xfrm>
                <a:off x="5338763" y="2611041"/>
                <a:ext cx="1764506" cy="1328738"/>
              </a:xfrm>
              <a:prstGeom prst="roundRect">
                <a:avLst>
                  <a:gd name="adj" fmla="val 2198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35000" tIns="67500" rIns="135000" bIns="67500" anchor="ctr">
                <a:noAutofit/>
              </a:bodyPr>
              <a:lstStyle/>
              <a:p>
                <a:pPr marL="171450" indent="-171450" algn="just"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2400" dirty="0" smtClean="0">
                    <a:solidFill>
                      <a:srgbClr val="3D3D3D"/>
                    </a:solidFill>
                    <a:ea typeface="微软雅黑" panose="020B0503020204020204" pitchFamily="34" charset="-122"/>
                  </a:rPr>
                  <a:t>序列的内建函数</a:t>
                </a:r>
                <a:endParaRPr lang="en-US" altLang="zh-CN" sz="2400" dirty="0">
                  <a:solidFill>
                    <a:srgbClr val="3D3D3D"/>
                  </a:solidFill>
                  <a:ea typeface="微软雅黑" panose="020B0503020204020204" pitchFamily="34" charset="-122"/>
                </a:endParaRPr>
              </a:p>
              <a:p>
                <a:pPr marL="171450" indent="-171450" algn="just"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2400" dirty="0" smtClean="0">
                    <a:solidFill>
                      <a:srgbClr val="3D3D3D"/>
                    </a:solidFill>
                    <a:ea typeface="微软雅黑" panose="020B0503020204020204" pitchFamily="34" charset="-122"/>
                  </a:rPr>
                  <a:t>返回排序新</a:t>
                </a:r>
                <a:r>
                  <a:rPr lang="zh-CN" altLang="en-US" sz="2400" dirty="0">
                    <a:solidFill>
                      <a:srgbClr val="3D3D3D"/>
                    </a:solidFill>
                    <a:ea typeface="微软雅黑" panose="020B0503020204020204" pitchFamily="34" charset="-122"/>
                  </a:rPr>
                  <a:t>列表，原列表内容</a:t>
                </a:r>
                <a:r>
                  <a:rPr lang="zh-CN" altLang="en-US" sz="2400" dirty="0" smtClean="0">
                    <a:solidFill>
                      <a:srgbClr val="3D3D3D"/>
                    </a:solidFill>
                    <a:ea typeface="微软雅黑" panose="020B0503020204020204" pitchFamily="34" charset="-122"/>
                  </a:rPr>
                  <a:t>不变</a:t>
                </a:r>
                <a:endParaRPr lang="zh-CN" altLang="en-US" sz="2400" dirty="0">
                  <a:solidFill>
                    <a:srgbClr val="3D3D3D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MH_SubTitle_2"/>
              <p:cNvSpPr/>
              <p:nvPr>
                <p:custDataLst>
                  <p:tags r:id="rId12"/>
                </p:custDataLst>
              </p:nvPr>
            </p:nvSpPr>
            <p:spPr>
              <a:xfrm rot="21196639">
                <a:off x="4693444" y="1943100"/>
                <a:ext cx="1168004" cy="348854"/>
              </a:xfrm>
              <a:custGeom>
                <a:avLst/>
                <a:gdLst>
                  <a:gd name="connsiteX0" fmla="*/ 2353768 w 2353768"/>
                  <a:gd name="connsiteY0" fmla="*/ 28003 h 703073"/>
                  <a:gd name="connsiteX1" fmla="*/ 2082849 w 2353768"/>
                  <a:gd name="connsiteY1" fmla="*/ 702482 h 703073"/>
                  <a:gd name="connsiteX2" fmla="*/ 0 w 2353768"/>
                  <a:gd name="connsiteY2" fmla="*/ 703073 h 703073"/>
                  <a:gd name="connsiteX3" fmla="*/ 105662 w 2353768"/>
                  <a:gd name="connsiteY3" fmla="*/ 0 h 703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53768" h="703073">
                    <a:moveTo>
                      <a:pt x="2353768" y="28003"/>
                    </a:moveTo>
                    <a:lnTo>
                      <a:pt x="2082849" y="702482"/>
                    </a:lnTo>
                    <a:lnTo>
                      <a:pt x="0" y="703073"/>
                    </a:lnTo>
                    <a:lnTo>
                      <a:pt x="105662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Autofit/>
              </a:bodyPr>
              <a:lstStyle/>
              <a:p>
                <a:pPr algn="ctr">
                  <a:defRPr/>
                </a:pPr>
                <a:r>
                  <a:rPr lang="en-US" altLang="zh-CN" sz="24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sorted()</a:t>
                </a:r>
                <a:endParaRPr lang="zh-CN" altLang="en-US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483768" y="2139702"/>
              <a:ext cx="2120122" cy="1167160"/>
              <a:chOff x="1901429" y="1916907"/>
              <a:chExt cx="2530078" cy="2175272"/>
            </a:xfrm>
          </p:grpSpPr>
          <p:sp>
            <p:nvSpPr>
              <p:cNvPr id="32" name="MH_Other_1"/>
              <p:cNvSpPr/>
              <p:nvPr>
                <p:custDataLst>
                  <p:tags r:id="rId1"/>
                </p:custDataLst>
              </p:nvPr>
            </p:nvSpPr>
            <p:spPr>
              <a:xfrm>
                <a:off x="2108598" y="2486025"/>
                <a:ext cx="263128" cy="105966"/>
              </a:xfrm>
              <a:custGeom>
                <a:avLst/>
                <a:gdLst>
                  <a:gd name="connsiteX0" fmla="*/ 137160 w 365760"/>
                  <a:gd name="connsiteY0" fmla="*/ 0 h 146304"/>
                  <a:gd name="connsiteX1" fmla="*/ 365760 w 365760"/>
                  <a:gd name="connsiteY1" fmla="*/ 146304 h 146304"/>
                  <a:gd name="connsiteX2" fmla="*/ 0 w 365760"/>
                  <a:gd name="connsiteY2" fmla="*/ 27432 h 146304"/>
                  <a:gd name="connsiteX3" fmla="*/ 137160 w 365760"/>
                  <a:gd name="connsiteY3" fmla="*/ 0 h 146304"/>
                  <a:gd name="connsiteX0" fmla="*/ 124460 w 353060"/>
                  <a:gd name="connsiteY0" fmla="*/ 0 h 146304"/>
                  <a:gd name="connsiteX1" fmla="*/ 353060 w 353060"/>
                  <a:gd name="connsiteY1" fmla="*/ 146304 h 146304"/>
                  <a:gd name="connsiteX2" fmla="*/ 0 w 353060"/>
                  <a:gd name="connsiteY2" fmla="*/ 59182 h 146304"/>
                  <a:gd name="connsiteX3" fmla="*/ 124460 w 353060"/>
                  <a:gd name="connsiteY3" fmla="*/ 0 h 146304"/>
                  <a:gd name="connsiteX0" fmla="*/ 194310 w 353060"/>
                  <a:gd name="connsiteY0" fmla="*/ 0 h 159004"/>
                  <a:gd name="connsiteX1" fmla="*/ 353060 w 353060"/>
                  <a:gd name="connsiteY1" fmla="*/ 159004 h 159004"/>
                  <a:gd name="connsiteX2" fmla="*/ 0 w 353060"/>
                  <a:gd name="connsiteY2" fmla="*/ 71882 h 159004"/>
                  <a:gd name="connsiteX3" fmla="*/ 194310 w 353060"/>
                  <a:gd name="connsiteY3" fmla="*/ 0 h 159004"/>
                  <a:gd name="connsiteX0" fmla="*/ 166093 w 353060"/>
                  <a:gd name="connsiteY0" fmla="*/ 0 h 133867"/>
                  <a:gd name="connsiteX1" fmla="*/ 353060 w 353060"/>
                  <a:gd name="connsiteY1" fmla="*/ 133867 h 133867"/>
                  <a:gd name="connsiteX2" fmla="*/ 0 w 353060"/>
                  <a:gd name="connsiteY2" fmla="*/ 46745 h 133867"/>
                  <a:gd name="connsiteX3" fmla="*/ 166093 w 353060"/>
                  <a:gd name="connsiteY3" fmla="*/ 0 h 133867"/>
                  <a:gd name="connsiteX0" fmla="*/ 132234 w 353060"/>
                  <a:gd name="connsiteY0" fmla="*/ 0 h 126326"/>
                  <a:gd name="connsiteX1" fmla="*/ 353060 w 353060"/>
                  <a:gd name="connsiteY1" fmla="*/ 126326 h 126326"/>
                  <a:gd name="connsiteX2" fmla="*/ 0 w 353060"/>
                  <a:gd name="connsiteY2" fmla="*/ 39204 h 126326"/>
                  <a:gd name="connsiteX3" fmla="*/ 132234 w 353060"/>
                  <a:gd name="connsiteY3" fmla="*/ 0 h 126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060" h="126326">
                    <a:moveTo>
                      <a:pt x="132234" y="0"/>
                    </a:moveTo>
                    <a:lnTo>
                      <a:pt x="353060" y="126326"/>
                    </a:lnTo>
                    <a:lnTo>
                      <a:pt x="0" y="39204"/>
                    </a:lnTo>
                    <a:lnTo>
                      <a:pt x="132234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24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3" name="MH_Other_2"/>
              <p:cNvSpPr/>
              <p:nvPr>
                <p:custDataLst>
                  <p:tags r:id="rId2"/>
                </p:custDataLst>
              </p:nvPr>
            </p:nvSpPr>
            <p:spPr>
              <a:xfrm>
                <a:off x="1949054" y="1916907"/>
                <a:ext cx="1120378" cy="602456"/>
              </a:xfrm>
              <a:custGeom>
                <a:avLst/>
                <a:gdLst>
                  <a:gd name="connsiteX0" fmla="*/ 1493837 w 1493837"/>
                  <a:gd name="connsiteY0" fmla="*/ 0 h 803275"/>
                  <a:gd name="connsiteX1" fmla="*/ 1368103 w 1493837"/>
                  <a:gd name="connsiteY1" fmla="*/ 465047 h 803275"/>
                  <a:gd name="connsiteX2" fmla="*/ 356838 w 1493837"/>
                  <a:gd name="connsiteY2" fmla="*/ 584805 h 803275"/>
                  <a:gd name="connsiteX3" fmla="*/ 347525 w 1493837"/>
                  <a:gd name="connsiteY3" fmla="*/ 762124 h 803275"/>
                  <a:gd name="connsiteX4" fmla="*/ 218454 w 1493837"/>
                  <a:gd name="connsiteY4" fmla="*/ 803275 h 803275"/>
                  <a:gd name="connsiteX5" fmla="*/ 148430 w 1493837"/>
                  <a:gd name="connsiteY5" fmla="*/ 609485 h 803275"/>
                  <a:gd name="connsiteX6" fmla="*/ 0 w 1493837"/>
                  <a:gd name="connsiteY6" fmla="*/ 627063 h 803275"/>
                  <a:gd name="connsiteX7" fmla="*/ 14968 w 1493837"/>
                  <a:gd name="connsiteY7" fmla="*/ 156016 h 803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3837" h="803275">
                    <a:moveTo>
                      <a:pt x="1493837" y="0"/>
                    </a:moveTo>
                    <a:lnTo>
                      <a:pt x="1368103" y="465047"/>
                    </a:lnTo>
                    <a:lnTo>
                      <a:pt x="356838" y="584805"/>
                    </a:lnTo>
                    <a:lnTo>
                      <a:pt x="347525" y="762124"/>
                    </a:lnTo>
                    <a:lnTo>
                      <a:pt x="218454" y="803275"/>
                    </a:lnTo>
                    <a:lnTo>
                      <a:pt x="148430" y="609485"/>
                    </a:lnTo>
                    <a:lnTo>
                      <a:pt x="0" y="627063"/>
                    </a:lnTo>
                    <a:lnTo>
                      <a:pt x="14968" y="156016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24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4" name="MH_Other_4"/>
              <p:cNvSpPr/>
              <p:nvPr>
                <p:custDataLst>
                  <p:tags r:id="rId3"/>
                </p:custDataLst>
              </p:nvPr>
            </p:nvSpPr>
            <p:spPr>
              <a:xfrm>
                <a:off x="2399110" y="2513410"/>
                <a:ext cx="2032397" cy="1578769"/>
              </a:xfrm>
              <a:prstGeom prst="roundRect">
                <a:avLst>
                  <a:gd name="adj" fmla="val 2183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24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5" name="MH_Other_5"/>
              <p:cNvSpPr/>
              <p:nvPr>
                <p:custDataLst>
                  <p:tags r:id="rId4"/>
                </p:custDataLst>
              </p:nvPr>
            </p:nvSpPr>
            <p:spPr>
              <a:xfrm>
                <a:off x="2506266" y="2580085"/>
                <a:ext cx="1837134" cy="1406128"/>
              </a:xfrm>
              <a:prstGeom prst="roundRect">
                <a:avLst>
                  <a:gd name="adj" fmla="val 2570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24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6" name="MH_Text_1"/>
              <p:cNvSpPr/>
              <p:nvPr>
                <p:custDataLst>
                  <p:tags r:id="rId5"/>
                </p:custDataLst>
              </p:nvPr>
            </p:nvSpPr>
            <p:spPr>
              <a:xfrm>
                <a:off x="2546748" y="2611041"/>
                <a:ext cx="1764506" cy="1328738"/>
              </a:xfrm>
              <a:prstGeom prst="roundRect">
                <a:avLst>
                  <a:gd name="adj" fmla="val 2198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35000" tIns="67500" rIns="135000" bIns="67500" anchor="ctr">
                <a:noAutofit/>
              </a:bodyPr>
              <a:lstStyle/>
              <a:p>
                <a:pPr marL="171450" indent="-171450" algn="just"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2400" dirty="0">
                    <a:solidFill>
                      <a:srgbClr val="3D3D3D"/>
                    </a:solidFill>
                    <a:ea typeface="微软雅黑" panose="020B0503020204020204" pitchFamily="34" charset="-122"/>
                  </a:rPr>
                  <a:t>元组</a:t>
                </a:r>
                <a:r>
                  <a:rPr lang="zh-CN" altLang="en-US" sz="2400" dirty="0" smtClean="0">
                    <a:solidFill>
                      <a:srgbClr val="3D3D3D"/>
                    </a:solidFill>
                    <a:ea typeface="微软雅黑" panose="020B0503020204020204" pitchFamily="34" charset="-122"/>
                  </a:rPr>
                  <a:t>没有</a:t>
                </a:r>
                <a:r>
                  <a:rPr lang="en-US" altLang="zh-CN" sz="2400" dirty="0" smtClean="0">
                    <a:solidFill>
                      <a:srgbClr val="3D3D3D"/>
                    </a:solidFill>
                    <a:ea typeface="微软雅黑" panose="020B0503020204020204" pitchFamily="34" charset="-122"/>
                  </a:rPr>
                  <a:t>sort</a:t>
                </a:r>
                <a:r>
                  <a:rPr lang="zh-CN" altLang="en-US" sz="2400" dirty="0" smtClean="0">
                    <a:solidFill>
                      <a:srgbClr val="3D3D3D"/>
                    </a:solidFill>
                    <a:ea typeface="微软雅黑" panose="020B0503020204020204" pitchFamily="34" charset="-122"/>
                  </a:rPr>
                  <a:t>方法。</a:t>
                </a:r>
                <a:endParaRPr lang="zh-CN" altLang="en-US" sz="2400" dirty="0">
                  <a:solidFill>
                    <a:srgbClr val="3D3D3D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MH_SubTitle_1"/>
              <p:cNvSpPr/>
              <p:nvPr>
                <p:custDataLst>
                  <p:tags r:id="rId6"/>
                </p:custDataLst>
              </p:nvPr>
            </p:nvSpPr>
            <p:spPr>
              <a:xfrm rot="21196639">
                <a:off x="1901429" y="1943100"/>
                <a:ext cx="1168003" cy="348854"/>
              </a:xfrm>
              <a:custGeom>
                <a:avLst/>
                <a:gdLst>
                  <a:gd name="connsiteX0" fmla="*/ 2353768 w 2353768"/>
                  <a:gd name="connsiteY0" fmla="*/ 28003 h 703073"/>
                  <a:gd name="connsiteX1" fmla="*/ 2082849 w 2353768"/>
                  <a:gd name="connsiteY1" fmla="*/ 702482 h 703073"/>
                  <a:gd name="connsiteX2" fmla="*/ 0 w 2353768"/>
                  <a:gd name="connsiteY2" fmla="*/ 703073 h 703073"/>
                  <a:gd name="connsiteX3" fmla="*/ 105662 w 2353768"/>
                  <a:gd name="connsiteY3" fmla="*/ 0 h 703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53768" h="703073">
                    <a:moveTo>
                      <a:pt x="2353768" y="28003"/>
                    </a:moveTo>
                    <a:lnTo>
                      <a:pt x="2082849" y="702482"/>
                    </a:lnTo>
                    <a:lnTo>
                      <a:pt x="0" y="703073"/>
                    </a:lnTo>
                    <a:lnTo>
                      <a:pt x="105662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Autofit/>
              </a:bodyPr>
              <a:lstStyle/>
              <a:p>
                <a:pPr algn="ctr">
                  <a:defRPr/>
                </a:pPr>
                <a:r>
                  <a:rPr lang="en-US" altLang="zh-CN" sz="24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sort()</a:t>
                </a:r>
                <a:endParaRPr lang="zh-CN" altLang="en-US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753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3.4.2 </a:t>
            </a:r>
            <a:r>
              <a:rPr lang="zh-CN" altLang="zh-CN" dirty="0"/>
              <a:t>元组的其他特性和作用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524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元组特性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92</a:t>
            </a:fld>
            <a:endParaRPr lang="zh-CN" altLang="en-US" dirty="0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2627784" y="1077591"/>
            <a:ext cx="6405524" cy="3438373"/>
            <a:chOff x="-916709" y="1587498"/>
            <a:chExt cx="3648604" cy="1926211"/>
          </a:xfrm>
        </p:grpSpPr>
        <p:sp>
          <p:nvSpPr>
            <p:cNvPr id="5" name="任意多边形 4"/>
            <p:cNvSpPr/>
            <p:nvPr/>
          </p:nvSpPr>
          <p:spPr>
            <a:xfrm>
              <a:off x="-916709" y="1587498"/>
              <a:ext cx="3648604" cy="192621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 smtClean="0"/>
            </a:p>
            <a:p>
              <a:pPr>
                <a:defRPr/>
              </a:pPr>
              <a:endParaRPr lang="en-US" altLang="zh-CN" sz="2000" dirty="0" smtClean="0"/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bTuple</a:t>
              </a:r>
              <a:r>
                <a:rPr lang="en-US" altLang="zh-CN" sz="2000" dirty="0"/>
                <a:t> = (1, 2, [3, 4])</a:t>
              </a:r>
              <a:endParaRPr lang="zh-CN" altLang="zh-CN" sz="2000" dirty="0"/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bTuple</a:t>
              </a:r>
              <a:r>
                <a:rPr lang="en-US" altLang="zh-CN" sz="2000" dirty="0"/>
                <a:t>[2] = [5, 6]</a:t>
              </a:r>
              <a:endParaRPr lang="zh-CN" altLang="zh-CN" sz="2000" dirty="0"/>
            </a:p>
            <a:p>
              <a:r>
                <a:rPr lang="en-US" altLang="zh-CN" sz="2000" dirty="0" err="1">
                  <a:solidFill>
                    <a:srgbClr val="C00000"/>
                  </a:solidFill>
                </a:rPr>
                <a:t>Traceback</a:t>
              </a:r>
              <a:r>
                <a:rPr lang="en-US" altLang="zh-CN" sz="2000" dirty="0">
                  <a:solidFill>
                    <a:srgbClr val="C00000"/>
                  </a:solidFill>
                </a:rPr>
                <a:t> (most recent call last):</a:t>
              </a:r>
              <a:endParaRPr lang="zh-CN" altLang="zh-CN" sz="2000" dirty="0">
                <a:solidFill>
                  <a:srgbClr val="C00000"/>
                </a:solidFill>
              </a:endParaRPr>
            </a:p>
            <a:p>
              <a:r>
                <a:rPr lang="en-US" altLang="zh-CN" sz="2000" dirty="0">
                  <a:solidFill>
                    <a:srgbClr val="C00000"/>
                  </a:solidFill>
                </a:rPr>
                <a:t>  File "&lt;</a:t>
              </a:r>
              <a:r>
                <a:rPr lang="en-US" altLang="zh-CN" sz="2000" dirty="0" smtClean="0">
                  <a:solidFill>
                    <a:srgbClr val="C00000"/>
                  </a:solidFill>
                </a:rPr>
                <a:t>pyshell#1&gt;", </a:t>
              </a:r>
              <a:r>
                <a:rPr lang="en-US" altLang="zh-CN" sz="2000" dirty="0">
                  <a:solidFill>
                    <a:srgbClr val="C00000"/>
                  </a:solidFill>
                </a:rPr>
                <a:t>line 1, in &lt;module&gt;</a:t>
              </a:r>
              <a:endParaRPr lang="zh-CN" altLang="zh-CN" sz="2000" dirty="0">
                <a:solidFill>
                  <a:srgbClr val="C00000"/>
                </a:solidFill>
              </a:endParaRPr>
            </a:p>
            <a:p>
              <a:r>
                <a:rPr lang="en-US" altLang="zh-CN" sz="2000" dirty="0">
                  <a:solidFill>
                    <a:srgbClr val="C00000"/>
                  </a:solidFill>
                </a:rPr>
                <a:t>    </a:t>
              </a:r>
              <a:r>
                <a:rPr lang="en-US" altLang="zh-CN" sz="2000" dirty="0" err="1">
                  <a:solidFill>
                    <a:srgbClr val="C00000"/>
                  </a:solidFill>
                </a:rPr>
                <a:t>bTuple</a:t>
              </a:r>
              <a:r>
                <a:rPr lang="en-US" altLang="zh-CN" sz="2000" dirty="0">
                  <a:solidFill>
                    <a:srgbClr val="C00000"/>
                  </a:solidFill>
                </a:rPr>
                <a:t>[2] = [5, 6]</a:t>
              </a:r>
              <a:endParaRPr lang="zh-CN" altLang="zh-CN" sz="2000" dirty="0">
                <a:solidFill>
                  <a:srgbClr val="C00000"/>
                </a:solidFill>
              </a:endParaRPr>
            </a:p>
            <a:p>
              <a:r>
                <a:rPr lang="en-US" altLang="zh-CN" sz="2000" dirty="0" err="1">
                  <a:solidFill>
                    <a:srgbClr val="C00000"/>
                  </a:solidFill>
                </a:rPr>
                <a:t>TypeError</a:t>
              </a:r>
              <a:r>
                <a:rPr lang="en-US" altLang="zh-CN" sz="2000" dirty="0">
                  <a:solidFill>
                    <a:srgbClr val="C00000"/>
                  </a:solidFill>
                </a:rPr>
                <a:t>: 'tuple' object does not support item assignment</a:t>
              </a:r>
              <a:endParaRPr lang="zh-CN" altLang="zh-CN" sz="2000" dirty="0">
                <a:solidFill>
                  <a:srgbClr val="C00000"/>
                </a:solidFill>
              </a:endParaRP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bTuple</a:t>
              </a:r>
              <a:r>
                <a:rPr lang="en-US" altLang="zh-CN" sz="2000" dirty="0"/>
                <a:t>[2][0] = 5</a:t>
              </a:r>
              <a:endParaRPr lang="zh-CN" altLang="zh-CN" sz="2000" dirty="0"/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bTuple</a:t>
              </a:r>
              <a:endParaRPr lang="zh-CN" altLang="zh-CN" sz="2000" dirty="0"/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(1, 2, [5, 4])</a:t>
              </a:r>
              <a:endParaRPr lang="zh-CN" altLang="zh-CN" sz="2000" dirty="0">
                <a:solidFill>
                  <a:srgbClr val="0070C0"/>
                </a:solidFill>
              </a:endParaRP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-752645" y="1658088"/>
              <a:ext cx="410114" cy="21318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7213" y="1066953"/>
            <a:ext cx="2170584" cy="1504799"/>
            <a:chOff x="1763688" y="1923678"/>
            <a:chExt cx="1550914" cy="1098598"/>
          </a:xfrm>
        </p:grpSpPr>
        <p:grpSp>
          <p:nvGrpSpPr>
            <p:cNvPr id="8" name="组合 7"/>
            <p:cNvGrpSpPr/>
            <p:nvPr/>
          </p:nvGrpSpPr>
          <p:grpSpPr>
            <a:xfrm>
              <a:off x="1763688" y="1923678"/>
              <a:ext cx="1550914" cy="849729"/>
              <a:chOff x="3009254" y="1907908"/>
              <a:chExt cx="1550914" cy="849729"/>
            </a:xfrm>
          </p:grpSpPr>
          <p:sp>
            <p:nvSpPr>
              <p:cNvPr id="12" name="MH_Other_1"/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>
              <a:xfrm>
                <a:off x="3009254" y="1907908"/>
                <a:ext cx="1512168" cy="646646"/>
              </a:xfrm>
              <a:prstGeom prst="roundRect">
                <a:avLst>
                  <a:gd name="adj" fmla="val 3901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/>
              </a:p>
            </p:txBody>
          </p:sp>
          <p:sp>
            <p:nvSpPr>
              <p:cNvPr id="13" name="MH_Other_2"/>
              <p:cNvSpPr>
                <a:spLocks noChangeAspec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3048000" y="1959769"/>
                <a:ext cx="1512168" cy="797868"/>
              </a:xfrm>
              <a:custGeom>
                <a:avLst/>
                <a:gdLst>
                  <a:gd name="connsiteX0" fmla="*/ 106446 w 4557485"/>
                  <a:gd name="connsiteY0" fmla="*/ 0 h 3367314"/>
                  <a:gd name="connsiteX1" fmla="*/ 4451039 w 4557485"/>
                  <a:gd name="connsiteY1" fmla="*/ 0 h 3367314"/>
                  <a:gd name="connsiteX2" fmla="*/ 4557485 w 4557485"/>
                  <a:gd name="connsiteY2" fmla="*/ 106446 h 3367314"/>
                  <a:gd name="connsiteX3" fmla="*/ 4557485 w 4557485"/>
                  <a:gd name="connsiteY3" fmla="*/ 2622239 h 3367314"/>
                  <a:gd name="connsiteX4" fmla="*/ 4451039 w 4557485"/>
                  <a:gd name="connsiteY4" fmla="*/ 2728685 h 3367314"/>
                  <a:gd name="connsiteX5" fmla="*/ 3773714 w 4557485"/>
                  <a:gd name="connsiteY5" fmla="*/ 2728685 h 3367314"/>
                  <a:gd name="connsiteX6" fmla="*/ 3773714 w 4557485"/>
                  <a:gd name="connsiteY6" fmla="*/ 3367314 h 3367314"/>
                  <a:gd name="connsiteX7" fmla="*/ 3135085 w 4557485"/>
                  <a:gd name="connsiteY7" fmla="*/ 2728685 h 3367314"/>
                  <a:gd name="connsiteX8" fmla="*/ 106446 w 4557485"/>
                  <a:gd name="connsiteY8" fmla="*/ 2728685 h 3367314"/>
                  <a:gd name="connsiteX9" fmla="*/ 0 w 4557485"/>
                  <a:gd name="connsiteY9" fmla="*/ 2622239 h 3367314"/>
                  <a:gd name="connsiteX10" fmla="*/ 0 w 4557485"/>
                  <a:gd name="connsiteY10" fmla="*/ 106446 h 3367314"/>
                  <a:gd name="connsiteX11" fmla="*/ 106446 w 4557485"/>
                  <a:gd name="connsiteY11" fmla="*/ 0 h 3367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57485" h="3367314">
                    <a:moveTo>
                      <a:pt x="106446" y="0"/>
                    </a:moveTo>
                    <a:lnTo>
                      <a:pt x="4451039" y="0"/>
                    </a:lnTo>
                    <a:cubicBezTo>
                      <a:pt x="4509828" y="0"/>
                      <a:pt x="4557485" y="47657"/>
                      <a:pt x="4557485" y="106446"/>
                    </a:cubicBezTo>
                    <a:lnTo>
                      <a:pt x="4557485" y="2622239"/>
                    </a:lnTo>
                    <a:cubicBezTo>
                      <a:pt x="4557485" y="2681028"/>
                      <a:pt x="4509828" y="2728685"/>
                      <a:pt x="4451039" y="2728685"/>
                    </a:cubicBezTo>
                    <a:lnTo>
                      <a:pt x="3773714" y="2728685"/>
                    </a:lnTo>
                    <a:lnTo>
                      <a:pt x="3773714" y="3367314"/>
                    </a:lnTo>
                    <a:lnTo>
                      <a:pt x="3135085" y="2728685"/>
                    </a:lnTo>
                    <a:lnTo>
                      <a:pt x="106446" y="2728685"/>
                    </a:lnTo>
                    <a:cubicBezTo>
                      <a:pt x="47657" y="2728685"/>
                      <a:pt x="0" y="2681028"/>
                      <a:pt x="0" y="2622239"/>
                    </a:cubicBezTo>
                    <a:lnTo>
                      <a:pt x="0" y="106446"/>
                    </a:lnTo>
                    <a:cubicBezTo>
                      <a:pt x="0" y="47657"/>
                      <a:pt x="47657" y="0"/>
                      <a:pt x="1064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zh-CN" altLang="en-US" sz="2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元组的</a:t>
                </a:r>
                <a:endParaRPr lang="en-US" altLang="zh-CN" sz="22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defRPr/>
                </a:pPr>
                <a:r>
                  <a:rPr lang="zh-CN" altLang="en-US" sz="2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可变元素可变</a:t>
                </a:r>
                <a:endPara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2887263" y="2762398"/>
              <a:ext cx="311013" cy="259878"/>
              <a:chOff x="3319699" y="2920781"/>
              <a:chExt cx="311013" cy="259878"/>
            </a:xfrm>
          </p:grpSpPr>
          <p:sp>
            <p:nvSpPr>
              <p:cNvPr id="10" name="KSO_Shape"/>
              <p:cNvSpPr>
                <a:spLocks noChangeAspect="1"/>
              </p:cNvSpPr>
              <p:nvPr/>
            </p:nvSpPr>
            <p:spPr bwMode="auto">
              <a:xfrm>
                <a:off x="3319699" y="2920781"/>
                <a:ext cx="110015" cy="259878"/>
              </a:xfrm>
              <a:custGeom>
                <a:avLst/>
                <a:gdLst>
                  <a:gd name="T0" fmla="*/ 2147483646 w 272"/>
                  <a:gd name="T1" fmla="*/ 0 h 1322"/>
                  <a:gd name="T2" fmla="*/ 2147483646 w 272"/>
                  <a:gd name="T3" fmla="*/ 2147483646 h 1322"/>
                  <a:gd name="T4" fmla="*/ 2147483646 w 272"/>
                  <a:gd name="T5" fmla="*/ 2147483646 h 1322"/>
                  <a:gd name="T6" fmla="*/ 2147483646 w 272"/>
                  <a:gd name="T7" fmla="*/ 2147483646 h 1322"/>
                  <a:gd name="T8" fmla="*/ 2147483646 w 272"/>
                  <a:gd name="T9" fmla="*/ 2147483646 h 1322"/>
                  <a:gd name="T10" fmla="*/ 2147483646 w 272"/>
                  <a:gd name="T11" fmla="*/ 2147483646 h 1322"/>
                  <a:gd name="T12" fmla="*/ 2147483646 w 272"/>
                  <a:gd name="T13" fmla="*/ 2147483646 h 1322"/>
                  <a:gd name="T14" fmla="*/ 2147483646 w 272"/>
                  <a:gd name="T15" fmla="*/ 2147483646 h 1322"/>
                  <a:gd name="T16" fmla="*/ 2147483646 w 272"/>
                  <a:gd name="T17" fmla="*/ 2147483646 h 1322"/>
                  <a:gd name="T18" fmla="*/ 2147483646 w 272"/>
                  <a:gd name="T19" fmla="*/ 2147483646 h 1322"/>
                  <a:gd name="T20" fmla="*/ 2147483646 w 272"/>
                  <a:gd name="T21" fmla="*/ 2147483646 h 1322"/>
                  <a:gd name="T22" fmla="*/ 2147483646 w 272"/>
                  <a:gd name="T23" fmla="*/ 2147483646 h 1322"/>
                  <a:gd name="T24" fmla="*/ 2147483646 w 272"/>
                  <a:gd name="T25" fmla="*/ 2147483646 h 1322"/>
                  <a:gd name="T26" fmla="*/ 2147483646 w 272"/>
                  <a:gd name="T27" fmla="*/ 2147483646 h 1322"/>
                  <a:gd name="T28" fmla="*/ 2147483646 w 272"/>
                  <a:gd name="T29" fmla="*/ 2147483646 h 1322"/>
                  <a:gd name="T30" fmla="*/ 2147483646 w 272"/>
                  <a:gd name="T31" fmla="*/ 2147483646 h 1322"/>
                  <a:gd name="T32" fmla="*/ 2147483646 w 272"/>
                  <a:gd name="T33" fmla="*/ 2147483646 h 1322"/>
                  <a:gd name="T34" fmla="*/ 2147483646 w 272"/>
                  <a:gd name="T35" fmla="*/ 2147483646 h 1322"/>
                  <a:gd name="T36" fmla="*/ 2147483646 w 272"/>
                  <a:gd name="T37" fmla="*/ 2147483646 h 1322"/>
                  <a:gd name="T38" fmla="*/ 2147483646 w 272"/>
                  <a:gd name="T39" fmla="*/ 2147483646 h 1322"/>
                  <a:gd name="T40" fmla="*/ 2147483646 w 272"/>
                  <a:gd name="T41" fmla="*/ 2147483646 h 1322"/>
                  <a:gd name="T42" fmla="*/ 2147483646 w 272"/>
                  <a:gd name="T43" fmla="*/ 2147483646 h 1322"/>
                  <a:gd name="T44" fmla="*/ 2147483646 w 272"/>
                  <a:gd name="T45" fmla="*/ 2147483646 h 1322"/>
                  <a:gd name="T46" fmla="*/ 2147483646 w 272"/>
                  <a:gd name="T47" fmla="*/ 2147483646 h 1322"/>
                  <a:gd name="T48" fmla="*/ 2147483646 w 272"/>
                  <a:gd name="T49" fmla="*/ 2147483646 h 1322"/>
                  <a:gd name="T50" fmla="*/ 2147483646 w 272"/>
                  <a:gd name="T51" fmla="*/ 2147483646 h 1322"/>
                  <a:gd name="T52" fmla="*/ 2147483646 w 272"/>
                  <a:gd name="T53" fmla="*/ 2147483646 h 1322"/>
                  <a:gd name="T54" fmla="*/ 2147483646 w 272"/>
                  <a:gd name="T55" fmla="*/ 2147483646 h 1322"/>
                  <a:gd name="T56" fmla="*/ 2147483646 w 272"/>
                  <a:gd name="T57" fmla="*/ 2147483646 h 1322"/>
                  <a:gd name="T58" fmla="*/ 2147483646 w 272"/>
                  <a:gd name="T59" fmla="*/ 2147483646 h 1322"/>
                  <a:gd name="T60" fmla="*/ 2147483646 w 272"/>
                  <a:gd name="T61" fmla="*/ 2147483646 h 1322"/>
                  <a:gd name="T62" fmla="*/ 2147483646 w 272"/>
                  <a:gd name="T63" fmla="*/ 2147483646 h 1322"/>
                  <a:gd name="T64" fmla="*/ 2147483646 w 272"/>
                  <a:gd name="T65" fmla="*/ 2147483646 h 1322"/>
                  <a:gd name="T66" fmla="*/ 2147483646 w 272"/>
                  <a:gd name="T67" fmla="*/ 2147483646 h 1322"/>
                  <a:gd name="T68" fmla="*/ 2147483646 w 272"/>
                  <a:gd name="T69" fmla="*/ 2147483646 h 1322"/>
                  <a:gd name="T70" fmla="*/ 2147483646 w 272"/>
                  <a:gd name="T71" fmla="*/ 2147483646 h 1322"/>
                  <a:gd name="T72" fmla="*/ 2147483646 w 272"/>
                  <a:gd name="T73" fmla="*/ 2147483646 h 1322"/>
                  <a:gd name="T74" fmla="*/ 2147483646 w 272"/>
                  <a:gd name="T75" fmla="*/ 2147483646 h 1322"/>
                  <a:gd name="T76" fmla="*/ 2147483646 w 272"/>
                  <a:gd name="T77" fmla="*/ 2147483646 h 1322"/>
                  <a:gd name="T78" fmla="*/ 2147483646 w 272"/>
                  <a:gd name="T79" fmla="*/ 2147483646 h 1322"/>
                  <a:gd name="T80" fmla="*/ 2147483646 w 272"/>
                  <a:gd name="T81" fmla="*/ 2147483646 h 1322"/>
                  <a:gd name="T82" fmla="*/ 2147483646 w 272"/>
                  <a:gd name="T83" fmla="*/ 2147483646 h 1322"/>
                  <a:gd name="T84" fmla="*/ 2147483646 w 272"/>
                  <a:gd name="T85" fmla="*/ 2147483646 h 1322"/>
                  <a:gd name="T86" fmla="*/ 2147483646 w 272"/>
                  <a:gd name="T87" fmla="*/ 2147483646 h 1322"/>
                  <a:gd name="T88" fmla="*/ 0 w 272"/>
                  <a:gd name="T89" fmla="*/ 2147483646 h 1322"/>
                  <a:gd name="T90" fmla="*/ 2147483646 w 272"/>
                  <a:gd name="T91" fmla="*/ 2147483646 h 1322"/>
                  <a:gd name="T92" fmla="*/ 2147483646 w 272"/>
                  <a:gd name="T93" fmla="*/ 2147483646 h 1322"/>
                  <a:gd name="T94" fmla="*/ 2147483646 w 272"/>
                  <a:gd name="T95" fmla="*/ 2147483646 h 1322"/>
                  <a:gd name="T96" fmla="*/ 2147483646 w 272"/>
                  <a:gd name="T97" fmla="*/ 2147483646 h 1322"/>
                  <a:gd name="T98" fmla="*/ 2147483646 w 272"/>
                  <a:gd name="T99" fmla="*/ 2147483646 h 1322"/>
                  <a:gd name="T100" fmla="*/ 2147483646 w 272"/>
                  <a:gd name="T101" fmla="*/ 2147483646 h 1322"/>
                  <a:gd name="T102" fmla="*/ 2147483646 w 272"/>
                  <a:gd name="T103" fmla="*/ 2147483646 h 1322"/>
                  <a:gd name="T104" fmla="*/ 2147483646 w 272"/>
                  <a:gd name="T105" fmla="*/ 2147483646 h 1322"/>
                  <a:gd name="T106" fmla="*/ 2147483646 w 272"/>
                  <a:gd name="T107" fmla="*/ 2147483646 h 1322"/>
                  <a:gd name="T108" fmla="*/ 2147483646 w 272"/>
                  <a:gd name="T109" fmla="*/ 2147483646 h 1322"/>
                  <a:gd name="T110" fmla="*/ 2147483646 w 272"/>
                  <a:gd name="T111" fmla="*/ 2147483646 h 1322"/>
                  <a:gd name="T112" fmla="*/ 2147483646 w 272"/>
                  <a:gd name="T113" fmla="*/ 2147483646 h 1322"/>
                  <a:gd name="T114" fmla="*/ 2147483646 w 272"/>
                  <a:gd name="T115" fmla="*/ 0 h 1322"/>
                  <a:gd name="T116" fmla="*/ 2147483646 w 272"/>
                  <a:gd name="T117" fmla="*/ 0 h 1322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72" h="1322">
                    <a:moveTo>
                      <a:pt x="222" y="0"/>
                    </a:moveTo>
                    <a:lnTo>
                      <a:pt x="238" y="2"/>
                    </a:lnTo>
                    <a:lnTo>
                      <a:pt x="249" y="2"/>
                    </a:lnTo>
                    <a:lnTo>
                      <a:pt x="259" y="6"/>
                    </a:lnTo>
                    <a:lnTo>
                      <a:pt x="266" y="10"/>
                    </a:lnTo>
                    <a:lnTo>
                      <a:pt x="270" y="13"/>
                    </a:lnTo>
                    <a:lnTo>
                      <a:pt x="272" y="19"/>
                    </a:lnTo>
                    <a:lnTo>
                      <a:pt x="272" y="25"/>
                    </a:lnTo>
                    <a:lnTo>
                      <a:pt x="270" y="31"/>
                    </a:lnTo>
                    <a:lnTo>
                      <a:pt x="238" y="107"/>
                    </a:lnTo>
                    <a:lnTo>
                      <a:pt x="209" y="184"/>
                    </a:lnTo>
                    <a:lnTo>
                      <a:pt x="184" y="261"/>
                    </a:lnTo>
                    <a:lnTo>
                      <a:pt x="165" y="340"/>
                    </a:lnTo>
                    <a:lnTo>
                      <a:pt x="149" y="420"/>
                    </a:lnTo>
                    <a:lnTo>
                      <a:pt x="138" y="499"/>
                    </a:lnTo>
                    <a:lnTo>
                      <a:pt x="132" y="580"/>
                    </a:lnTo>
                    <a:lnTo>
                      <a:pt x="130" y="660"/>
                    </a:lnTo>
                    <a:lnTo>
                      <a:pt x="132" y="739"/>
                    </a:lnTo>
                    <a:lnTo>
                      <a:pt x="138" y="819"/>
                    </a:lnTo>
                    <a:lnTo>
                      <a:pt x="149" y="900"/>
                    </a:lnTo>
                    <a:lnTo>
                      <a:pt x="165" y="979"/>
                    </a:lnTo>
                    <a:lnTo>
                      <a:pt x="184" y="1057"/>
                    </a:lnTo>
                    <a:lnTo>
                      <a:pt x="209" y="1136"/>
                    </a:lnTo>
                    <a:lnTo>
                      <a:pt x="238" y="1213"/>
                    </a:lnTo>
                    <a:lnTo>
                      <a:pt x="268" y="1290"/>
                    </a:lnTo>
                    <a:lnTo>
                      <a:pt x="272" y="1305"/>
                    </a:lnTo>
                    <a:lnTo>
                      <a:pt x="272" y="1311"/>
                    </a:lnTo>
                    <a:lnTo>
                      <a:pt x="268" y="1315"/>
                    </a:lnTo>
                    <a:lnTo>
                      <a:pt x="261" y="1318"/>
                    </a:lnTo>
                    <a:lnTo>
                      <a:pt x="251" y="1320"/>
                    </a:lnTo>
                    <a:lnTo>
                      <a:pt x="240" y="1322"/>
                    </a:lnTo>
                    <a:lnTo>
                      <a:pt x="222" y="1322"/>
                    </a:lnTo>
                    <a:lnTo>
                      <a:pt x="209" y="1322"/>
                    </a:lnTo>
                    <a:lnTo>
                      <a:pt x="199" y="1322"/>
                    </a:lnTo>
                    <a:lnTo>
                      <a:pt x="182" y="1318"/>
                    </a:lnTo>
                    <a:lnTo>
                      <a:pt x="170" y="1315"/>
                    </a:lnTo>
                    <a:lnTo>
                      <a:pt x="165" y="1307"/>
                    </a:lnTo>
                    <a:lnTo>
                      <a:pt x="126" y="1230"/>
                    </a:lnTo>
                    <a:lnTo>
                      <a:pt x="92" y="1151"/>
                    </a:lnTo>
                    <a:lnTo>
                      <a:pt x="65" y="1073"/>
                    </a:lnTo>
                    <a:lnTo>
                      <a:pt x="40" y="992"/>
                    </a:lnTo>
                    <a:lnTo>
                      <a:pt x="23" y="912"/>
                    </a:lnTo>
                    <a:lnTo>
                      <a:pt x="9" y="829"/>
                    </a:lnTo>
                    <a:lnTo>
                      <a:pt x="2" y="747"/>
                    </a:lnTo>
                    <a:lnTo>
                      <a:pt x="0" y="662"/>
                    </a:lnTo>
                    <a:lnTo>
                      <a:pt x="2" y="578"/>
                    </a:lnTo>
                    <a:lnTo>
                      <a:pt x="11" y="495"/>
                    </a:lnTo>
                    <a:lnTo>
                      <a:pt x="25" y="413"/>
                    </a:lnTo>
                    <a:lnTo>
                      <a:pt x="44" y="330"/>
                    </a:lnTo>
                    <a:lnTo>
                      <a:pt x="67" y="249"/>
                    </a:lnTo>
                    <a:lnTo>
                      <a:pt x="96" y="171"/>
                    </a:lnTo>
                    <a:lnTo>
                      <a:pt x="128" y="92"/>
                    </a:lnTo>
                    <a:lnTo>
                      <a:pt x="165" y="15"/>
                    </a:lnTo>
                    <a:lnTo>
                      <a:pt x="169" y="10"/>
                    </a:lnTo>
                    <a:lnTo>
                      <a:pt x="178" y="6"/>
                    </a:lnTo>
                    <a:lnTo>
                      <a:pt x="186" y="4"/>
                    </a:lnTo>
                    <a:lnTo>
                      <a:pt x="195" y="2"/>
                    </a:lnTo>
                    <a:lnTo>
                      <a:pt x="207" y="0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 sz="12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" name="KSO_Shape"/>
              <p:cNvSpPr>
                <a:spLocks noChangeAspect="1"/>
              </p:cNvSpPr>
              <p:nvPr/>
            </p:nvSpPr>
            <p:spPr bwMode="auto">
              <a:xfrm flipH="1">
                <a:off x="3520697" y="2920781"/>
                <a:ext cx="110015" cy="259878"/>
              </a:xfrm>
              <a:custGeom>
                <a:avLst/>
                <a:gdLst>
                  <a:gd name="T0" fmla="*/ 2147483646 w 272"/>
                  <a:gd name="T1" fmla="*/ 0 h 1322"/>
                  <a:gd name="T2" fmla="*/ 2147483646 w 272"/>
                  <a:gd name="T3" fmla="*/ 2147483646 h 1322"/>
                  <a:gd name="T4" fmla="*/ 2147483646 w 272"/>
                  <a:gd name="T5" fmla="*/ 2147483646 h 1322"/>
                  <a:gd name="T6" fmla="*/ 2147483646 w 272"/>
                  <a:gd name="T7" fmla="*/ 2147483646 h 1322"/>
                  <a:gd name="T8" fmla="*/ 2147483646 w 272"/>
                  <a:gd name="T9" fmla="*/ 2147483646 h 1322"/>
                  <a:gd name="T10" fmla="*/ 2147483646 w 272"/>
                  <a:gd name="T11" fmla="*/ 2147483646 h 1322"/>
                  <a:gd name="T12" fmla="*/ 2147483646 w 272"/>
                  <a:gd name="T13" fmla="*/ 2147483646 h 1322"/>
                  <a:gd name="T14" fmla="*/ 2147483646 w 272"/>
                  <a:gd name="T15" fmla="*/ 2147483646 h 1322"/>
                  <a:gd name="T16" fmla="*/ 2147483646 w 272"/>
                  <a:gd name="T17" fmla="*/ 2147483646 h 1322"/>
                  <a:gd name="T18" fmla="*/ 2147483646 w 272"/>
                  <a:gd name="T19" fmla="*/ 2147483646 h 1322"/>
                  <a:gd name="T20" fmla="*/ 2147483646 w 272"/>
                  <a:gd name="T21" fmla="*/ 2147483646 h 1322"/>
                  <a:gd name="T22" fmla="*/ 2147483646 w 272"/>
                  <a:gd name="T23" fmla="*/ 2147483646 h 1322"/>
                  <a:gd name="T24" fmla="*/ 2147483646 w 272"/>
                  <a:gd name="T25" fmla="*/ 2147483646 h 1322"/>
                  <a:gd name="T26" fmla="*/ 2147483646 w 272"/>
                  <a:gd name="T27" fmla="*/ 2147483646 h 1322"/>
                  <a:gd name="T28" fmla="*/ 2147483646 w 272"/>
                  <a:gd name="T29" fmla="*/ 2147483646 h 1322"/>
                  <a:gd name="T30" fmla="*/ 2147483646 w 272"/>
                  <a:gd name="T31" fmla="*/ 2147483646 h 1322"/>
                  <a:gd name="T32" fmla="*/ 2147483646 w 272"/>
                  <a:gd name="T33" fmla="*/ 2147483646 h 1322"/>
                  <a:gd name="T34" fmla="*/ 2147483646 w 272"/>
                  <a:gd name="T35" fmla="*/ 2147483646 h 1322"/>
                  <a:gd name="T36" fmla="*/ 2147483646 w 272"/>
                  <a:gd name="T37" fmla="*/ 2147483646 h 1322"/>
                  <a:gd name="T38" fmla="*/ 2147483646 w 272"/>
                  <a:gd name="T39" fmla="*/ 2147483646 h 1322"/>
                  <a:gd name="T40" fmla="*/ 2147483646 w 272"/>
                  <a:gd name="T41" fmla="*/ 2147483646 h 1322"/>
                  <a:gd name="T42" fmla="*/ 2147483646 w 272"/>
                  <a:gd name="T43" fmla="*/ 2147483646 h 1322"/>
                  <a:gd name="T44" fmla="*/ 2147483646 w 272"/>
                  <a:gd name="T45" fmla="*/ 2147483646 h 1322"/>
                  <a:gd name="T46" fmla="*/ 2147483646 w 272"/>
                  <a:gd name="T47" fmla="*/ 2147483646 h 1322"/>
                  <a:gd name="T48" fmla="*/ 2147483646 w 272"/>
                  <a:gd name="T49" fmla="*/ 2147483646 h 1322"/>
                  <a:gd name="T50" fmla="*/ 2147483646 w 272"/>
                  <a:gd name="T51" fmla="*/ 2147483646 h 1322"/>
                  <a:gd name="T52" fmla="*/ 2147483646 w 272"/>
                  <a:gd name="T53" fmla="*/ 2147483646 h 1322"/>
                  <a:gd name="T54" fmla="*/ 2147483646 w 272"/>
                  <a:gd name="T55" fmla="*/ 2147483646 h 1322"/>
                  <a:gd name="T56" fmla="*/ 2147483646 w 272"/>
                  <a:gd name="T57" fmla="*/ 2147483646 h 1322"/>
                  <a:gd name="T58" fmla="*/ 2147483646 w 272"/>
                  <a:gd name="T59" fmla="*/ 2147483646 h 1322"/>
                  <a:gd name="T60" fmla="*/ 2147483646 w 272"/>
                  <a:gd name="T61" fmla="*/ 2147483646 h 1322"/>
                  <a:gd name="T62" fmla="*/ 2147483646 w 272"/>
                  <a:gd name="T63" fmla="*/ 2147483646 h 1322"/>
                  <a:gd name="T64" fmla="*/ 2147483646 w 272"/>
                  <a:gd name="T65" fmla="*/ 2147483646 h 1322"/>
                  <a:gd name="T66" fmla="*/ 2147483646 w 272"/>
                  <a:gd name="T67" fmla="*/ 2147483646 h 1322"/>
                  <a:gd name="T68" fmla="*/ 2147483646 w 272"/>
                  <a:gd name="T69" fmla="*/ 2147483646 h 1322"/>
                  <a:gd name="T70" fmla="*/ 2147483646 w 272"/>
                  <a:gd name="T71" fmla="*/ 2147483646 h 1322"/>
                  <a:gd name="T72" fmla="*/ 2147483646 w 272"/>
                  <a:gd name="T73" fmla="*/ 2147483646 h 1322"/>
                  <a:gd name="T74" fmla="*/ 2147483646 w 272"/>
                  <a:gd name="T75" fmla="*/ 2147483646 h 1322"/>
                  <a:gd name="T76" fmla="*/ 2147483646 w 272"/>
                  <a:gd name="T77" fmla="*/ 2147483646 h 1322"/>
                  <a:gd name="T78" fmla="*/ 2147483646 w 272"/>
                  <a:gd name="T79" fmla="*/ 2147483646 h 1322"/>
                  <a:gd name="T80" fmla="*/ 2147483646 w 272"/>
                  <a:gd name="T81" fmla="*/ 2147483646 h 1322"/>
                  <a:gd name="T82" fmla="*/ 2147483646 w 272"/>
                  <a:gd name="T83" fmla="*/ 2147483646 h 1322"/>
                  <a:gd name="T84" fmla="*/ 2147483646 w 272"/>
                  <a:gd name="T85" fmla="*/ 2147483646 h 1322"/>
                  <a:gd name="T86" fmla="*/ 2147483646 w 272"/>
                  <a:gd name="T87" fmla="*/ 2147483646 h 1322"/>
                  <a:gd name="T88" fmla="*/ 0 w 272"/>
                  <a:gd name="T89" fmla="*/ 2147483646 h 1322"/>
                  <a:gd name="T90" fmla="*/ 2147483646 w 272"/>
                  <a:gd name="T91" fmla="*/ 2147483646 h 1322"/>
                  <a:gd name="T92" fmla="*/ 2147483646 w 272"/>
                  <a:gd name="T93" fmla="*/ 2147483646 h 1322"/>
                  <a:gd name="T94" fmla="*/ 2147483646 w 272"/>
                  <a:gd name="T95" fmla="*/ 2147483646 h 1322"/>
                  <a:gd name="T96" fmla="*/ 2147483646 w 272"/>
                  <a:gd name="T97" fmla="*/ 2147483646 h 1322"/>
                  <a:gd name="T98" fmla="*/ 2147483646 w 272"/>
                  <a:gd name="T99" fmla="*/ 2147483646 h 1322"/>
                  <a:gd name="T100" fmla="*/ 2147483646 w 272"/>
                  <a:gd name="T101" fmla="*/ 2147483646 h 1322"/>
                  <a:gd name="T102" fmla="*/ 2147483646 w 272"/>
                  <a:gd name="T103" fmla="*/ 2147483646 h 1322"/>
                  <a:gd name="T104" fmla="*/ 2147483646 w 272"/>
                  <a:gd name="T105" fmla="*/ 2147483646 h 1322"/>
                  <a:gd name="T106" fmla="*/ 2147483646 w 272"/>
                  <a:gd name="T107" fmla="*/ 2147483646 h 1322"/>
                  <a:gd name="T108" fmla="*/ 2147483646 w 272"/>
                  <a:gd name="T109" fmla="*/ 2147483646 h 1322"/>
                  <a:gd name="T110" fmla="*/ 2147483646 w 272"/>
                  <a:gd name="T111" fmla="*/ 2147483646 h 1322"/>
                  <a:gd name="T112" fmla="*/ 2147483646 w 272"/>
                  <a:gd name="T113" fmla="*/ 2147483646 h 1322"/>
                  <a:gd name="T114" fmla="*/ 2147483646 w 272"/>
                  <a:gd name="T115" fmla="*/ 0 h 1322"/>
                  <a:gd name="T116" fmla="*/ 2147483646 w 272"/>
                  <a:gd name="T117" fmla="*/ 0 h 1322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72" h="1322">
                    <a:moveTo>
                      <a:pt x="222" y="0"/>
                    </a:moveTo>
                    <a:lnTo>
                      <a:pt x="238" y="2"/>
                    </a:lnTo>
                    <a:lnTo>
                      <a:pt x="249" y="2"/>
                    </a:lnTo>
                    <a:lnTo>
                      <a:pt x="259" y="6"/>
                    </a:lnTo>
                    <a:lnTo>
                      <a:pt x="266" y="10"/>
                    </a:lnTo>
                    <a:lnTo>
                      <a:pt x="270" y="13"/>
                    </a:lnTo>
                    <a:lnTo>
                      <a:pt x="272" y="19"/>
                    </a:lnTo>
                    <a:lnTo>
                      <a:pt x="272" y="25"/>
                    </a:lnTo>
                    <a:lnTo>
                      <a:pt x="270" y="31"/>
                    </a:lnTo>
                    <a:lnTo>
                      <a:pt x="238" y="107"/>
                    </a:lnTo>
                    <a:lnTo>
                      <a:pt x="209" y="184"/>
                    </a:lnTo>
                    <a:lnTo>
                      <a:pt x="184" y="261"/>
                    </a:lnTo>
                    <a:lnTo>
                      <a:pt x="165" y="340"/>
                    </a:lnTo>
                    <a:lnTo>
                      <a:pt x="149" y="420"/>
                    </a:lnTo>
                    <a:lnTo>
                      <a:pt x="138" y="499"/>
                    </a:lnTo>
                    <a:lnTo>
                      <a:pt x="132" y="580"/>
                    </a:lnTo>
                    <a:lnTo>
                      <a:pt x="130" y="660"/>
                    </a:lnTo>
                    <a:lnTo>
                      <a:pt x="132" y="739"/>
                    </a:lnTo>
                    <a:lnTo>
                      <a:pt x="138" y="819"/>
                    </a:lnTo>
                    <a:lnTo>
                      <a:pt x="149" y="900"/>
                    </a:lnTo>
                    <a:lnTo>
                      <a:pt x="165" y="979"/>
                    </a:lnTo>
                    <a:lnTo>
                      <a:pt x="184" y="1057"/>
                    </a:lnTo>
                    <a:lnTo>
                      <a:pt x="209" y="1136"/>
                    </a:lnTo>
                    <a:lnTo>
                      <a:pt x="238" y="1213"/>
                    </a:lnTo>
                    <a:lnTo>
                      <a:pt x="268" y="1290"/>
                    </a:lnTo>
                    <a:lnTo>
                      <a:pt x="272" y="1305"/>
                    </a:lnTo>
                    <a:lnTo>
                      <a:pt x="272" y="1311"/>
                    </a:lnTo>
                    <a:lnTo>
                      <a:pt x="268" y="1315"/>
                    </a:lnTo>
                    <a:lnTo>
                      <a:pt x="261" y="1318"/>
                    </a:lnTo>
                    <a:lnTo>
                      <a:pt x="251" y="1320"/>
                    </a:lnTo>
                    <a:lnTo>
                      <a:pt x="240" y="1322"/>
                    </a:lnTo>
                    <a:lnTo>
                      <a:pt x="222" y="1322"/>
                    </a:lnTo>
                    <a:lnTo>
                      <a:pt x="209" y="1322"/>
                    </a:lnTo>
                    <a:lnTo>
                      <a:pt x="199" y="1322"/>
                    </a:lnTo>
                    <a:lnTo>
                      <a:pt x="182" y="1318"/>
                    </a:lnTo>
                    <a:lnTo>
                      <a:pt x="170" y="1315"/>
                    </a:lnTo>
                    <a:lnTo>
                      <a:pt x="165" y="1307"/>
                    </a:lnTo>
                    <a:lnTo>
                      <a:pt x="126" y="1230"/>
                    </a:lnTo>
                    <a:lnTo>
                      <a:pt x="92" y="1151"/>
                    </a:lnTo>
                    <a:lnTo>
                      <a:pt x="65" y="1073"/>
                    </a:lnTo>
                    <a:lnTo>
                      <a:pt x="40" y="992"/>
                    </a:lnTo>
                    <a:lnTo>
                      <a:pt x="23" y="912"/>
                    </a:lnTo>
                    <a:lnTo>
                      <a:pt x="9" y="829"/>
                    </a:lnTo>
                    <a:lnTo>
                      <a:pt x="2" y="747"/>
                    </a:lnTo>
                    <a:lnTo>
                      <a:pt x="0" y="662"/>
                    </a:lnTo>
                    <a:lnTo>
                      <a:pt x="2" y="578"/>
                    </a:lnTo>
                    <a:lnTo>
                      <a:pt x="11" y="495"/>
                    </a:lnTo>
                    <a:lnTo>
                      <a:pt x="25" y="413"/>
                    </a:lnTo>
                    <a:lnTo>
                      <a:pt x="44" y="330"/>
                    </a:lnTo>
                    <a:lnTo>
                      <a:pt x="67" y="249"/>
                    </a:lnTo>
                    <a:lnTo>
                      <a:pt x="96" y="171"/>
                    </a:lnTo>
                    <a:lnTo>
                      <a:pt x="128" y="92"/>
                    </a:lnTo>
                    <a:lnTo>
                      <a:pt x="165" y="15"/>
                    </a:lnTo>
                    <a:lnTo>
                      <a:pt x="169" y="10"/>
                    </a:lnTo>
                    <a:lnTo>
                      <a:pt x="178" y="6"/>
                    </a:lnTo>
                    <a:lnTo>
                      <a:pt x="186" y="4"/>
                    </a:lnTo>
                    <a:lnTo>
                      <a:pt x="195" y="2"/>
                    </a:lnTo>
                    <a:lnTo>
                      <a:pt x="207" y="0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145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元组的作用</a:t>
            </a:r>
            <a:endParaRPr lang="zh-CN" altLang="en-US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461398" y="1275606"/>
            <a:ext cx="8287067" cy="48605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dirty="0" smtClean="0"/>
              <a:t>元组用在什么地方？</a:t>
            </a:r>
            <a:endParaRPr lang="en-US" altLang="zh-CN" dirty="0" smtClean="0"/>
          </a:p>
        </p:txBody>
      </p:sp>
      <p:grpSp>
        <p:nvGrpSpPr>
          <p:cNvPr id="3" name="组合 2"/>
          <p:cNvGrpSpPr/>
          <p:nvPr/>
        </p:nvGrpSpPr>
        <p:grpSpPr>
          <a:xfrm>
            <a:off x="1694569" y="1400651"/>
            <a:ext cx="1703387" cy="1908096"/>
            <a:chOff x="1694569" y="1400651"/>
            <a:chExt cx="1703387" cy="1908096"/>
          </a:xfrm>
        </p:grpSpPr>
        <p:sp>
          <p:nvSpPr>
            <p:cNvPr id="47" name="圆角矩形 46"/>
            <p:cNvSpPr/>
            <p:nvPr/>
          </p:nvSpPr>
          <p:spPr>
            <a:xfrm rot="2198707">
              <a:off x="1694569" y="1764506"/>
              <a:ext cx="1611313" cy="1544241"/>
            </a:xfrm>
            <a:prstGeom prst="roundRect">
              <a:avLst/>
            </a:prstGeom>
            <a:solidFill>
              <a:srgbClr val="4BACC6"/>
            </a:solidFill>
            <a:ln w="317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anchor="b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350" kern="0" dirty="0" smtClean="0">
                  <a:solidFill>
                    <a:prstClr val="white"/>
                  </a:solidFill>
                  <a:latin typeface="+mn-lt"/>
                  <a:ea typeface="微软雅黑" panose="020B0503020204020204" pitchFamily="34" charset="-122"/>
                </a:rPr>
                <a:t> </a:t>
              </a:r>
              <a:endParaRPr lang="zh-CN" altLang="en-US" sz="1350" kern="0" dirty="0">
                <a:solidFill>
                  <a:prstClr val="white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 rot="2198707">
              <a:off x="1875543" y="1822847"/>
              <a:ext cx="1522413" cy="1160859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36000" tIns="252000" rIns="36000" anchor="ctr"/>
            <a:lstStyle/>
            <a:p>
              <a:pPr algn="ctr">
                <a:buClr>
                  <a:srgbClr val="404040"/>
                </a:buClr>
                <a:buSzPts val="1600"/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在映射类型中当作键</a:t>
              </a: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2499431" y="1672829"/>
              <a:ext cx="55562" cy="40481"/>
            </a:xfrm>
            <a:prstGeom prst="ellipse">
              <a:avLst/>
            </a:prstGeom>
            <a:solidFill>
              <a:sysClr val="windowText" lastClr="000000">
                <a:lumMod val="75000"/>
                <a:lumOff val="2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 dirty="0">
                <a:solidFill>
                  <a:sysClr val="window" lastClr="FFFFFF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pic>
          <p:nvPicPr>
            <p:cNvPr id="50" name="Picture 2" descr="E:\PPT背景\未标题-1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rgbClr val="5B9BD5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85965">
              <a:off x="2540097" y="1400651"/>
              <a:ext cx="315764" cy="363170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3648781" y="2500523"/>
            <a:ext cx="1612900" cy="1800015"/>
            <a:chOff x="3648781" y="2500523"/>
            <a:chExt cx="1612900" cy="1800015"/>
          </a:xfrm>
        </p:grpSpPr>
        <p:sp>
          <p:nvSpPr>
            <p:cNvPr id="51" name="圆角矩形 42"/>
            <p:cNvSpPr>
              <a:spLocks noChangeArrowheads="1"/>
            </p:cNvSpPr>
            <p:nvPr/>
          </p:nvSpPr>
          <p:spPr bwMode="auto">
            <a:xfrm rot="480613">
              <a:off x="3648781" y="2755107"/>
              <a:ext cx="1612900" cy="1545431"/>
            </a:xfrm>
            <a:prstGeom prst="roundRect">
              <a:avLst>
                <a:gd name="adj" fmla="val 16667"/>
              </a:avLst>
            </a:prstGeom>
            <a:solidFill>
              <a:srgbClr val="F6BB00"/>
            </a:solidFill>
            <a:ln w="3175" algn="ctr">
              <a:solidFill>
                <a:srgbClr val="BFBFBF"/>
              </a:solidFill>
              <a:round/>
              <a:headEnd/>
              <a:tailEnd/>
            </a:ln>
          </p:spPr>
          <p:txBody>
            <a:bodyPr anchor="b"/>
            <a:lstStyle/>
            <a:p>
              <a:pPr algn="ctr" eaLnBrk="1" hangingPunct="1"/>
              <a:endPara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 rot="480613">
              <a:off x="3728156" y="2781300"/>
              <a:ext cx="1522412" cy="1160860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36000" rIns="36000" anchor="ctr"/>
            <a:lstStyle/>
            <a:p>
              <a:pPr algn="ctr">
                <a:buClr>
                  <a:srgbClr val="404040"/>
                </a:buClr>
                <a:buSzPts val="1600"/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函数的特殊类型参数</a:t>
              </a:r>
            </a:p>
          </p:txBody>
        </p:sp>
        <p:sp>
          <p:nvSpPr>
            <p:cNvPr id="53" name="椭圆 52"/>
            <p:cNvSpPr/>
            <p:nvPr/>
          </p:nvSpPr>
          <p:spPr>
            <a:xfrm rot="19881906">
              <a:off x="4450469" y="2820592"/>
              <a:ext cx="53975" cy="40481"/>
            </a:xfrm>
            <a:prstGeom prst="ellipse">
              <a:avLst/>
            </a:prstGeom>
            <a:solidFill>
              <a:sysClr val="windowText" lastClr="000000">
                <a:lumMod val="75000"/>
                <a:lumOff val="2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 dirty="0">
                <a:solidFill>
                  <a:sysClr val="window" lastClr="FFFFFF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pic>
          <p:nvPicPr>
            <p:cNvPr id="54" name="Picture 2" descr="E:\PPT背景\未标题-1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567871">
              <a:off x="4397703" y="2500523"/>
              <a:ext cx="315764" cy="363170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5795081" y="1628323"/>
            <a:ext cx="1651000" cy="1879258"/>
            <a:chOff x="5795081" y="1628323"/>
            <a:chExt cx="1651000" cy="1879258"/>
          </a:xfrm>
        </p:grpSpPr>
        <p:sp>
          <p:nvSpPr>
            <p:cNvPr id="55" name="圆角矩形 54"/>
            <p:cNvSpPr/>
            <p:nvPr/>
          </p:nvSpPr>
          <p:spPr>
            <a:xfrm rot="20346964" flipH="1">
              <a:off x="5833181" y="1963341"/>
              <a:ext cx="1612900" cy="1544240"/>
            </a:xfrm>
            <a:prstGeom prst="roundRect">
              <a:avLst/>
            </a:prstGeom>
            <a:solidFill>
              <a:srgbClr val="92D050"/>
            </a:solidFill>
            <a:ln w="317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anchor="b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 rot="20346964" flipH="1">
              <a:off x="5795081" y="1999060"/>
              <a:ext cx="1522412" cy="1160859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36000" rIns="36000" anchor="ctr"/>
            <a:lstStyle/>
            <a:p>
              <a:pPr algn="ctr">
                <a:buClr>
                  <a:srgbClr val="404040"/>
                </a:buClr>
                <a:buSzPts val="1600"/>
                <a:defRPr/>
              </a:pP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明确定义的一组对象</a:t>
              </a:r>
            </a:p>
          </p:txBody>
        </p:sp>
        <p:sp>
          <p:nvSpPr>
            <p:cNvPr id="57" name="椭圆 56"/>
            <p:cNvSpPr/>
            <p:nvPr/>
          </p:nvSpPr>
          <p:spPr>
            <a:xfrm rot="3230050" flipH="1">
              <a:off x="6847991" y="1951832"/>
              <a:ext cx="40481" cy="53975"/>
            </a:xfrm>
            <a:prstGeom prst="ellipse">
              <a:avLst/>
            </a:prstGeom>
            <a:solidFill>
              <a:sysClr val="windowText" lastClr="000000">
                <a:lumMod val="75000"/>
                <a:lumOff val="2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 dirty="0">
                <a:solidFill>
                  <a:sysClr val="window" lastClr="FFFFFF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pic>
          <p:nvPicPr>
            <p:cNvPr id="58" name="Picture 2" descr="E:\PPT背景\未标题-1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rgbClr val="70AD47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44085" flipH="1">
              <a:off x="6728690" y="1628323"/>
              <a:ext cx="315764" cy="363170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552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函数返回一组值、未明确定义列表还是元组</a:t>
            </a:r>
            <a:endParaRPr lang="zh-CN" altLang="en-US" dirty="0"/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5004048" y="1203598"/>
            <a:ext cx="2808312" cy="2592288"/>
            <a:chOff x="-733663" y="1587499"/>
            <a:chExt cx="2953148" cy="2503147"/>
          </a:xfrm>
        </p:grpSpPr>
        <p:sp>
          <p:nvSpPr>
            <p:cNvPr id="6" name="任意多边形 5"/>
            <p:cNvSpPr/>
            <p:nvPr/>
          </p:nvSpPr>
          <p:spPr>
            <a:xfrm>
              <a:off x="-733663" y="1587499"/>
              <a:ext cx="2953148" cy="250314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defRPr/>
              </a:pPr>
              <a:endParaRPr lang="en-US" altLang="zh-CN" sz="2400" dirty="0" smtClean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>
                  <a:solidFill>
                    <a:schemeClr val="accent6"/>
                  </a:solidFill>
                </a:rPr>
                <a:t>def</a:t>
              </a:r>
              <a:r>
                <a:rPr lang="en-US" altLang="zh-CN" sz="2400" dirty="0"/>
                <a:t>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foo</a:t>
              </a:r>
              <a:r>
                <a:rPr lang="en-US" altLang="zh-CN" sz="2400" dirty="0" smtClean="0"/>
                <a:t>():</a:t>
              </a:r>
              <a:endParaRPr lang="en-US" altLang="zh-CN" sz="2400" dirty="0"/>
            </a:p>
            <a:p>
              <a:r>
                <a:rPr lang="en-US" altLang="zh-CN" sz="2400" dirty="0" smtClean="0">
                  <a:solidFill>
                    <a:schemeClr val="accent6"/>
                  </a:solidFill>
                </a:rPr>
                <a:t>            return </a:t>
              </a:r>
              <a:r>
                <a:rPr lang="en-US" altLang="zh-CN" sz="2400" dirty="0"/>
                <a:t>1</a:t>
              </a:r>
              <a:r>
                <a:rPr lang="en-US" altLang="zh-CN" sz="2400" dirty="0" smtClean="0"/>
                <a:t>, 2, 3</a:t>
              </a:r>
              <a:endParaRPr lang="en-US" altLang="zh-CN" sz="2400" dirty="0"/>
            </a:p>
            <a:p>
              <a:r>
                <a:rPr lang="en-US" altLang="zh-CN" sz="2400" dirty="0" smtClean="0"/>
                <a:t>&gt;&gt;&gt; foo</a:t>
              </a:r>
              <a:r>
                <a:rPr lang="en-US" altLang="zh-CN" sz="2400" dirty="0"/>
                <a:t>() </a:t>
              </a:r>
              <a:endParaRPr lang="en-US" altLang="zh-CN" sz="2400" dirty="0" smtClean="0"/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(</a:t>
              </a:r>
              <a:r>
                <a:rPr lang="en-US" altLang="zh-CN" sz="2400" dirty="0">
                  <a:solidFill>
                    <a:srgbClr val="0070C0"/>
                  </a:solidFill>
                </a:rPr>
                <a:t>1, 2, 3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)</a:t>
              </a:r>
            </a:p>
            <a:p>
              <a:r>
                <a:rPr lang="en-US" altLang="zh-CN" sz="2400" dirty="0"/>
                <a:t>&gt;&gt;&gt; 1,2,3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(1, 2, 3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)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-577595" y="1660088"/>
              <a:ext cx="757133" cy="347621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489533"/>
              </p:ext>
            </p:extLst>
          </p:nvPr>
        </p:nvGraphicFramePr>
        <p:xfrm>
          <a:off x="466710" y="1203598"/>
          <a:ext cx="4177298" cy="17373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684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0889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返回对象的个数</a:t>
                      </a:r>
                      <a:endParaRPr lang="zh-CN" altLang="en-US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返回类型</a:t>
                      </a:r>
                      <a:endParaRPr lang="zh-CN" altLang="en-US" sz="24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+mn-lt"/>
                          <a:ea typeface="微软雅黑" pitchFamily="34" charset="-122"/>
                        </a:rPr>
                        <a:t>0</a:t>
                      </a:r>
                      <a:endParaRPr lang="zh-CN" altLang="en-US" sz="2400" b="1" dirty="0">
                        <a:latin typeface="+mn-lt"/>
                        <a:ea typeface="微软雅黑" pitchFamily="34" charset="-122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+mn-lt"/>
                          <a:ea typeface="微软雅黑" pitchFamily="34" charset="-122"/>
                        </a:rPr>
                        <a:t>None</a:t>
                      </a:r>
                      <a:endParaRPr lang="zh-CN" altLang="en-US" sz="2400" b="1" dirty="0">
                        <a:latin typeface="+mn-lt"/>
                        <a:ea typeface="微软雅黑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+mn-lt"/>
                          <a:ea typeface="微软雅黑" pitchFamily="34" charset="-122"/>
                        </a:rPr>
                        <a:t>1</a:t>
                      </a:r>
                      <a:endParaRPr lang="zh-CN" altLang="en-US" sz="2400" b="1" dirty="0">
                        <a:latin typeface="+mn-lt"/>
                        <a:ea typeface="微软雅黑" pitchFamily="34" charset="-122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+mn-lt"/>
                          <a:ea typeface="微软雅黑" pitchFamily="34" charset="-122"/>
                        </a:rPr>
                        <a:t>object</a:t>
                      </a:r>
                      <a:endParaRPr lang="zh-CN" altLang="en-US" sz="2400" b="1" dirty="0">
                        <a:latin typeface="+mn-lt"/>
                        <a:ea typeface="微软雅黑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+mn-lt"/>
                          <a:ea typeface="微软雅黑" pitchFamily="34" charset="-122"/>
                        </a:rPr>
                        <a:t>&gt;1</a:t>
                      </a:r>
                      <a:endParaRPr lang="zh-CN" altLang="en-US" sz="2400" b="1" dirty="0">
                        <a:latin typeface="+mn-lt"/>
                        <a:ea typeface="微软雅黑" pitchFamily="34" charset="-122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+mn-lt"/>
                          <a:ea typeface="微软雅黑" pitchFamily="34" charset="-122"/>
                        </a:rPr>
                        <a:t>tuple</a:t>
                      </a:r>
                      <a:endParaRPr lang="zh-CN" altLang="en-US" sz="2400" b="1" dirty="0">
                        <a:latin typeface="+mn-lt"/>
                        <a:ea typeface="微软雅黑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796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3291830"/>
            <a:ext cx="3240360" cy="1021556"/>
          </a:xfrm>
        </p:spPr>
        <p:txBody>
          <a:bodyPr/>
          <a:lstStyle/>
          <a:p>
            <a:r>
              <a:rPr lang="en-US" altLang="zh-CN" cap="none" dirty="0">
                <a:latin typeface="微软雅黑" panose="020B0503020204020204" pitchFamily="34" charset="-122"/>
              </a:rPr>
              <a:t>r</a:t>
            </a:r>
            <a:r>
              <a:rPr lang="en-US" altLang="zh-CN" cap="none" dirty="0" smtClean="0">
                <a:latin typeface="微软雅黑" panose="020B0503020204020204" pitchFamily="34" charset="-122"/>
              </a:rPr>
              <a:t>ange</a:t>
            </a:r>
            <a:r>
              <a:rPr lang="zh-CN" altLang="en-US" dirty="0" smtClean="0"/>
              <a:t>对象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3183" y="2643758"/>
            <a:ext cx="1368152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3.5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95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218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range</a:t>
            </a:r>
            <a:r>
              <a:rPr lang="zh-CN" altLang="en-US" dirty="0" smtClean="0"/>
              <a:t>对象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用</a:t>
            </a:r>
            <a:r>
              <a:rPr lang="en-US" altLang="zh-CN" dirty="0"/>
              <a:t>range()</a:t>
            </a:r>
            <a:r>
              <a:rPr lang="zh-CN" altLang="zh-CN" dirty="0"/>
              <a:t>函数生成</a:t>
            </a:r>
            <a:r>
              <a:rPr lang="en-US" altLang="zh-CN" dirty="0"/>
              <a:t>range</a:t>
            </a:r>
            <a:r>
              <a:rPr lang="zh-CN" altLang="zh-CN" dirty="0"/>
              <a:t>对象，执行时一边计算一边产生值（类似一个生成器），生成一个不可变</a:t>
            </a:r>
            <a:r>
              <a:rPr lang="zh-CN" altLang="zh-CN" dirty="0" smtClean="0"/>
              <a:t>的</a:t>
            </a:r>
            <a:r>
              <a:rPr lang="zh-CN" altLang="en-US" dirty="0"/>
              <a:t>整数</a:t>
            </a:r>
            <a:r>
              <a:rPr lang="zh-CN" altLang="zh-CN" dirty="0" smtClean="0"/>
              <a:t>序列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96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84427" y="2427734"/>
            <a:ext cx="3575146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range(start, end, step=1)</a:t>
            </a:r>
            <a:endParaRPr lang="zh-CN" altLang="zh-CN" sz="2400" kern="1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range(start, end)</a:t>
            </a:r>
            <a:endParaRPr lang="zh-CN" altLang="zh-CN" sz="2400" kern="1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kern="1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range(end)</a:t>
            </a:r>
            <a:endParaRPr lang="zh-CN" altLang="zh-CN" sz="2400" kern="1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2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6531" y="490767"/>
            <a:ext cx="8229600" cy="396043"/>
          </a:xfrm>
        </p:spPr>
        <p:txBody>
          <a:bodyPr/>
          <a:lstStyle/>
          <a:p>
            <a:r>
              <a:rPr lang="en-US" altLang="zh-CN" dirty="0" smtClean="0"/>
              <a:t>range</a:t>
            </a:r>
            <a:r>
              <a:rPr lang="zh-CN" altLang="en-US" dirty="0" smtClean="0"/>
              <a:t>对象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97</a:t>
            </a:fld>
            <a:endParaRPr lang="zh-CN" altLang="en-US" dirty="0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457200" y="1077592"/>
            <a:ext cx="3898775" cy="2718292"/>
            <a:chOff x="-815695" y="1587498"/>
            <a:chExt cx="2220753" cy="1522815"/>
          </a:xfrm>
        </p:grpSpPr>
        <p:sp>
          <p:nvSpPr>
            <p:cNvPr id="5" name="任意多边形 4"/>
            <p:cNvSpPr/>
            <p:nvPr/>
          </p:nvSpPr>
          <p:spPr>
            <a:xfrm>
              <a:off x="-815695" y="1587498"/>
              <a:ext cx="2220753" cy="152281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list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(3, 11))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[3, 4, 5, 6, 7, 8, 9, 10]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list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(11))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[0, 1, 2, 3, 4, 5, 6, 7, 8, 9, 10]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list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(3, 11, 2))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[3, 5, 7, 9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]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-733663" y="1595609"/>
              <a:ext cx="410114" cy="21318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4499992" y="1067191"/>
            <a:ext cx="4186808" cy="2728694"/>
            <a:chOff x="-815695" y="1587498"/>
            <a:chExt cx="2384817" cy="1528642"/>
          </a:xfrm>
        </p:grpSpPr>
        <p:sp>
          <p:nvSpPr>
            <p:cNvPr id="8" name="任意多边形 7"/>
            <p:cNvSpPr/>
            <p:nvPr/>
          </p:nvSpPr>
          <p:spPr>
            <a:xfrm>
              <a:off x="-815695" y="1587498"/>
              <a:ext cx="2384817" cy="152864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list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(0, -10, -1))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[0, -1, -2, -3, -4, -5, -6, -7, -8, -9]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list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(0))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[]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list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(1, 0))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[]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-733663" y="1595609"/>
              <a:ext cx="410114" cy="21318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023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115615" y="987574"/>
            <a:ext cx="6480721" cy="3495836"/>
          </a:xfrm>
        </p:spPr>
        <p:txBody>
          <a:bodyPr>
            <a:normAutofit/>
          </a:bodyPr>
          <a:lstStyle/>
          <a:p>
            <a:r>
              <a:rPr lang="zh-CN" altLang="zh-CN" b="1" dirty="0" smtClean="0"/>
              <a:t>序列</a:t>
            </a:r>
            <a:endParaRPr lang="zh-CN" altLang="zh-CN" dirty="0"/>
          </a:p>
          <a:p>
            <a:r>
              <a:rPr lang="zh-CN" altLang="zh-CN" b="1" dirty="0" smtClean="0"/>
              <a:t>字符串</a:t>
            </a:r>
            <a:endParaRPr lang="zh-CN" altLang="zh-CN" dirty="0"/>
          </a:p>
          <a:p>
            <a:r>
              <a:rPr lang="zh-CN" altLang="zh-CN" b="1" dirty="0" smtClean="0"/>
              <a:t>列表</a:t>
            </a:r>
            <a:endParaRPr lang="en-US" altLang="zh-CN" b="1" dirty="0" smtClean="0"/>
          </a:p>
          <a:p>
            <a:r>
              <a:rPr lang="zh-CN" altLang="zh-CN" b="1" dirty="0" smtClean="0"/>
              <a:t>元组</a:t>
            </a:r>
            <a:endParaRPr lang="en-US" altLang="zh-CN" b="1" dirty="0" smtClean="0"/>
          </a:p>
          <a:p>
            <a:r>
              <a:rPr lang="en-US" altLang="zh-CN" b="1" dirty="0" smtClean="0"/>
              <a:t>range</a:t>
            </a:r>
            <a:r>
              <a:rPr lang="zh-CN" altLang="en-US" b="1" dirty="0" smtClean="0"/>
              <a:t>对象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98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960" y="1275606"/>
            <a:ext cx="2718572" cy="238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68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541"/>
  <p:tag name="MH_LIBRARY" val="GRAPHIC"/>
  <p:tag name="MH_TYPE" val="SubTitl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541"/>
  <p:tag name="MH_LIBRARY" val="GRAPHIC"/>
  <p:tag name="MH_TYPE" val="SubTitle"/>
  <p:tag name="MH_ORDER" val="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Text"/>
  <p:tag name="MH_ORDER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SubTitle"/>
  <p:tag name="MH_ORD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Text"/>
  <p:tag name="MH_ORDER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SubTitle"/>
  <p:tag name="MH_ORDER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1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541"/>
  <p:tag name="MH_LIBRARY" val="GRAPHIC"/>
  <p:tag name="MH_TYPE" val="SubTitle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1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1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1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Other"/>
  <p:tag name="MH_ORDER" val="1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541"/>
  <p:tag name="MH_LIBRARY" val="GRAPHIC"/>
  <p:tag name="MH_TYPE" val="SubTitle"/>
  <p:tag name="MH_ORDER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SubTitle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10200"/>
  <p:tag name="MH_LIBRARY" val="GRAPHIC"/>
  <p:tag name="MH_TYPE" val="SubTitle"/>
  <p:tag name="MH_ORDER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Other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Other"/>
  <p:tag name="MH_ORDER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Other"/>
  <p:tag name="MH_ORDER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Other"/>
  <p:tag name="MH_ORDER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Other"/>
  <p:tag name="MH_ORDER" val="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Other"/>
  <p:tag name="MH_ORDER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Other"/>
  <p:tag name="MH_ORDER" val="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Other"/>
  <p:tag name="MH_ORDER" val="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Other"/>
  <p:tag name="MH_ORDER" val="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Other"/>
  <p:tag name="MH_ORDER" val="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Other"/>
  <p:tag name="MH_ORDER" val="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Other"/>
  <p:tag name="MH_ORDER" val="1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Other"/>
  <p:tag name="MH_ORDER" val="1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Other"/>
  <p:tag name="MH_ORDER" val="1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Other"/>
  <p:tag name="MH_ORDER" val="1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Other"/>
  <p:tag name="MH_ORDER" val="1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Other"/>
  <p:tag name="MH_ORDER" val="1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SubTitle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SubTitle"/>
  <p:tag name="MH_ORDER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SubTitle"/>
  <p:tag name="MH_ORDER" val="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072950"/>
  <p:tag name="MH_LIBRARY" val="GRAPHIC"/>
  <p:tag name="MH_TYPE" val="SubTitle"/>
  <p:tag name="MH_ORDER" val="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Text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Text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Text"/>
  <p:tag name="MH_ORDER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SubTitle"/>
  <p:tag name="MH_ORDER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Text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Text"/>
  <p:tag name="MH_ORD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SubTitle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Text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541"/>
  <p:tag name="MH_LIBRARY" val="GRAPHIC"/>
  <p:tag name="MH_TYPE" val="SubTitle"/>
  <p:tag name="MH_ORDER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SubTitle"/>
  <p:tag name="MH_ORDER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3204826"/>
  <p:tag name="MH_LIBRARY" val="GRAPHIC"/>
  <p:tag name="MH_TYPE" val="Other"/>
  <p:tag name="MH_ORDER" val="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412423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19392</TotalTime>
  <Words>5521</Words>
  <Application>Microsoft Office PowerPoint</Application>
  <PresentationFormat>全屏显示(16:9)</PresentationFormat>
  <Paragraphs>1250</Paragraphs>
  <Slides>98</Slides>
  <Notes>67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98</vt:i4>
      </vt:variant>
    </vt:vector>
  </HeadingPairs>
  <TitlesOfParts>
    <vt:vector size="112" baseType="lpstr">
      <vt:lpstr>Arial Unicode MS</vt:lpstr>
      <vt:lpstr>Broadway</vt:lpstr>
      <vt:lpstr>Gungsuh</vt:lpstr>
      <vt:lpstr>宋体</vt:lpstr>
      <vt:lpstr>微软雅黑</vt:lpstr>
      <vt:lpstr>微软雅黑 Light</vt:lpstr>
      <vt:lpstr>新宋体</vt:lpstr>
      <vt:lpstr>幼圆</vt:lpstr>
      <vt:lpstr>Arial</vt:lpstr>
      <vt:lpstr>Arial Black</vt:lpstr>
      <vt:lpstr>Calibri</vt:lpstr>
      <vt:lpstr>Courier New</vt:lpstr>
      <vt:lpstr>Times New Roman</vt:lpstr>
      <vt:lpstr>Office 主题​​</vt:lpstr>
      <vt:lpstr>第3章 序列</vt:lpstr>
      <vt:lpstr>序列</vt:lpstr>
      <vt:lpstr>序列</vt:lpstr>
      <vt:lpstr>PowerPoint 演示文稿</vt:lpstr>
      <vt:lpstr>3.1.1 索引</vt:lpstr>
      <vt:lpstr>序列的索引</vt:lpstr>
      <vt:lpstr>序列的索引</vt:lpstr>
      <vt:lpstr>索引的使用</vt:lpstr>
      <vt:lpstr>序列相关操作</vt:lpstr>
      <vt:lpstr>3.1.2 标准类型运算</vt:lpstr>
      <vt:lpstr>标准类型运算符</vt:lpstr>
      <vt:lpstr>值比较</vt:lpstr>
      <vt:lpstr>对象身份比较</vt:lpstr>
      <vt:lpstr>布尔（逻辑）运算</vt:lpstr>
      <vt:lpstr>3.1.3 通用序列类型操作</vt:lpstr>
      <vt:lpstr>序列类型运算符</vt:lpstr>
      <vt:lpstr>切片</vt:lpstr>
      <vt:lpstr>切片</vt:lpstr>
      <vt:lpstr>切片</vt:lpstr>
      <vt:lpstr>切片</vt:lpstr>
      <vt:lpstr>切片</vt:lpstr>
      <vt:lpstr>切片</vt:lpstr>
      <vt:lpstr>切片</vt:lpstr>
      <vt:lpstr>切片</vt:lpstr>
      <vt:lpstr>重复</vt:lpstr>
      <vt:lpstr>连接</vt:lpstr>
      <vt:lpstr>判断成员</vt:lpstr>
      <vt:lpstr>判断成员</vt:lpstr>
      <vt:lpstr>3.1.4 序列类型函数</vt:lpstr>
      <vt:lpstr>序列类型转换内建函数</vt:lpstr>
      <vt:lpstr>序列类型转换内建函数</vt:lpstr>
      <vt:lpstr>序列类型其他常用内建函数</vt:lpstr>
      <vt:lpstr>序列类型其他常用内建函数</vt:lpstr>
      <vt:lpstr>序列类型其他常用内建函数</vt:lpstr>
      <vt:lpstr>序列类型其他常用内建函数</vt:lpstr>
      <vt:lpstr>序列类型其他常用内建函数</vt:lpstr>
      <vt:lpstr>序列类型其他常用内建函数</vt:lpstr>
      <vt:lpstr>序列类型其他常用内建函数</vt:lpstr>
      <vt:lpstr>字符串</vt:lpstr>
      <vt:lpstr>3.2.1 字符串的表示</vt:lpstr>
      <vt:lpstr>字符串的表示形式</vt:lpstr>
      <vt:lpstr>字符串的表示形式</vt:lpstr>
      <vt:lpstr>字符串的表示形式</vt:lpstr>
      <vt:lpstr>字符串的表示形式</vt:lpstr>
      <vt:lpstr>字符串的创建和访问</vt:lpstr>
      <vt:lpstr>字符串的创建和访问——不可变</vt:lpstr>
      <vt:lpstr>常用转义字符</vt:lpstr>
      <vt:lpstr>字符串常用方法</vt:lpstr>
      <vt:lpstr>字符串常用方法</vt:lpstr>
      <vt:lpstr>字符串小例子</vt:lpstr>
      <vt:lpstr>字符串常用方法</vt:lpstr>
      <vt:lpstr>字符串常用方法</vt:lpstr>
      <vt:lpstr>字符串常用方法</vt:lpstr>
      <vt:lpstr>字符串常用方法</vt:lpstr>
      <vt:lpstr>字符串常用方法</vt:lpstr>
      <vt:lpstr>字符串常用方法</vt:lpstr>
      <vt:lpstr>字符串的应用</vt:lpstr>
      <vt:lpstr>字符串的应用</vt:lpstr>
      <vt:lpstr>字符串常用方法</vt:lpstr>
      <vt:lpstr>    列表</vt:lpstr>
      <vt:lpstr>列表</vt:lpstr>
      <vt:lpstr>3.3.1 列表的表示</vt:lpstr>
      <vt:lpstr>列表的表示</vt:lpstr>
      <vt:lpstr>列表的创建</vt:lpstr>
      <vt:lpstr>列表的创建</vt:lpstr>
      <vt:lpstr>列表的创建</vt:lpstr>
      <vt:lpstr>列表的操作</vt:lpstr>
      <vt:lpstr>列表的操作</vt:lpstr>
      <vt:lpstr>列表的方法</vt:lpstr>
      <vt:lpstr>列表的方法</vt:lpstr>
      <vt:lpstr>列表的方法</vt:lpstr>
      <vt:lpstr>列表的方法</vt:lpstr>
      <vt:lpstr>列表的方法</vt:lpstr>
      <vt:lpstr>列表的方法</vt:lpstr>
      <vt:lpstr>列表的方法</vt:lpstr>
      <vt:lpstr>列表的方法</vt:lpstr>
      <vt:lpstr>列表的方法</vt:lpstr>
      <vt:lpstr>列表的方法</vt:lpstr>
      <vt:lpstr>列表的方法</vt:lpstr>
      <vt:lpstr>列表的方法</vt:lpstr>
      <vt:lpstr>列表的应用</vt:lpstr>
      <vt:lpstr>列表的应用</vt:lpstr>
      <vt:lpstr>列表的应用</vt:lpstr>
      <vt:lpstr>列表的应用</vt:lpstr>
      <vt:lpstr>元组</vt:lpstr>
      <vt:lpstr>元组的创建</vt:lpstr>
      <vt:lpstr>元组的操作</vt:lpstr>
      <vt:lpstr>元组的操作</vt:lpstr>
      <vt:lpstr>元组</vt:lpstr>
      <vt:lpstr>元组</vt:lpstr>
      <vt:lpstr>3.4.2 元组的其他特性和作用</vt:lpstr>
      <vt:lpstr>元组特性</vt:lpstr>
      <vt:lpstr>元组的作用</vt:lpstr>
      <vt:lpstr>函数返回一组值、未明确定义列表还是元组</vt:lpstr>
      <vt:lpstr>range对象</vt:lpstr>
      <vt:lpstr>range对象</vt:lpstr>
      <vt:lpstr>range对象</vt:lpstr>
      <vt:lpstr>小结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Zhang Lily</cp:lastModifiedBy>
  <cp:revision>1081</cp:revision>
  <dcterms:created xsi:type="dcterms:W3CDTF">2014-10-11T09:01:24Z</dcterms:created>
  <dcterms:modified xsi:type="dcterms:W3CDTF">2019-05-03T12:42:27Z</dcterms:modified>
</cp:coreProperties>
</file>