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96" r:id="rId2"/>
    <p:sldId id="399" r:id="rId3"/>
    <p:sldId id="484" r:id="rId4"/>
    <p:sldId id="521" r:id="rId5"/>
    <p:sldId id="522" r:id="rId6"/>
    <p:sldId id="523" r:id="rId7"/>
    <p:sldId id="403" r:id="rId8"/>
    <p:sldId id="525" r:id="rId9"/>
    <p:sldId id="526" r:id="rId10"/>
    <p:sldId id="532" r:id="rId11"/>
    <p:sldId id="486" r:id="rId12"/>
    <p:sldId id="527" r:id="rId13"/>
    <p:sldId id="528" r:id="rId14"/>
    <p:sldId id="487" r:id="rId15"/>
    <p:sldId id="488" r:id="rId16"/>
    <p:sldId id="529" r:id="rId17"/>
    <p:sldId id="514" r:id="rId18"/>
    <p:sldId id="509" r:id="rId19"/>
    <p:sldId id="534" r:id="rId20"/>
    <p:sldId id="533" r:id="rId21"/>
    <p:sldId id="498" r:id="rId22"/>
    <p:sldId id="536" r:id="rId23"/>
    <p:sldId id="535" r:id="rId24"/>
    <p:sldId id="537" r:id="rId25"/>
    <p:sldId id="538" r:id="rId26"/>
    <p:sldId id="539" r:id="rId27"/>
    <p:sldId id="489" r:id="rId28"/>
    <p:sldId id="540" r:id="rId29"/>
    <p:sldId id="499" r:id="rId30"/>
    <p:sldId id="541" r:id="rId31"/>
    <p:sldId id="542" r:id="rId32"/>
    <p:sldId id="500" r:id="rId33"/>
    <p:sldId id="503" r:id="rId34"/>
    <p:sldId id="491" r:id="rId35"/>
    <p:sldId id="501" r:id="rId36"/>
    <p:sldId id="543" r:id="rId37"/>
    <p:sldId id="515" r:id="rId38"/>
    <p:sldId id="504" r:id="rId39"/>
    <p:sldId id="505" r:id="rId40"/>
    <p:sldId id="516" r:id="rId41"/>
    <p:sldId id="492" r:id="rId42"/>
    <p:sldId id="510" r:id="rId43"/>
    <p:sldId id="517" r:id="rId44"/>
    <p:sldId id="544" r:id="rId45"/>
    <p:sldId id="511" r:id="rId46"/>
    <p:sldId id="550" r:id="rId47"/>
    <p:sldId id="549" r:id="rId48"/>
    <p:sldId id="494" r:id="rId49"/>
    <p:sldId id="512" r:id="rId50"/>
    <p:sldId id="553" r:id="rId51"/>
    <p:sldId id="551" r:id="rId52"/>
    <p:sldId id="552" r:id="rId53"/>
    <p:sldId id="554" r:id="rId54"/>
    <p:sldId id="555" r:id="rId55"/>
    <p:sldId id="547" r:id="rId56"/>
    <p:sldId id="513" r:id="rId57"/>
    <p:sldId id="548" r:id="rId58"/>
    <p:sldId id="546" r:id="rId59"/>
    <p:sldId id="496" r:id="rId60"/>
    <p:sldId id="545" r:id="rId61"/>
  </p:sldIdLst>
  <p:sldSz cx="9144000" cy="5143500" type="screen16x9"/>
  <p:notesSz cx="6858000" cy="97345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66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74A8"/>
    <a:srgbClr val="B9D08B"/>
    <a:srgbClr val="FFFFFF"/>
    <a:srgbClr val="FFF0B6"/>
    <a:srgbClr val="33CCCC"/>
    <a:srgbClr val="FFD02A"/>
    <a:srgbClr val="719EC2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1" autoAdjust="0"/>
    <p:restoredTop sz="83641" autoAdjust="0"/>
  </p:normalViewPr>
  <p:slideViewPr>
    <p:cSldViewPr>
      <p:cViewPr varScale="1">
        <p:scale>
          <a:sx n="115" d="100"/>
          <a:sy n="115" d="100"/>
        </p:scale>
        <p:origin x="1326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306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9C151F-4728-4015-95EA-5DF43FA1342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2D3861-4ECC-408B-A16A-D224B781A26E}">
      <dgm:prSet phldrT="[文本]"/>
      <dgm:spPr/>
      <dgm:t>
        <a:bodyPr/>
        <a:lstStyle/>
        <a:p>
          <a:r>
            <a:rPr lang="en-US" altLang="zh-CN" dirty="0" smtClean="0"/>
            <a:t>Step 1</a:t>
          </a:r>
          <a:endParaRPr lang="zh-CN" altLang="en-US" dirty="0"/>
        </a:p>
      </dgm:t>
    </dgm:pt>
    <dgm:pt modelId="{06B25C58-7276-40D4-9CA2-CE5C964AF1CF}" type="parTrans" cxnId="{A1D1F56F-880C-4915-8F73-2E68304D9758}">
      <dgm:prSet/>
      <dgm:spPr/>
      <dgm:t>
        <a:bodyPr/>
        <a:lstStyle/>
        <a:p>
          <a:endParaRPr lang="zh-CN" altLang="en-US"/>
        </a:p>
      </dgm:t>
    </dgm:pt>
    <dgm:pt modelId="{F23041B5-7113-4879-B59F-7A25CEBD3CBA}" type="sibTrans" cxnId="{A1D1F56F-880C-4915-8F73-2E68304D9758}">
      <dgm:prSet/>
      <dgm:spPr/>
      <dgm:t>
        <a:bodyPr/>
        <a:lstStyle/>
        <a:p>
          <a:endParaRPr lang="zh-CN" altLang="en-US"/>
        </a:p>
      </dgm:t>
    </dgm:pt>
    <dgm:pt modelId="{27BF6486-83A2-4E6C-A24C-D942C05CF596}">
      <dgm:prSet phldrT="[文本]" custT="1"/>
      <dgm:spPr/>
      <dgm:t>
        <a:bodyPr/>
        <a:lstStyle/>
        <a:p>
          <a:r>
            <a:rPr lang="zh-CN" altLang="en-US" sz="2600" dirty="0" smtClean="0"/>
            <a:t>系统创建对象</a:t>
          </a:r>
          <a:endParaRPr lang="zh-CN" altLang="en-US" sz="2600" dirty="0"/>
        </a:p>
      </dgm:t>
    </dgm:pt>
    <dgm:pt modelId="{043C40F3-760A-4CC9-87B9-A8B2F0388C5E}" type="parTrans" cxnId="{C328073B-B567-4FF7-AF49-3BE0FC18D7D4}">
      <dgm:prSet/>
      <dgm:spPr/>
      <dgm:t>
        <a:bodyPr/>
        <a:lstStyle/>
        <a:p>
          <a:endParaRPr lang="zh-CN" altLang="en-US"/>
        </a:p>
      </dgm:t>
    </dgm:pt>
    <dgm:pt modelId="{47E70239-86AE-4D47-931E-38FBAFAAEC14}" type="sibTrans" cxnId="{C328073B-B567-4FF7-AF49-3BE0FC18D7D4}">
      <dgm:prSet/>
      <dgm:spPr/>
      <dgm:t>
        <a:bodyPr/>
        <a:lstStyle/>
        <a:p>
          <a:endParaRPr lang="zh-CN" altLang="en-US"/>
        </a:p>
      </dgm:t>
    </dgm:pt>
    <dgm:pt modelId="{48D3B982-BE44-49E5-934C-55CC0D1349A4}">
      <dgm:prSet phldrT="[文本]"/>
      <dgm:spPr/>
      <dgm:t>
        <a:bodyPr/>
        <a:lstStyle/>
        <a:p>
          <a:r>
            <a:rPr lang="en-US" altLang="zh-CN" dirty="0" smtClean="0"/>
            <a:t>Step 2</a:t>
          </a:r>
          <a:endParaRPr lang="zh-CN" altLang="en-US" dirty="0"/>
        </a:p>
      </dgm:t>
    </dgm:pt>
    <dgm:pt modelId="{EEC95EDA-0FBC-43E5-AB90-A27CABAFE53A}" type="parTrans" cxnId="{2A85436D-A8EB-4E8B-9290-BFD762D060AF}">
      <dgm:prSet/>
      <dgm:spPr/>
      <dgm:t>
        <a:bodyPr/>
        <a:lstStyle/>
        <a:p>
          <a:endParaRPr lang="zh-CN" altLang="en-US"/>
        </a:p>
      </dgm:t>
    </dgm:pt>
    <dgm:pt modelId="{6EA5D940-2287-4BC3-9D05-569A8CE160C6}" type="sibTrans" cxnId="{2A85436D-A8EB-4E8B-9290-BFD762D060AF}">
      <dgm:prSet/>
      <dgm:spPr/>
      <dgm:t>
        <a:bodyPr/>
        <a:lstStyle/>
        <a:p>
          <a:endParaRPr lang="zh-CN" altLang="en-US"/>
        </a:p>
      </dgm:t>
    </dgm:pt>
    <dgm:pt modelId="{A932E689-F177-4A61-A71F-4A7FC3EA9865}">
      <dgm:prSet phldrT="[文本]" custT="1"/>
      <dgm:spPr/>
      <dgm:t>
        <a:bodyPr/>
        <a:lstStyle/>
        <a:p>
          <a:r>
            <a:rPr lang="zh-CN" altLang="en-US" sz="2600" dirty="0" smtClean="0"/>
            <a:t>检查是否实现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err="1" smtClean="0"/>
            <a:t>init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smtClean="0"/>
            <a:t>()</a:t>
          </a:r>
          <a:endParaRPr lang="zh-CN" altLang="en-US" sz="2600" kern="1200" dirty="0"/>
        </a:p>
      </dgm:t>
    </dgm:pt>
    <dgm:pt modelId="{52622AF6-681A-492C-81F4-9817CF605E65}" type="parTrans" cxnId="{5A3518EC-F2C2-4504-8D0A-C22EA3EDBB58}">
      <dgm:prSet/>
      <dgm:spPr/>
      <dgm:t>
        <a:bodyPr/>
        <a:lstStyle/>
        <a:p>
          <a:endParaRPr lang="zh-CN" altLang="en-US"/>
        </a:p>
      </dgm:t>
    </dgm:pt>
    <dgm:pt modelId="{AB73ED06-30C4-4744-9336-A30B3F0B8C7C}" type="sibTrans" cxnId="{5A3518EC-F2C2-4504-8D0A-C22EA3EDBB58}">
      <dgm:prSet/>
      <dgm:spPr/>
      <dgm:t>
        <a:bodyPr/>
        <a:lstStyle/>
        <a:p>
          <a:endParaRPr lang="zh-CN" altLang="en-US"/>
        </a:p>
      </dgm:t>
    </dgm:pt>
    <dgm:pt modelId="{44EA333E-531F-4023-B391-BF157F853D0C}">
      <dgm:prSet phldrT="[文本]"/>
      <dgm:spPr/>
      <dgm:t>
        <a:bodyPr/>
        <a:lstStyle/>
        <a:p>
          <a:r>
            <a:rPr lang="en-US" altLang="zh-CN" dirty="0" smtClean="0"/>
            <a:t>Step 3</a:t>
          </a:r>
          <a:endParaRPr lang="zh-CN" altLang="en-US" dirty="0"/>
        </a:p>
      </dgm:t>
    </dgm:pt>
    <dgm:pt modelId="{7B54187C-D703-4F67-9FB5-F7F47A25CFB5}" type="parTrans" cxnId="{F73CE453-4970-45FE-9339-873ADD66EDFE}">
      <dgm:prSet/>
      <dgm:spPr/>
      <dgm:t>
        <a:bodyPr/>
        <a:lstStyle/>
        <a:p>
          <a:endParaRPr lang="zh-CN" altLang="en-US"/>
        </a:p>
      </dgm:t>
    </dgm:pt>
    <dgm:pt modelId="{879F4B63-2591-4D65-9A82-C00E4BD3E8B4}" type="sibTrans" cxnId="{F73CE453-4970-45FE-9339-873ADD66EDFE}">
      <dgm:prSet/>
      <dgm:spPr/>
      <dgm:t>
        <a:bodyPr/>
        <a:lstStyle/>
        <a:p>
          <a:endParaRPr lang="zh-CN" altLang="en-US"/>
        </a:p>
      </dgm:t>
    </dgm:pt>
    <dgm:pt modelId="{7F36456D-38F0-4F08-A179-77F440792AAF}">
      <dgm:prSet phldrT="[文本]" custT="1"/>
      <dgm:spPr/>
      <dgm:t>
        <a:bodyPr/>
        <a:lstStyle/>
        <a:p>
          <a:r>
            <a:rPr lang="zh-CN" altLang="en-US" sz="2600" kern="1200" dirty="0" smtClean="0"/>
            <a:t>调用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err="1" smtClean="0"/>
            <a:t>init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smtClean="0"/>
            <a:t>()</a:t>
          </a:r>
          <a:r>
            <a:rPr lang="zh-CN" altLang="en-US" sz="2600" kern="1200" dirty="0" smtClean="0"/>
            <a:t>，并且把实例自身作为</a:t>
          </a:r>
          <a:r>
            <a:rPr lang="en-US" altLang="zh-CN" sz="2600" kern="1200" dirty="0" smtClean="0"/>
            <a:t>self</a:t>
          </a:r>
          <a:r>
            <a:rPr lang="zh-CN" altLang="en-US" sz="2600" kern="1200" dirty="0" smtClean="0"/>
            <a:t>参数传入</a:t>
          </a:r>
          <a:endParaRPr lang="zh-CN" altLang="en-US" sz="2600" kern="1200" dirty="0"/>
        </a:p>
      </dgm:t>
    </dgm:pt>
    <dgm:pt modelId="{CD3655E7-4B86-445C-80B9-79B0B1BA1E1F}" type="parTrans" cxnId="{B8419626-AE9B-4846-BA88-6EB3C9DA6A6A}">
      <dgm:prSet/>
      <dgm:spPr/>
      <dgm:t>
        <a:bodyPr/>
        <a:lstStyle/>
        <a:p>
          <a:endParaRPr lang="zh-CN" altLang="en-US"/>
        </a:p>
      </dgm:t>
    </dgm:pt>
    <dgm:pt modelId="{F272D570-9A4C-4173-B689-F76D33612E85}" type="sibTrans" cxnId="{B8419626-AE9B-4846-BA88-6EB3C9DA6A6A}">
      <dgm:prSet/>
      <dgm:spPr/>
      <dgm:t>
        <a:bodyPr/>
        <a:lstStyle/>
        <a:p>
          <a:endParaRPr lang="zh-CN" altLang="en-US"/>
        </a:p>
      </dgm:t>
    </dgm:pt>
    <dgm:pt modelId="{AF0FD7D0-2943-4598-B67B-875717189568}">
      <dgm:prSet/>
      <dgm:spPr/>
      <dgm:t>
        <a:bodyPr/>
        <a:lstStyle/>
        <a:p>
          <a:r>
            <a:rPr lang="en-US" altLang="zh-CN" dirty="0" smtClean="0"/>
            <a:t>Step 4</a:t>
          </a:r>
          <a:endParaRPr lang="zh-CN" altLang="en-US" dirty="0"/>
        </a:p>
      </dgm:t>
    </dgm:pt>
    <dgm:pt modelId="{B589FEC8-497F-42F6-B58A-0E142D840D3F}" type="parTrans" cxnId="{9A98755E-E2E8-4FF1-8ECF-3EFC350D03C0}">
      <dgm:prSet/>
      <dgm:spPr/>
      <dgm:t>
        <a:bodyPr/>
        <a:lstStyle/>
        <a:p>
          <a:endParaRPr lang="zh-CN" altLang="en-US"/>
        </a:p>
      </dgm:t>
    </dgm:pt>
    <dgm:pt modelId="{3DD5F38D-C2ED-4C47-AB91-D9FD86C59CB4}" type="sibTrans" cxnId="{9A98755E-E2E8-4FF1-8ECF-3EFC350D03C0}">
      <dgm:prSet/>
      <dgm:spPr/>
      <dgm:t>
        <a:bodyPr/>
        <a:lstStyle/>
        <a:p>
          <a:endParaRPr lang="zh-CN" altLang="en-US"/>
        </a:p>
      </dgm:t>
    </dgm:pt>
    <dgm:pt modelId="{4F713ABB-E077-4D73-A0A2-A8D69043610F}">
      <dgm:prSet custT="1"/>
      <dgm:spPr/>
      <dgm:t>
        <a:bodyPr/>
        <a:lstStyle/>
        <a:p>
          <a:r>
            <a:rPr lang="zh-CN" altLang="en-US" sz="2600" dirty="0" smtClean="0"/>
            <a:t>对象创建完成</a:t>
          </a:r>
          <a:endParaRPr lang="zh-CN" altLang="en-US" sz="2600" dirty="0"/>
        </a:p>
      </dgm:t>
    </dgm:pt>
    <dgm:pt modelId="{747D7976-2CE8-4A5E-A801-63CF2104922A}" type="parTrans" cxnId="{B07DCB93-4C4D-4880-9EC1-B5F7C4834075}">
      <dgm:prSet/>
      <dgm:spPr/>
      <dgm:t>
        <a:bodyPr/>
        <a:lstStyle/>
        <a:p>
          <a:endParaRPr lang="zh-CN" altLang="en-US"/>
        </a:p>
      </dgm:t>
    </dgm:pt>
    <dgm:pt modelId="{2E2E0012-F96E-4C49-A9F9-6F14FFBA620D}" type="sibTrans" cxnId="{B07DCB93-4C4D-4880-9EC1-B5F7C4834075}">
      <dgm:prSet/>
      <dgm:spPr/>
      <dgm:t>
        <a:bodyPr/>
        <a:lstStyle/>
        <a:p>
          <a:endParaRPr lang="zh-CN" altLang="en-US"/>
        </a:p>
      </dgm:t>
    </dgm:pt>
    <dgm:pt modelId="{3D66265B-52FE-4605-8B72-CED58C0D9022}" type="pres">
      <dgm:prSet presAssocID="{DC9C151F-4728-4015-95EA-5DF43FA1342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B041A0F-5A34-4875-AFC9-653ABA731D21}" type="pres">
      <dgm:prSet presAssocID="{C02D3861-4ECC-408B-A16A-D224B781A26E}" presName="composite" presStyleCnt="0"/>
      <dgm:spPr/>
    </dgm:pt>
    <dgm:pt modelId="{B28C0A62-E868-444A-B913-0DF20904D994}" type="pres">
      <dgm:prSet presAssocID="{C02D3861-4ECC-408B-A16A-D224B781A26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DBF154-7252-45D4-BBCF-E430917F6AEE}" type="pres">
      <dgm:prSet presAssocID="{C02D3861-4ECC-408B-A16A-D224B781A26E}" presName="descendantText" presStyleLbl="alignAcc1" presStyleIdx="0" presStyleCnt="4" custLinFactNeighborX="-504" custLinFactNeighborY="6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AD1113-61F4-4E13-AAE7-D3F563DF48DD}" type="pres">
      <dgm:prSet presAssocID="{F23041B5-7113-4879-B59F-7A25CEBD3CBA}" presName="sp" presStyleCnt="0"/>
      <dgm:spPr/>
    </dgm:pt>
    <dgm:pt modelId="{E73EB8B4-D60F-4578-945F-C90A48D22762}" type="pres">
      <dgm:prSet presAssocID="{48D3B982-BE44-49E5-934C-55CC0D1349A4}" presName="composite" presStyleCnt="0"/>
      <dgm:spPr/>
    </dgm:pt>
    <dgm:pt modelId="{ACEEED95-8018-4CEB-9D10-2B4604551575}" type="pres">
      <dgm:prSet presAssocID="{48D3B982-BE44-49E5-934C-55CC0D1349A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7FB7B8-9BCB-420F-AF74-5ECD24033645}" type="pres">
      <dgm:prSet presAssocID="{48D3B982-BE44-49E5-934C-55CC0D1349A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77766F-E615-449C-8DBA-ED5D0991DBA7}" type="pres">
      <dgm:prSet presAssocID="{6EA5D940-2287-4BC3-9D05-569A8CE160C6}" presName="sp" presStyleCnt="0"/>
      <dgm:spPr/>
    </dgm:pt>
    <dgm:pt modelId="{93165D47-B8B0-4DBF-BE3A-7332294DE581}" type="pres">
      <dgm:prSet presAssocID="{44EA333E-531F-4023-B391-BF157F853D0C}" presName="composite" presStyleCnt="0"/>
      <dgm:spPr/>
    </dgm:pt>
    <dgm:pt modelId="{729B3B43-EB0D-41BB-9FA5-65AD200C1A05}" type="pres">
      <dgm:prSet presAssocID="{44EA333E-531F-4023-B391-BF157F853D0C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314719-FDCD-44B8-A81C-D83B1AFA40BA}" type="pres">
      <dgm:prSet presAssocID="{44EA333E-531F-4023-B391-BF157F853D0C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871786-BDE4-46AC-B60B-D3B5F0D67171}" type="pres">
      <dgm:prSet presAssocID="{879F4B63-2591-4D65-9A82-C00E4BD3E8B4}" presName="sp" presStyleCnt="0"/>
      <dgm:spPr/>
    </dgm:pt>
    <dgm:pt modelId="{F65CD7EE-4D0E-41E8-9DE0-03D47FC3CD66}" type="pres">
      <dgm:prSet presAssocID="{AF0FD7D0-2943-4598-B67B-875717189568}" presName="composite" presStyleCnt="0"/>
      <dgm:spPr/>
    </dgm:pt>
    <dgm:pt modelId="{AD0A08D4-2CC7-49A8-A0B9-EB2627991465}" type="pres">
      <dgm:prSet presAssocID="{AF0FD7D0-2943-4598-B67B-87571718956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0AD0C4-B2BD-43B9-B73C-CFAA702FC70E}" type="pres">
      <dgm:prSet presAssocID="{AF0FD7D0-2943-4598-B67B-87571718956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E736394-5FD9-4504-9544-101D75267ABF}" type="presOf" srcId="{4F713ABB-E077-4D73-A0A2-A8D69043610F}" destId="{ED0AD0C4-B2BD-43B9-B73C-CFAA702FC70E}" srcOrd="0" destOrd="0" presId="urn:microsoft.com/office/officeart/2005/8/layout/chevron2"/>
    <dgm:cxn modelId="{9A98755E-E2E8-4FF1-8ECF-3EFC350D03C0}" srcId="{DC9C151F-4728-4015-95EA-5DF43FA13427}" destId="{AF0FD7D0-2943-4598-B67B-875717189568}" srcOrd="3" destOrd="0" parTransId="{B589FEC8-497F-42F6-B58A-0E142D840D3F}" sibTransId="{3DD5F38D-C2ED-4C47-AB91-D9FD86C59CB4}"/>
    <dgm:cxn modelId="{4E966873-A75D-4156-BAE6-1C3B5A91D741}" type="presOf" srcId="{AF0FD7D0-2943-4598-B67B-875717189568}" destId="{AD0A08D4-2CC7-49A8-A0B9-EB2627991465}" srcOrd="0" destOrd="0" presId="urn:microsoft.com/office/officeart/2005/8/layout/chevron2"/>
    <dgm:cxn modelId="{1EF7294D-B99F-4A02-B1A1-ED3671A65F5B}" type="presOf" srcId="{DC9C151F-4728-4015-95EA-5DF43FA13427}" destId="{3D66265B-52FE-4605-8B72-CED58C0D9022}" srcOrd="0" destOrd="0" presId="urn:microsoft.com/office/officeart/2005/8/layout/chevron2"/>
    <dgm:cxn modelId="{B71EF80A-E924-4F3F-8914-6A7CAD67CB90}" type="presOf" srcId="{48D3B982-BE44-49E5-934C-55CC0D1349A4}" destId="{ACEEED95-8018-4CEB-9D10-2B4604551575}" srcOrd="0" destOrd="0" presId="urn:microsoft.com/office/officeart/2005/8/layout/chevron2"/>
    <dgm:cxn modelId="{1CF0288B-40D9-45F6-9F54-0465BA4CCB1E}" type="presOf" srcId="{44EA333E-531F-4023-B391-BF157F853D0C}" destId="{729B3B43-EB0D-41BB-9FA5-65AD200C1A05}" srcOrd="0" destOrd="0" presId="urn:microsoft.com/office/officeart/2005/8/layout/chevron2"/>
    <dgm:cxn modelId="{C328073B-B567-4FF7-AF49-3BE0FC18D7D4}" srcId="{C02D3861-4ECC-408B-A16A-D224B781A26E}" destId="{27BF6486-83A2-4E6C-A24C-D942C05CF596}" srcOrd="0" destOrd="0" parTransId="{043C40F3-760A-4CC9-87B9-A8B2F0388C5E}" sibTransId="{47E70239-86AE-4D47-931E-38FBAFAAEC14}"/>
    <dgm:cxn modelId="{C60E47BB-AF1B-4A2F-B3BC-EDC1208A822E}" type="presOf" srcId="{27BF6486-83A2-4E6C-A24C-D942C05CF596}" destId="{4DDBF154-7252-45D4-BBCF-E430917F6AEE}" srcOrd="0" destOrd="0" presId="urn:microsoft.com/office/officeart/2005/8/layout/chevron2"/>
    <dgm:cxn modelId="{5A3518EC-F2C2-4504-8D0A-C22EA3EDBB58}" srcId="{48D3B982-BE44-49E5-934C-55CC0D1349A4}" destId="{A932E689-F177-4A61-A71F-4A7FC3EA9865}" srcOrd="0" destOrd="0" parTransId="{52622AF6-681A-492C-81F4-9817CF605E65}" sibTransId="{AB73ED06-30C4-4744-9336-A30B3F0B8C7C}"/>
    <dgm:cxn modelId="{49768A74-2546-4043-8CA6-84F23933C613}" type="presOf" srcId="{7F36456D-38F0-4F08-A179-77F440792AAF}" destId="{D4314719-FDCD-44B8-A81C-D83B1AFA40BA}" srcOrd="0" destOrd="0" presId="urn:microsoft.com/office/officeart/2005/8/layout/chevron2"/>
    <dgm:cxn modelId="{A1D1F56F-880C-4915-8F73-2E68304D9758}" srcId="{DC9C151F-4728-4015-95EA-5DF43FA13427}" destId="{C02D3861-4ECC-408B-A16A-D224B781A26E}" srcOrd="0" destOrd="0" parTransId="{06B25C58-7276-40D4-9CA2-CE5C964AF1CF}" sibTransId="{F23041B5-7113-4879-B59F-7A25CEBD3CBA}"/>
    <dgm:cxn modelId="{2F9C86B4-8CE7-4BFA-9A47-8289D5304B7C}" type="presOf" srcId="{C02D3861-4ECC-408B-A16A-D224B781A26E}" destId="{B28C0A62-E868-444A-B913-0DF20904D994}" srcOrd="0" destOrd="0" presId="urn:microsoft.com/office/officeart/2005/8/layout/chevron2"/>
    <dgm:cxn modelId="{09900866-5ACC-4AB8-B556-39916B4AA0EA}" type="presOf" srcId="{A932E689-F177-4A61-A71F-4A7FC3EA9865}" destId="{057FB7B8-9BCB-420F-AF74-5ECD24033645}" srcOrd="0" destOrd="0" presId="urn:microsoft.com/office/officeart/2005/8/layout/chevron2"/>
    <dgm:cxn modelId="{B8419626-AE9B-4846-BA88-6EB3C9DA6A6A}" srcId="{44EA333E-531F-4023-B391-BF157F853D0C}" destId="{7F36456D-38F0-4F08-A179-77F440792AAF}" srcOrd="0" destOrd="0" parTransId="{CD3655E7-4B86-445C-80B9-79B0B1BA1E1F}" sibTransId="{F272D570-9A4C-4173-B689-F76D33612E85}"/>
    <dgm:cxn modelId="{B07DCB93-4C4D-4880-9EC1-B5F7C4834075}" srcId="{AF0FD7D0-2943-4598-B67B-875717189568}" destId="{4F713ABB-E077-4D73-A0A2-A8D69043610F}" srcOrd="0" destOrd="0" parTransId="{747D7976-2CE8-4A5E-A801-63CF2104922A}" sibTransId="{2E2E0012-F96E-4C49-A9F9-6F14FFBA620D}"/>
    <dgm:cxn modelId="{F73CE453-4970-45FE-9339-873ADD66EDFE}" srcId="{DC9C151F-4728-4015-95EA-5DF43FA13427}" destId="{44EA333E-531F-4023-B391-BF157F853D0C}" srcOrd="2" destOrd="0" parTransId="{7B54187C-D703-4F67-9FB5-F7F47A25CFB5}" sibTransId="{879F4B63-2591-4D65-9A82-C00E4BD3E8B4}"/>
    <dgm:cxn modelId="{2A85436D-A8EB-4E8B-9290-BFD762D060AF}" srcId="{DC9C151F-4728-4015-95EA-5DF43FA13427}" destId="{48D3B982-BE44-49E5-934C-55CC0D1349A4}" srcOrd="1" destOrd="0" parTransId="{EEC95EDA-0FBC-43E5-AB90-A27CABAFE53A}" sibTransId="{6EA5D940-2287-4BC3-9D05-569A8CE160C6}"/>
    <dgm:cxn modelId="{BBBE0716-983C-45B4-8E7A-E96026890405}" type="presParOf" srcId="{3D66265B-52FE-4605-8B72-CED58C0D9022}" destId="{DB041A0F-5A34-4875-AFC9-653ABA731D21}" srcOrd="0" destOrd="0" presId="urn:microsoft.com/office/officeart/2005/8/layout/chevron2"/>
    <dgm:cxn modelId="{3695FC2B-9274-49AC-A5D6-67811B986943}" type="presParOf" srcId="{DB041A0F-5A34-4875-AFC9-653ABA731D21}" destId="{B28C0A62-E868-444A-B913-0DF20904D994}" srcOrd="0" destOrd="0" presId="urn:microsoft.com/office/officeart/2005/8/layout/chevron2"/>
    <dgm:cxn modelId="{6D0536D1-C3A9-4284-B965-26735DA0886F}" type="presParOf" srcId="{DB041A0F-5A34-4875-AFC9-653ABA731D21}" destId="{4DDBF154-7252-45D4-BBCF-E430917F6AEE}" srcOrd="1" destOrd="0" presId="urn:microsoft.com/office/officeart/2005/8/layout/chevron2"/>
    <dgm:cxn modelId="{C0555427-3A15-41EF-85DF-585CBEA893A1}" type="presParOf" srcId="{3D66265B-52FE-4605-8B72-CED58C0D9022}" destId="{76AD1113-61F4-4E13-AAE7-D3F563DF48DD}" srcOrd="1" destOrd="0" presId="urn:microsoft.com/office/officeart/2005/8/layout/chevron2"/>
    <dgm:cxn modelId="{26F5EFCF-A55C-4DD2-B26A-C00050F23E5D}" type="presParOf" srcId="{3D66265B-52FE-4605-8B72-CED58C0D9022}" destId="{E73EB8B4-D60F-4578-945F-C90A48D22762}" srcOrd="2" destOrd="0" presId="urn:microsoft.com/office/officeart/2005/8/layout/chevron2"/>
    <dgm:cxn modelId="{B339B6A7-DA41-45FD-B956-8A6C2D3EF382}" type="presParOf" srcId="{E73EB8B4-D60F-4578-945F-C90A48D22762}" destId="{ACEEED95-8018-4CEB-9D10-2B4604551575}" srcOrd="0" destOrd="0" presId="urn:microsoft.com/office/officeart/2005/8/layout/chevron2"/>
    <dgm:cxn modelId="{B5857953-DCB9-4329-B3D6-BAB2E3230DFC}" type="presParOf" srcId="{E73EB8B4-D60F-4578-945F-C90A48D22762}" destId="{057FB7B8-9BCB-420F-AF74-5ECD24033645}" srcOrd="1" destOrd="0" presId="urn:microsoft.com/office/officeart/2005/8/layout/chevron2"/>
    <dgm:cxn modelId="{8E93259A-81BB-42C5-BDAB-15E45644C94D}" type="presParOf" srcId="{3D66265B-52FE-4605-8B72-CED58C0D9022}" destId="{8377766F-E615-449C-8DBA-ED5D0991DBA7}" srcOrd="3" destOrd="0" presId="urn:microsoft.com/office/officeart/2005/8/layout/chevron2"/>
    <dgm:cxn modelId="{075D65F1-315A-4CD9-A216-8D419C63F3DD}" type="presParOf" srcId="{3D66265B-52FE-4605-8B72-CED58C0D9022}" destId="{93165D47-B8B0-4DBF-BE3A-7332294DE581}" srcOrd="4" destOrd="0" presId="urn:microsoft.com/office/officeart/2005/8/layout/chevron2"/>
    <dgm:cxn modelId="{DC4B3243-74FF-46D3-A192-8A720956B65A}" type="presParOf" srcId="{93165D47-B8B0-4DBF-BE3A-7332294DE581}" destId="{729B3B43-EB0D-41BB-9FA5-65AD200C1A05}" srcOrd="0" destOrd="0" presId="urn:microsoft.com/office/officeart/2005/8/layout/chevron2"/>
    <dgm:cxn modelId="{E342B425-147A-4336-A9F9-EEA0E5495915}" type="presParOf" srcId="{93165D47-B8B0-4DBF-BE3A-7332294DE581}" destId="{D4314719-FDCD-44B8-A81C-D83B1AFA40BA}" srcOrd="1" destOrd="0" presId="urn:microsoft.com/office/officeart/2005/8/layout/chevron2"/>
    <dgm:cxn modelId="{C2914AD3-7E60-475E-84AB-F2589A68F426}" type="presParOf" srcId="{3D66265B-52FE-4605-8B72-CED58C0D9022}" destId="{AB871786-BDE4-46AC-B60B-D3B5F0D67171}" srcOrd="5" destOrd="0" presId="urn:microsoft.com/office/officeart/2005/8/layout/chevron2"/>
    <dgm:cxn modelId="{15AC8AFA-03B4-4FC0-BB42-792EDF3E0E28}" type="presParOf" srcId="{3D66265B-52FE-4605-8B72-CED58C0D9022}" destId="{F65CD7EE-4D0E-41E8-9DE0-03D47FC3CD66}" srcOrd="6" destOrd="0" presId="urn:microsoft.com/office/officeart/2005/8/layout/chevron2"/>
    <dgm:cxn modelId="{C9D9D54F-1A29-4001-A728-E4E34CF6D84B}" type="presParOf" srcId="{F65CD7EE-4D0E-41E8-9DE0-03D47FC3CD66}" destId="{AD0A08D4-2CC7-49A8-A0B9-EB2627991465}" srcOrd="0" destOrd="0" presId="urn:microsoft.com/office/officeart/2005/8/layout/chevron2"/>
    <dgm:cxn modelId="{A9F41D25-CA6C-4A91-8266-7EC47D4EF12C}" type="presParOf" srcId="{F65CD7EE-4D0E-41E8-9DE0-03D47FC3CD66}" destId="{ED0AD0C4-B2BD-43B9-B73C-CFAA702FC70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FEAFA8-8AAE-4507-9E65-557B81F47D7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EEE0709E-FBDA-4F5B-BE64-BEC993C606A7}">
      <dgm:prSet phldrT="[文本]"/>
      <dgm:spPr/>
      <dgm:t>
        <a:bodyPr/>
        <a:lstStyle/>
        <a:p>
          <a:r>
            <a:rPr lang="en-US" altLang="zh-CN" smtClean="0"/>
            <a:t> </a:t>
          </a:r>
          <a:endParaRPr lang="zh-CN" altLang="en-US"/>
        </a:p>
      </dgm:t>
    </dgm:pt>
    <dgm:pt modelId="{F17005FC-0ADC-4532-91F2-766ECB53A1E9}" type="parTrans" cxnId="{8BC3E9D1-2133-42E0-9CE6-5BEA602C6A0A}">
      <dgm:prSet/>
      <dgm:spPr/>
      <dgm:t>
        <a:bodyPr/>
        <a:lstStyle/>
        <a:p>
          <a:endParaRPr lang="zh-CN" altLang="en-US"/>
        </a:p>
      </dgm:t>
    </dgm:pt>
    <dgm:pt modelId="{CE5DA847-5143-4A22-AE99-E0DBEEF494BC}" type="sibTrans" cxnId="{8BC3E9D1-2133-42E0-9CE6-5BEA602C6A0A}">
      <dgm:prSet/>
      <dgm:spPr/>
      <dgm:t>
        <a:bodyPr/>
        <a:lstStyle/>
        <a:p>
          <a:endParaRPr lang="zh-CN" altLang="en-US"/>
        </a:p>
      </dgm:t>
    </dgm:pt>
    <dgm:pt modelId="{783FA24F-6325-4850-BA40-4233E9DB11CF}">
      <dgm:prSet phldrT="[文本]"/>
      <dgm:spPr/>
      <dgm:t>
        <a:bodyPr/>
        <a:lstStyle/>
        <a:p>
          <a:r>
            <a:rPr lang="en-US" altLang="zh-CN" smtClean="0"/>
            <a:t> </a:t>
          </a:r>
          <a:endParaRPr lang="zh-CN" altLang="en-US"/>
        </a:p>
      </dgm:t>
    </dgm:pt>
    <dgm:pt modelId="{336B5DCC-5DB1-4110-B7AC-BD43D9FD0C8B}" type="parTrans" cxnId="{E2E8455B-F067-4AEE-BDE5-2FCDB7AB765C}">
      <dgm:prSet/>
      <dgm:spPr/>
      <dgm:t>
        <a:bodyPr/>
        <a:lstStyle/>
        <a:p>
          <a:endParaRPr lang="zh-CN" altLang="en-US"/>
        </a:p>
      </dgm:t>
    </dgm:pt>
    <dgm:pt modelId="{BABCDC6C-744C-4070-9397-2C2C00F006B9}" type="sibTrans" cxnId="{E2E8455B-F067-4AEE-BDE5-2FCDB7AB765C}">
      <dgm:prSet/>
      <dgm:spPr/>
      <dgm:t>
        <a:bodyPr/>
        <a:lstStyle/>
        <a:p>
          <a:endParaRPr lang="zh-CN" altLang="en-US"/>
        </a:p>
      </dgm:t>
    </dgm:pt>
    <dgm:pt modelId="{9DBA1D7C-3D0D-40DC-92C3-1A44B312B913}">
      <dgm:prSet phldrT="[文本]"/>
      <dgm:spPr/>
      <dgm:t>
        <a:bodyPr/>
        <a:lstStyle/>
        <a:p>
          <a:r>
            <a:rPr lang="en-US" altLang="zh-CN" smtClean="0"/>
            <a:t> </a:t>
          </a:r>
          <a:endParaRPr lang="zh-CN" altLang="en-US"/>
        </a:p>
      </dgm:t>
    </dgm:pt>
    <dgm:pt modelId="{39098495-BC7F-4A7E-91A9-76831288E00C}" type="parTrans" cxnId="{45080816-695D-4991-BA28-AF971D0C2231}">
      <dgm:prSet/>
      <dgm:spPr/>
      <dgm:t>
        <a:bodyPr/>
        <a:lstStyle/>
        <a:p>
          <a:endParaRPr lang="zh-CN" altLang="en-US"/>
        </a:p>
      </dgm:t>
    </dgm:pt>
    <dgm:pt modelId="{194BD8B3-1CBF-4B87-ABEC-1069035E33B1}" type="sibTrans" cxnId="{45080816-695D-4991-BA28-AF971D0C2231}">
      <dgm:prSet/>
      <dgm:spPr/>
      <dgm:t>
        <a:bodyPr/>
        <a:lstStyle/>
        <a:p>
          <a:endParaRPr lang="zh-CN" altLang="en-US"/>
        </a:p>
      </dgm:t>
    </dgm:pt>
    <dgm:pt modelId="{6FD76BB2-046F-4ABA-9BEC-6556145853F9}">
      <dgm:prSet phldrT="[文本]"/>
      <dgm:spPr/>
      <dgm:t>
        <a:bodyPr/>
        <a:lstStyle/>
        <a:p>
          <a:r>
            <a:rPr lang="en-US" altLang="zh-CN" smtClean="0"/>
            <a:t> </a:t>
          </a:r>
          <a:endParaRPr lang="zh-CN" altLang="en-US"/>
        </a:p>
      </dgm:t>
    </dgm:pt>
    <dgm:pt modelId="{06407640-59C0-46CE-8359-B52E14C83713}" type="sibTrans" cxnId="{DCE8E231-E627-447A-B59C-0498034CAA14}">
      <dgm:prSet/>
      <dgm:spPr/>
      <dgm:t>
        <a:bodyPr/>
        <a:lstStyle/>
        <a:p>
          <a:endParaRPr lang="zh-CN" altLang="en-US"/>
        </a:p>
      </dgm:t>
    </dgm:pt>
    <dgm:pt modelId="{D5C3F70F-1E08-48B9-8B68-ED5F6AC0F0AA}" type="parTrans" cxnId="{DCE8E231-E627-447A-B59C-0498034CAA14}">
      <dgm:prSet/>
      <dgm:spPr/>
      <dgm:t>
        <a:bodyPr/>
        <a:lstStyle/>
        <a:p>
          <a:endParaRPr lang="zh-CN" altLang="en-US"/>
        </a:p>
      </dgm:t>
    </dgm:pt>
    <dgm:pt modelId="{12B91E3A-C23A-4761-8047-D43322CB7FD8}" type="pres">
      <dgm:prSet presAssocID="{CCFEAFA8-8AAE-4507-9E65-557B81F47D7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E4BC374-994C-4726-9AA7-CFA57C18F643}" type="pres">
      <dgm:prSet presAssocID="{CCFEAFA8-8AAE-4507-9E65-557B81F47D7E}" presName="ellipse" presStyleLbl="trBgShp" presStyleIdx="0" presStyleCnt="1"/>
      <dgm:spPr/>
    </dgm:pt>
    <dgm:pt modelId="{AB88C06D-488B-4E0F-B25A-F730991C57E3}" type="pres">
      <dgm:prSet presAssocID="{CCFEAFA8-8AAE-4507-9E65-557B81F47D7E}" presName="arrow1" presStyleLbl="fgShp" presStyleIdx="0" presStyleCnt="1" custFlipVert="1" custScaleX="133698" custScaleY="174160" custLinFactNeighborY="48590"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/>
        </a:p>
      </dgm:t>
    </dgm:pt>
    <dgm:pt modelId="{7DD7E356-9CAF-42C0-BBEB-F062859E5EB0}" type="pres">
      <dgm:prSet presAssocID="{CCFEAFA8-8AAE-4507-9E65-557B81F47D7E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6828F8-D88B-4330-AD3A-BDE383F09738}" type="pres">
      <dgm:prSet presAssocID="{6FD76BB2-046F-4ABA-9BEC-6556145853F9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7F248E-8E14-429A-B6BA-79BB936F3055}" type="pres">
      <dgm:prSet presAssocID="{783FA24F-6325-4850-BA40-4233E9DB11CF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2DDF2F-0B6F-42F2-9531-1A382D96F89D}" type="pres">
      <dgm:prSet presAssocID="{9DBA1D7C-3D0D-40DC-92C3-1A44B312B913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34F109-58E6-4BFB-8096-3B37D901EA3B}" type="pres">
      <dgm:prSet presAssocID="{CCFEAFA8-8AAE-4507-9E65-557B81F47D7E}" presName="funnel" presStyleLbl="trAlignAcc1" presStyleIdx="0" presStyleCnt="1"/>
      <dgm:spPr/>
    </dgm:pt>
  </dgm:ptLst>
  <dgm:cxnLst>
    <dgm:cxn modelId="{45080816-695D-4991-BA28-AF971D0C2231}" srcId="{CCFEAFA8-8AAE-4507-9E65-557B81F47D7E}" destId="{9DBA1D7C-3D0D-40DC-92C3-1A44B312B913}" srcOrd="3" destOrd="0" parTransId="{39098495-BC7F-4A7E-91A9-76831288E00C}" sibTransId="{194BD8B3-1CBF-4B87-ABEC-1069035E33B1}"/>
    <dgm:cxn modelId="{227A51A4-B058-4AB7-AB6A-C3503777DA03}" type="presOf" srcId="{9DBA1D7C-3D0D-40DC-92C3-1A44B312B913}" destId="{7DD7E356-9CAF-42C0-BBEB-F062859E5EB0}" srcOrd="0" destOrd="0" presId="urn:microsoft.com/office/officeart/2005/8/layout/funnel1"/>
    <dgm:cxn modelId="{A4A6EA5D-8FC8-4010-BB08-97AF44ED09F7}" type="presOf" srcId="{CCFEAFA8-8AAE-4507-9E65-557B81F47D7E}" destId="{12B91E3A-C23A-4761-8047-D43322CB7FD8}" srcOrd="0" destOrd="0" presId="urn:microsoft.com/office/officeart/2005/8/layout/funnel1"/>
    <dgm:cxn modelId="{DCE8E231-E627-447A-B59C-0498034CAA14}" srcId="{CCFEAFA8-8AAE-4507-9E65-557B81F47D7E}" destId="{6FD76BB2-046F-4ABA-9BEC-6556145853F9}" srcOrd="1" destOrd="0" parTransId="{D5C3F70F-1E08-48B9-8B68-ED5F6AC0F0AA}" sibTransId="{06407640-59C0-46CE-8359-B52E14C83713}"/>
    <dgm:cxn modelId="{8BC3E9D1-2133-42E0-9CE6-5BEA602C6A0A}" srcId="{CCFEAFA8-8AAE-4507-9E65-557B81F47D7E}" destId="{EEE0709E-FBDA-4F5B-BE64-BEC993C606A7}" srcOrd="0" destOrd="0" parTransId="{F17005FC-0ADC-4532-91F2-766ECB53A1E9}" sibTransId="{CE5DA847-5143-4A22-AE99-E0DBEEF494BC}"/>
    <dgm:cxn modelId="{E2E8455B-F067-4AEE-BDE5-2FCDB7AB765C}" srcId="{CCFEAFA8-8AAE-4507-9E65-557B81F47D7E}" destId="{783FA24F-6325-4850-BA40-4233E9DB11CF}" srcOrd="2" destOrd="0" parTransId="{336B5DCC-5DB1-4110-B7AC-BD43D9FD0C8B}" sibTransId="{BABCDC6C-744C-4070-9397-2C2C00F006B9}"/>
    <dgm:cxn modelId="{C52C303A-2EFC-4ABB-8911-EABEF9888258}" type="presOf" srcId="{783FA24F-6325-4850-BA40-4233E9DB11CF}" destId="{946828F8-D88B-4330-AD3A-BDE383F09738}" srcOrd="0" destOrd="0" presId="urn:microsoft.com/office/officeart/2005/8/layout/funnel1"/>
    <dgm:cxn modelId="{E3E8EB8C-D421-4784-A410-981BA65A7E28}" type="presOf" srcId="{EEE0709E-FBDA-4F5B-BE64-BEC993C606A7}" destId="{C92DDF2F-0B6F-42F2-9531-1A382D96F89D}" srcOrd="0" destOrd="0" presId="urn:microsoft.com/office/officeart/2005/8/layout/funnel1"/>
    <dgm:cxn modelId="{7FAD42C1-A5E7-459E-A04A-AC1DDE479708}" type="presOf" srcId="{6FD76BB2-046F-4ABA-9BEC-6556145853F9}" destId="{B27F248E-8E14-429A-B6BA-79BB936F3055}" srcOrd="0" destOrd="0" presId="urn:microsoft.com/office/officeart/2005/8/layout/funnel1"/>
    <dgm:cxn modelId="{C6222158-5823-42BD-BB5E-8C4C406AD116}" type="presParOf" srcId="{12B91E3A-C23A-4761-8047-D43322CB7FD8}" destId="{5E4BC374-994C-4726-9AA7-CFA57C18F643}" srcOrd="0" destOrd="0" presId="urn:microsoft.com/office/officeart/2005/8/layout/funnel1"/>
    <dgm:cxn modelId="{7D50CA5E-592B-484E-B609-28A2F88C8E0D}" type="presParOf" srcId="{12B91E3A-C23A-4761-8047-D43322CB7FD8}" destId="{AB88C06D-488B-4E0F-B25A-F730991C57E3}" srcOrd="1" destOrd="0" presId="urn:microsoft.com/office/officeart/2005/8/layout/funnel1"/>
    <dgm:cxn modelId="{142F7DB6-3AF7-4F3E-8C41-C68D97E9BE4C}" type="presParOf" srcId="{12B91E3A-C23A-4761-8047-D43322CB7FD8}" destId="{7DD7E356-9CAF-42C0-BBEB-F062859E5EB0}" srcOrd="2" destOrd="0" presId="urn:microsoft.com/office/officeart/2005/8/layout/funnel1"/>
    <dgm:cxn modelId="{2E7249E2-811D-4A2C-91F1-892B773EB83D}" type="presParOf" srcId="{12B91E3A-C23A-4761-8047-D43322CB7FD8}" destId="{946828F8-D88B-4330-AD3A-BDE383F09738}" srcOrd="3" destOrd="0" presId="urn:microsoft.com/office/officeart/2005/8/layout/funnel1"/>
    <dgm:cxn modelId="{99A6F826-89E0-45F5-A436-CB6FC41522DD}" type="presParOf" srcId="{12B91E3A-C23A-4761-8047-D43322CB7FD8}" destId="{B27F248E-8E14-429A-B6BA-79BB936F3055}" srcOrd="4" destOrd="0" presId="urn:microsoft.com/office/officeart/2005/8/layout/funnel1"/>
    <dgm:cxn modelId="{ECA1DB83-60A0-4110-9472-62F2643FB516}" type="presParOf" srcId="{12B91E3A-C23A-4761-8047-D43322CB7FD8}" destId="{C92DDF2F-0B6F-42F2-9531-1A382D96F89D}" srcOrd="5" destOrd="0" presId="urn:microsoft.com/office/officeart/2005/8/layout/funnel1"/>
    <dgm:cxn modelId="{34C72D8C-6BD2-4CF1-BEC1-19C0850CF1D3}" type="presParOf" srcId="{12B91E3A-C23A-4761-8047-D43322CB7FD8}" destId="{2334F109-58E6-4BFB-8096-3B37D901EA3B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C0A62-E868-444A-B913-0DF20904D994}">
      <dsp:nvSpPr>
        <dsp:cNvPr id="0" name=""/>
        <dsp:cNvSpPr/>
      </dsp:nvSpPr>
      <dsp:spPr>
        <a:xfrm rot="5400000">
          <a:off x="-147985" y="149453"/>
          <a:ext cx="986572" cy="690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Step 1</a:t>
          </a:r>
          <a:endParaRPr lang="zh-CN" altLang="en-US" sz="1900" kern="1200" dirty="0"/>
        </a:p>
      </dsp:txBody>
      <dsp:txXfrm rot="-5400000">
        <a:off x="1" y="346767"/>
        <a:ext cx="690600" cy="295972"/>
      </dsp:txXfrm>
    </dsp:sp>
    <dsp:sp modelId="{4DDBF154-7252-45D4-BBCF-E430917F6AEE}">
      <dsp:nvSpPr>
        <dsp:cNvPr id="0" name=""/>
        <dsp:cNvSpPr/>
      </dsp:nvSpPr>
      <dsp:spPr>
        <a:xfrm rot="5400000">
          <a:off x="4101467" y="-3443356"/>
          <a:ext cx="641272" cy="7538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 smtClean="0"/>
            <a:t>系统创建对象</a:t>
          </a:r>
          <a:endParaRPr lang="zh-CN" altLang="en-US" sz="2600" kern="1200" dirty="0"/>
        </a:p>
      </dsp:txBody>
      <dsp:txXfrm rot="-5400000">
        <a:off x="652604" y="36811"/>
        <a:ext cx="7507695" cy="578664"/>
      </dsp:txXfrm>
    </dsp:sp>
    <dsp:sp modelId="{ACEEED95-8018-4CEB-9D10-2B4604551575}">
      <dsp:nvSpPr>
        <dsp:cNvPr id="0" name=""/>
        <dsp:cNvSpPr/>
      </dsp:nvSpPr>
      <dsp:spPr>
        <a:xfrm rot="5400000">
          <a:off x="-147985" y="984842"/>
          <a:ext cx="986572" cy="690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Step 2</a:t>
          </a:r>
          <a:endParaRPr lang="zh-CN" altLang="en-US" sz="1900" kern="1200" dirty="0"/>
        </a:p>
      </dsp:txBody>
      <dsp:txXfrm rot="-5400000">
        <a:off x="1" y="1182156"/>
        <a:ext cx="690600" cy="295972"/>
      </dsp:txXfrm>
    </dsp:sp>
    <dsp:sp modelId="{057FB7B8-9BCB-420F-AF74-5ECD24033645}">
      <dsp:nvSpPr>
        <dsp:cNvPr id="0" name=""/>
        <dsp:cNvSpPr/>
      </dsp:nvSpPr>
      <dsp:spPr>
        <a:xfrm rot="5400000">
          <a:off x="4139464" y="-2612006"/>
          <a:ext cx="641272" cy="7538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dirty="0" smtClean="0"/>
            <a:t>检查是否实现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err="1" smtClean="0"/>
            <a:t>init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smtClean="0"/>
            <a:t>()</a:t>
          </a:r>
          <a:endParaRPr lang="zh-CN" altLang="en-US" sz="2600" kern="1200" dirty="0"/>
        </a:p>
      </dsp:txBody>
      <dsp:txXfrm rot="-5400000">
        <a:off x="690601" y="868161"/>
        <a:ext cx="7507695" cy="578664"/>
      </dsp:txXfrm>
    </dsp:sp>
    <dsp:sp modelId="{729B3B43-EB0D-41BB-9FA5-65AD200C1A05}">
      <dsp:nvSpPr>
        <dsp:cNvPr id="0" name=""/>
        <dsp:cNvSpPr/>
      </dsp:nvSpPr>
      <dsp:spPr>
        <a:xfrm rot="5400000">
          <a:off x="-147985" y="1820231"/>
          <a:ext cx="986572" cy="690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Step 3</a:t>
          </a:r>
          <a:endParaRPr lang="zh-CN" altLang="en-US" sz="1900" kern="1200" dirty="0"/>
        </a:p>
      </dsp:txBody>
      <dsp:txXfrm rot="-5400000">
        <a:off x="1" y="2017545"/>
        <a:ext cx="690600" cy="295972"/>
      </dsp:txXfrm>
    </dsp:sp>
    <dsp:sp modelId="{D4314719-FDCD-44B8-A81C-D83B1AFA40BA}">
      <dsp:nvSpPr>
        <dsp:cNvPr id="0" name=""/>
        <dsp:cNvSpPr/>
      </dsp:nvSpPr>
      <dsp:spPr>
        <a:xfrm rot="5400000">
          <a:off x="4139464" y="-1776617"/>
          <a:ext cx="641272" cy="7538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 smtClean="0"/>
            <a:t>调用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err="1" smtClean="0"/>
            <a:t>init</a:t>
          </a:r>
          <a:r>
            <a:rPr lang="en-US" altLang="zh-CN" sz="2400" kern="1200" spc="11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__</a:t>
          </a:r>
          <a:r>
            <a:rPr lang="en-US" altLang="zh-CN" sz="2600" kern="1200" dirty="0" smtClean="0"/>
            <a:t>()</a:t>
          </a:r>
          <a:r>
            <a:rPr lang="zh-CN" altLang="en-US" sz="2600" kern="1200" dirty="0" smtClean="0"/>
            <a:t>，并且把实例自身作为</a:t>
          </a:r>
          <a:r>
            <a:rPr lang="en-US" altLang="zh-CN" sz="2600" kern="1200" dirty="0" smtClean="0"/>
            <a:t>self</a:t>
          </a:r>
          <a:r>
            <a:rPr lang="zh-CN" altLang="en-US" sz="2600" kern="1200" dirty="0" smtClean="0"/>
            <a:t>参数传入</a:t>
          </a:r>
          <a:endParaRPr lang="zh-CN" altLang="en-US" sz="2600" kern="1200" dirty="0"/>
        </a:p>
      </dsp:txBody>
      <dsp:txXfrm rot="-5400000">
        <a:off x="690601" y="1703550"/>
        <a:ext cx="7507695" cy="578664"/>
      </dsp:txXfrm>
    </dsp:sp>
    <dsp:sp modelId="{AD0A08D4-2CC7-49A8-A0B9-EB2627991465}">
      <dsp:nvSpPr>
        <dsp:cNvPr id="0" name=""/>
        <dsp:cNvSpPr/>
      </dsp:nvSpPr>
      <dsp:spPr>
        <a:xfrm rot="5400000">
          <a:off x="-147985" y="2655621"/>
          <a:ext cx="986572" cy="690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Step 4</a:t>
          </a:r>
          <a:endParaRPr lang="zh-CN" altLang="en-US" sz="1900" kern="1200" dirty="0"/>
        </a:p>
      </dsp:txBody>
      <dsp:txXfrm rot="-5400000">
        <a:off x="1" y="2852935"/>
        <a:ext cx="690600" cy="295972"/>
      </dsp:txXfrm>
    </dsp:sp>
    <dsp:sp modelId="{ED0AD0C4-B2BD-43B9-B73C-CFAA702FC70E}">
      <dsp:nvSpPr>
        <dsp:cNvPr id="0" name=""/>
        <dsp:cNvSpPr/>
      </dsp:nvSpPr>
      <dsp:spPr>
        <a:xfrm rot="5400000">
          <a:off x="4139464" y="-941228"/>
          <a:ext cx="641272" cy="75389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600" kern="1200" dirty="0" smtClean="0"/>
            <a:t>对象创建完成</a:t>
          </a:r>
          <a:endParaRPr lang="zh-CN" altLang="en-US" sz="2600" kern="1200" dirty="0"/>
        </a:p>
      </dsp:txBody>
      <dsp:txXfrm rot="-5400000">
        <a:off x="690601" y="2538939"/>
        <a:ext cx="7507695" cy="578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4BC374-994C-4726-9AA7-CFA57C18F643}">
      <dsp:nvSpPr>
        <dsp:cNvPr id="0" name=""/>
        <dsp:cNvSpPr/>
      </dsp:nvSpPr>
      <dsp:spPr>
        <a:xfrm>
          <a:off x="547881" y="45153"/>
          <a:ext cx="896129" cy="311213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88C06D-488B-4E0F-B25A-F730991C57E3}">
      <dsp:nvSpPr>
        <dsp:cNvPr id="0" name=""/>
        <dsp:cNvSpPr/>
      </dsp:nvSpPr>
      <dsp:spPr>
        <a:xfrm flipV="1">
          <a:off x="881239" y="820004"/>
          <a:ext cx="232191" cy="193575"/>
        </a:xfrm>
        <a:prstGeom prst="downArrow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D7E356-9CAF-42C0-BBEB-F062859E5EB0}">
      <dsp:nvSpPr>
        <dsp:cNvPr id="0" name=""/>
        <dsp:cNvSpPr/>
      </dsp:nvSpPr>
      <dsp:spPr>
        <a:xfrm>
          <a:off x="580530" y="896129"/>
          <a:ext cx="833608" cy="208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700" kern="1200" smtClean="0"/>
            <a:t> </a:t>
          </a:r>
          <a:endParaRPr lang="zh-CN" altLang="en-US" sz="700" kern="1200"/>
        </a:p>
      </dsp:txBody>
      <dsp:txXfrm>
        <a:off x="580530" y="896129"/>
        <a:ext cx="833608" cy="208402"/>
      </dsp:txXfrm>
    </dsp:sp>
    <dsp:sp modelId="{946828F8-D88B-4330-AD3A-BDE383F09738}">
      <dsp:nvSpPr>
        <dsp:cNvPr id="0" name=""/>
        <dsp:cNvSpPr/>
      </dsp:nvSpPr>
      <dsp:spPr>
        <a:xfrm>
          <a:off x="873683" y="380403"/>
          <a:ext cx="312603" cy="31260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kern="1200" smtClean="0"/>
            <a:t> </a:t>
          </a:r>
          <a:endParaRPr lang="zh-CN" altLang="en-US" sz="1300" kern="1200"/>
        </a:p>
      </dsp:txBody>
      <dsp:txXfrm>
        <a:off x="919463" y="426183"/>
        <a:ext cx="221043" cy="221043"/>
      </dsp:txXfrm>
    </dsp:sp>
    <dsp:sp modelId="{B27F248E-8E14-429A-B6BA-79BB936F3055}">
      <dsp:nvSpPr>
        <dsp:cNvPr id="0" name=""/>
        <dsp:cNvSpPr/>
      </dsp:nvSpPr>
      <dsp:spPr>
        <a:xfrm>
          <a:off x="649998" y="145881"/>
          <a:ext cx="312603" cy="312603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kern="1200" smtClean="0"/>
            <a:t> </a:t>
          </a:r>
          <a:endParaRPr lang="zh-CN" altLang="en-US" sz="1300" kern="1200"/>
        </a:p>
      </dsp:txBody>
      <dsp:txXfrm>
        <a:off x="695778" y="191661"/>
        <a:ext cx="221043" cy="221043"/>
      </dsp:txXfrm>
    </dsp:sp>
    <dsp:sp modelId="{C92DDF2F-0B6F-42F2-9531-1A382D96F89D}">
      <dsp:nvSpPr>
        <dsp:cNvPr id="0" name=""/>
        <dsp:cNvSpPr/>
      </dsp:nvSpPr>
      <dsp:spPr>
        <a:xfrm>
          <a:off x="969548" y="70300"/>
          <a:ext cx="312603" cy="312603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300" kern="1200" smtClean="0"/>
            <a:t> </a:t>
          </a:r>
          <a:endParaRPr lang="zh-CN" altLang="en-US" sz="1300" kern="1200"/>
        </a:p>
      </dsp:txBody>
      <dsp:txXfrm>
        <a:off x="1015328" y="116080"/>
        <a:ext cx="221043" cy="221043"/>
      </dsp:txXfrm>
    </dsp:sp>
    <dsp:sp modelId="{2334F109-58E6-4BFB-8096-3B37D901EA3B}">
      <dsp:nvSpPr>
        <dsp:cNvPr id="0" name=""/>
        <dsp:cNvSpPr/>
      </dsp:nvSpPr>
      <dsp:spPr>
        <a:xfrm>
          <a:off x="511063" y="6946"/>
          <a:ext cx="972543" cy="77803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83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85738" y="730250"/>
            <a:ext cx="6486525" cy="36496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623911"/>
            <a:ext cx="5486400" cy="438054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246133"/>
            <a:ext cx="2971800" cy="4867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51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72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80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41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74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91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97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746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478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52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2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21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073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82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0F411F87-EA70-4D1A-96AB-0AB88213FDFA}" type="slidenum">
              <a:rPr lang="zh-CN" altLang="en-US" smtClean="0">
                <a:latin typeface="Calibri" panose="020F0502020204030204" pitchFamily="34" charset="0"/>
              </a:rPr>
              <a:pPr/>
              <a:t>10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595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543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994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47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1115616" y="2461915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1081964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3420072" y="411710"/>
            <a:ext cx="1800000" cy="1800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5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6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4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8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67394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 userDrawn="1"/>
        </p:nvCxnSpPr>
        <p:spPr>
          <a:xfrm>
            <a:off x="1081964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 userDrawn="1"/>
        </p:nvGrpSpPr>
        <p:grpSpPr>
          <a:xfrm>
            <a:off x="1331640" y="266102"/>
            <a:ext cx="6355715" cy="2521672"/>
            <a:chOff x="611560" y="266102"/>
            <a:chExt cx="7704857" cy="2350355"/>
          </a:xfrm>
        </p:grpSpPr>
        <p:pic>
          <p:nvPicPr>
            <p:cNvPr id="46" name="图片 45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47" name="椭圆 46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同心圆 74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标题 1"/>
          <p:cNvSpPr>
            <a:spLocks noGrp="1"/>
          </p:cNvSpPr>
          <p:nvPr>
            <p:ph type="ctrTitle"/>
          </p:nvPr>
        </p:nvSpPr>
        <p:spPr>
          <a:xfrm>
            <a:off x="1115616" y="3221646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916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563888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118762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内容占位符 2"/>
          <p:cNvSpPr>
            <a:spLocks noGrp="1"/>
          </p:cNvSpPr>
          <p:nvPr>
            <p:ph idx="11"/>
          </p:nvPr>
        </p:nvSpPr>
        <p:spPr>
          <a:xfrm>
            <a:off x="6058520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24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内容占位符 2"/>
          <p:cNvSpPr>
            <a:spLocks noGrp="1"/>
          </p:cNvSpPr>
          <p:nvPr>
            <p:ph idx="13"/>
          </p:nvPr>
        </p:nvSpPr>
        <p:spPr>
          <a:xfrm>
            <a:off x="363589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27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cxnSp>
        <p:nvCxnSpPr>
          <p:cNvPr id="28" name="直接连接符 27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39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519522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2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1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2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457200" y="519522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643966" y="123478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w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3221646"/>
            <a:ext cx="7344816" cy="754261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/>
              <a:t>8</a:t>
            </a:r>
            <a:r>
              <a:rPr lang="zh-CN" altLang="en-US" dirty="0" smtClean="0"/>
              <a:t>章 面向对象程序设计</a:t>
            </a:r>
            <a:endParaRPr lang="zh-CN" altLang="en-US" dirty="0"/>
          </a:p>
        </p:txBody>
      </p:sp>
      <p:sp>
        <p:nvSpPr>
          <p:cNvPr id="3" name="副标题 2"/>
          <p:cNvSpPr txBox="1">
            <a:spLocks/>
          </p:cNvSpPr>
          <p:nvPr/>
        </p:nvSpPr>
        <p:spPr>
          <a:xfrm>
            <a:off x="467544" y="2787774"/>
            <a:ext cx="8208912" cy="540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Chap8 Object-oriented</a:t>
            </a:r>
            <a:endParaRPr lang="en-US" altLang="zh-CN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3995824"/>
            <a:ext cx="540060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  <a:endParaRPr lang="en-US" altLang="zh-CN" sz="1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18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MH_SubTitle_2"/>
          <p:cNvSpPr/>
          <p:nvPr>
            <p:custDataLst>
              <p:tags r:id="rId2"/>
            </p:custDataLst>
          </p:nvPr>
        </p:nvSpPr>
        <p:spPr bwMode="auto">
          <a:xfrm>
            <a:off x="5381488" y="1447119"/>
            <a:ext cx="1121865" cy="1086638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封装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MH_SubTitle_1"/>
          <p:cNvSpPr/>
          <p:nvPr>
            <p:custDataLst>
              <p:tags r:id="rId3"/>
            </p:custDataLst>
          </p:nvPr>
        </p:nvSpPr>
        <p:spPr bwMode="auto">
          <a:xfrm>
            <a:off x="2487875" y="1453155"/>
            <a:ext cx="1121865" cy="1074566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抽象</a:t>
            </a:r>
          </a:p>
        </p:txBody>
      </p:sp>
      <p:sp>
        <p:nvSpPr>
          <p:cNvPr id="66" name="MH_SubTitle_3"/>
          <p:cNvSpPr/>
          <p:nvPr>
            <p:custDataLst>
              <p:tags r:id="rId4"/>
            </p:custDataLst>
          </p:nvPr>
        </p:nvSpPr>
        <p:spPr bwMode="auto">
          <a:xfrm>
            <a:off x="5344108" y="3103786"/>
            <a:ext cx="1121865" cy="1104321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多态</a:t>
            </a:r>
          </a:p>
        </p:txBody>
      </p:sp>
      <p:sp>
        <p:nvSpPr>
          <p:cNvPr id="69" name="MH_SubTitle_4"/>
          <p:cNvSpPr/>
          <p:nvPr>
            <p:custDataLst>
              <p:tags r:id="rId5"/>
            </p:custDataLst>
          </p:nvPr>
        </p:nvSpPr>
        <p:spPr bwMode="auto">
          <a:xfrm>
            <a:off x="2569034" y="3253354"/>
            <a:ext cx="1121865" cy="1039141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继承</a:t>
            </a:r>
          </a:p>
        </p:txBody>
      </p:sp>
      <p:sp>
        <p:nvSpPr>
          <p:cNvPr id="3078" name="MH_Title_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707904" y="2029219"/>
            <a:ext cx="1575420" cy="1477988"/>
          </a:xfrm>
          <a:custGeom>
            <a:avLst/>
            <a:gdLst>
              <a:gd name="T0" fmla="*/ 0 w 1302418"/>
              <a:gd name="T1" fmla="*/ 0 h 1302419"/>
              <a:gd name="T2" fmla="*/ 1302418 w 1302418"/>
              <a:gd name="T3" fmla="*/ 1302419 h 1302419"/>
            </a:gdLst>
            <a:ahLst/>
            <a:cxnLst/>
            <a:rect l="T0" t="T1" r="T2" b="T3"/>
            <a:pathLst>
              <a:path w="1302418" h="1302419">
                <a:moveTo>
                  <a:pt x="0" y="0"/>
                </a:moveTo>
                <a:lnTo>
                  <a:pt x="325500" y="106"/>
                </a:lnTo>
                <a:lnTo>
                  <a:pt x="244151" y="81454"/>
                </a:lnTo>
                <a:lnTo>
                  <a:pt x="406953" y="244256"/>
                </a:lnTo>
                <a:lnTo>
                  <a:pt x="650999" y="211"/>
                </a:lnTo>
                <a:lnTo>
                  <a:pt x="895202" y="244414"/>
                </a:lnTo>
                <a:lnTo>
                  <a:pt x="1057899" y="81717"/>
                </a:lnTo>
                <a:lnTo>
                  <a:pt x="976498" y="316"/>
                </a:lnTo>
                <a:lnTo>
                  <a:pt x="1301997" y="422"/>
                </a:lnTo>
                <a:lnTo>
                  <a:pt x="1302102" y="325921"/>
                </a:lnTo>
                <a:lnTo>
                  <a:pt x="1220701" y="244520"/>
                </a:lnTo>
                <a:lnTo>
                  <a:pt x="1058004" y="407217"/>
                </a:lnTo>
                <a:lnTo>
                  <a:pt x="1302208" y="651420"/>
                </a:lnTo>
                <a:lnTo>
                  <a:pt x="1058162" y="895466"/>
                </a:lnTo>
                <a:lnTo>
                  <a:pt x="1220964" y="1058268"/>
                </a:lnTo>
                <a:lnTo>
                  <a:pt x="1302313" y="976919"/>
                </a:lnTo>
                <a:lnTo>
                  <a:pt x="1302418" y="1302419"/>
                </a:lnTo>
                <a:lnTo>
                  <a:pt x="976919" y="1302313"/>
                </a:lnTo>
                <a:lnTo>
                  <a:pt x="1058267" y="1220965"/>
                </a:lnTo>
                <a:lnTo>
                  <a:pt x="895465" y="1058163"/>
                </a:lnTo>
                <a:lnTo>
                  <a:pt x="651420" y="1302208"/>
                </a:lnTo>
                <a:lnTo>
                  <a:pt x="407216" y="1058005"/>
                </a:lnTo>
                <a:lnTo>
                  <a:pt x="244519" y="1220702"/>
                </a:lnTo>
                <a:lnTo>
                  <a:pt x="325921" y="1302103"/>
                </a:lnTo>
                <a:lnTo>
                  <a:pt x="421" y="1301998"/>
                </a:lnTo>
                <a:lnTo>
                  <a:pt x="316" y="976498"/>
                </a:lnTo>
                <a:lnTo>
                  <a:pt x="81717" y="1057899"/>
                </a:lnTo>
                <a:lnTo>
                  <a:pt x="244414" y="895202"/>
                </a:lnTo>
                <a:lnTo>
                  <a:pt x="210" y="650999"/>
                </a:lnTo>
                <a:lnTo>
                  <a:pt x="244256" y="406953"/>
                </a:lnTo>
                <a:lnTo>
                  <a:pt x="81454" y="244151"/>
                </a:lnTo>
                <a:lnTo>
                  <a:pt x="105" y="325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350" dirty="0" smtClean="0">
                <a:solidFill>
                  <a:srgbClr val="FFFFFF"/>
                </a:solidFill>
                <a:latin typeface="+mn-lt"/>
                <a:ea typeface="+mn-ea"/>
              </a:rPr>
              <a:t>面向对象程序设计</a:t>
            </a:r>
            <a:endParaRPr lang="zh-CN" altLang="en-US" sz="135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079" name="MH_PageTitle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面向对象程序设计（</a:t>
            </a:r>
            <a:r>
              <a:rPr lang="en-US" altLang="zh-CN" dirty="0" smtClean="0"/>
              <a:t>OOP</a:t>
            </a:r>
            <a:r>
              <a:rPr lang="zh-CN" altLang="en-US" dirty="0" smtClean="0"/>
              <a:t>）</a:t>
            </a:r>
          </a:p>
        </p:txBody>
      </p:sp>
      <p:sp>
        <p:nvSpPr>
          <p:cNvPr id="3080" name="MH_Text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00349" y="1235185"/>
            <a:ext cx="1820831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da-DK" altLang="zh-CN" sz="2000" dirty="0">
                <a:latin typeface="+mn-lt"/>
                <a:ea typeface="+mn-ea"/>
              </a:rPr>
              <a:t>Encapsulation</a:t>
            </a:r>
          </a:p>
        </p:txBody>
      </p:sp>
      <p:sp>
        <p:nvSpPr>
          <p:cNvPr id="3081" name="MH_Text_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54833" y="3082873"/>
            <a:ext cx="1933590" cy="110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da-DK" altLang="zh-CN" sz="2000" dirty="0">
                <a:latin typeface="+mn-lt"/>
                <a:ea typeface="+mn-ea"/>
              </a:rPr>
              <a:t>Polymorphism</a:t>
            </a:r>
          </a:p>
        </p:txBody>
      </p:sp>
      <p:sp>
        <p:nvSpPr>
          <p:cNvPr id="3082" name="MH_Text_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26601" y="3042584"/>
            <a:ext cx="154243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da-DK" altLang="zh-CN" sz="2000" dirty="0">
                <a:latin typeface="+mn-lt"/>
                <a:ea typeface="+mn-ea"/>
              </a:rPr>
              <a:t>Inheritance</a:t>
            </a:r>
          </a:p>
        </p:txBody>
      </p:sp>
      <p:sp>
        <p:nvSpPr>
          <p:cNvPr id="3083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26601" y="1235185"/>
            <a:ext cx="1485915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da-DK" altLang="zh-CN" sz="2000" dirty="0">
                <a:latin typeface="+mn-lt"/>
                <a:ea typeface="+mn-ea"/>
              </a:rPr>
              <a:t>Abstraction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558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面向对象程序设计的基本特征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461397" y="987574"/>
            <a:ext cx="6702891" cy="374441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抽象</a:t>
            </a:r>
            <a:r>
              <a:rPr lang="zh-CN" altLang="en-US" dirty="0"/>
              <a:t>（</a:t>
            </a:r>
            <a:r>
              <a:rPr lang="en-US" altLang="zh-CN" dirty="0"/>
              <a:t>Abstraction</a:t>
            </a:r>
            <a:r>
              <a:rPr lang="zh-CN" altLang="en-US" dirty="0"/>
              <a:t>）与</a:t>
            </a:r>
            <a:r>
              <a:rPr lang="zh-CN" altLang="en-US" b="1" dirty="0"/>
              <a:t>封装</a:t>
            </a:r>
            <a:r>
              <a:rPr lang="zh-CN" altLang="en-US" dirty="0"/>
              <a:t>（</a:t>
            </a:r>
            <a:r>
              <a:rPr lang="en-US" altLang="zh-CN" dirty="0"/>
              <a:t>Encapsulation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sz="2400" dirty="0" smtClean="0">
                <a:solidFill>
                  <a:srgbClr val="3674A8"/>
                </a:solidFill>
              </a:rPr>
              <a:t>抽象</a:t>
            </a:r>
            <a:r>
              <a:rPr lang="zh-CN" altLang="en-US" sz="2400" dirty="0" smtClean="0"/>
              <a:t>是指对现实世界问题和实体的本质表现；问题分解成数据和数据上的操作</a:t>
            </a:r>
            <a:endParaRPr lang="en-US" altLang="zh-CN" sz="2400" dirty="0" smtClean="0"/>
          </a:p>
          <a:p>
            <a:pPr lvl="1"/>
            <a:r>
              <a:rPr lang="zh-CN" altLang="en-US" sz="2400" dirty="0" smtClean="0">
                <a:solidFill>
                  <a:srgbClr val="3674A8"/>
                </a:solidFill>
              </a:rPr>
              <a:t>封装</a:t>
            </a:r>
            <a:r>
              <a:rPr lang="zh-CN" altLang="en-US" sz="2400" dirty="0" smtClean="0"/>
              <a:t>是将程序具体的实现细节进行隐藏的一种机制</a:t>
            </a:r>
            <a:endParaRPr lang="en-US" altLang="zh-CN" sz="2400" dirty="0" smtClean="0"/>
          </a:p>
          <a:p>
            <a:pPr lvl="1"/>
            <a:r>
              <a:rPr lang="zh-CN" altLang="en-US" sz="2400" dirty="0" smtClean="0">
                <a:solidFill>
                  <a:srgbClr val="3674A8"/>
                </a:solidFill>
              </a:rPr>
              <a:t>抽象</a:t>
            </a:r>
            <a:r>
              <a:rPr lang="zh-CN" altLang="en-US" sz="2400" dirty="0"/>
              <a:t>是抽取现实问题和实体的本质，封装是将这些本质包装起来进行内部</a:t>
            </a:r>
            <a:r>
              <a:rPr lang="zh-CN" altLang="en-US" sz="2400" dirty="0" smtClean="0"/>
              <a:t>实现</a:t>
            </a:r>
            <a:endParaRPr lang="en-US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91767" y="2355726"/>
            <a:ext cx="1584176" cy="369332"/>
          </a:xfrm>
          <a:prstGeom prst="rect">
            <a:avLst/>
          </a:prstGeom>
          <a:solidFill>
            <a:srgbClr val="C0000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Abstraction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菱形 6"/>
          <p:cNvSpPr/>
          <p:nvPr/>
        </p:nvSpPr>
        <p:spPr>
          <a:xfrm>
            <a:off x="7811847" y="2725058"/>
            <a:ext cx="144016" cy="144016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91767" y="2866289"/>
            <a:ext cx="1584176" cy="369332"/>
          </a:xfrm>
          <a:prstGeom prst="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Encapsulation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37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面向对象程序设计的基本特征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461397" y="987574"/>
            <a:ext cx="6270843" cy="3744416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继承</a:t>
            </a:r>
            <a:r>
              <a:rPr lang="zh-CN" altLang="en-US" dirty="0" smtClean="0"/>
              <a:t>（</a:t>
            </a:r>
            <a:r>
              <a:rPr lang="en-US" altLang="zh-CN" dirty="0" smtClean="0"/>
              <a:t>Inheritance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sz="2200" dirty="0"/>
              <a:t>新创建的类的一些特征（包括属性和方法）可以从其他已有的类</a:t>
            </a:r>
            <a:r>
              <a:rPr lang="zh-CN" altLang="en-US" sz="2200" dirty="0" smtClean="0"/>
              <a:t>获得</a:t>
            </a:r>
            <a:endParaRPr lang="en-US" altLang="zh-CN" sz="2200" dirty="0" smtClean="0"/>
          </a:p>
          <a:p>
            <a:pPr lvl="1"/>
            <a:r>
              <a:rPr lang="zh-CN" altLang="en-US" sz="2200" dirty="0"/>
              <a:t>子</a:t>
            </a:r>
            <a:r>
              <a:rPr lang="zh-CN" altLang="en-US" sz="2200" dirty="0" smtClean="0"/>
              <a:t>类继承</a:t>
            </a:r>
            <a:r>
              <a:rPr lang="zh-CN" altLang="en-US" sz="2200" dirty="0"/>
              <a:t>父类的所有属性和方法，允许修改或添加其他的特征</a:t>
            </a:r>
            <a:r>
              <a:rPr lang="zh-CN" altLang="en-US" sz="2200" dirty="0" smtClean="0"/>
              <a:t>，父</a:t>
            </a:r>
            <a:r>
              <a:rPr lang="zh-CN" altLang="en-US" sz="2200" dirty="0"/>
              <a:t>类保持</a:t>
            </a:r>
            <a:r>
              <a:rPr lang="zh-CN" altLang="en-US" sz="2200" dirty="0" smtClean="0"/>
              <a:t>不变</a:t>
            </a:r>
            <a:endParaRPr lang="en-US" altLang="zh-CN" sz="2200" dirty="0" smtClean="0"/>
          </a:p>
          <a:p>
            <a:pPr lvl="1"/>
            <a:r>
              <a:rPr lang="zh-CN" altLang="en-US" sz="2200" dirty="0"/>
              <a:t>提高程序设计的代码复用</a:t>
            </a:r>
            <a:r>
              <a:rPr lang="zh-CN" altLang="en-US" sz="2200" dirty="0" smtClean="0"/>
              <a:t>性</a:t>
            </a:r>
            <a:endParaRPr lang="en-US" altLang="zh-CN" sz="2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65218" y="2787774"/>
            <a:ext cx="1440160" cy="369332"/>
          </a:xfrm>
          <a:prstGeom prst="rect">
            <a:avLst/>
          </a:prstGeom>
          <a:solidFill>
            <a:srgbClr val="C0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Inheritance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3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面向对象程序设计的基本特征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461397" y="987574"/>
            <a:ext cx="6198835" cy="3744416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多态</a:t>
            </a:r>
            <a:r>
              <a:rPr lang="zh-CN" altLang="en-US" dirty="0"/>
              <a:t>（</a:t>
            </a:r>
            <a:r>
              <a:rPr lang="en-US" altLang="zh-CN" dirty="0"/>
              <a:t>Polymorphism</a:t>
            </a:r>
            <a:r>
              <a:rPr lang="zh-CN" altLang="en-US" dirty="0"/>
              <a:t>）与</a:t>
            </a:r>
            <a:r>
              <a:rPr lang="zh-CN" altLang="en-US" b="1" dirty="0"/>
              <a:t>绑定</a:t>
            </a:r>
            <a:r>
              <a:rPr lang="zh-CN" altLang="en-US" dirty="0"/>
              <a:t>（</a:t>
            </a:r>
            <a:r>
              <a:rPr lang="en-US" altLang="zh-CN" dirty="0"/>
              <a:t>Binding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sz="2400" dirty="0" smtClean="0">
                <a:solidFill>
                  <a:srgbClr val="3674A8"/>
                </a:solidFill>
              </a:rPr>
              <a:t>多态</a:t>
            </a:r>
            <a:r>
              <a:rPr lang="zh-CN" altLang="en-US" sz="2400" dirty="0" smtClean="0"/>
              <a:t>指一</a:t>
            </a:r>
            <a:r>
              <a:rPr lang="zh-CN" altLang="en-US" sz="2400" dirty="0"/>
              <a:t>个事物有多种不同的</a:t>
            </a:r>
            <a:r>
              <a:rPr lang="zh-CN" altLang="en-US" sz="2400" dirty="0" smtClean="0"/>
              <a:t>解释，根据传递参数的不同执行不同的函数或操作不同的代码</a:t>
            </a:r>
            <a:endParaRPr lang="en-US" altLang="zh-CN" sz="2400" dirty="0" smtClean="0"/>
          </a:p>
          <a:p>
            <a:pPr lvl="1"/>
            <a:r>
              <a:rPr lang="zh-CN" altLang="en-US" sz="2400" dirty="0" smtClean="0">
                <a:solidFill>
                  <a:srgbClr val="3674A8"/>
                </a:solidFill>
              </a:rPr>
              <a:t>绑定</a:t>
            </a:r>
            <a:r>
              <a:rPr lang="zh-CN" altLang="en-US" sz="2400" dirty="0" smtClean="0"/>
              <a:t>是</a:t>
            </a:r>
            <a:r>
              <a:rPr lang="zh-CN" altLang="en-US" sz="2400" dirty="0"/>
              <a:t>指在具体某次使用多态元素时确定使用的是哪一种形式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76256" y="2349219"/>
            <a:ext cx="1584176" cy="369332"/>
          </a:xfrm>
          <a:prstGeom prst="rect">
            <a:avLst/>
          </a:prstGeom>
          <a:solidFill>
            <a:srgbClr val="C00000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Polymorphism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7596336" y="2718551"/>
            <a:ext cx="144016" cy="144016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6256" y="2859782"/>
            <a:ext cx="1584176" cy="369332"/>
          </a:xfrm>
          <a:prstGeom prst="rect">
            <a:avLst/>
          </a:prstGeo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Binding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7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05176"/>
            <a:ext cx="4248473" cy="1021556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</a:rPr>
              <a:t>类与对象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30" y="2643758"/>
            <a:ext cx="160874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804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类与对象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0652" y="1779662"/>
            <a:ext cx="4479037" cy="2631740"/>
          </a:xfrm>
        </p:spPr>
        <p:txBody>
          <a:bodyPr/>
          <a:lstStyle/>
          <a:p>
            <a:r>
              <a:rPr lang="zh-CN" altLang="en-US" dirty="0" smtClean="0"/>
              <a:t>类</a:t>
            </a:r>
            <a:r>
              <a:rPr lang="zh-CN" altLang="en-US" dirty="0"/>
              <a:t>是</a:t>
            </a:r>
            <a:r>
              <a:rPr lang="zh-CN" altLang="en-US" dirty="0" smtClean="0"/>
              <a:t>对象的特征抽象</a:t>
            </a:r>
            <a:endParaRPr lang="en-US" altLang="zh-CN" dirty="0" smtClean="0"/>
          </a:p>
          <a:p>
            <a:r>
              <a:rPr lang="zh-CN" altLang="en-US" dirty="0" smtClean="0"/>
              <a:t>对象是类的具体化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9622"/>
            <a:ext cx="360040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0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8.2.1 </a:t>
            </a:r>
            <a:r>
              <a:rPr lang="zh-CN" altLang="en-US" dirty="0" smtClean="0"/>
              <a:t>类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84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类的定义和方法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765" y="3184201"/>
            <a:ext cx="2304256" cy="36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类名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类的名称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363462" y="3605627"/>
            <a:ext cx="5476092" cy="5661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类文档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，提供查询时的帮助信息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52583" y="1244288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2805340" y="2435146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2075430" y="4266966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2075430" y="3256209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2075430" y="3726481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2627784" y="1035085"/>
            <a:ext cx="3600400" cy="188190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endParaRPr lang="en-US" altLang="zh-CN" sz="2400" dirty="0" smtClean="0">
              <a:solidFill>
                <a:schemeClr val="accent6"/>
              </a:solidFill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24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ClassName</a:t>
            </a:r>
            <a:r>
              <a:rPr lang="en-US" altLang="zh-CN" sz="2400" dirty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       '''</a:t>
            </a:r>
            <a:r>
              <a:rPr lang="zh-CN" altLang="en-US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类文档字符串</a:t>
            </a:r>
            <a:r>
              <a:rPr lang="en-US" altLang="zh-CN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'''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i="1" dirty="0">
                <a:solidFill>
                  <a:prstClr val="black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ea typeface="微软雅黑" panose="020B0503020204020204" pitchFamily="34" charset="-122"/>
              </a:rPr>
              <a:t>类体</a:t>
            </a:r>
            <a:endParaRPr lang="en-US" altLang="zh-CN" sz="2400" dirty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endParaRPr lang="en-US" altLang="zh-CN" sz="2400" dirty="0"/>
          </a:p>
        </p:txBody>
      </p:sp>
      <p:sp>
        <p:nvSpPr>
          <p:cNvPr id="24" name="椭圆形标注 23"/>
          <p:cNvSpPr/>
          <p:nvPr/>
        </p:nvSpPr>
        <p:spPr>
          <a:xfrm>
            <a:off x="2843808" y="1074212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29813" y="2006794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397765" y="4230962"/>
            <a:ext cx="4444188" cy="36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类体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一些类的属性和方法</a:t>
            </a:r>
          </a:p>
        </p:txBody>
      </p:sp>
    </p:spTree>
    <p:extLst>
      <p:ext uri="{BB962C8B-B14F-4D97-AF65-F5344CB8AC3E}">
        <p14:creationId xmlns:p14="http://schemas.microsoft.com/office/powerpoint/2010/main" val="306133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5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类的定义和方法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39552" y="1530634"/>
            <a:ext cx="3312368" cy="201622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r>
              <a:rPr lang="en-US" altLang="zh-CN" sz="2400" dirty="0">
                <a:solidFill>
                  <a:schemeClr val="accent6"/>
                </a:solidFill>
              </a:rPr>
              <a:t>class</a:t>
            </a:r>
            <a:r>
              <a:rPr lang="en-US" altLang="zh-CN" sz="2400" dirty="0"/>
              <a:t> </a:t>
            </a:r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Dog</a:t>
            </a:r>
            <a:r>
              <a:rPr lang="en-US" altLang="zh-CN" sz="2400" dirty="0" smtClean="0"/>
              <a:t>:</a:t>
            </a:r>
            <a:endParaRPr lang="en-US" altLang="zh-CN" sz="2400" dirty="0"/>
          </a:p>
          <a:p>
            <a:pPr lvl="1"/>
            <a:r>
              <a:rPr lang="en-US" altLang="zh-CN" sz="2400" dirty="0">
                <a:solidFill>
                  <a:schemeClr val="accent3"/>
                </a:solidFill>
              </a:rPr>
              <a:t>'''define Dog class'''</a:t>
            </a:r>
            <a:endParaRPr lang="en-US" altLang="zh-CN" sz="2400" dirty="0" smtClean="0">
              <a:solidFill>
                <a:schemeClr val="accent3"/>
              </a:solidFill>
            </a:endParaRPr>
          </a:p>
          <a:p>
            <a:pPr lvl="1"/>
            <a:r>
              <a:rPr lang="en-US" altLang="zh-CN" sz="24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greet</a:t>
            </a:r>
            <a:r>
              <a:rPr lang="en-US" altLang="zh-CN" sz="2400" dirty="0"/>
              <a:t>(self):</a:t>
            </a:r>
          </a:p>
          <a:p>
            <a:r>
              <a:rPr lang="en-US" altLang="zh-CN" sz="2400" dirty="0" smtClean="0"/>
              <a:t>	</a:t>
            </a:r>
            <a:r>
              <a:rPr lang="en-US" altLang="zh-CN" sz="2400" dirty="0">
                <a:solidFill>
                  <a:srgbClr val="7030A0"/>
                </a:solidFill>
              </a:rPr>
              <a:t>print</a:t>
            </a: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chemeClr val="accent3"/>
                </a:solidFill>
              </a:rPr>
              <a:t>'</a:t>
            </a:r>
            <a:r>
              <a:rPr lang="en-US" altLang="zh-CN" sz="2400" dirty="0">
                <a:solidFill>
                  <a:schemeClr val="accent3"/>
                </a:solidFill>
              </a:rPr>
              <a:t>Hi</a:t>
            </a:r>
            <a:r>
              <a:rPr lang="en-US" altLang="zh-CN" sz="2400" dirty="0" smtClean="0">
                <a:solidFill>
                  <a:schemeClr val="accent3"/>
                </a:solidFill>
              </a:rPr>
              <a:t>'</a:t>
            </a:r>
            <a:r>
              <a:rPr lang="en-US" altLang="zh-CN" sz="2400" dirty="0" smtClean="0"/>
              <a:t>)</a:t>
            </a:r>
            <a:endParaRPr lang="en-US" altLang="zh-CN" sz="2400" dirty="0"/>
          </a:p>
        </p:txBody>
      </p:sp>
      <p:sp>
        <p:nvSpPr>
          <p:cNvPr id="10" name="椭圆形标注 9"/>
          <p:cNvSpPr/>
          <p:nvPr/>
        </p:nvSpPr>
        <p:spPr>
          <a:xfrm>
            <a:off x="683568" y="1530634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995936" y="1347614"/>
            <a:ext cx="5040560" cy="252028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endParaRPr lang="en-US" altLang="zh-CN" sz="2400" dirty="0" smtClean="0">
              <a:solidFill>
                <a:schemeClr val="accent6"/>
              </a:solidFill>
            </a:endParaRPr>
          </a:p>
          <a:p>
            <a:r>
              <a:rPr lang="en-US" altLang="zh-CN" sz="2400" dirty="0" smtClean="0">
                <a:solidFill>
                  <a:schemeClr val="accent6"/>
                </a:solidFill>
              </a:rPr>
              <a:t>class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MyDate</a:t>
            </a:r>
            <a:r>
              <a:rPr lang="en-US" altLang="zh-CN" sz="2400" dirty="0" smtClean="0"/>
              <a:t>:</a:t>
            </a:r>
            <a:endParaRPr lang="en-US" altLang="zh-CN" sz="2400" dirty="0"/>
          </a:p>
          <a:p>
            <a:pPr lvl="1"/>
            <a:r>
              <a:rPr lang="en-US" altLang="zh-CN" sz="2400" dirty="0" smtClean="0">
                <a:solidFill>
                  <a:schemeClr val="accent3"/>
                </a:solidFill>
              </a:rPr>
              <a:t>'''</a:t>
            </a:r>
          </a:p>
          <a:p>
            <a:pPr lvl="1"/>
            <a:r>
              <a:rPr lang="en-US" altLang="zh-CN" sz="2400" dirty="0" smtClean="0">
                <a:solidFill>
                  <a:schemeClr val="accent3"/>
                </a:solidFill>
              </a:rPr>
              <a:t>this </a:t>
            </a:r>
            <a:r>
              <a:rPr lang="en-US" altLang="zh-CN" sz="2400" dirty="0">
                <a:solidFill>
                  <a:schemeClr val="accent3"/>
                </a:solidFill>
              </a:rPr>
              <a:t>is a  very simple example </a:t>
            </a:r>
            <a:r>
              <a:rPr lang="en-US" altLang="zh-CN" sz="2400" dirty="0" smtClean="0">
                <a:solidFill>
                  <a:schemeClr val="accent3"/>
                </a:solidFill>
              </a:rPr>
              <a:t>class</a:t>
            </a:r>
          </a:p>
          <a:p>
            <a:pPr lvl="1"/>
            <a:r>
              <a:rPr lang="en-US" altLang="zh-CN" sz="2400" dirty="0" smtClean="0">
                <a:solidFill>
                  <a:schemeClr val="accent3"/>
                </a:solidFill>
              </a:rPr>
              <a:t>'''</a:t>
            </a:r>
          </a:p>
          <a:p>
            <a:pPr lvl="1"/>
            <a:r>
              <a:rPr lang="en-US" altLang="zh-CN" sz="2400" dirty="0" smtClean="0">
                <a:solidFill>
                  <a:schemeClr val="accent6"/>
                </a:solidFill>
              </a:rPr>
              <a:t>pass</a:t>
            </a:r>
            <a:endParaRPr lang="en-US" altLang="zh-CN" sz="2400" dirty="0"/>
          </a:p>
        </p:txBody>
      </p:sp>
      <p:sp>
        <p:nvSpPr>
          <p:cNvPr id="7" name="椭圆形标注 6"/>
          <p:cNvSpPr/>
          <p:nvPr/>
        </p:nvSpPr>
        <p:spPr>
          <a:xfrm>
            <a:off x="4246969" y="1473448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56690" y="4083918"/>
            <a:ext cx="5630619" cy="2988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命名空间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84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类的定义和方法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2410018" y="3618150"/>
            <a:ext cx="5630619" cy="2988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可选，指定从某个已定义的类继承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60032" y="1587394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2145992" y="3639433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>
            <a:off x="2437486" y="1389412"/>
            <a:ext cx="3600400" cy="188190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endParaRPr lang="en-US" altLang="zh-CN" sz="2400" dirty="0" smtClean="0">
              <a:solidFill>
                <a:schemeClr val="accent6"/>
              </a:solidFill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24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ClassName</a:t>
            </a: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rgbClr val="7030A0"/>
                </a:solidFill>
              </a:rPr>
              <a:t>object</a:t>
            </a:r>
            <a:r>
              <a:rPr lang="en-US" altLang="zh-CN" sz="2400" dirty="0" smtClean="0"/>
              <a:t>)</a:t>
            </a:r>
            <a:r>
              <a:rPr lang="en-US" altLang="zh-CN" sz="24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  <a:endParaRPr lang="en-US" altLang="zh-CN" sz="2400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       '''</a:t>
            </a:r>
            <a:r>
              <a:rPr lang="zh-CN" altLang="en-US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类文档字符串</a:t>
            </a:r>
            <a:r>
              <a:rPr lang="en-US" altLang="zh-CN" sz="2400" dirty="0">
                <a:solidFill>
                  <a:schemeClr val="accent3"/>
                </a:solidFill>
                <a:ea typeface="微软雅黑" panose="020B0503020204020204" pitchFamily="34" charset="-122"/>
              </a:rPr>
              <a:t>'''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altLang="zh-CN" sz="2400" i="1" dirty="0">
                <a:solidFill>
                  <a:prstClr val="black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en-US" sz="2400" dirty="0">
                <a:solidFill>
                  <a:prstClr val="black"/>
                </a:solidFill>
                <a:ea typeface="微软雅黑" panose="020B0503020204020204" pitchFamily="34" charset="-122"/>
              </a:rPr>
              <a:t>类体</a:t>
            </a:r>
            <a:endParaRPr lang="en-US" altLang="zh-CN" sz="2400" dirty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endParaRPr lang="en-US" altLang="zh-CN" sz="2400" dirty="0"/>
          </a:p>
        </p:txBody>
      </p:sp>
      <p:sp>
        <p:nvSpPr>
          <p:cNvPr id="24" name="椭圆形标注 23"/>
          <p:cNvSpPr/>
          <p:nvPr/>
        </p:nvSpPr>
        <p:spPr>
          <a:xfrm>
            <a:off x="2555776" y="1509428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81073" y="1587394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6" name="圆角矩形 25"/>
          <p:cNvSpPr/>
          <p:nvPr/>
        </p:nvSpPr>
        <p:spPr>
          <a:xfrm>
            <a:off x="2410018" y="4011910"/>
            <a:ext cx="5476092" cy="5661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，万类之源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121986" y="4132764"/>
            <a:ext cx="288032" cy="28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118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1436" y="3003798"/>
            <a:ext cx="15411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fp.read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760" y="1851670"/>
            <a:ext cx="4584204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','.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join(['Amy', 'John', 'Tom'])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83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类的定义与方法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54" name="内容占位符 3"/>
          <p:cNvSpPr>
            <a:spLocks noGrp="1"/>
          </p:cNvSpPr>
          <p:nvPr>
            <p:ph idx="1"/>
          </p:nvPr>
        </p:nvSpPr>
        <p:spPr>
          <a:xfrm>
            <a:off x="457200" y="1152776"/>
            <a:ext cx="4392488" cy="149098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定义类的属性</a:t>
            </a:r>
            <a:endParaRPr lang="en-US" altLang="zh-CN" dirty="0" smtClean="0"/>
          </a:p>
          <a:p>
            <a:r>
              <a:rPr lang="zh-CN" altLang="en-US" dirty="0" smtClean="0"/>
              <a:t>定义类的函数（方法）</a:t>
            </a:r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5004048" y="1152776"/>
            <a:ext cx="3600400" cy="285913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r>
              <a:rPr lang="en-US" altLang="zh-CN" sz="2400" dirty="0">
                <a:solidFill>
                  <a:schemeClr val="accent6"/>
                </a:solidFill>
              </a:rPr>
              <a:t>class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Dog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rgbClr val="7030A0"/>
                </a:solidFill>
              </a:rPr>
              <a:t>object</a:t>
            </a:r>
            <a:r>
              <a:rPr lang="en-US" altLang="zh-CN" sz="2400" dirty="0"/>
              <a:t>):</a:t>
            </a:r>
          </a:p>
          <a:p>
            <a:pPr lvl="1"/>
            <a:r>
              <a:rPr lang="en-US" altLang="zh-CN" sz="2400" dirty="0">
                <a:solidFill>
                  <a:schemeClr val="accent3"/>
                </a:solidFill>
              </a:rPr>
              <a:t>'''define Dog class'''</a:t>
            </a:r>
            <a:endParaRPr lang="en-US" altLang="zh-CN" sz="2400" dirty="0" smtClean="0">
              <a:solidFill>
                <a:schemeClr val="accent3"/>
              </a:solidFill>
            </a:endParaRPr>
          </a:p>
          <a:p>
            <a:pPr lvl="1"/>
            <a:r>
              <a:rPr lang="en-US" altLang="zh-CN" sz="2400" dirty="0"/>
              <a:t>counter = 0</a:t>
            </a:r>
          </a:p>
          <a:p>
            <a:pPr lvl="1"/>
            <a:r>
              <a:rPr lang="en-US" altLang="zh-CN" sz="2400" dirty="0">
                <a:solidFill>
                  <a:schemeClr val="accent6"/>
                </a:solidFill>
              </a:rPr>
              <a:t>def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greet</a:t>
            </a:r>
            <a:r>
              <a:rPr lang="en-US" altLang="zh-CN" sz="2400" dirty="0"/>
              <a:t>(self):</a:t>
            </a:r>
          </a:p>
          <a:p>
            <a:r>
              <a:rPr lang="en-US" altLang="zh-CN" sz="2400" dirty="0" smtClean="0"/>
              <a:t>	</a:t>
            </a:r>
            <a:r>
              <a:rPr lang="en-US" altLang="zh-CN" sz="2400" dirty="0">
                <a:solidFill>
                  <a:srgbClr val="7030A0"/>
                </a:solidFill>
              </a:rPr>
              <a:t>print</a:t>
            </a: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chemeClr val="accent3"/>
                </a:solidFill>
              </a:rPr>
              <a:t>'</a:t>
            </a:r>
            <a:r>
              <a:rPr lang="en-US" altLang="zh-CN" sz="2400" dirty="0">
                <a:solidFill>
                  <a:schemeClr val="accent3"/>
                </a:solidFill>
              </a:rPr>
              <a:t>Hi</a:t>
            </a:r>
            <a:r>
              <a:rPr lang="en-US" altLang="zh-CN" sz="2400" dirty="0" smtClean="0">
                <a:solidFill>
                  <a:schemeClr val="accent3"/>
                </a:solidFill>
              </a:rPr>
              <a:t>'</a:t>
            </a:r>
            <a:r>
              <a:rPr lang="en-US" altLang="zh-CN" sz="2400" dirty="0" smtClean="0"/>
              <a:t>)</a:t>
            </a:r>
            <a:endParaRPr lang="en-US" altLang="zh-CN" sz="2400" dirty="0"/>
          </a:p>
        </p:txBody>
      </p:sp>
      <p:sp>
        <p:nvSpPr>
          <p:cNvPr id="10" name="椭圆形标注 9"/>
          <p:cNvSpPr/>
          <p:nvPr/>
        </p:nvSpPr>
        <p:spPr>
          <a:xfrm>
            <a:off x="5076056" y="1275606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2186585" y="2961199"/>
            <a:ext cx="1034498" cy="454617"/>
          </a:xfrm>
          <a:prstGeom prst="wedgeEllipseCallout">
            <a:avLst/>
          </a:prstGeom>
          <a:ln w="1905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I</a:t>
            </a:r>
            <a:r>
              <a:rPr lang="en-US" altLang="zh-CN" sz="600" b="1" dirty="0">
                <a:solidFill>
                  <a:schemeClr val="accent3"/>
                </a:solidFill>
              </a:rPr>
              <a:t>nput and</a:t>
            </a:r>
            <a:r>
              <a:rPr lang="en-US" altLang="zh-CN" b="1" dirty="0">
                <a:solidFill>
                  <a:schemeClr val="accent3"/>
                </a:solidFill>
              </a:rPr>
              <a:t> O</a:t>
            </a:r>
            <a:r>
              <a:rPr lang="en-US" altLang="zh-CN" sz="600" b="1" dirty="0">
                <a:solidFill>
                  <a:schemeClr val="accent3"/>
                </a:solidFill>
              </a:rPr>
              <a:t>utput</a:t>
            </a:r>
            <a:endParaRPr lang="zh-CN" altLang="en-US" sz="600" dirty="0">
              <a:solidFill>
                <a:schemeClr val="accent3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888935" y="2926528"/>
            <a:ext cx="2664296" cy="142576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altLang="zh-CN" sz="2400" dirty="0" smtClean="0"/>
              <a:t>&gt;&gt;&gt; </a:t>
            </a:r>
            <a:r>
              <a:rPr lang="en-US" altLang="zh-CN" sz="2400" dirty="0" err="1" smtClean="0"/>
              <a:t>Dog.counter</a:t>
            </a:r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0070C0"/>
                </a:solidFill>
              </a:rPr>
              <a:t>0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93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8-1 </a:t>
            </a:r>
            <a:r>
              <a:rPr lang="zh-CN" altLang="en-US" dirty="0" smtClean="0"/>
              <a:t>学院人员信息类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1851670"/>
            <a:ext cx="4254619" cy="263174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人员的信息包括姓名、年龄</a:t>
            </a:r>
            <a:endParaRPr lang="en-US" altLang="zh-CN" dirty="0" smtClean="0"/>
          </a:p>
          <a:p>
            <a:r>
              <a:rPr lang="zh-CN" altLang="en-US" dirty="0" smtClean="0"/>
              <a:t>可以通过方法增删改和输出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4788024" y="1360358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644008" y="1360358"/>
            <a:ext cx="4355976" cy="2931142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r>
              <a:rPr lang="en-US" altLang="zh-CN" sz="2400" i="1" dirty="0">
                <a:solidFill>
                  <a:schemeClr val="bg1">
                    <a:lumMod val="65000"/>
                  </a:schemeClr>
                </a:solidFill>
              </a:rPr>
              <a:t># Filename: Prog8-1.py</a:t>
            </a:r>
          </a:p>
          <a:p>
            <a:r>
              <a:rPr lang="en-US" altLang="zh-CN" sz="2400" dirty="0">
                <a:solidFill>
                  <a:schemeClr val="accent6"/>
                </a:solidFill>
              </a:rPr>
              <a:t>class </a:t>
            </a:r>
            <a:r>
              <a:rPr lang="en-US" altLang="zh-CN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PersonInfo</a:t>
            </a:r>
            <a:r>
              <a:rPr lang="en-US" altLang="zh-CN" sz="2400" dirty="0"/>
              <a:t>:</a:t>
            </a:r>
          </a:p>
          <a:p>
            <a:r>
              <a:rPr lang="en-US" altLang="zh-CN" sz="2400" dirty="0">
                <a:solidFill>
                  <a:schemeClr val="accent6"/>
                </a:solidFill>
              </a:rPr>
              <a:t>    </a:t>
            </a:r>
            <a:r>
              <a:rPr lang="en-US" altLang="zh-CN" sz="2400" dirty="0">
                <a:solidFill>
                  <a:schemeClr val="accent3"/>
                </a:solidFill>
              </a:rPr>
              <a:t>'''define </a:t>
            </a:r>
            <a:r>
              <a:rPr lang="en-US" altLang="zh-CN" sz="2400" dirty="0" err="1">
                <a:solidFill>
                  <a:schemeClr val="accent3"/>
                </a:solidFill>
              </a:rPr>
              <a:t>PersonInfo</a:t>
            </a:r>
            <a:r>
              <a:rPr lang="en-US" altLang="zh-CN" sz="2400" dirty="0">
                <a:solidFill>
                  <a:schemeClr val="accent3"/>
                </a:solidFill>
              </a:rPr>
              <a:t> Class'''   </a:t>
            </a:r>
          </a:p>
          <a:p>
            <a:r>
              <a:rPr lang="en-US" altLang="zh-CN" sz="2400" dirty="0">
                <a:solidFill>
                  <a:schemeClr val="accent6"/>
                </a:solidFill>
              </a:rPr>
              <a:t>    def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person</a:t>
            </a:r>
            <a:r>
              <a:rPr lang="en-US" altLang="zh-CN" sz="2400" dirty="0"/>
              <a:t>(self, dep): </a:t>
            </a:r>
          </a:p>
          <a:p>
            <a:r>
              <a:rPr lang="en-US" altLang="zh-CN" sz="2400" dirty="0">
                <a:solidFill>
                  <a:schemeClr val="accent6"/>
                </a:solidFill>
              </a:rPr>
              <a:t>        </a:t>
            </a:r>
            <a:r>
              <a:rPr lang="en-US" altLang="zh-CN" sz="2400" dirty="0" err="1"/>
              <a:t>self.dep</a:t>
            </a:r>
            <a:r>
              <a:rPr lang="en-US" altLang="zh-CN" sz="2400" dirty="0"/>
              <a:t> = dep</a:t>
            </a:r>
          </a:p>
          <a:p>
            <a:r>
              <a:rPr lang="en-US" altLang="zh-CN" sz="2400" dirty="0"/>
              <a:t>        </a:t>
            </a:r>
            <a:r>
              <a:rPr lang="en-US" altLang="zh-CN" sz="2400" dirty="0" err="1"/>
              <a:t>self.num</a:t>
            </a:r>
            <a:r>
              <a:rPr lang="en-US" altLang="zh-CN" sz="2400" dirty="0"/>
              <a:t> = 0</a:t>
            </a:r>
          </a:p>
          <a:p>
            <a:r>
              <a:rPr lang="en-US" altLang="zh-CN" sz="2400" dirty="0"/>
              <a:t>        </a:t>
            </a:r>
            <a:r>
              <a:rPr lang="en-US" altLang="zh-CN" sz="2400" dirty="0" err="1"/>
              <a:t>self.plist</a:t>
            </a:r>
            <a:r>
              <a:rPr lang="en-US" altLang="zh-CN" sz="2400" dirty="0"/>
              <a:t> = </a:t>
            </a:r>
            <a:r>
              <a:rPr lang="en-US" altLang="zh-CN" sz="2400" dirty="0" smtClean="0"/>
              <a:t>[]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4583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8-1 </a:t>
            </a:r>
            <a:r>
              <a:rPr lang="zh-CN" altLang="en-US" dirty="0" smtClean="0"/>
              <a:t>学院人员信息处理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277" y="2211710"/>
            <a:ext cx="1925483" cy="831540"/>
          </a:xfrm>
        </p:spPr>
        <p:txBody>
          <a:bodyPr>
            <a:normAutofit/>
          </a:bodyPr>
          <a:lstStyle/>
          <a:p>
            <a:r>
              <a:rPr lang="zh-CN" altLang="en-US" dirty="0"/>
              <a:t>添加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2699792" y="952280"/>
            <a:ext cx="792751" cy="294030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627784" y="969572"/>
            <a:ext cx="6696744" cy="3834426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90000"/>
              </a:lnSpc>
            </a:pPr>
            <a:endParaRPr lang="en-US" altLang="zh-CN" sz="20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000" i="1" dirty="0">
                <a:solidFill>
                  <a:schemeClr val="bg1">
                    <a:lumMod val="65000"/>
                  </a:schemeClr>
                </a:solidFill>
              </a:rPr>
              <a:t>Filename: Prog8-1.py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class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PersonInfo</a:t>
            </a:r>
            <a:r>
              <a:rPr lang="en-US" altLang="zh-CN" sz="2000" dirty="0"/>
              <a:t>: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''</a:t>
            </a:r>
            <a:r>
              <a:rPr lang="en-US" altLang="zh-CN" sz="2000" dirty="0">
                <a:solidFill>
                  <a:schemeClr val="accent3"/>
                </a:solidFill>
              </a:rPr>
              <a:t>'define </a:t>
            </a:r>
            <a:r>
              <a:rPr lang="en-US" altLang="zh-CN" sz="2000" dirty="0" err="1">
                <a:solidFill>
                  <a:schemeClr val="accent3"/>
                </a:solidFill>
              </a:rPr>
              <a:t>PersonInfo</a:t>
            </a:r>
            <a:r>
              <a:rPr lang="en-US" altLang="zh-CN" sz="2000" dirty="0">
                <a:solidFill>
                  <a:schemeClr val="accent3"/>
                </a:solidFill>
              </a:rPr>
              <a:t> Class'''   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def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person</a:t>
            </a:r>
            <a:r>
              <a:rPr lang="en-US" altLang="zh-CN" sz="2000" dirty="0"/>
              <a:t>(self, dep): 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  </a:t>
            </a:r>
            <a:r>
              <a:rPr lang="en-US" altLang="zh-CN" sz="2000" dirty="0" smtClean="0"/>
              <a:t>…</a:t>
            </a:r>
          </a:p>
          <a:p>
            <a:pPr>
              <a:lnSpc>
                <a:spcPct val="90000"/>
              </a:lnSpc>
            </a:pPr>
            <a:r>
              <a:rPr lang="en-US" altLang="zh-CN" sz="2000" dirty="0" smtClean="0"/>
              <a:t>        </a:t>
            </a:r>
            <a:r>
              <a:rPr lang="en-US" altLang="zh-CN" sz="2000" dirty="0">
                <a:solidFill>
                  <a:schemeClr val="accent6"/>
                </a:solidFill>
              </a:rPr>
              <a:t>def</a:t>
            </a:r>
            <a:r>
              <a:rPr lang="en-US" altLang="zh-CN" sz="2000" dirty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insertp</a:t>
            </a:r>
            <a:r>
              <a:rPr lang="en-US" altLang="zh-CN" sz="2000" dirty="0"/>
              <a:t>(self, name, age):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for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self.plist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</a:t>
            </a:r>
            <a:r>
              <a:rPr lang="en-US" altLang="zh-CN" sz="2000" dirty="0" smtClean="0"/>
              <a:t>  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if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name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x: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  </a:t>
            </a:r>
            <a:r>
              <a:rPr lang="en-US" altLang="zh-CN" sz="2000" dirty="0" smtClean="0"/>
              <a:t>  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"{0} already in </a:t>
            </a:r>
            <a:r>
              <a:rPr lang="en-US" altLang="zh-CN" sz="2000" dirty="0" err="1">
                <a:solidFill>
                  <a:schemeClr val="accent3"/>
                </a:solidFill>
              </a:rPr>
              <a:t>list"</a:t>
            </a:r>
            <a:r>
              <a:rPr lang="en-US" altLang="zh-CN" sz="2000" dirty="0" err="1"/>
              <a:t>.format</a:t>
            </a:r>
            <a:r>
              <a:rPr lang="en-US" altLang="zh-CN" sz="2000" dirty="0"/>
              <a:t>(name))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  </a:t>
            </a:r>
            <a:r>
              <a:rPr lang="en-US" altLang="zh-CN" sz="2000" dirty="0" smtClean="0"/>
              <a:t>    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return</a:t>
            </a:r>
            <a:r>
              <a:rPr lang="en-US" altLang="zh-CN" sz="2000" dirty="0" smtClean="0"/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False</a:t>
            </a:r>
            <a:endParaRPr lang="zh-CN" altLang="zh-CN" sz="2000" dirty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 err="1" smtClean="0"/>
              <a:t>self.num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+= 1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 err="1" smtClean="0"/>
              <a:t>self.plist.append</a:t>
            </a:r>
            <a:r>
              <a:rPr lang="en-US" altLang="zh-CN" sz="2000" dirty="0"/>
              <a:t>([</a:t>
            </a:r>
            <a:r>
              <a:rPr lang="en-US" altLang="zh-CN" sz="2000" dirty="0" err="1"/>
              <a:t>name,age</a:t>
            </a:r>
            <a:r>
              <a:rPr lang="en-US" altLang="zh-CN" sz="2000" dirty="0"/>
              <a:t>])</a:t>
            </a:r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return </a:t>
            </a:r>
            <a:r>
              <a:rPr lang="en-US" altLang="zh-CN" sz="2000" dirty="0">
                <a:solidFill>
                  <a:schemeClr val="accent6"/>
                </a:solidFill>
              </a:rPr>
              <a:t>True </a:t>
            </a:r>
            <a:r>
              <a:rPr lang="en-US" altLang="zh-CN" sz="2000" dirty="0"/>
              <a:t>     </a:t>
            </a:r>
            <a:endParaRPr lang="zh-CN" altLang="zh-CN" sz="2000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3304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8-1 </a:t>
            </a:r>
            <a:r>
              <a:rPr lang="zh-CN" altLang="en-US" dirty="0" smtClean="0"/>
              <a:t>学院人员信息处理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277" y="2211710"/>
            <a:ext cx="1925483" cy="831540"/>
          </a:xfrm>
        </p:spPr>
        <p:txBody>
          <a:bodyPr>
            <a:normAutofit/>
          </a:bodyPr>
          <a:lstStyle/>
          <a:p>
            <a:r>
              <a:rPr lang="zh-CN" altLang="en-US" dirty="0"/>
              <a:t>删除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2699792" y="952280"/>
            <a:ext cx="792751" cy="294030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591760" y="915566"/>
            <a:ext cx="5616624" cy="3834426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85000"/>
              </a:lnSpc>
            </a:pP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000" i="1" dirty="0">
                <a:solidFill>
                  <a:schemeClr val="bg1">
                    <a:lumMod val="65000"/>
                  </a:schemeClr>
                </a:solidFill>
              </a:rPr>
              <a:t>Filename: Prog8-1.py</a:t>
            </a:r>
          </a:p>
          <a:p>
            <a:pPr>
              <a:lnSpc>
                <a:spcPct val="85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class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PersonInfo</a:t>
            </a:r>
            <a:r>
              <a:rPr lang="en-US" altLang="zh-CN" sz="2000" dirty="0"/>
              <a:t>:</a:t>
            </a:r>
          </a:p>
          <a:p>
            <a:pPr>
              <a:lnSpc>
                <a:spcPct val="85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''</a:t>
            </a:r>
            <a:r>
              <a:rPr lang="en-US" altLang="zh-CN" sz="2000" dirty="0">
                <a:solidFill>
                  <a:schemeClr val="accent3"/>
                </a:solidFill>
              </a:rPr>
              <a:t>'define </a:t>
            </a:r>
            <a:r>
              <a:rPr lang="en-US" altLang="zh-CN" sz="2000" dirty="0" err="1">
                <a:solidFill>
                  <a:schemeClr val="accent3"/>
                </a:solidFill>
              </a:rPr>
              <a:t>PersonInfo</a:t>
            </a:r>
            <a:r>
              <a:rPr lang="en-US" altLang="zh-CN" sz="2000" dirty="0">
                <a:solidFill>
                  <a:schemeClr val="accent3"/>
                </a:solidFill>
              </a:rPr>
              <a:t> Class'''   </a:t>
            </a:r>
          </a:p>
          <a:p>
            <a:pPr>
              <a:lnSpc>
                <a:spcPct val="85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def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person</a:t>
            </a:r>
            <a:r>
              <a:rPr lang="en-US" altLang="zh-CN" sz="2000" dirty="0"/>
              <a:t>(self, dep): </a:t>
            </a:r>
          </a:p>
          <a:p>
            <a:pPr>
              <a:lnSpc>
                <a:spcPct val="85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   </a:t>
            </a:r>
            <a:r>
              <a:rPr lang="en-US" altLang="zh-CN" sz="2000" dirty="0" smtClean="0"/>
              <a:t>…</a:t>
            </a:r>
          </a:p>
          <a:p>
            <a:pPr>
              <a:lnSpc>
                <a:spcPct val="85000"/>
              </a:lnSpc>
            </a:pPr>
            <a:r>
              <a:rPr lang="en-US" altLang="zh-CN" sz="2000" dirty="0" smtClean="0"/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delp</a:t>
            </a:r>
            <a:r>
              <a:rPr lang="en-US" altLang="zh-CN" sz="2000" dirty="0"/>
              <a:t>(self</a:t>
            </a:r>
            <a:r>
              <a:rPr lang="en-US" altLang="zh-CN" sz="2000" dirty="0" smtClean="0"/>
              <a:t>, name</a:t>
            </a:r>
            <a:r>
              <a:rPr lang="en-US" altLang="zh-CN" sz="2000" dirty="0"/>
              <a:t>):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 </a:t>
            </a:r>
            <a:r>
              <a:rPr lang="en-US" altLang="zh-CN" sz="2000" dirty="0">
                <a:solidFill>
                  <a:schemeClr val="accent6"/>
                </a:solidFill>
              </a:rPr>
              <a:t>for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self.plist</a:t>
            </a:r>
            <a:r>
              <a:rPr lang="en-US" altLang="zh-CN" sz="2000" dirty="0"/>
              <a:t>: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    </a:t>
            </a:r>
            <a:r>
              <a:rPr lang="en-US" altLang="zh-CN" sz="2000" dirty="0" smtClean="0"/>
              <a:t>  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if </a:t>
            </a:r>
            <a:r>
              <a:rPr lang="en-US" altLang="zh-CN" sz="2000" dirty="0"/>
              <a:t>name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x[:]:</a:t>
            </a:r>
            <a:endParaRPr lang="en-US" altLang="zh-CN" sz="2000" dirty="0"/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"Delete {0}"</a:t>
            </a:r>
            <a:r>
              <a:rPr lang="en-US" altLang="zh-CN" sz="2000" dirty="0"/>
              <a:t>.format(name))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  </a:t>
            </a:r>
            <a:r>
              <a:rPr lang="en-US" altLang="zh-CN" sz="2000" dirty="0" err="1" smtClean="0"/>
              <a:t>self.plist.remove</a:t>
            </a:r>
            <a:r>
              <a:rPr lang="en-US" altLang="zh-CN" sz="2000" dirty="0" smtClean="0"/>
              <a:t>(x</a:t>
            </a:r>
            <a:r>
              <a:rPr lang="en-US" altLang="zh-CN" sz="2000" dirty="0"/>
              <a:t>)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  </a:t>
            </a:r>
            <a:r>
              <a:rPr lang="en-US" altLang="zh-CN" sz="2000" dirty="0" err="1" smtClean="0"/>
              <a:t>self.num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-= 1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return </a:t>
            </a:r>
            <a:r>
              <a:rPr lang="en-US" altLang="zh-CN" sz="2000" dirty="0">
                <a:solidFill>
                  <a:schemeClr val="accent6"/>
                </a:solidFill>
              </a:rPr>
              <a:t>True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"{0} not in </a:t>
            </a:r>
            <a:r>
              <a:rPr lang="en-US" altLang="zh-CN" sz="2000" dirty="0" err="1">
                <a:solidFill>
                  <a:schemeClr val="accent3"/>
                </a:solidFill>
              </a:rPr>
              <a:t>list"</a:t>
            </a:r>
            <a:r>
              <a:rPr lang="en-US" altLang="zh-CN" sz="2000" dirty="0" err="1"/>
              <a:t>.format</a:t>
            </a:r>
            <a:r>
              <a:rPr lang="en-US" altLang="zh-CN" sz="2000" dirty="0"/>
              <a:t>(name))</a:t>
            </a:r>
          </a:p>
          <a:p>
            <a:pPr>
              <a:lnSpc>
                <a:spcPct val="85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 </a:t>
            </a:r>
            <a:r>
              <a:rPr lang="en-US" altLang="zh-CN" sz="2000" dirty="0">
                <a:solidFill>
                  <a:schemeClr val="accent6"/>
                </a:solidFill>
              </a:rPr>
              <a:t>return False </a:t>
            </a:r>
          </a:p>
        </p:txBody>
      </p:sp>
    </p:spTree>
    <p:extLst>
      <p:ext uri="{BB962C8B-B14F-4D97-AF65-F5344CB8AC3E}">
        <p14:creationId xmlns:p14="http://schemas.microsoft.com/office/powerpoint/2010/main" val="100415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8-1 </a:t>
            </a:r>
            <a:r>
              <a:rPr lang="zh-CN" altLang="en-US" dirty="0" smtClean="0"/>
              <a:t>学院人员信息处理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277" y="2211710"/>
            <a:ext cx="1925483" cy="83154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查询方法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2699792" y="952280"/>
            <a:ext cx="792751" cy="294030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627784" y="969572"/>
            <a:ext cx="6696744" cy="3834426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90000"/>
              </a:lnSpc>
            </a:pPr>
            <a:endParaRPr lang="en-US" altLang="zh-CN" sz="20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000" i="1" dirty="0">
                <a:solidFill>
                  <a:schemeClr val="bg1">
                    <a:lumMod val="65000"/>
                  </a:schemeClr>
                </a:solidFill>
              </a:rPr>
              <a:t>Filename: Prog8-1.py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class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PersonInfo</a:t>
            </a:r>
            <a:r>
              <a:rPr lang="en-US" altLang="zh-CN" sz="2000" dirty="0"/>
              <a:t>: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3"/>
                </a:solidFill>
              </a:rPr>
              <a:t>''</a:t>
            </a:r>
            <a:r>
              <a:rPr lang="en-US" altLang="zh-CN" sz="2000" dirty="0">
                <a:solidFill>
                  <a:schemeClr val="accent3"/>
                </a:solidFill>
              </a:rPr>
              <a:t>'define </a:t>
            </a:r>
            <a:r>
              <a:rPr lang="en-US" altLang="zh-CN" sz="2000" dirty="0" err="1">
                <a:solidFill>
                  <a:schemeClr val="accent3"/>
                </a:solidFill>
              </a:rPr>
              <a:t>PersonInfo</a:t>
            </a:r>
            <a:r>
              <a:rPr lang="en-US" altLang="zh-CN" sz="2000" dirty="0">
                <a:solidFill>
                  <a:schemeClr val="accent3"/>
                </a:solidFill>
              </a:rPr>
              <a:t> Class'''   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def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person</a:t>
            </a:r>
            <a:r>
              <a:rPr lang="en-US" altLang="zh-CN" sz="2000" dirty="0"/>
              <a:t>(self, dep): 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  </a:t>
            </a:r>
            <a:r>
              <a:rPr lang="en-US" altLang="zh-CN" sz="2000" dirty="0" smtClean="0"/>
              <a:t>…</a:t>
            </a:r>
          </a:p>
          <a:p>
            <a:pPr>
              <a:lnSpc>
                <a:spcPct val="90000"/>
              </a:lnSpc>
            </a:pPr>
            <a:r>
              <a:rPr lang="en-US" altLang="zh-CN" sz="2000" dirty="0" smtClean="0"/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searchp</a:t>
            </a:r>
            <a:r>
              <a:rPr lang="en-US" altLang="zh-CN" sz="2000" dirty="0"/>
              <a:t>(self</a:t>
            </a:r>
            <a:r>
              <a:rPr lang="en-US" altLang="zh-CN" sz="2000" dirty="0" smtClean="0"/>
              <a:t>, name</a:t>
            </a:r>
            <a:r>
              <a:rPr lang="en-US" altLang="zh-CN" sz="2000" dirty="0"/>
              <a:t>):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for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self.plist</a:t>
            </a:r>
            <a:r>
              <a:rPr lang="en-US" altLang="zh-CN" sz="2000" dirty="0"/>
              <a:t>: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</a:t>
            </a:r>
            <a:r>
              <a:rPr lang="en-US" altLang="zh-CN" sz="2000" dirty="0" smtClean="0"/>
              <a:t>        </a:t>
            </a:r>
            <a:r>
              <a:rPr lang="en-US" altLang="zh-CN" sz="2000" dirty="0">
                <a:solidFill>
                  <a:schemeClr val="accent6"/>
                </a:solidFill>
              </a:rPr>
              <a:t>if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name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x: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"{0} in </a:t>
            </a:r>
            <a:r>
              <a:rPr lang="en-US" altLang="zh-CN" sz="2000" dirty="0" err="1">
                <a:solidFill>
                  <a:schemeClr val="accent3"/>
                </a:solidFill>
              </a:rPr>
              <a:t>list"</a:t>
            </a:r>
            <a:r>
              <a:rPr lang="en-US" altLang="zh-CN" sz="2000" dirty="0" err="1"/>
              <a:t>.format</a:t>
            </a:r>
            <a:r>
              <a:rPr lang="en-US" altLang="zh-CN" sz="2000" dirty="0"/>
              <a:t>(name))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 smtClean="0"/>
              <a:t>(x</a:t>
            </a:r>
            <a:r>
              <a:rPr lang="en-US" altLang="zh-CN" sz="2000" dirty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        </a:t>
            </a:r>
            <a:r>
              <a:rPr lang="en-US" altLang="zh-CN" sz="2000" dirty="0" smtClean="0"/>
              <a:t>           </a:t>
            </a:r>
            <a:r>
              <a:rPr lang="en-US" altLang="zh-CN" sz="2000" dirty="0">
                <a:solidFill>
                  <a:schemeClr val="accent6"/>
                </a:solidFill>
              </a:rPr>
              <a:t>return True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"{0} not in </a:t>
            </a:r>
            <a:r>
              <a:rPr lang="en-US" altLang="zh-CN" sz="2000" dirty="0" err="1">
                <a:solidFill>
                  <a:schemeClr val="accent3"/>
                </a:solidFill>
              </a:rPr>
              <a:t>list"</a:t>
            </a:r>
            <a:r>
              <a:rPr lang="en-US" altLang="zh-CN" sz="2000" dirty="0" err="1"/>
              <a:t>.format</a:t>
            </a:r>
            <a:r>
              <a:rPr lang="en-US" altLang="zh-CN" sz="2000" dirty="0"/>
              <a:t>(name))   </a:t>
            </a:r>
          </a:p>
          <a:p>
            <a:pPr>
              <a:lnSpc>
                <a:spcPct val="9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</a:t>
            </a:r>
            <a:r>
              <a:rPr lang="en-US" altLang="zh-CN" sz="2000" dirty="0">
                <a:solidFill>
                  <a:schemeClr val="accent6"/>
                </a:solidFill>
              </a:rPr>
              <a:t>return False </a:t>
            </a:r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94766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8-1 </a:t>
            </a:r>
            <a:r>
              <a:rPr lang="zh-CN" altLang="en-US" dirty="0" smtClean="0"/>
              <a:t>学院人员信息处理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277" y="2211710"/>
            <a:ext cx="1925483" cy="831540"/>
          </a:xfrm>
        </p:spPr>
        <p:txBody>
          <a:bodyPr>
            <a:normAutofit/>
          </a:bodyPr>
          <a:lstStyle/>
          <a:p>
            <a:r>
              <a:rPr lang="zh-CN" altLang="en-US" dirty="0"/>
              <a:t>输出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2987824" y="945705"/>
            <a:ext cx="792751" cy="294030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43808" y="915566"/>
            <a:ext cx="4480020" cy="3834426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80000"/>
              </a:lnSpc>
            </a:pP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000" i="1" dirty="0">
                <a:solidFill>
                  <a:schemeClr val="bg1">
                    <a:lumMod val="65000"/>
                  </a:schemeClr>
                </a:solidFill>
              </a:rPr>
              <a:t>Filename: Prog8-1.py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class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PersonInfo</a:t>
            </a:r>
            <a:r>
              <a:rPr lang="en-US" altLang="zh-CN" sz="200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chemeClr val="accent3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3"/>
                </a:solidFill>
              </a:rPr>
              <a:t>    ''</a:t>
            </a:r>
            <a:r>
              <a:rPr lang="en-US" altLang="zh-CN" sz="2000" dirty="0">
                <a:solidFill>
                  <a:schemeClr val="accent3"/>
                </a:solidFill>
              </a:rPr>
              <a:t>'define </a:t>
            </a:r>
            <a:r>
              <a:rPr lang="en-US" altLang="zh-CN" sz="2000" dirty="0" err="1">
                <a:solidFill>
                  <a:schemeClr val="accent3"/>
                </a:solidFill>
              </a:rPr>
              <a:t>PersonInfo</a:t>
            </a:r>
            <a:r>
              <a:rPr lang="en-US" altLang="zh-CN" sz="2000" dirty="0">
                <a:solidFill>
                  <a:schemeClr val="accent3"/>
                </a:solidFill>
              </a:rPr>
              <a:t> Class'''   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def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person</a:t>
            </a:r>
            <a:r>
              <a:rPr lang="en-US" altLang="zh-CN" sz="2000" dirty="0"/>
              <a:t>(self, dep): 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  </a:t>
            </a:r>
            <a:r>
              <a:rPr lang="en-US" altLang="zh-CN" sz="2000" dirty="0" smtClean="0"/>
              <a:t>…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insertp</a:t>
            </a:r>
            <a:r>
              <a:rPr lang="en-US" altLang="zh-CN" sz="2000" dirty="0"/>
              <a:t>(self, name, age</a:t>
            </a:r>
            <a:r>
              <a:rPr lang="en-US" altLang="zh-CN" sz="2000" dirty="0" smtClean="0"/>
              <a:t>):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 …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delp</a:t>
            </a:r>
            <a:r>
              <a:rPr lang="en-US" altLang="zh-CN" sz="2000" dirty="0"/>
              <a:t>(self, name</a:t>
            </a:r>
            <a:r>
              <a:rPr lang="en-US" altLang="zh-CN" sz="2000" dirty="0" smtClean="0"/>
              <a:t>):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 …</a:t>
            </a:r>
          </a:p>
          <a:p>
            <a:pPr>
              <a:lnSpc>
                <a:spcPct val="80000"/>
              </a:lnSpc>
            </a:pPr>
            <a:r>
              <a:rPr lang="en-US" altLang="zh-CN" sz="2000" dirty="0" smtClean="0"/>
              <a:t>        </a:t>
            </a:r>
            <a:r>
              <a:rPr lang="en-US" altLang="zh-CN" sz="2000" dirty="0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searchp</a:t>
            </a:r>
            <a:r>
              <a:rPr lang="en-US" altLang="zh-CN" sz="2000" dirty="0"/>
              <a:t>(self</a:t>
            </a:r>
            <a:r>
              <a:rPr lang="en-US" altLang="zh-CN" sz="2000" dirty="0" smtClean="0"/>
              <a:t>, name</a:t>
            </a:r>
            <a:r>
              <a:rPr lang="en-US" altLang="zh-CN" sz="2000" dirty="0"/>
              <a:t>):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…     </a:t>
            </a:r>
            <a:endParaRPr lang="en-US" altLang="zh-CN" sz="2000" dirty="0" smtClean="0">
              <a:solidFill>
                <a:schemeClr val="accent6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</a:t>
            </a:r>
            <a:r>
              <a:rPr lang="en-US" altLang="zh-CN" sz="2000" dirty="0" smtClean="0">
                <a:solidFill>
                  <a:schemeClr val="accent6"/>
                </a:solidFill>
              </a:rPr>
              <a:t>       def</a:t>
            </a:r>
            <a:r>
              <a:rPr lang="en-US" altLang="zh-CN" sz="2000" dirty="0" smtClean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printplist</a:t>
            </a:r>
            <a:r>
              <a:rPr lang="en-US" altLang="zh-CN" sz="2000" dirty="0"/>
              <a:t>(self):</a:t>
            </a:r>
            <a:endParaRPr lang="zh-CN" altLang="zh-CN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        </a:t>
            </a:r>
            <a:r>
              <a:rPr lang="en-US" altLang="zh-CN" sz="2000" dirty="0" smtClean="0"/>
              <a:t>       </a:t>
            </a:r>
            <a:r>
              <a:rPr lang="en-US" altLang="zh-CN" sz="2000" dirty="0">
                <a:solidFill>
                  <a:schemeClr val="accent6"/>
                </a:solidFill>
              </a:rPr>
              <a:t>for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 </a:t>
            </a:r>
            <a:r>
              <a:rPr lang="en-US" altLang="zh-CN" sz="2000" dirty="0">
                <a:solidFill>
                  <a:schemeClr val="accent6"/>
                </a:solidFill>
              </a:rPr>
              <a:t>in</a:t>
            </a:r>
            <a:r>
              <a:rPr lang="en-US" altLang="zh-CN" sz="2000" dirty="0"/>
              <a:t> </a:t>
            </a:r>
            <a:r>
              <a:rPr lang="en-US" altLang="zh-CN" sz="2000" dirty="0" err="1"/>
              <a:t>self.plist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            </a:t>
            </a:r>
            <a:r>
              <a:rPr lang="en-US" altLang="zh-CN" sz="2000" dirty="0" smtClean="0"/>
              <a:t>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 smtClean="0"/>
              <a:t>(x</a:t>
            </a:r>
            <a:r>
              <a:rPr lang="en-US" altLang="zh-CN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8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8.2.2 </a:t>
            </a:r>
            <a:r>
              <a:rPr lang="zh-CN" altLang="en-US" dirty="0"/>
              <a:t>实例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986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60040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类实例化的形式</a:t>
            </a:r>
            <a:r>
              <a:rPr lang="zh-CN" altLang="en-US" dirty="0" smtClean="0"/>
              <a:t>如下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创建实例后，可以使用实例调用方法</a:t>
            </a:r>
            <a:endParaRPr lang="en-US" altLang="zh-CN" dirty="0" smtClean="0"/>
          </a:p>
          <a:p>
            <a:r>
              <a:rPr lang="zh-CN" altLang="en-US" dirty="0" smtClean="0"/>
              <a:t>类方法的第一个参数总是</a:t>
            </a:r>
            <a:r>
              <a:rPr lang="en-US" altLang="zh-CN" dirty="0" smtClean="0"/>
              <a:t>self</a:t>
            </a:r>
            <a:r>
              <a:rPr lang="zh-CN" altLang="en-US" dirty="0" smtClean="0"/>
              <a:t>，指向实例本身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&gt;&gt;&gt; </a:t>
            </a:r>
            <a:r>
              <a:rPr lang="en-US" altLang="zh-CN" dirty="0"/>
              <a:t>x = Dog()</a:t>
            </a:r>
          </a:p>
          <a:p>
            <a:pPr marL="0" indent="0">
              <a:buNone/>
            </a:pPr>
            <a:r>
              <a:rPr lang="en-US" altLang="zh-CN" dirty="0"/>
              <a:t>        &gt;&gt;&gt; </a:t>
            </a:r>
            <a:r>
              <a:rPr lang="en-US" altLang="zh-CN" dirty="0" err="1"/>
              <a:t>x.greet</a:t>
            </a:r>
            <a:r>
              <a:rPr lang="en-US" altLang="zh-CN" dirty="0"/>
              <a:t>()</a:t>
            </a:r>
          </a:p>
          <a:p>
            <a:pPr marL="0" indent="0">
              <a:buNone/>
            </a:pPr>
            <a:r>
              <a:rPr lang="en-US" altLang="zh-CN" dirty="0"/>
              <a:t>        Hi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632" y="1563638"/>
            <a:ext cx="5976664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变量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类名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(&lt;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参数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&gt;)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11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8104" y="2355726"/>
            <a:ext cx="244827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自动将对象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作为第一个参数传入方法中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87624" y="969572"/>
            <a:ext cx="4176464" cy="3775166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80000"/>
              </a:lnSpc>
            </a:pPr>
            <a:endParaRPr lang="en-US" altLang="zh-CN" sz="24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en-US" altLang="zh-CN" sz="2400" i="1" dirty="0">
                <a:solidFill>
                  <a:schemeClr val="bg1">
                    <a:lumMod val="65000"/>
                  </a:schemeClr>
                </a:solidFill>
              </a:rPr>
              <a:t>Filename: </a:t>
            </a:r>
            <a:r>
              <a:rPr lang="en-US" altLang="zh-CN" sz="2400" i="1" dirty="0" smtClean="0">
                <a:solidFill>
                  <a:schemeClr val="bg1">
                    <a:lumMod val="65000"/>
                  </a:schemeClr>
                </a:solidFill>
              </a:rPr>
              <a:t>Prog8-2.py</a:t>
            </a:r>
            <a:endParaRPr lang="en-US" altLang="zh-CN" sz="2400" i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 smtClean="0">
                <a:solidFill>
                  <a:schemeClr val="accent6"/>
                </a:solidFill>
              </a:rPr>
              <a:t>class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Dog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rgbClr val="7030A0"/>
                </a:solidFill>
              </a:rPr>
              <a:t>object</a:t>
            </a:r>
            <a:r>
              <a:rPr lang="en-US" altLang="zh-CN" sz="2400" dirty="0"/>
              <a:t>):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 </a:t>
            </a:r>
            <a:r>
              <a:rPr lang="en-US" altLang="zh-CN" sz="2400" dirty="0" smtClean="0">
                <a:solidFill>
                  <a:schemeClr val="accent3"/>
                </a:solidFill>
              </a:rPr>
              <a:t>"define </a:t>
            </a:r>
            <a:r>
              <a:rPr lang="en-US" altLang="zh-CN" sz="2400" dirty="0">
                <a:solidFill>
                  <a:schemeClr val="accent3"/>
                </a:solidFill>
              </a:rPr>
              <a:t>Dog class"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</a:t>
            </a:r>
            <a:r>
              <a:rPr lang="en-US" altLang="zh-CN" sz="2400" dirty="0" smtClean="0"/>
              <a:t>  </a:t>
            </a:r>
            <a:r>
              <a:rPr lang="en-US" altLang="zh-CN" sz="2400" dirty="0">
                <a:solidFill>
                  <a:schemeClr val="accent6"/>
                </a:solidFill>
              </a:rPr>
              <a:t>def</a:t>
            </a:r>
            <a:r>
              <a:rPr lang="en-US" altLang="zh-CN" sz="2400" dirty="0" smtClean="0"/>
              <a:t> </a:t>
            </a:r>
            <a:r>
              <a:rPr lang="en-US" altLang="zh-CN" sz="2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setName</a:t>
            </a:r>
            <a:r>
              <a:rPr lang="en-US" altLang="zh-CN" sz="2400" dirty="0"/>
              <a:t>(self, name):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   </a:t>
            </a:r>
            <a:r>
              <a:rPr lang="en-US" altLang="zh-CN" sz="2400" dirty="0" smtClean="0"/>
              <a:t>    self.name </a:t>
            </a:r>
            <a:r>
              <a:rPr lang="en-US" altLang="zh-CN" sz="2400" dirty="0"/>
              <a:t>= name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</a:t>
            </a:r>
            <a:r>
              <a:rPr lang="en-US" altLang="zh-CN" sz="2400" dirty="0" smtClean="0"/>
              <a:t>  </a:t>
            </a:r>
            <a:r>
              <a:rPr lang="en-US" altLang="zh-CN" sz="2400" dirty="0">
                <a:solidFill>
                  <a:schemeClr val="accent6"/>
                </a:solidFill>
              </a:rPr>
              <a:t>def</a:t>
            </a:r>
            <a:r>
              <a:rPr lang="en-US" altLang="zh-CN" sz="2400" dirty="0" smtClean="0"/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greet</a:t>
            </a:r>
            <a:r>
              <a:rPr lang="en-US" altLang="zh-CN" sz="2400" dirty="0"/>
              <a:t>(self):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   </a:t>
            </a:r>
            <a:r>
              <a:rPr lang="en-US" altLang="zh-CN" sz="2400" dirty="0" smtClean="0"/>
              <a:t>    </a:t>
            </a:r>
            <a:r>
              <a:rPr lang="en-US" altLang="zh-CN" sz="2400" dirty="0" smtClean="0">
                <a:solidFill>
                  <a:srgbClr val="7030A0"/>
                </a:solidFill>
              </a:rPr>
              <a:t>print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chemeClr val="accent3"/>
                </a:solidFill>
              </a:rPr>
              <a:t>'Hi</a:t>
            </a:r>
            <a:r>
              <a:rPr lang="en-US" altLang="zh-CN" sz="2400" dirty="0" smtClean="0">
                <a:solidFill>
                  <a:schemeClr val="accent3"/>
                </a:solidFill>
              </a:rPr>
              <a:t>'</a:t>
            </a:r>
            <a:r>
              <a:rPr lang="en-US" altLang="zh-CN" sz="2400" dirty="0" smtClean="0"/>
              <a:t>)</a:t>
            </a:r>
            <a:endParaRPr lang="en-US" altLang="zh-CN" sz="2400" dirty="0"/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accent6"/>
                </a:solidFill>
              </a:rPr>
              <a:t>if</a:t>
            </a:r>
            <a:r>
              <a:rPr lang="en-US" altLang="zh-CN" sz="2400" dirty="0"/>
              <a:t> __name__ == </a:t>
            </a:r>
            <a:r>
              <a:rPr lang="en-US" altLang="zh-CN" sz="2400" dirty="0">
                <a:solidFill>
                  <a:schemeClr val="accent3"/>
                </a:solidFill>
              </a:rPr>
              <a:t>'__main__'</a:t>
            </a:r>
            <a:r>
              <a:rPr lang="en-US" altLang="zh-CN" sz="240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 smtClean="0"/>
              <a:t> dog </a:t>
            </a:r>
            <a:r>
              <a:rPr lang="en-US" altLang="zh-CN" sz="2400" dirty="0"/>
              <a:t>= Dog()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dog.setName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chemeClr val="accent3"/>
                </a:solidFill>
              </a:rPr>
              <a:t>"Paul"</a:t>
            </a:r>
            <a:r>
              <a:rPr lang="en-US" altLang="zh-CN" sz="2400" dirty="0"/>
              <a:t>)</a:t>
            </a:r>
          </a:p>
          <a:p>
            <a:pPr>
              <a:lnSpc>
                <a:spcPct val="8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7030A0"/>
                </a:solidFill>
              </a:rPr>
              <a:t>print</a:t>
            </a:r>
            <a:r>
              <a:rPr lang="en-US" altLang="zh-CN" sz="2400" dirty="0" smtClean="0"/>
              <a:t>(dog.name</a:t>
            </a:r>
            <a:r>
              <a:rPr lang="en-US" altLang="zh-CN" sz="2400" dirty="0"/>
              <a:t>)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1331640" y="1059582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8-3 </a:t>
            </a:r>
            <a:r>
              <a:rPr lang="zh-CN" altLang="en-US" dirty="0" smtClean="0"/>
              <a:t>人员信息类的运用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860032" y="1311286"/>
            <a:ext cx="3456384" cy="324036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000" dirty="0" smtClean="0">
              <a:solidFill>
                <a:schemeClr val="accent1"/>
              </a:solidFill>
              <a:ea typeface="宋体" charset="-122"/>
            </a:endParaRPr>
          </a:p>
          <a:p>
            <a:r>
              <a:rPr lang="en-US" altLang="zh-CN" sz="2000" dirty="0" smtClean="0">
                <a:solidFill>
                  <a:schemeClr val="accent1"/>
                </a:solidFill>
                <a:ea typeface="宋体" charset="-122"/>
              </a:rPr>
              <a:t>There 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are 3 people in 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Dep.CS</a:t>
            </a:r>
            <a:endParaRPr lang="en-US" altLang="zh-CN" sz="2000" dirty="0">
              <a:solidFill>
                <a:schemeClr val="accent1"/>
              </a:solidFill>
              <a:ea typeface="宋体" charset="-122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WangTian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18]</a:t>
            </a: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ZhangWei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20]</a:t>
            </a: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LiJianGuo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40]</a:t>
            </a:r>
          </a:p>
          <a:p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ZhangWei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 in list</a:t>
            </a: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ZhangWei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20]</a:t>
            </a: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Delete 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LiJianGuo</a:t>
            </a:r>
            <a:endParaRPr lang="en-US" altLang="zh-CN" sz="2000" dirty="0">
              <a:solidFill>
                <a:schemeClr val="accent1"/>
              </a:solidFill>
              <a:ea typeface="宋体" charset="-122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WangTian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18]</a:t>
            </a:r>
          </a:p>
          <a:p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['</a:t>
            </a:r>
            <a:r>
              <a:rPr lang="en-US" altLang="zh-CN" sz="2000" dirty="0" err="1">
                <a:solidFill>
                  <a:schemeClr val="accent1"/>
                </a:solidFill>
                <a:ea typeface="宋体" charset="-122"/>
              </a:rPr>
              <a:t>ZhangWei</a:t>
            </a:r>
            <a:r>
              <a:rPr lang="en-US" altLang="zh-CN" sz="2000" dirty="0">
                <a:solidFill>
                  <a:schemeClr val="accent1"/>
                </a:solidFill>
                <a:ea typeface="宋体" charset="-122"/>
              </a:rPr>
              <a:t>', 20]</a:t>
            </a:r>
          </a:p>
        </p:txBody>
      </p:sp>
      <p:sp>
        <p:nvSpPr>
          <p:cNvPr id="14" name="椭圆形标注 13"/>
          <p:cNvSpPr/>
          <p:nvPr/>
        </p:nvSpPr>
        <p:spPr>
          <a:xfrm>
            <a:off x="5004048" y="1311286"/>
            <a:ext cx="1093418" cy="330178"/>
          </a:xfrm>
          <a:prstGeom prst="wedgeEllipseCallout">
            <a:avLst/>
          </a:prstGeom>
          <a:ln w="1905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I</a:t>
            </a:r>
            <a:r>
              <a:rPr lang="en-US" altLang="zh-CN" sz="600" b="1" dirty="0">
                <a:solidFill>
                  <a:schemeClr val="accent3"/>
                </a:solidFill>
              </a:rPr>
              <a:t>nput and</a:t>
            </a:r>
            <a:r>
              <a:rPr lang="en-US" altLang="zh-CN" b="1" dirty="0">
                <a:solidFill>
                  <a:schemeClr val="accent3"/>
                </a:solidFill>
              </a:rPr>
              <a:t> O</a:t>
            </a:r>
            <a:r>
              <a:rPr lang="en-US" altLang="zh-CN" sz="600" b="1" dirty="0">
                <a:solidFill>
                  <a:schemeClr val="accent3"/>
                </a:solidFill>
              </a:rPr>
              <a:t>utput</a:t>
            </a:r>
            <a:endParaRPr lang="zh-CN" altLang="en-US" sz="600" dirty="0">
              <a:solidFill>
                <a:schemeClr val="accent3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43597" y="987574"/>
            <a:ext cx="4604467" cy="3759467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en-US" altLang="zh-CN" i="1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# Filename: </a:t>
            </a:r>
            <a:r>
              <a:rPr lang="en-US" altLang="zh-CN" i="1" dirty="0" smtClean="0">
                <a:solidFill>
                  <a:schemeClr val="bg1">
                    <a:lumMod val="65000"/>
                  </a:schemeClr>
                </a:solidFill>
              </a:rPr>
              <a:t>Prog8-3.py</a:t>
            </a:r>
          </a:p>
          <a:p>
            <a:pPr>
              <a:lnSpc>
                <a:spcPct val="90000"/>
              </a:lnSpc>
            </a:pPr>
            <a:r>
              <a:rPr lang="en-US" altLang="zh-CN" i="1" dirty="0" smtClean="0">
                <a:solidFill>
                  <a:schemeClr val="bg1">
                    <a:lumMod val="65000"/>
                  </a:schemeClr>
                </a:solidFill>
              </a:rPr>
              <a:t>…… # </a:t>
            </a:r>
            <a:r>
              <a:rPr lang="zh-CN" altLang="en-US" i="1" dirty="0" smtClean="0">
                <a:solidFill>
                  <a:schemeClr val="bg1">
                    <a:lumMod val="65000"/>
                  </a:schemeClr>
                </a:solidFill>
              </a:rPr>
              <a:t>类定义见例</a:t>
            </a:r>
            <a:r>
              <a:rPr lang="en-US" altLang="zh-CN" i="1" dirty="0" smtClean="0">
                <a:solidFill>
                  <a:schemeClr val="bg1">
                    <a:lumMod val="65000"/>
                  </a:schemeClr>
                </a:solidFill>
              </a:rPr>
              <a:t>8.1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solidFill>
                  <a:schemeClr val="accent6"/>
                </a:solidFill>
              </a:rPr>
              <a:t>if </a:t>
            </a:r>
            <a:r>
              <a:rPr lang="en-US" altLang="zh-CN" dirty="0"/>
              <a:t>__name__ == </a:t>
            </a:r>
            <a:r>
              <a:rPr lang="en-US" altLang="zh-CN" dirty="0">
                <a:solidFill>
                  <a:schemeClr val="accent3"/>
                </a:solidFill>
              </a:rPr>
              <a:t>'__main__'</a:t>
            </a:r>
            <a:r>
              <a:rPr lang="en-US" altLang="zh-CN" dirty="0"/>
              <a:t>: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</a:t>
            </a:r>
            <a:r>
              <a:rPr lang="en-US" altLang="zh-CN" dirty="0"/>
              <a:t> = </a:t>
            </a:r>
            <a:r>
              <a:rPr lang="en-US" altLang="zh-CN" dirty="0" err="1"/>
              <a:t>PersonInfo</a:t>
            </a:r>
            <a:r>
              <a:rPr lang="en-US" altLang="zh-CN" dirty="0"/>
              <a:t>()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cs.person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'CS'</a:t>
            </a:r>
            <a:r>
              <a:rPr lang="en-US" altLang="zh-CN" dirty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cs.insertp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WangTian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 18)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cs.insertp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ZhangWei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 20)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cs.insertp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LiJianGuo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 40)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>
                <a:solidFill>
                  <a:srgbClr val="7030A0"/>
                </a:solidFill>
              </a:rPr>
              <a:t>print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"There are {0} people in  	Dep.{1}"</a:t>
            </a:r>
            <a:r>
              <a:rPr lang="en-US" altLang="zh-CN" dirty="0"/>
              <a:t>.format(</a:t>
            </a:r>
            <a:r>
              <a:rPr lang="en-US" altLang="zh-CN" dirty="0" err="1"/>
              <a:t>cs.num,cs.dep</a:t>
            </a:r>
            <a:r>
              <a:rPr lang="en-US" altLang="zh-CN" dirty="0"/>
              <a:t>))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cs.printplist</a:t>
            </a:r>
            <a:r>
              <a:rPr lang="en-US" altLang="zh-CN" dirty="0"/>
              <a:t>()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cs.searchp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ZhangWei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cs.delp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LiJianGuo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dirty="0"/>
              <a:t>    </a:t>
            </a:r>
            <a:r>
              <a:rPr lang="en-US" altLang="zh-CN" dirty="0" err="1"/>
              <a:t>cs.printplist</a:t>
            </a:r>
            <a:r>
              <a:rPr lang="en-US" altLang="zh-CN" dirty="0"/>
              <a:t>()</a:t>
            </a:r>
          </a:p>
        </p:txBody>
      </p:sp>
      <p:sp>
        <p:nvSpPr>
          <p:cNvPr id="10" name="椭圆形标注 9"/>
          <p:cNvSpPr/>
          <p:nvPr/>
        </p:nvSpPr>
        <p:spPr>
          <a:xfrm>
            <a:off x="611560" y="915566"/>
            <a:ext cx="792751" cy="294030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3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3305176"/>
            <a:ext cx="3600400" cy="994766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</a:rPr>
              <a:t>面向对象程序设计基本概念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30" y="2643758"/>
            <a:ext cx="160874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</a:t>
            </a:r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182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/>
              <a:t>8.2.3 </a:t>
            </a:r>
            <a:r>
              <a:rPr lang="en-US" altLang="zh-CN" cap="none" spc="110" dirty="0" smtClean="0"/>
              <a:t>__</a:t>
            </a:r>
            <a:r>
              <a:rPr lang="en-US" altLang="zh-CN" cap="none" dirty="0" err="1" smtClean="0"/>
              <a:t>init</a:t>
            </a:r>
            <a:r>
              <a:rPr lang="en-US" altLang="zh-CN" cap="none" spc="110" dirty="0"/>
              <a:t>__</a:t>
            </a:r>
            <a:r>
              <a:rPr lang="en-US" altLang="zh-CN" cap="none" dirty="0" smtClean="0"/>
              <a:t>()</a:t>
            </a:r>
            <a:r>
              <a:rPr lang="zh-CN" altLang="en-US" dirty="0"/>
              <a:t>与</a:t>
            </a:r>
            <a:r>
              <a:rPr lang="en-US" altLang="zh-CN" cap="none" spc="110" dirty="0"/>
              <a:t>__</a:t>
            </a:r>
            <a:r>
              <a:rPr lang="en-US" altLang="zh-CN" cap="none" dirty="0"/>
              <a:t>del</a:t>
            </a:r>
            <a:r>
              <a:rPr lang="en-US" altLang="zh-CN" cap="none" spc="110" dirty="0"/>
              <a:t>__</a:t>
            </a:r>
            <a:r>
              <a:rPr lang="en-US" altLang="zh-CN" cap="none" dirty="0"/>
              <a:t>()</a:t>
            </a:r>
            <a:r>
              <a:rPr lang="zh-CN" altLang="en-US" dirty="0"/>
              <a:t>方法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55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pc="110" dirty="0" smtClean="0"/>
              <a:t>__</a:t>
            </a:r>
            <a:r>
              <a:rPr lang="en-US" altLang="zh-CN" dirty="0" err="1" smtClean="0"/>
              <a:t>init</a:t>
            </a:r>
            <a:r>
              <a:rPr lang="en-US" altLang="zh-CN" spc="110" dirty="0"/>
              <a:t>__</a:t>
            </a:r>
            <a:r>
              <a:rPr lang="en-US" altLang="zh-CN" dirty="0" smtClean="0"/>
              <a:t>() 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20130"/>
            <a:ext cx="4542651" cy="3495836"/>
          </a:xfrm>
        </p:spPr>
        <p:txBody>
          <a:bodyPr>
            <a:normAutofit lnSpcReduction="10000"/>
          </a:bodyPr>
          <a:lstStyle/>
          <a:p>
            <a:r>
              <a:rPr lang="en-US" altLang="zh-CN" spc="110" dirty="0" smtClean="0"/>
              <a:t>__</a:t>
            </a:r>
            <a:r>
              <a:rPr lang="en-US" altLang="zh-CN" dirty="0" err="1" smtClean="0"/>
              <a:t>init</a:t>
            </a:r>
            <a:r>
              <a:rPr lang="en-US" altLang="zh-CN" spc="110" dirty="0"/>
              <a:t>__</a:t>
            </a:r>
            <a:r>
              <a:rPr lang="en-US" altLang="zh-CN" dirty="0" smtClean="0"/>
              <a:t>()</a:t>
            </a:r>
            <a:r>
              <a:rPr lang="zh-CN" altLang="en-US" dirty="0" smtClean="0"/>
              <a:t>方法永远会在对象创建完成后被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自动调用</a:t>
            </a:r>
            <a:endParaRPr lang="en-US" altLang="zh-CN" dirty="0" smtClean="0"/>
          </a:p>
          <a:p>
            <a:r>
              <a:rPr lang="zh-CN" altLang="en-US" dirty="0" smtClean="0"/>
              <a:t>和其他方法一样，实例对象本身会作为</a:t>
            </a:r>
            <a:r>
              <a:rPr lang="en-US" altLang="zh-CN" dirty="0" smtClean="0"/>
              <a:t>self</a:t>
            </a:r>
            <a:r>
              <a:rPr lang="zh-CN" altLang="en-US" dirty="0" smtClean="0"/>
              <a:t>参数传递</a:t>
            </a:r>
            <a:endParaRPr lang="en-US" altLang="zh-CN" dirty="0" smtClean="0"/>
          </a:p>
          <a:p>
            <a:r>
              <a:rPr lang="zh-CN" altLang="en-US" dirty="0" smtClean="0"/>
              <a:t>是在对象创建后被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自动调用的第一个方法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158408" y="1049336"/>
            <a:ext cx="3528392" cy="361072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/>
          </a:p>
          <a:p>
            <a:pPr>
              <a:lnSpc>
                <a:spcPct val="80000"/>
              </a:lnSpc>
            </a:pPr>
            <a:endParaRPr lang="en-US" altLang="zh-CN" sz="24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i="1" dirty="0">
                <a:solidFill>
                  <a:schemeClr val="bg1">
                    <a:lumMod val="65000"/>
                  </a:schemeClr>
                </a:solidFill>
              </a:rPr>
              <a:t># Filename: Prog8-4.py</a:t>
            </a:r>
          </a:p>
          <a:p>
            <a:r>
              <a:rPr lang="en-US" altLang="zh-CN" sz="2000" dirty="0">
                <a:solidFill>
                  <a:schemeClr val="accent6"/>
                </a:solidFill>
              </a:rPr>
              <a:t>class </a:t>
            </a:r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Dog</a:t>
            </a:r>
            <a:r>
              <a:rPr lang="en-US" altLang="zh-CN" sz="2000" dirty="0" smtClean="0"/>
              <a:t>(</a:t>
            </a:r>
            <a:r>
              <a:rPr lang="en-US" altLang="zh-CN" sz="2000" dirty="0" smtClean="0">
                <a:solidFill>
                  <a:srgbClr val="7030A0"/>
                </a:solidFill>
              </a:rPr>
              <a:t>object</a:t>
            </a:r>
            <a:r>
              <a:rPr lang="en-US" altLang="zh-CN" sz="2000" dirty="0"/>
              <a:t>):</a:t>
            </a:r>
          </a:p>
          <a:p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>
                <a:solidFill>
                  <a:schemeClr val="accent3"/>
                </a:solidFill>
              </a:rPr>
              <a:t>'''define Dog Class'''   </a:t>
            </a:r>
          </a:p>
          <a:p>
            <a:r>
              <a:rPr lang="en-US" altLang="zh-CN" sz="2000" dirty="0">
                <a:solidFill>
                  <a:schemeClr val="accent6"/>
                </a:solidFill>
              </a:rPr>
              <a:t>    def </a:t>
            </a:r>
            <a:r>
              <a:rPr lang="en-US" altLang="zh-CN" sz="2000" spc="11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init</a:t>
            </a:r>
            <a:r>
              <a:rPr lang="en-US" altLang="zh-CN" sz="2000" spc="11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000" dirty="0"/>
              <a:t>(self, name):</a:t>
            </a:r>
          </a:p>
          <a:p>
            <a:r>
              <a:rPr lang="en-US" altLang="zh-CN" sz="2000" dirty="0"/>
              <a:t>        self.name = name</a:t>
            </a:r>
          </a:p>
          <a:p>
            <a:r>
              <a:rPr lang="en-US" altLang="zh-CN" sz="2000" dirty="0">
                <a:solidFill>
                  <a:schemeClr val="accent6"/>
                </a:solidFill>
              </a:rPr>
              <a:t>    </a:t>
            </a:r>
            <a:r>
              <a:rPr lang="en-US" altLang="zh-CN" sz="2000" dirty="0" err="1" smtClean="0">
                <a:solidFill>
                  <a:schemeClr val="accent6"/>
                </a:solidFill>
              </a:rPr>
              <a:t>def</a:t>
            </a:r>
            <a:r>
              <a:rPr lang="en-US" altLang="zh-CN" sz="2000" dirty="0" smtClean="0">
                <a:solidFill>
                  <a:schemeClr val="accent6"/>
                </a:solidFill>
              </a:rPr>
              <a:t>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greet</a:t>
            </a:r>
            <a:r>
              <a:rPr lang="en-US" altLang="zh-CN" sz="2000" dirty="0"/>
              <a:t>(self):</a:t>
            </a:r>
          </a:p>
          <a:p>
            <a:r>
              <a:rPr lang="en-US" altLang="zh-CN" sz="2000" dirty="0">
                <a:solidFill>
                  <a:schemeClr val="accent6"/>
                </a:solidFill>
              </a:rPr>
              <a:t>   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'Hi</a:t>
            </a:r>
            <a:r>
              <a:rPr lang="en-US" altLang="zh-CN" sz="2000" dirty="0" smtClean="0">
                <a:solidFill>
                  <a:schemeClr val="accent3"/>
                </a:solidFill>
              </a:rPr>
              <a:t>'</a:t>
            </a:r>
            <a:r>
              <a:rPr lang="en-US" altLang="zh-CN" sz="2000" dirty="0" smtClean="0"/>
              <a:t>)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r>
              <a:rPr lang="en-US" altLang="zh-CN" sz="2000" dirty="0">
                <a:solidFill>
                  <a:schemeClr val="accent6"/>
                </a:solidFill>
              </a:rPr>
              <a:t>if </a:t>
            </a:r>
            <a:r>
              <a:rPr lang="en-US" altLang="zh-CN" sz="2000" spc="110" dirty="0"/>
              <a:t>__</a:t>
            </a:r>
            <a:r>
              <a:rPr lang="en-US" altLang="zh-CN" sz="2000" dirty="0"/>
              <a:t>name</a:t>
            </a:r>
            <a:r>
              <a:rPr lang="en-US" altLang="zh-CN" sz="2000" spc="110" dirty="0"/>
              <a:t>__ </a:t>
            </a:r>
            <a:r>
              <a:rPr lang="en-US" altLang="zh-CN" sz="2000" dirty="0"/>
              <a:t>== </a:t>
            </a:r>
            <a:r>
              <a:rPr lang="en-US" altLang="zh-CN" sz="2000" dirty="0">
                <a:solidFill>
                  <a:schemeClr val="accent3"/>
                </a:solidFill>
              </a:rPr>
              <a:t>'</a:t>
            </a:r>
            <a:r>
              <a:rPr lang="en-US" altLang="zh-CN" sz="2000" spc="110" dirty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main</a:t>
            </a:r>
            <a:r>
              <a:rPr lang="en-US" altLang="zh-CN" sz="2000" spc="110" dirty="0">
                <a:solidFill>
                  <a:schemeClr val="accent3"/>
                </a:solidFill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</a:rPr>
              <a:t>'</a:t>
            </a:r>
            <a:r>
              <a:rPr lang="en-US" altLang="zh-CN" sz="2000" dirty="0"/>
              <a:t>:</a:t>
            </a:r>
          </a:p>
          <a:p>
            <a:r>
              <a:rPr lang="en-US" altLang="zh-CN" sz="2000" dirty="0"/>
              <a:t>     dog = Dog(</a:t>
            </a:r>
            <a:r>
              <a:rPr lang="en-US" altLang="zh-CN" sz="2000" dirty="0">
                <a:solidFill>
                  <a:schemeClr val="accent3"/>
                </a:solidFill>
              </a:rPr>
              <a:t>"Paul"</a:t>
            </a:r>
            <a:r>
              <a:rPr lang="en-US" altLang="zh-CN" sz="2000" dirty="0"/>
              <a:t>)</a:t>
            </a:r>
          </a:p>
          <a:p>
            <a:r>
              <a:rPr lang="en-US" altLang="zh-CN" sz="2000" dirty="0"/>
              <a:t>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(dog.name)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5292080" y="1131590"/>
            <a:ext cx="792751" cy="366038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1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pc="110" dirty="0"/>
              <a:t>__</a:t>
            </a:r>
            <a:r>
              <a:rPr lang="en-US" altLang="zh-CN" dirty="0" err="1"/>
              <a:t>init</a:t>
            </a:r>
            <a:r>
              <a:rPr lang="en-US" altLang="zh-CN" spc="110" dirty="0"/>
              <a:t>__</a:t>
            </a:r>
            <a:r>
              <a:rPr lang="en-US" altLang="zh-CN" dirty="0"/>
              <a:t>()</a:t>
            </a:r>
            <a:r>
              <a:rPr lang="zh-CN" altLang="en-US" dirty="0" smtClean="0"/>
              <a:t>方法调用的时机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791127"/>
              </p:ext>
            </p:extLst>
          </p:nvPr>
        </p:nvGraphicFramePr>
        <p:xfrm>
          <a:off x="461963" y="987425"/>
          <a:ext cx="8229600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2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/>
          <a:lstStyle/>
          <a:p>
            <a:r>
              <a:rPr lang="en-US" altLang="zh-CN" spc="110" dirty="0"/>
              <a:t>__</a:t>
            </a:r>
            <a:r>
              <a:rPr lang="en-US" altLang="zh-CN" dirty="0" err="1"/>
              <a:t>init</a:t>
            </a:r>
            <a:r>
              <a:rPr lang="en-US" altLang="zh-CN" spc="110" dirty="0"/>
              <a:t>__</a:t>
            </a:r>
            <a:r>
              <a:rPr lang="en-US" altLang="zh-CN" dirty="0"/>
              <a:t>()</a:t>
            </a:r>
            <a:r>
              <a:rPr lang="zh-CN" altLang="en-US" dirty="0" smtClean="0"/>
              <a:t>举例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491881" y="969574"/>
            <a:ext cx="5770984" cy="3711962"/>
            <a:chOff x="432111" y="1630643"/>
            <a:chExt cx="2352836" cy="2636814"/>
          </a:xfrm>
        </p:grpSpPr>
        <p:sp>
          <p:nvSpPr>
            <p:cNvPr id="10" name="任意多边形 9"/>
            <p:cNvSpPr/>
            <p:nvPr/>
          </p:nvSpPr>
          <p:spPr>
            <a:xfrm>
              <a:off x="432111" y="1630643"/>
              <a:ext cx="2352836" cy="263681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endParaRPr lang="en-US" altLang="zh-CN" sz="2000" dirty="0" smtClean="0"/>
            </a:p>
            <a:p>
              <a:pPr>
                <a:lnSpc>
                  <a:spcPct val="120000"/>
                </a:lnSpc>
              </a:pPr>
              <a:r>
                <a:rPr lang="en-US" altLang="zh-CN" sz="1600" i="1" dirty="0">
                  <a:solidFill>
                    <a:schemeClr val="bg1">
                      <a:lumMod val="75000"/>
                    </a:schemeClr>
                  </a:solidFill>
                  <a:ea typeface="微软雅黑" panose="020B0503020204020204" pitchFamily="34" charset="-122"/>
                </a:rPr>
                <a:t># Filename: Prog8-5.py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class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PersonInfo</a:t>
              </a:r>
              <a:r>
                <a:rPr lang="en-US" altLang="zh-CN" sz="1600" dirty="0">
                  <a:ea typeface="微软雅黑" panose="020B0503020204020204" pitchFamily="34" charset="-122"/>
                </a:rPr>
                <a:t>: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    '''define </a:t>
              </a:r>
              <a:r>
                <a:rPr lang="en-US" altLang="zh-CN" sz="1600" dirty="0" err="1">
                  <a:solidFill>
                    <a:schemeClr val="accent3"/>
                  </a:solidFill>
                  <a:ea typeface="微软雅黑" panose="020B0503020204020204" pitchFamily="34" charset="-122"/>
                </a:rPr>
                <a:t>PersonInfo</a:t>
              </a: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 Class'''  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 </a:t>
              </a:r>
              <a:r>
                <a:rPr lang="en-US" altLang="zh-CN" sz="1600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def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</a:t>
              </a:r>
              <a:r>
                <a:rPr lang="en-US" altLang="zh-CN" sz="1600" spc="11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err="1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init</a:t>
              </a:r>
              <a:r>
                <a:rPr lang="en-US" altLang="zh-CN" sz="1600" spc="11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>
                  <a:ea typeface="微软雅黑" panose="020B0503020204020204" pitchFamily="34" charset="-122"/>
                </a:rPr>
                <a:t>(self, dep): 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#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将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person()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方法改写成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err="1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init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__()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方法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ea typeface="微软雅黑" panose="020B0503020204020204" pitchFamily="34" charset="-122"/>
                </a:rPr>
                <a:t>        </a:t>
              </a:r>
              <a:r>
                <a:rPr lang="en-US" altLang="zh-CN" sz="1600" dirty="0" err="1">
                  <a:ea typeface="微软雅黑" panose="020B0503020204020204" pitchFamily="34" charset="-122"/>
                </a:rPr>
                <a:t>self.dep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= dep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     </a:t>
              </a:r>
              <a:r>
                <a:rPr lang="en-US" altLang="zh-CN" sz="1600" dirty="0" err="1">
                  <a:ea typeface="微软雅黑" panose="020B0503020204020204" pitchFamily="34" charset="-122"/>
                </a:rPr>
                <a:t>self.num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= 0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     </a:t>
              </a:r>
              <a:r>
                <a:rPr lang="en-US" altLang="zh-CN" sz="1600" dirty="0" err="1">
                  <a:ea typeface="微软雅黑" panose="020B0503020204020204" pitchFamily="34" charset="-122"/>
                </a:rPr>
                <a:t>self.plist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= </a:t>
              </a:r>
              <a:r>
                <a:rPr lang="en-US" altLang="zh-CN" sz="1600" dirty="0" smtClean="0">
                  <a:ea typeface="微软雅黑" panose="020B0503020204020204" pitchFamily="34" charset="-122"/>
                </a:rPr>
                <a:t>[ ]</a:t>
              </a:r>
              <a:endParaRPr lang="en-US" altLang="zh-CN" sz="1600" dirty="0"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 ……    # </a:t>
              </a:r>
              <a:r>
                <a:rPr lang="zh-CN" altLang="en-US" sz="1600" dirty="0">
                  <a:ea typeface="微软雅黑" panose="020B0503020204020204" pitchFamily="34" charset="-122"/>
                </a:rPr>
                <a:t>其他代码与例</a:t>
              </a:r>
              <a:r>
                <a:rPr lang="en-US" altLang="zh-CN" sz="1600" dirty="0">
                  <a:ea typeface="微软雅黑" panose="020B0503020204020204" pitchFamily="34" charset="-122"/>
                </a:rPr>
                <a:t>8.1</a:t>
              </a:r>
              <a:r>
                <a:rPr lang="zh-CN" altLang="en-US" sz="1600" dirty="0" smtClean="0">
                  <a:ea typeface="微软雅黑" panose="020B0503020204020204" pitchFamily="34" charset="-122"/>
                </a:rPr>
                <a:t>一样</a:t>
              </a:r>
              <a:endParaRPr lang="zh-CN" altLang="en-US" sz="1600" dirty="0"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if</a:t>
              </a:r>
              <a:r>
                <a:rPr lang="en-US" altLang="zh-CN" sz="1600" dirty="0">
                  <a:ea typeface="微软雅黑" panose="020B0503020204020204" pitchFamily="34" charset="-122"/>
                </a:rPr>
                <a:t> </a:t>
              </a:r>
              <a:r>
                <a:rPr lang="en-US" altLang="zh-CN" sz="1600" spc="110" dirty="0"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>
                  <a:ea typeface="微软雅黑" panose="020B0503020204020204" pitchFamily="34" charset="-122"/>
                </a:rPr>
                <a:t>name</a:t>
              </a:r>
              <a:r>
                <a:rPr lang="en-US" altLang="zh-CN" sz="1600" spc="110" dirty="0">
                  <a:ea typeface="微软雅黑" panose="020B0503020204020204" pitchFamily="34" charset="-122"/>
                </a:rPr>
                <a:t>__ </a:t>
              </a:r>
              <a:r>
                <a:rPr lang="en-US" altLang="zh-CN" sz="1600" dirty="0">
                  <a:ea typeface="微软雅黑" panose="020B0503020204020204" pitchFamily="34" charset="-122"/>
                </a:rPr>
                <a:t>== </a:t>
              </a: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'</a:t>
              </a:r>
              <a:r>
                <a:rPr lang="en-US" altLang="zh-CN" sz="1600" spc="11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main</a:t>
              </a:r>
              <a:r>
                <a:rPr lang="en-US" altLang="zh-CN" sz="1600" spc="11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'</a:t>
              </a:r>
              <a:r>
                <a:rPr lang="en-US" altLang="zh-CN" sz="1600" dirty="0">
                  <a:ea typeface="微软雅黑" panose="020B0503020204020204" pitchFamily="34" charset="-122"/>
                </a:rPr>
                <a:t>: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</a:t>
              </a:r>
              <a:r>
                <a:rPr lang="en-US" altLang="zh-CN" sz="1600" dirty="0" smtClean="0"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 smtClean="0">
                  <a:ea typeface="微软雅黑" panose="020B0503020204020204" pitchFamily="34" charset="-122"/>
                </a:rPr>
                <a:t>cs</a:t>
              </a:r>
              <a:r>
                <a:rPr lang="en-US" altLang="zh-CN" sz="1600" dirty="0" smtClean="0"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>
                  <a:ea typeface="微软雅黑" panose="020B0503020204020204" pitchFamily="34" charset="-122"/>
                </a:rPr>
                <a:t>= </a:t>
              </a:r>
              <a:r>
                <a:rPr lang="en-US" altLang="zh-CN" sz="1600" dirty="0" err="1">
                  <a:ea typeface="微软雅黑" panose="020B0503020204020204" pitchFamily="34" charset="-122"/>
                </a:rPr>
                <a:t>PersonInfo</a:t>
              </a:r>
              <a:r>
                <a:rPr lang="en-US" altLang="zh-CN" sz="1600" dirty="0">
                  <a:ea typeface="微软雅黑" panose="020B0503020204020204" pitchFamily="34" charset="-122"/>
                </a:rPr>
                <a:t>(</a:t>
              </a:r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'CS'</a:t>
              </a:r>
              <a:r>
                <a:rPr lang="en-US" altLang="zh-CN" sz="1600" dirty="0">
                  <a:ea typeface="微软雅黑" panose="020B0503020204020204" pitchFamily="34" charset="-122"/>
                </a:rPr>
                <a:t>)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ea typeface="微软雅黑" panose="020B0503020204020204" pitchFamily="34" charset="-122"/>
                </a:rPr>
                <a:t>    ……  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#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其他代码及运行结果与例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8.2</a:t>
              </a: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一样</a:t>
              </a:r>
            </a:p>
            <a:p>
              <a:endParaRPr lang="en-US" altLang="zh-CN" sz="1600" dirty="0" smtClean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490826" y="1630643"/>
              <a:ext cx="340245" cy="26638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3528" y="1995686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8.3 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r>
              <a:rPr lang="en-US" altLang="zh-CN" sz="2400" kern="100" spc="11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</a:t>
            </a:r>
            <a:r>
              <a:rPr lang="en-US" altLang="zh-CN" sz="2400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init</a:t>
            </a:r>
            <a:r>
              <a:rPr lang="en-US" altLang="zh-CN" sz="2400" kern="100" spc="11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()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方法改写例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中定义的人员信息类。</a:t>
            </a:r>
          </a:p>
        </p:txBody>
      </p:sp>
    </p:spTree>
    <p:extLst>
      <p:ext uri="{BB962C8B-B14F-4D97-AF65-F5344CB8AC3E}">
        <p14:creationId xmlns:p14="http://schemas.microsoft.com/office/powerpoint/2010/main" val="122606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pc="110" dirty="0" smtClean="0"/>
              <a:t>__</a:t>
            </a:r>
            <a:r>
              <a:rPr lang="en-US" altLang="zh-CN" dirty="0" smtClean="0"/>
              <a:t>del</a:t>
            </a:r>
            <a:r>
              <a:rPr lang="en-US" altLang="zh-CN" spc="110" dirty="0"/>
              <a:t>__</a:t>
            </a:r>
            <a:r>
              <a:rPr lang="en-US" altLang="zh-CN" dirty="0" smtClean="0"/>
              <a:t>()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4326627" cy="3495836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当引用计数减少到</a:t>
            </a:r>
            <a:r>
              <a:rPr lang="en-US" altLang="zh-CN" dirty="0" smtClean="0"/>
              <a:t>0</a:t>
            </a:r>
            <a:r>
              <a:rPr lang="zh-CN" altLang="en-US" dirty="0" smtClean="0"/>
              <a:t>的时候，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会自动释放对象</a:t>
            </a:r>
            <a:endParaRPr lang="en-US" altLang="zh-CN" dirty="0" smtClean="0"/>
          </a:p>
          <a:p>
            <a:r>
              <a:rPr lang="zh-CN" altLang="en-US" dirty="0" smtClean="0"/>
              <a:t>程序执行退出或者显式调用</a:t>
            </a:r>
            <a:r>
              <a:rPr lang="en-US" altLang="zh-CN" dirty="0" smtClean="0"/>
              <a:t>del</a:t>
            </a:r>
            <a:r>
              <a:rPr lang="zh-CN" altLang="en-US" dirty="0" smtClean="0"/>
              <a:t>都会减少引用计数</a:t>
            </a:r>
            <a:endParaRPr lang="en-US" altLang="zh-CN" dirty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自动释放对象之前最后一个调用的方法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004898" y="987574"/>
            <a:ext cx="3672408" cy="369041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en-US" altLang="zh-CN" sz="2000" dirty="0" smtClean="0"/>
          </a:p>
          <a:p>
            <a:pPr>
              <a:lnSpc>
                <a:spcPct val="80000"/>
              </a:lnSpc>
            </a:pPr>
            <a:endParaRPr lang="en-US" altLang="zh-CN" sz="2000" dirty="0" smtClean="0"/>
          </a:p>
          <a:p>
            <a:pPr>
              <a:lnSpc>
                <a:spcPct val="80000"/>
              </a:lnSpc>
            </a:pPr>
            <a:r>
              <a:rPr lang="en-US" altLang="zh-CN" sz="2000" dirty="0" smtClean="0"/>
              <a:t>&gt;&gt;&gt; </a:t>
            </a:r>
            <a:r>
              <a:rPr lang="en-US" altLang="zh-CN" sz="2000" dirty="0">
                <a:solidFill>
                  <a:schemeClr val="accent6"/>
                </a:solidFill>
              </a:rPr>
              <a:t>class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Test</a:t>
            </a:r>
            <a:r>
              <a:rPr lang="en-US" altLang="zh-CN" sz="2000" dirty="0"/>
              <a:t>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</a:t>
            </a:r>
            <a:r>
              <a:rPr lang="en-US" altLang="zh-CN" sz="2000" dirty="0">
                <a:solidFill>
                  <a:schemeClr val="accent6"/>
                </a:solidFill>
              </a:rPr>
              <a:t>def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init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000" dirty="0"/>
              <a:t>(self):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      </a:t>
            </a:r>
            <a:r>
              <a:rPr lang="en-US" altLang="zh-CN" sz="2000" dirty="0" smtClean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("</a:t>
            </a:r>
            <a:r>
              <a:rPr lang="en-US" altLang="zh-CN" sz="2000" dirty="0">
                <a:solidFill>
                  <a:srgbClr val="92D050"/>
                </a:solidFill>
              </a:rPr>
              <a:t>initialized</a:t>
            </a:r>
            <a:r>
              <a:rPr lang="en-US" altLang="zh-CN" sz="2000" dirty="0"/>
              <a:t>")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</a:t>
            </a:r>
            <a:r>
              <a:rPr lang="en-US" altLang="zh-CN" sz="2000" dirty="0">
                <a:solidFill>
                  <a:schemeClr val="accent6"/>
                </a:solidFill>
              </a:rPr>
              <a:t>def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__del__</a:t>
            </a:r>
            <a:r>
              <a:rPr lang="en-US" altLang="zh-CN" sz="2000" dirty="0"/>
              <a:t>(self):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 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("</a:t>
            </a:r>
            <a:r>
              <a:rPr lang="en-US" altLang="zh-CN" sz="2000" dirty="0">
                <a:solidFill>
                  <a:srgbClr val="92D050"/>
                </a:solidFill>
              </a:rPr>
              <a:t>deleted</a:t>
            </a:r>
            <a:r>
              <a:rPr lang="en-US" altLang="zh-CN" sz="2000" dirty="0" smtClean="0"/>
              <a:t>")</a:t>
            </a:r>
            <a:endParaRPr lang="en-US" altLang="zh-CN" sz="2000" dirty="0"/>
          </a:p>
          <a:p>
            <a:pPr>
              <a:lnSpc>
                <a:spcPct val="80000"/>
              </a:lnSpc>
            </a:pPr>
            <a:r>
              <a:rPr lang="en-US" altLang="zh-CN" sz="2000" dirty="0"/>
              <a:t>&gt;&gt;&gt; x = Test()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initialized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&gt;&gt;&gt; y = x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&gt;&gt;&gt; z = y</a:t>
            </a:r>
          </a:p>
          <a:p>
            <a:pPr>
              <a:lnSpc>
                <a:spcPct val="80000"/>
              </a:lnSpc>
            </a:pPr>
            <a:r>
              <a:rPr lang="en-US" altLang="zh-CN" sz="2000" dirty="0" smtClean="0"/>
              <a:t>&gt;&gt;&gt; </a:t>
            </a:r>
            <a:r>
              <a:rPr lang="en-US" altLang="zh-CN" sz="2000" dirty="0">
                <a:solidFill>
                  <a:schemeClr val="accent6"/>
                </a:solidFill>
              </a:rPr>
              <a:t>del</a:t>
            </a:r>
            <a:r>
              <a:rPr lang="en-US" altLang="zh-CN" sz="2000" dirty="0"/>
              <a:t> x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&gt;&gt;&gt; </a:t>
            </a:r>
            <a:r>
              <a:rPr lang="en-US" altLang="zh-CN" sz="2000" dirty="0">
                <a:solidFill>
                  <a:schemeClr val="accent6"/>
                </a:solidFill>
              </a:rPr>
              <a:t>del</a:t>
            </a:r>
            <a:r>
              <a:rPr lang="en-US" altLang="zh-CN" sz="2000" dirty="0"/>
              <a:t> y</a:t>
            </a:r>
          </a:p>
          <a:p>
            <a:pPr>
              <a:lnSpc>
                <a:spcPct val="80000"/>
              </a:lnSpc>
            </a:pPr>
            <a:r>
              <a:rPr lang="en-US" altLang="zh-CN" sz="2000" dirty="0"/>
              <a:t>&gt;&gt;&gt; </a:t>
            </a:r>
            <a:r>
              <a:rPr lang="en-US" altLang="zh-CN" sz="2000" dirty="0">
                <a:solidFill>
                  <a:schemeClr val="accent6"/>
                </a:solidFill>
              </a:rPr>
              <a:t>del</a:t>
            </a:r>
            <a:r>
              <a:rPr lang="en-US" altLang="zh-CN" sz="2000" dirty="0"/>
              <a:t> z</a:t>
            </a: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Deleted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5148064" y="1059582"/>
            <a:ext cx="864405" cy="339424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700" b="1" dirty="0">
                <a:solidFill>
                  <a:schemeClr val="accent6"/>
                </a:solidFill>
              </a:rPr>
              <a:t>S</a:t>
            </a:r>
            <a:r>
              <a:rPr lang="en-US" altLang="zh-CN" sz="788" dirty="0">
                <a:solidFill>
                  <a:schemeClr val="accent6"/>
                </a:solidFill>
              </a:rPr>
              <a:t>ource</a:t>
            </a:r>
            <a:endParaRPr lang="zh-CN" altLang="en-US" sz="788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7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引用计数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73578" y="1131590"/>
            <a:ext cx="2088232" cy="1656184"/>
            <a:chOff x="539552" y="1563638"/>
            <a:chExt cx="2088232" cy="1656184"/>
          </a:xfrm>
        </p:grpSpPr>
        <p:sp>
          <p:nvSpPr>
            <p:cNvPr id="5" name="矩形 4"/>
            <p:cNvSpPr/>
            <p:nvPr/>
          </p:nvSpPr>
          <p:spPr>
            <a:xfrm>
              <a:off x="1547664" y="1995686"/>
              <a:ext cx="108012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Test </a:t>
              </a:r>
              <a:r>
                <a:rPr lang="zh-CN" altLang="en-US" dirty="0" smtClean="0"/>
                <a:t>实例对象</a:t>
              </a:r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539552" y="1563638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x</a:t>
              </a:r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541093" y="2211710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539552" y="2859782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cxnSp>
          <p:nvCxnSpPr>
            <p:cNvPr id="10" name="直接箭头连接符 9"/>
            <p:cNvCxnSpPr>
              <a:stCxn id="6" idx="6"/>
            </p:cNvCxnSpPr>
            <p:nvPr/>
          </p:nvCxnSpPr>
          <p:spPr>
            <a:xfrm>
              <a:off x="899592" y="1743658"/>
              <a:ext cx="648072" cy="4680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>
              <a:stCxn id="7" idx="6"/>
              <a:endCxn id="5" idx="1"/>
            </p:cNvCxnSpPr>
            <p:nvPr/>
          </p:nvCxnSpPr>
          <p:spPr>
            <a:xfrm>
              <a:off x="901133" y="2391730"/>
              <a:ext cx="64653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>
              <a:stCxn id="8" idx="6"/>
            </p:cNvCxnSpPr>
            <p:nvPr/>
          </p:nvCxnSpPr>
          <p:spPr>
            <a:xfrm flipV="1">
              <a:off x="899592" y="2553748"/>
              <a:ext cx="648072" cy="4860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10871" y="1563638"/>
            <a:ext cx="2088232" cy="1224136"/>
            <a:chOff x="3563888" y="1995686"/>
            <a:chExt cx="2088232" cy="1224136"/>
          </a:xfrm>
        </p:grpSpPr>
        <p:sp>
          <p:nvSpPr>
            <p:cNvPr id="17" name="矩形 16"/>
            <p:cNvSpPr/>
            <p:nvPr/>
          </p:nvSpPr>
          <p:spPr>
            <a:xfrm>
              <a:off x="4572000" y="1995686"/>
              <a:ext cx="108012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Test </a:t>
              </a:r>
              <a:r>
                <a:rPr lang="zh-CN" altLang="en-US" dirty="0" smtClean="0"/>
                <a:t>实例对象</a:t>
              </a:r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3565429" y="2211710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y</a:t>
              </a:r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63888" y="2859782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cxnSp>
          <p:nvCxnSpPr>
            <p:cNvPr id="22" name="直接箭头连接符 21"/>
            <p:cNvCxnSpPr>
              <a:stCxn id="19" idx="6"/>
              <a:endCxn id="17" idx="1"/>
            </p:cNvCxnSpPr>
            <p:nvPr/>
          </p:nvCxnSpPr>
          <p:spPr>
            <a:xfrm>
              <a:off x="3925469" y="2391730"/>
              <a:ext cx="64653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stCxn id="20" idx="6"/>
            </p:cNvCxnSpPr>
            <p:nvPr/>
          </p:nvCxnSpPr>
          <p:spPr>
            <a:xfrm flipV="1">
              <a:off x="3923928" y="2553748"/>
              <a:ext cx="648072" cy="4860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048164" y="1563638"/>
            <a:ext cx="2088232" cy="1224136"/>
            <a:chOff x="6048164" y="1995686"/>
            <a:chExt cx="2088232" cy="1224136"/>
          </a:xfrm>
        </p:grpSpPr>
        <p:sp>
          <p:nvSpPr>
            <p:cNvPr id="26" name="矩形 25"/>
            <p:cNvSpPr/>
            <p:nvPr/>
          </p:nvSpPr>
          <p:spPr>
            <a:xfrm>
              <a:off x="7056276" y="1995686"/>
              <a:ext cx="108012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Test </a:t>
              </a:r>
              <a:r>
                <a:rPr lang="zh-CN" altLang="en-US" dirty="0" smtClean="0"/>
                <a:t>实例对象</a:t>
              </a:r>
              <a:endParaRPr lang="zh-CN" altLang="en-US" dirty="0"/>
            </a:p>
          </p:txBody>
        </p:sp>
        <p:sp>
          <p:nvSpPr>
            <p:cNvPr id="29" name="椭圆 28"/>
            <p:cNvSpPr/>
            <p:nvPr/>
          </p:nvSpPr>
          <p:spPr>
            <a:xfrm>
              <a:off x="6048164" y="2859782"/>
              <a:ext cx="360040" cy="3600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z</a:t>
              </a:r>
              <a:endParaRPr lang="zh-CN" altLang="en-US" dirty="0"/>
            </a:p>
          </p:txBody>
        </p:sp>
        <p:cxnSp>
          <p:nvCxnSpPr>
            <p:cNvPr id="32" name="直接箭头连接符 31"/>
            <p:cNvCxnSpPr>
              <a:stCxn id="29" idx="6"/>
            </p:cNvCxnSpPr>
            <p:nvPr/>
          </p:nvCxnSpPr>
          <p:spPr>
            <a:xfrm flipV="1">
              <a:off x="6408204" y="2553748"/>
              <a:ext cx="648072" cy="4860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1331640" y="2931790"/>
            <a:ext cx="136815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引用计数： </a:t>
            </a:r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36" name="矩形 35"/>
          <p:cNvSpPr/>
          <p:nvPr/>
        </p:nvSpPr>
        <p:spPr>
          <a:xfrm>
            <a:off x="3995936" y="2931790"/>
            <a:ext cx="136815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引用计数： </a:t>
            </a:r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37" name="矩形 36"/>
          <p:cNvSpPr/>
          <p:nvPr/>
        </p:nvSpPr>
        <p:spPr>
          <a:xfrm>
            <a:off x="6660232" y="2931790"/>
            <a:ext cx="136815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引用计数： 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cxnSp>
        <p:nvCxnSpPr>
          <p:cNvPr id="39" name="直接箭头连接符 38"/>
          <p:cNvCxnSpPr>
            <a:stCxn id="35" idx="3"/>
            <a:endCxn id="36" idx="1"/>
          </p:cNvCxnSpPr>
          <p:nvPr/>
        </p:nvCxnSpPr>
        <p:spPr>
          <a:xfrm>
            <a:off x="2699792" y="3039802"/>
            <a:ext cx="1296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5364088" y="3039802"/>
            <a:ext cx="1296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956320" y="3030948"/>
            <a:ext cx="909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del</a:t>
            </a:r>
            <a:r>
              <a:rPr lang="en-US" altLang="zh-CN" dirty="0" smtClean="0"/>
              <a:t> x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5593613" y="3026293"/>
            <a:ext cx="909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del</a:t>
            </a:r>
            <a:r>
              <a:rPr lang="en-US" altLang="zh-CN" dirty="0" smtClean="0"/>
              <a:t> y</a:t>
            </a:r>
            <a:endParaRPr lang="zh-CN" altLang="en-US" dirty="0"/>
          </a:p>
        </p:txBody>
      </p:sp>
      <p:cxnSp>
        <p:nvCxnSpPr>
          <p:cNvPr id="45" name="直接箭头连接符 44"/>
          <p:cNvCxnSpPr>
            <a:stCxn id="37" idx="2"/>
          </p:cNvCxnSpPr>
          <p:nvPr/>
        </p:nvCxnSpPr>
        <p:spPr>
          <a:xfrm>
            <a:off x="7344308" y="3147814"/>
            <a:ext cx="0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7299283" y="3251180"/>
            <a:ext cx="909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del</a:t>
            </a:r>
            <a:r>
              <a:rPr lang="en-US" altLang="zh-CN" dirty="0" smtClean="0"/>
              <a:t> z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6228184" y="3723878"/>
            <a:ext cx="21602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引用计数为</a:t>
            </a:r>
            <a:r>
              <a:rPr lang="en-US" altLang="zh-CN" dirty="0" smtClean="0"/>
              <a:t>0</a:t>
            </a:r>
          </a:p>
          <a:p>
            <a:pPr algn="ctr"/>
            <a:r>
              <a:rPr lang="en-US" altLang="zh-CN" spc="110" dirty="0" smtClean="0"/>
              <a:t>__</a:t>
            </a:r>
            <a:r>
              <a:rPr lang="en-US" altLang="zh-CN" dirty="0" smtClean="0"/>
              <a:t>del</a:t>
            </a:r>
            <a:r>
              <a:rPr lang="en-US" altLang="zh-CN" spc="110" dirty="0"/>
              <a:t>__</a:t>
            </a:r>
            <a:r>
              <a:rPr lang="en-US" altLang="zh-CN" dirty="0" smtClean="0"/>
              <a:t>()</a:t>
            </a:r>
            <a:r>
              <a:rPr lang="zh-CN" altLang="en-US" dirty="0" smtClean="0"/>
              <a:t>被调用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自动释放对象</a:t>
            </a:r>
            <a:endParaRPr lang="zh-CN" altLang="en-US" dirty="0"/>
          </a:p>
        </p:txBody>
      </p:sp>
      <p:sp>
        <p:nvSpPr>
          <p:cNvPr id="48" name="圆角矩形 47"/>
          <p:cNvSpPr/>
          <p:nvPr/>
        </p:nvSpPr>
        <p:spPr>
          <a:xfrm>
            <a:off x="611559" y="987574"/>
            <a:ext cx="2448273" cy="1872208"/>
          </a:xfrm>
          <a:prstGeom prst="roundRect">
            <a:avLst>
              <a:gd name="adj" fmla="val 2652"/>
            </a:avLst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241003" y="982127"/>
            <a:ext cx="2448273" cy="1872208"/>
          </a:xfrm>
          <a:prstGeom prst="roundRect">
            <a:avLst>
              <a:gd name="adj" fmla="val 2652"/>
            </a:avLst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5870447" y="984632"/>
            <a:ext cx="2448273" cy="1872208"/>
          </a:xfrm>
          <a:prstGeom prst="roundRect">
            <a:avLst>
              <a:gd name="adj" fmla="val 2652"/>
            </a:avLst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3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8.2.4 </a:t>
            </a:r>
            <a:r>
              <a:rPr lang="zh-CN" altLang="en-US" dirty="0" smtClean="0"/>
              <a:t>实例属性与类属性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776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r>
              <a:rPr lang="zh-CN" altLang="en-US" dirty="0"/>
              <a:t>属性（</a:t>
            </a:r>
            <a:r>
              <a:rPr lang="en-US" altLang="zh-CN" dirty="0"/>
              <a:t>Instance Attributes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73125"/>
            <a:ext cx="4110603" cy="3495836"/>
          </a:xfrm>
        </p:spPr>
        <p:txBody>
          <a:bodyPr/>
          <a:lstStyle/>
          <a:p>
            <a:r>
              <a:rPr lang="zh-CN" altLang="en-US" dirty="0" smtClean="0"/>
              <a:t>实例属性创建时间</a:t>
            </a:r>
            <a:r>
              <a:rPr lang="en-US" altLang="zh-CN" dirty="0" smtClean="0"/>
              <a:t>: </a:t>
            </a:r>
            <a:r>
              <a:rPr lang="zh-CN" altLang="en-US" dirty="0" smtClean="0"/>
              <a:t>实例创建时或者实例创建之后</a:t>
            </a:r>
            <a:endParaRPr lang="en-US" altLang="zh-CN" dirty="0" smtClean="0"/>
          </a:p>
          <a:p>
            <a:r>
              <a:rPr lang="zh-CN" altLang="en-US" dirty="0" smtClean="0"/>
              <a:t>所有实例属性保存在名为</a:t>
            </a:r>
            <a:r>
              <a:rPr lang="en-US" altLang="zh-CN" i="1" spc="110" dirty="0" smtClean="0">
                <a:latin typeface="+mj-lt"/>
              </a:rPr>
              <a:t>__</a:t>
            </a:r>
            <a:r>
              <a:rPr lang="en-US" altLang="zh-CN" dirty="0" err="1" smtClean="0">
                <a:latin typeface="+mj-lt"/>
              </a:rPr>
              <a:t>dict</a:t>
            </a:r>
            <a:r>
              <a:rPr lang="en-US" altLang="zh-CN" i="1" spc="110" dirty="0">
                <a:latin typeface="+mj-lt"/>
              </a:rPr>
              <a:t>__</a:t>
            </a:r>
            <a:r>
              <a:rPr lang="zh-CN" altLang="en-US" dirty="0" smtClean="0"/>
              <a:t>的内嵌属性里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932040" y="1059582"/>
            <a:ext cx="3672408" cy="3499389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&gt;&gt;&gt; </a:t>
            </a:r>
            <a:r>
              <a:rPr lang="en-US" altLang="zh-CN" sz="2400" dirty="0">
                <a:solidFill>
                  <a:schemeClr val="accent6"/>
                </a:solidFill>
              </a:rPr>
              <a:t>class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Date</a:t>
            </a:r>
            <a:r>
              <a:rPr lang="en-US" altLang="zh-CN" sz="2400" dirty="0"/>
              <a:t>: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</a:t>
            </a:r>
            <a:r>
              <a:rPr lang="en-US" altLang="zh-CN" sz="2400" dirty="0">
                <a:solidFill>
                  <a:srgbClr val="7030A0"/>
                </a:solidFill>
              </a:rPr>
              <a:t>pass</a:t>
            </a:r>
          </a:p>
          <a:p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endParaRPr lang="en-US" altLang="zh-CN" sz="2400" dirty="0">
              <a:solidFill>
                <a:srgbClr val="0070C0"/>
              </a:solidFill>
            </a:endParaRPr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/>
              <a:t>curDate</a:t>
            </a:r>
            <a:r>
              <a:rPr lang="en-US" altLang="zh-CN" sz="2400" dirty="0"/>
              <a:t> = Date()</a:t>
            </a:r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/>
              <a:t>curDate.month</a:t>
            </a:r>
            <a:r>
              <a:rPr lang="en-US" altLang="zh-CN" sz="2400" dirty="0"/>
              <a:t> = 6</a:t>
            </a:r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/>
              <a:t>curDate.day</a:t>
            </a:r>
            <a:r>
              <a:rPr lang="en-US" altLang="zh-CN" sz="2400" dirty="0"/>
              <a:t> = 1</a:t>
            </a:r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/>
              <a:t>curDate</a:t>
            </a:r>
            <a:r>
              <a:rPr lang="en-US" altLang="zh-CN" sz="2400" dirty="0"/>
              <a:t>.</a:t>
            </a:r>
            <a:r>
              <a:rPr lang="en-US" altLang="zh-CN" sz="2400" spc="110" dirty="0"/>
              <a:t>__</a:t>
            </a:r>
            <a:r>
              <a:rPr lang="en-US" altLang="zh-CN" sz="2400" dirty="0" err="1"/>
              <a:t>dict</a:t>
            </a:r>
            <a:r>
              <a:rPr lang="en-US" altLang="zh-CN" sz="2400" spc="110" dirty="0"/>
              <a:t>__</a:t>
            </a:r>
          </a:p>
          <a:p>
            <a:r>
              <a:rPr lang="en-US" altLang="zh-CN" sz="2400" dirty="0">
                <a:solidFill>
                  <a:srgbClr val="0070C0"/>
                </a:solidFill>
              </a:rPr>
              <a:t>{'day': 1, 'month': 6}</a:t>
            </a:r>
          </a:p>
          <a:p>
            <a:endParaRPr lang="en-US" altLang="zh-CN" dirty="0">
              <a:solidFill>
                <a:srgbClr val="0070C0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076056" y="1066451"/>
            <a:ext cx="864405" cy="411432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700" b="1" dirty="0">
                <a:solidFill>
                  <a:schemeClr val="accent6"/>
                </a:solidFill>
              </a:rPr>
              <a:t>S</a:t>
            </a:r>
            <a:r>
              <a:rPr lang="en-US" altLang="zh-CN" sz="788" dirty="0">
                <a:solidFill>
                  <a:schemeClr val="accent6"/>
                </a:solidFill>
              </a:rPr>
              <a:t>ource</a:t>
            </a:r>
            <a:endParaRPr lang="zh-CN" altLang="en-US" sz="788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8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实例</a:t>
            </a:r>
            <a:r>
              <a:rPr lang="zh-CN" altLang="en-US" dirty="0" smtClean="0"/>
              <a:t>属性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35696" y="1043489"/>
            <a:ext cx="4834880" cy="3544484"/>
            <a:chOff x="500167" y="1749612"/>
            <a:chExt cx="2284780" cy="2517845"/>
          </a:xfrm>
        </p:grpSpPr>
        <p:sp>
          <p:nvSpPr>
            <p:cNvPr id="12" name="任意多边形 11"/>
            <p:cNvSpPr/>
            <p:nvPr/>
          </p:nvSpPr>
          <p:spPr>
            <a:xfrm>
              <a:off x="500167" y="1749612"/>
              <a:ext cx="2284780" cy="251784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endParaRPr lang="en-US" altLang="zh-CN" sz="2000" dirty="0" smtClean="0"/>
            </a:p>
            <a:p>
              <a:r>
                <a:rPr lang="en-US" altLang="zh-CN" sz="2000" dirty="0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class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Dog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smtClean="0">
                  <a:solidFill>
                    <a:srgbClr val="7030A0"/>
                  </a:solidFill>
                  <a:ea typeface="微软雅黑" panose="020B0503020204020204" pitchFamily="34" charset="-122"/>
                </a:rPr>
                <a:t>object</a:t>
              </a:r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):</a:t>
              </a:r>
            </a:p>
            <a:p>
              <a:r>
                <a:rPr lang="en-US" altLang="zh-CN" sz="2000" dirty="0">
                  <a:solidFill>
                    <a:srgbClr val="00B050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sz="20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"define </a:t>
              </a:r>
              <a:r>
                <a:rPr lang="en-US" altLang="zh-CN" sz="20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Dog </a:t>
              </a:r>
              <a:r>
                <a:rPr lang="en-US" altLang="zh-CN" sz="20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class"</a:t>
              </a:r>
            </a:p>
            <a:p>
              <a:r>
                <a:rPr lang="en-US" altLang="zh-CN" sz="2000" dirty="0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sz="2000" dirty="0" err="1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def</a:t>
              </a:r>
              <a:r>
                <a:rPr lang="en-US" altLang="zh-CN" sz="2000" dirty="0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200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greet</a:t>
              </a:r>
              <a:r>
                <a:rPr lang="en-US" altLang="zh-CN" sz="2000" dirty="0">
                  <a:ea typeface="微软雅黑" panose="020B0503020204020204" pitchFamily="34" charset="-122"/>
                </a:rPr>
                <a:t>(self):</a:t>
              </a:r>
            </a:p>
            <a:p>
              <a:r>
                <a:rPr lang="en-US" altLang="zh-CN" sz="2000" dirty="0">
                  <a:ea typeface="微软雅黑" panose="020B0503020204020204" pitchFamily="34" charset="-122"/>
                </a:rPr>
                <a:t>        </a:t>
              </a:r>
              <a:r>
                <a:rPr lang="en-US" altLang="zh-CN" sz="2000" dirty="0" smtClean="0">
                  <a:solidFill>
                    <a:srgbClr val="7030A0"/>
                  </a:solidFill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 smtClean="0"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“Hi"</a:t>
              </a:r>
              <a:r>
                <a:rPr lang="en-US" altLang="zh-CN" sz="2000" dirty="0" smtClean="0">
                  <a:ea typeface="微软雅黑" panose="020B0503020204020204" pitchFamily="34" charset="-122"/>
                </a:rPr>
                <a:t>)</a:t>
              </a:r>
            </a:p>
            <a:p>
              <a:endParaRPr lang="en-US" altLang="zh-CN" sz="2000" dirty="0" smtClean="0">
                <a:ea typeface="微软雅黑" panose="020B0503020204020204" pitchFamily="34" charset="-122"/>
              </a:endParaRPr>
            </a:p>
            <a:p>
              <a:r>
                <a:rPr lang="en-US" altLang="zh-CN" sz="2000" dirty="0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if </a:t>
              </a:r>
              <a:r>
                <a:rPr lang="en-US" altLang="zh-CN" sz="2000" spc="11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name</a:t>
              </a:r>
              <a:r>
                <a:rPr lang="en-US" altLang="zh-CN" sz="2000" spc="11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 smtClean="0">
                  <a:ea typeface="微软雅黑" panose="020B0503020204020204" pitchFamily="34" charset="-122"/>
                </a:rPr>
                <a:t> == </a:t>
              </a:r>
              <a:r>
                <a:rPr lang="en-US" altLang="zh-CN" sz="20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'</a:t>
              </a:r>
              <a:r>
                <a:rPr lang="en-US" altLang="zh-CN" sz="2000" spc="11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main</a:t>
              </a:r>
              <a:r>
                <a:rPr lang="en-US" altLang="zh-CN" sz="2000" spc="11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'</a:t>
              </a:r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:</a:t>
              </a:r>
            </a:p>
            <a:p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 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dog </a:t>
              </a:r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Dog()</a:t>
              </a:r>
              <a:endPara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  <a:p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 dog.name = </a:t>
              </a:r>
              <a:r>
                <a:rPr lang="en-US" altLang="zh-CN" sz="20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"</a:t>
              </a:r>
              <a:r>
                <a:rPr lang="en-US" altLang="zh-CN" sz="20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Paul</a:t>
              </a:r>
              <a:r>
                <a:rPr lang="en-US" altLang="zh-CN" sz="20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"</a:t>
              </a:r>
              <a:endParaRPr lang="en-US" altLang="zh-CN" sz="2000" dirty="0" smtClean="0">
                <a:solidFill>
                  <a:prstClr val="black"/>
                </a:solidFill>
                <a:ea typeface="微软雅黑" panose="020B0503020204020204" pitchFamily="34" charset="-122"/>
              </a:endParaRPr>
            </a:p>
            <a:p>
              <a:r>
                <a:rPr lang="en-US" altLang="zh-CN" sz="20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 </a:t>
              </a:r>
              <a:r>
                <a:rPr lang="en-US" altLang="zh-CN" sz="2000" dirty="0">
                  <a:solidFill>
                    <a:srgbClr val="7030A0"/>
                  </a:solidFill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dog.</a:t>
              </a:r>
              <a:r>
                <a:rPr lang="en-US" altLang="zh-CN" sz="2000" spc="11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 err="1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dict</a:t>
              </a:r>
              <a:r>
                <a:rPr lang="en-US" altLang="zh-CN" sz="2000" spc="11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20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)</a:t>
              </a:r>
              <a:endPara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  <a:p>
              <a:endParaRPr lang="en-US" altLang="zh-CN" sz="1600" dirty="0" smtClean="0"/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68223" y="1812195"/>
              <a:ext cx="340245" cy="26638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514746" y="1923678"/>
            <a:ext cx="2311660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2200" u="sng" dirty="0">
                <a:solidFill>
                  <a:schemeClr val="tx1"/>
                </a:solidFill>
                <a:ea typeface="宋体" charset="-122"/>
              </a:rPr>
              <a:t>Output</a:t>
            </a:r>
            <a:r>
              <a:rPr lang="en-US" altLang="zh-CN" sz="2200" dirty="0">
                <a:solidFill>
                  <a:schemeClr val="tx1"/>
                </a:solidFill>
                <a:ea typeface="宋体" charset="-122"/>
              </a:rPr>
              <a:t>:</a:t>
            </a:r>
          </a:p>
          <a:p>
            <a:pPr>
              <a:lnSpc>
                <a:spcPts val="1800"/>
              </a:lnSpc>
            </a:pPr>
            <a:r>
              <a:rPr lang="en-US" altLang="zh-CN" sz="2000" dirty="0" smtClean="0"/>
              <a:t>{</a:t>
            </a:r>
            <a:r>
              <a:rPr lang="en-US" altLang="zh-CN" sz="2000" dirty="0"/>
              <a:t>'</a:t>
            </a:r>
            <a:r>
              <a:rPr lang="en-US" altLang="zh-CN" sz="2000" dirty="0" err="1"/>
              <a:t>name':'Paul</a:t>
            </a:r>
            <a:r>
              <a:rPr lang="en-US" altLang="zh-CN" sz="2000" dirty="0"/>
              <a:t>'</a:t>
            </a:r>
            <a:r>
              <a:rPr lang="en-US" altLang="zh-CN" sz="2000" dirty="0" smtClean="0"/>
              <a:t>}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0312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类属性（</a:t>
            </a:r>
            <a:r>
              <a:rPr lang="en-US" altLang="zh-CN" dirty="0"/>
              <a:t>Class </a:t>
            </a:r>
            <a:r>
              <a:rPr lang="en-US" altLang="zh-CN" dirty="0" smtClean="0"/>
              <a:t>Attributes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69572"/>
            <a:ext cx="5606357" cy="3240360"/>
          </a:xfrm>
        </p:spPr>
        <p:txBody>
          <a:bodyPr>
            <a:noAutofit/>
          </a:bodyPr>
          <a:lstStyle/>
          <a:p>
            <a:r>
              <a:rPr lang="zh-CN" altLang="en-US" sz="2000" dirty="0" smtClean="0"/>
              <a:t>类的数据属性（静态成员）仅仅</a:t>
            </a:r>
            <a:r>
              <a:rPr lang="zh-CN" altLang="en-US" sz="2000" dirty="0"/>
              <a:t>是所定义的类的</a:t>
            </a:r>
            <a:r>
              <a:rPr lang="zh-CN" altLang="en-US" sz="2000" dirty="0" smtClean="0"/>
              <a:t>变量</a:t>
            </a:r>
            <a:endParaRPr lang="en-US" altLang="zh-CN" sz="2000" dirty="0" smtClean="0"/>
          </a:p>
          <a:p>
            <a:r>
              <a:rPr lang="zh-CN" altLang="en-US" sz="2000" dirty="0" smtClean="0"/>
              <a:t>在</a:t>
            </a:r>
            <a:r>
              <a:rPr lang="zh-CN" altLang="en-US" sz="2000" dirty="0"/>
              <a:t>类创建后被使用</a:t>
            </a:r>
            <a:endParaRPr lang="en-US" altLang="zh-CN" sz="2000" dirty="0" smtClean="0"/>
          </a:p>
          <a:p>
            <a:r>
              <a:rPr lang="zh-CN" altLang="en-US" sz="2000" dirty="0" smtClean="0"/>
              <a:t>可以由</a:t>
            </a:r>
            <a:r>
              <a:rPr lang="zh-CN" altLang="en-US" sz="2000" dirty="0"/>
              <a:t>类中的方法来更新</a:t>
            </a:r>
            <a:r>
              <a:rPr lang="zh-CN" altLang="en-US" sz="2000" dirty="0" smtClean="0"/>
              <a:t>，也可以在主程序中更新</a:t>
            </a:r>
            <a:endParaRPr lang="en-US" altLang="zh-CN" sz="2000" dirty="0" smtClean="0"/>
          </a:p>
          <a:p>
            <a:r>
              <a:rPr lang="zh-CN" altLang="en-US" sz="2000" dirty="0"/>
              <a:t>类属性和实例</a:t>
            </a:r>
            <a:r>
              <a:rPr lang="zh-CN" altLang="en-US" sz="2000" dirty="0" smtClean="0"/>
              <a:t>无关，修改</a:t>
            </a:r>
            <a:r>
              <a:rPr lang="zh-CN" altLang="en-US" sz="2000" dirty="0"/>
              <a:t>类属性需要使用类</a:t>
            </a:r>
            <a:r>
              <a:rPr lang="zh-CN" altLang="en-US" sz="2000" dirty="0" smtClean="0"/>
              <a:t>名</a:t>
            </a:r>
            <a:endParaRPr lang="en-US" altLang="zh-CN" sz="2000" dirty="0" smtClean="0"/>
          </a:p>
          <a:p>
            <a:r>
              <a:rPr lang="zh-CN" altLang="en-US" sz="2000" dirty="0" smtClean="0"/>
              <a:t>通常用来保存和类相关的值，例如对象计数器</a:t>
            </a:r>
            <a:endParaRPr lang="zh-CN" altLang="en-US" sz="20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084168" y="1008149"/>
            <a:ext cx="2880320" cy="3499389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&gt;&gt;&gt; </a:t>
            </a:r>
            <a:r>
              <a:rPr lang="en-US" altLang="zh-CN" sz="2400" dirty="0">
                <a:solidFill>
                  <a:schemeClr val="accent6"/>
                </a:solidFill>
              </a:rPr>
              <a:t>class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TestII</a:t>
            </a:r>
            <a:r>
              <a:rPr lang="en-US" altLang="zh-CN" sz="2400" dirty="0" smtClean="0"/>
              <a:t>:</a:t>
            </a:r>
            <a:endParaRPr lang="en-US" altLang="zh-CN" sz="2400" dirty="0"/>
          </a:p>
          <a:p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</a:t>
            </a:r>
            <a:r>
              <a:rPr lang="en-US" altLang="zh-CN" sz="2400" dirty="0"/>
              <a:t>data = 10</a:t>
            </a:r>
          </a:p>
          <a:p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endParaRPr lang="en-US" altLang="zh-CN" sz="2400" dirty="0">
              <a:solidFill>
                <a:srgbClr val="0070C0"/>
              </a:solidFill>
            </a:endParaRPr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 smtClean="0"/>
              <a:t>TestII.data</a:t>
            </a:r>
            <a:endParaRPr lang="en-US" altLang="zh-CN" sz="2400" dirty="0" smtClean="0"/>
          </a:p>
          <a:p>
            <a:r>
              <a:rPr lang="en-US" altLang="zh-CN" sz="2400" dirty="0" smtClean="0"/>
              <a:t>10</a:t>
            </a:r>
            <a:endParaRPr lang="en-US" altLang="zh-CN" sz="2400" dirty="0"/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 smtClean="0"/>
              <a:t>TestII.data</a:t>
            </a:r>
            <a:r>
              <a:rPr lang="en-US" altLang="zh-CN" sz="2400" dirty="0" smtClean="0"/>
              <a:t> += 20</a:t>
            </a:r>
            <a:endParaRPr lang="en-US" altLang="zh-CN" sz="2400" dirty="0"/>
          </a:p>
          <a:p>
            <a:r>
              <a:rPr lang="en-US" altLang="zh-CN" sz="2400" dirty="0"/>
              <a:t>&gt;&gt;&gt;</a:t>
            </a: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err="1"/>
              <a:t>TestII.data</a:t>
            </a:r>
            <a:endParaRPr lang="en-US" altLang="zh-CN" sz="2400" dirty="0"/>
          </a:p>
          <a:p>
            <a:r>
              <a:rPr lang="en-US" altLang="zh-CN" sz="2400" dirty="0" smtClean="0"/>
              <a:t>30</a:t>
            </a:r>
            <a:endParaRPr lang="en-US" altLang="zh-CN" sz="2400" dirty="0">
              <a:solidFill>
                <a:srgbClr val="0070C0"/>
              </a:solidFill>
            </a:endParaRPr>
          </a:p>
          <a:p>
            <a:endParaRPr lang="en-US" altLang="zh-CN" dirty="0">
              <a:solidFill>
                <a:srgbClr val="0070C0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516216" y="890602"/>
            <a:ext cx="864405" cy="411432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700" b="1" dirty="0">
                <a:solidFill>
                  <a:schemeClr val="accent6"/>
                </a:solidFill>
              </a:rPr>
              <a:t>S</a:t>
            </a:r>
            <a:r>
              <a:rPr lang="en-US" altLang="zh-CN" sz="788" dirty="0">
                <a:solidFill>
                  <a:schemeClr val="accent6"/>
                </a:solidFill>
              </a:rPr>
              <a:t>ource</a:t>
            </a:r>
            <a:endParaRPr lang="zh-CN" altLang="en-US" sz="788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3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程序设计范式（</a:t>
            </a:r>
            <a:r>
              <a:rPr lang="en-US" altLang="zh-CN" dirty="0" err="1"/>
              <a:t>paradim</a:t>
            </a:r>
            <a:r>
              <a:rPr lang="zh-CN" altLang="en-US" dirty="0"/>
              <a:t>）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203848" y="1347614"/>
            <a:ext cx="3246835" cy="2777729"/>
            <a:chOff x="1754981" y="1640681"/>
            <a:chExt cx="3246835" cy="2777729"/>
          </a:xfrm>
        </p:grpSpPr>
        <p:sp>
          <p:nvSpPr>
            <p:cNvPr id="5" name="MH_Other_1"/>
            <p:cNvSpPr/>
            <p:nvPr>
              <p:custDataLst>
                <p:tags r:id="rId1"/>
              </p:custDataLst>
            </p:nvPr>
          </p:nvSpPr>
          <p:spPr>
            <a:xfrm>
              <a:off x="1754981" y="1766888"/>
              <a:ext cx="863204" cy="1706166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"/>
              </p:custDataLst>
            </p:nvPr>
          </p:nvSpPr>
          <p:spPr>
            <a:xfrm>
              <a:off x="1754981" y="1766888"/>
              <a:ext cx="863204" cy="1646635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35100" rIns="54000" bIns="81000" anchor="ctr">
              <a:normAutofit lnSpcReduction="10000"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面向过程程序设计</a:t>
              </a:r>
            </a:p>
          </p:txBody>
        </p:sp>
        <p:sp>
          <p:nvSpPr>
            <p:cNvPr id="7" name="MH_Other_2"/>
            <p:cNvSpPr/>
            <p:nvPr>
              <p:custDataLst>
                <p:tags r:id="rId3"/>
              </p:custDataLst>
            </p:nvPr>
          </p:nvSpPr>
          <p:spPr>
            <a:xfrm rot="19833143">
              <a:off x="2084785" y="1640681"/>
              <a:ext cx="266700" cy="252413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8" name="MH_Other_3"/>
            <p:cNvSpPr/>
            <p:nvPr>
              <p:custDataLst>
                <p:tags r:id="rId4"/>
              </p:custDataLst>
            </p:nvPr>
          </p:nvSpPr>
          <p:spPr>
            <a:xfrm>
              <a:off x="2946798" y="2712244"/>
              <a:ext cx="863203" cy="1706166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9" name="MH_SubTitle_2"/>
            <p:cNvSpPr/>
            <p:nvPr>
              <p:custDataLst>
                <p:tags r:id="rId5"/>
              </p:custDataLst>
            </p:nvPr>
          </p:nvSpPr>
          <p:spPr>
            <a:xfrm>
              <a:off x="2946798" y="2712244"/>
              <a:ext cx="863203" cy="1646635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35100" rIns="54000" bIns="81000" anchor="ctr">
              <a:normAutofit lnSpcReduction="10000"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面向对象程序设计</a:t>
              </a:r>
            </a:p>
          </p:txBody>
        </p:sp>
        <p:sp>
          <p:nvSpPr>
            <p:cNvPr id="10" name="MH_Other_4"/>
            <p:cNvSpPr/>
            <p:nvPr>
              <p:custDataLst>
                <p:tags r:id="rId6"/>
              </p:custDataLst>
            </p:nvPr>
          </p:nvSpPr>
          <p:spPr>
            <a:xfrm rot="19833143">
              <a:off x="3277791" y="2586037"/>
              <a:ext cx="265509" cy="252413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1" name="MH_Other_5"/>
            <p:cNvSpPr/>
            <p:nvPr>
              <p:custDataLst>
                <p:tags r:id="rId7"/>
              </p:custDataLst>
            </p:nvPr>
          </p:nvSpPr>
          <p:spPr>
            <a:xfrm>
              <a:off x="4138612" y="1766888"/>
              <a:ext cx="863204" cy="1706166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2" name="MH_SubTitle_3"/>
            <p:cNvSpPr/>
            <p:nvPr>
              <p:custDataLst>
                <p:tags r:id="rId8"/>
              </p:custDataLst>
            </p:nvPr>
          </p:nvSpPr>
          <p:spPr>
            <a:xfrm>
              <a:off x="4138612" y="1766888"/>
              <a:ext cx="863204" cy="1646635"/>
            </a:xfrm>
            <a:custGeom>
              <a:avLst/>
              <a:gdLst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09550 w 1400175"/>
                <a:gd name="connsiteY3" fmla="*/ 2366962 h 2671762"/>
                <a:gd name="connsiteX4" fmla="*/ 271463 w 1400175"/>
                <a:gd name="connsiteY4" fmla="*/ 2509837 h 2671762"/>
                <a:gd name="connsiteX5" fmla="*/ 338138 w 1400175"/>
                <a:gd name="connsiteY5" fmla="*/ 2586037 h 2671762"/>
                <a:gd name="connsiteX6" fmla="*/ 495300 w 1400175"/>
                <a:gd name="connsiteY6" fmla="*/ 2671762 h 2671762"/>
                <a:gd name="connsiteX7" fmla="*/ 547688 w 1400175"/>
                <a:gd name="connsiteY7" fmla="*/ 2571750 h 2671762"/>
                <a:gd name="connsiteX8" fmla="*/ 600075 w 1400175"/>
                <a:gd name="connsiteY8" fmla="*/ 2524125 h 2671762"/>
                <a:gd name="connsiteX9" fmla="*/ 695325 w 1400175"/>
                <a:gd name="connsiteY9" fmla="*/ 2457450 h 2671762"/>
                <a:gd name="connsiteX10" fmla="*/ 752475 w 1400175"/>
                <a:gd name="connsiteY10" fmla="*/ 2400300 h 2671762"/>
                <a:gd name="connsiteX11" fmla="*/ 866775 w 1400175"/>
                <a:gd name="connsiteY11" fmla="*/ 2362200 h 2671762"/>
                <a:gd name="connsiteX12" fmla="*/ 933450 w 1400175"/>
                <a:gd name="connsiteY12" fmla="*/ 2481262 h 2671762"/>
                <a:gd name="connsiteX13" fmla="*/ 1085850 w 1400175"/>
                <a:gd name="connsiteY13" fmla="*/ 2533650 h 2671762"/>
                <a:gd name="connsiteX14" fmla="*/ 1176338 w 1400175"/>
                <a:gd name="connsiteY14" fmla="*/ 2552700 h 2671762"/>
                <a:gd name="connsiteX15" fmla="*/ 1223963 w 1400175"/>
                <a:gd name="connsiteY15" fmla="*/ 2514600 h 2671762"/>
                <a:gd name="connsiteX16" fmla="*/ 1281113 w 1400175"/>
                <a:gd name="connsiteY16" fmla="*/ 2476500 h 2671762"/>
                <a:gd name="connsiteX17" fmla="*/ 1323975 w 1400175"/>
                <a:gd name="connsiteY17" fmla="*/ 2447925 h 2671762"/>
                <a:gd name="connsiteX18" fmla="*/ 1366838 w 1400175"/>
                <a:gd name="connsiteY18" fmla="*/ 2428875 h 2671762"/>
                <a:gd name="connsiteX19" fmla="*/ 1400175 w 1400175"/>
                <a:gd name="connsiteY19" fmla="*/ 2457450 h 2671762"/>
                <a:gd name="connsiteX20" fmla="*/ 1400175 w 1400175"/>
                <a:gd name="connsiteY20" fmla="*/ 9525 h 2671762"/>
                <a:gd name="connsiteX21" fmla="*/ 0 w 1400175"/>
                <a:gd name="connsiteY21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42875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400175 w 1400175"/>
                <a:gd name="connsiteY18" fmla="*/ 2457450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  <a:gd name="connsiteX0" fmla="*/ 0 w 1400175"/>
                <a:gd name="connsiteY0" fmla="*/ 0 h 2671762"/>
                <a:gd name="connsiteX1" fmla="*/ 0 w 1400175"/>
                <a:gd name="connsiteY1" fmla="*/ 2400300 h 2671762"/>
                <a:gd name="connsiteX2" fmla="*/ 157163 w 1400175"/>
                <a:gd name="connsiteY2" fmla="*/ 2328862 h 2671762"/>
                <a:gd name="connsiteX3" fmla="*/ 271463 w 1400175"/>
                <a:gd name="connsiteY3" fmla="*/ 2509837 h 2671762"/>
                <a:gd name="connsiteX4" fmla="*/ 338138 w 1400175"/>
                <a:gd name="connsiteY4" fmla="*/ 2586037 h 2671762"/>
                <a:gd name="connsiteX5" fmla="*/ 495300 w 1400175"/>
                <a:gd name="connsiteY5" fmla="*/ 2671762 h 2671762"/>
                <a:gd name="connsiteX6" fmla="*/ 547688 w 1400175"/>
                <a:gd name="connsiteY6" fmla="*/ 2571750 h 2671762"/>
                <a:gd name="connsiteX7" fmla="*/ 600075 w 1400175"/>
                <a:gd name="connsiteY7" fmla="*/ 2524125 h 2671762"/>
                <a:gd name="connsiteX8" fmla="*/ 695325 w 1400175"/>
                <a:gd name="connsiteY8" fmla="*/ 2457450 h 2671762"/>
                <a:gd name="connsiteX9" fmla="*/ 752475 w 1400175"/>
                <a:gd name="connsiteY9" fmla="*/ 2400300 h 2671762"/>
                <a:gd name="connsiteX10" fmla="*/ 866775 w 1400175"/>
                <a:gd name="connsiteY10" fmla="*/ 2362200 h 2671762"/>
                <a:gd name="connsiteX11" fmla="*/ 933450 w 1400175"/>
                <a:gd name="connsiteY11" fmla="*/ 2481262 h 2671762"/>
                <a:gd name="connsiteX12" fmla="*/ 1085850 w 1400175"/>
                <a:gd name="connsiteY12" fmla="*/ 2533650 h 2671762"/>
                <a:gd name="connsiteX13" fmla="*/ 1176338 w 1400175"/>
                <a:gd name="connsiteY13" fmla="*/ 2552700 h 2671762"/>
                <a:gd name="connsiteX14" fmla="*/ 1223963 w 1400175"/>
                <a:gd name="connsiteY14" fmla="*/ 2514600 h 2671762"/>
                <a:gd name="connsiteX15" fmla="*/ 1281113 w 1400175"/>
                <a:gd name="connsiteY15" fmla="*/ 2476500 h 2671762"/>
                <a:gd name="connsiteX16" fmla="*/ 1323975 w 1400175"/>
                <a:gd name="connsiteY16" fmla="*/ 2447925 h 2671762"/>
                <a:gd name="connsiteX17" fmla="*/ 1366838 w 1400175"/>
                <a:gd name="connsiteY17" fmla="*/ 2428875 h 2671762"/>
                <a:gd name="connsiteX18" fmla="*/ 1385888 w 1400175"/>
                <a:gd name="connsiteY18" fmla="*/ 2443163 h 2671762"/>
                <a:gd name="connsiteX19" fmla="*/ 1400175 w 1400175"/>
                <a:gd name="connsiteY19" fmla="*/ 9525 h 2671762"/>
                <a:gd name="connsiteX20" fmla="*/ 0 w 1400175"/>
                <a:gd name="connsiteY20" fmla="*/ 0 h 26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0175" h="2671762">
                  <a:moveTo>
                    <a:pt x="0" y="0"/>
                  </a:moveTo>
                  <a:lnTo>
                    <a:pt x="0" y="2400300"/>
                  </a:lnTo>
                  <a:lnTo>
                    <a:pt x="157163" y="2328862"/>
                  </a:lnTo>
                  <a:cubicBezTo>
                    <a:pt x="261938" y="2370137"/>
                    <a:pt x="228600" y="2449512"/>
                    <a:pt x="271463" y="2509837"/>
                  </a:cubicBezTo>
                  <a:lnTo>
                    <a:pt x="338138" y="2586037"/>
                  </a:lnTo>
                  <a:lnTo>
                    <a:pt x="495300" y="2671762"/>
                  </a:lnTo>
                  <a:cubicBezTo>
                    <a:pt x="530225" y="2669381"/>
                    <a:pt x="530226" y="2596356"/>
                    <a:pt x="547688" y="2571750"/>
                  </a:cubicBezTo>
                  <a:cubicBezTo>
                    <a:pt x="565150" y="2547144"/>
                    <a:pt x="575469" y="2543175"/>
                    <a:pt x="600075" y="2524125"/>
                  </a:cubicBezTo>
                  <a:lnTo>
                    <a:pt x="695325" y="2457450"/>
                  </a:lnTo>
                  <a:lnTo>
                    <a:pt x="752475" y="2400300"/>
                  </a:lnTo>
                  <a:lnTo>
                    <a:pt x="866775" y="2362200"/>
                  </a:lnTo>
                  <a:cubicBezTo>
                    <a:pt x="896937" y="2375694"/>
                    <a:pt x="896938" y="2452687"/>
                    <a:pt x="933450" y="2481262"/>
                  </a:cubicBezTo>
                  <a:cubicBezTo>
                    <a:pt x="969962" y="2509837"/>
                    <a:pt x="1055687" y="2527300"/>
                    <a:pt x="1085850" y="2533650"/>
                  </a:cubicBezTo>
                  <a:lnTo>
                    <a:pt x="1176338" y="2552700"/>
                  </a:lnTo>
                  <a:cubicBezTo>
                    <a:pt x="1199357" y="2549525"/>
                    <a:pt x="1206501" y="2527300"/>
                    <a:pt x="1223963" y="2514600"/>
                  </a:cubicBezTo>
                  <a:cubicBezTo>
                    <a:pt x="1241426" y="2501900"/>
                    <a:pt x="1264444" y="2487612"/>
                    <a:pt x="1281113" y="2476500"/>
                  </a:cubicBezTo>
                  <a:lnTo>
                    <a:pt x="1323975" y="2447925"/>
                  </a:lnTo>
                  <a:cubicBezTo>
                    <a:pt x="1338262" y="2438400"/>
                    <a:pt x="1354138" y="2427288"/>
                    <a:pt x="1366838" y="2428875"/>
                  </a:cubicBezTo>
                  <a:lnTo>
                    <a:pt x="1385888" y="2443163"/>
                  </a:lnTo>
                  <a:cubicBezTo>
                    <a:pt x="1390650" y="1631950"/>
                    <a:pt x="1395413" y="820738"/>
                    <a:pt x="1400175" y="9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35100" rIns="54000" bIns="81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函数式设计</a:t>
              </a:r>
            </a:p>
          </p:txBody>
        </p:sp>
        <p:sp>
          <p:nvSpPr>
            <p:cNvPr id="13" name="MH_Other_6"/>
            <p:cNvSpPr/>
            <p:nvPr>
              <p:custDataLst>
                <p:tags r:id="rId9"/>
              </p:custDataLst>
            </p:nvPr>
          </p:nvSpPr>
          <p:spPr>
            <a:xfrm rot="19833143">
              <a:off x="4469607" y="1640681"/>
              <a:ext cx="265510" cy="252413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BDBDBD"/>
                </a:gs>
                <a:gs pos="64000">
                  <a:srgbClr val="C7CACA"/>
                </a:gs>
                <a:gs pos="0">
                  <a:srgbClr val="8A8F8F"/>
                </a:gs>
                <a:gs pos="35000">
                  <a:srgbClr val="8A8F8F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313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类属性应用举例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39552" y="969572"/>
            <a:ext cx="4115330" cy="3762417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000" dirty="0" smtClean="0"/>
          </a:p>
          <a:p>
            <a:pPr>
              <a:lnSpc>
                <a:spcPct val="90000"/>
              </a:lnSpc>
            </a:pPr>
            <a:endParaRPr lang="en-US" altLang="zh-CN" sz="1600" dirty="0" smtClean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i="1" dirty="0" smtClean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# Filename: Prog8-7.py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schemeClr val="accent6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Dog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6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object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):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srgbClr val="00B050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'''define Dog 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''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endParaRPr lang="en-US" altLang="zh-CN" sz="1600" dirty="0" smtClean="0">
              <a:solidFill>
                <a:schemeClr val="accent3"/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   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counter = 0</a:t>
            </a:r>
            <a:endParaRPr lang="en-US" altLang="zh-CN" sz="1600" dirty="0"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1600" dirty="0">
                <a:solidFill>
                  <a:schemeClr val="accent6"/>
                </a:solidFill>
                <a:ea typeface="微软雅黑" panose="020B0503020204020204" pitchFamily="34" charset="-122"/>
              </a:rPr>
              <a:t>def </a:t>
            </a:r>
            <a:r>
              <a:rPr lang="en-US" altLang="zh-CN" sz="1600" spc="11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1600" spc="110" dirty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(self</a:t>
            </a:r>
            <a:r>
              <a:rPr lang="en-US" altLang="zh-CN" sz="1600" dirty="0">
                <a:ea typeface="微软雅黑" panose="020B0503020204020204" pitchFamily="34" charset="-122"/>
              </a:rPr>
              <a:t>, name):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        self.name = 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       </a:t>
            </a:r>
            <a:r>
              <a:rPr lang="en-US" altLang="zh-CN" sz="1600" dirty="0" err="1" smtClean="0">
                <a:ea typeface="微软雅黑" panose="020B0503020204020204" pitchFamily="34" charset="-122"/>
              </a:rPr>
              <a:t>Dog.counter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 += 1</a:t>
            </a:r>
            <a:endParaRPr lang="en-US" altLang="zh-CN" sz="1600" dirty="0"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    </a:t>
            </a:r>
            <a:r>
              <a:rPr lang="en-US" altLang="zh-CN" sz="1600" dirty="0">
                <a:solidFill>
                  <a:schemeClr val="accent6"/>
                </a:solidFill>
                <a:ea typeface="微软雅黑" panose="020B0503020204020204" pitchFamily="34" charset="-122"/>
              </a:rPr>
              <a:t>def </a:t>
            </a:r>
            <a:r>
              <a: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greet</a:t>
            </a:r>
            <a:r>
              <a:rPr lang="en-US" altLang="zh-CN" sz="1600" dirty="0">
                <a:ea typeface="微软雅黑" panose="020B0503020204020204" pitchFamily="34" charset="-122"/>
              </a:rPr>
              <a:t>(self):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ea typeface="微软雅黑" panose="020B0503020204020204" pitchFamily="34" charset="-122"/>
              </a:rPr>
              <a:t>        </a:t>
            </a:r>
            <a:r>
              <a:rPr lang="en-US" altLang="zh-CN" sz="16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print</a:t>
            </a:r>
            <a:r>
              <a:rPr lang="en-US" altLang="zh-CN" sz="1600" dirty="0">
                <a:ea typeface="微软雅黑" panose="020B0503020204020204" pitchFamily="34" charset="-122"/>
              </a:rPr>
              <a:t>(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Hi, I am {:s}, my number is 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 	{: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d}"</a:t>
            </a:r>
            <a:r>
              <a:rPr lang="en-US" altLang="zh-CN" sz="1600" dirty="0">
                <a:ea typeface="微软雅黑" panose="020B0503020204020204" pitchFamily="34" charset="-122"/>
              </a:rPr>
              <a:t>.format(self.name, </a:t>
            </a:r>
            <a:r>
              <a:rPr lang="en-US" altLang="zh-CN" sz="1600" dirty="0" err="1" smtClean="0">
                <a:ea typeface="微软雅黑" panose="020B0503020204020204" pitchFamily="34" charset="-122"/>
              </a:rPr>
              <a:t>Dog.counter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))</a:t>
            </a:r>
          </a:p>
          <a:p>
            <a:pPr>
              <a:lnSpc>
                <a:spcPct val="90000"/>
              </a:lnSpc>
            </a:pPr>
            <a:r>
              <a:rPr lang="en-US" altLang="zh-CN" sz="1600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if </a:t>
            </a:r>
            <a:r>
              <a:rPr lang="en-US" altLang="zh-CN" sz="1600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name</a:t>
            </a:r>
            <a:r>
              <a:rPr lang="en-US" altLang="zh-CN" sz="1600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 == 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sz="1600" spc="11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main</a:t>
            </a:r>
            <a:r>
              <a:rPr lang="en-US" altLang="zh-CN" sz="1600" spc="110" dirty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     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dog1 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= Dog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"Zara"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</a:t>
            </a:r>
            <a:endParaRPr lang="en-US" altLang="zh-CN" sz="1600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 dog1.greet()</a:t>
            </a:r>
          </a:p>
          <a:p>
            <a:pPr>
              <a:lnSpc>
                <a:spcPct val="90000"/>
              </a:lnSpc>
            </a:pP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 dog2 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= Dog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"Paul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</a:t>
            </a:r>
            <a:endParaRPr lang="en-US" altLang="zh-CN" sz="1600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     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dog2.greet()</a:t>
            </a:r>
            <a:endParaRPr lang="en-US" altLang="zh-CN" sz="16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83568" y="969572"/>
            <a:ext cx="720001" cy="381697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b="1" dirty="0" smtClean="0">
                <a:solidFill>
                  <a:schemeClr val="accent1"/>
                </a:solidFill>
              </a:rPr>
              <a:t>F</a:t>
            </a:r>
            <a:r>
              <a:rPr lang="en-US" altLang="zh-CN" sz="800" dirty="0" smtClean="0">
                <a:solidFill>
                  <a:schemeClr val="accent1"/>
                </a:solidFill>
              </a:rPr>
              <a:t>ile</a:t>
            </a:r>
            <a:endParaRPr lang="zh-CN" altLang="en-US" sz="800" dirty="0">
              <a:solidFill>
                <a:schemeClr val="accent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292080" y="1651374"/>
            <a:ext cx="1093418" cy="330178"/>
          </a:xfrm>
          <a:prstGeom prst="wedgeEllipseCallout">
            <a:avLst/>
          </a:prstGeom>
          <a:ln w="1905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I</a:t>
            </a:r>
            <a:r>
              <a:rPr lang="en-US" altLang="zh-CN" sz="600" b="1" dirty="0">
                <a:solidFill>
                  <a:schemeClr val="accent3"/>
                </a:solidFill>
              </a:rPr>
              <a:t>nput and</a:t>
            </a:r>
            <a:r>
              <a:rPr lang="en-US" altLang="zh-CN" b="1" dirty="0">
                <a:solidFill>
                  <a:schemeClr val="accent3"/>
                </a:solidFill>
              </a:rPr>
              <a:t> O</a:t>
            </a:r>
            <a:r>
              <a:rPr lang="en-US" altLang="zh-CN" sz="600" b="1" dirty="0">
                <a:solidFill>
                  <a:schemeClr val="accent3"/>
                </a:solidFill>
              </a:rPr>
              <a:t>utput</a:t>
            </a:r>
            <a:endParaRPr lang="zh-CN" altLang="en-US" sz="600" dirty="0">
              <a:solidFill>
                <a:schemeClr val="accent3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145480" y="1635740"/>
            <a:ext cx="2906706" cy="105035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altLang="zh-CN" dirty="0" smtClean="0">
                <a:solidFill>
                  <a:srgbClr val="0070C0"/>
                </a:solidFill>
              </a:rPr>
              <a:t>Hi</a:t>
            </a:r>
            <a:r>
              <a:rPr lang="en-US" altLang="zh-CN" dirty="0">
                <a:solidFill>
                  <a:srgbClr val="0070C0"/>
                </a:solidFill>
              </a:rPr>
              <a:t>, I am Zara, my number is 1</a:t>
            </a:r>
          </a:p>
          <a:p>
            <a:r>
              <a:rPr lang="en-US" altLang="zh-CN" dirty="0">
                <a:solidFill>
                  <a:srgbClr val="0070C0"/>
                </a:solidFill>
              </a:rPr>
              <a:t>Hi, I am Paul, my number is 2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14432" y="3291830"/>
            <a:ext cx="3672368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类属性</a:t>
            </a:r>
            <a:r>
              <a:rPr lang="en-US" altLang="zh-CN" sz="2400" i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counter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被用作追踪已创建实例的计数器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4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05176"/>
            <a:ext cx="4248473" cy="1021556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</a:rPr>
              <a:t>继承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30" y="2643758"/>
            <a:ext cx="160874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87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父类（基类）子类（派生类）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/>
          </a:p>
        </p:txBody>
      </p:sp>
      <p:pic>
        <p:nvPicPr>
          <p:cNvPr id="15" name="Picture 5764"/>
          <p:cNvPicPr>
            <a:picLocks noChangeAspect="1" noChangeArrowheads="1"/>
          </p:cNvPicPr>
          <p:nvPr/>
        </p:nvPicPr>
        <p:blipFill rotWithShape="1">
          <a:blip r:embed="rId3"/>
          <a:srcRect l="455" r="35428"/>
          <a:stretch/>
        </p:blipFill>
        <p:spPr bwMode="auto">
          <a:xfrm>
            <a:off x="1619672" y="1651630"/>
            <a:ext cx="6956302" cy="24485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16675" y="1699484"/>
            <a:ext cx="3223277" cy="2312426"/>
            <a:chOff x="1857356" y="1339444"/>
            <a:chExt cx="5500726" cy="3107554"/>
          </a:xfrm>
        </p:grpSpPr>
        <p:sp>
          <p:nvSpPr>
            <p:cNvPr id="28" name="椭圆 27"/>
            <p:cNvSpPr/>
            <p:nvPr/>
          </p:nvSpPr>
          <p:spPr>
            <a:xfrm>
              <a:off x="5572132" y="3107535"/>
              <a:ext cx="1785950" cy="1339463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857356" y="1339444"/>
              <a:ext cx="1785950" cy="1339463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AutoShape 3"/>
            <p:cNvSpPr>
              <a:spLocks noChangeArrowheads="1"/>
            </p:cNvSpPr>
            <p:nvPr/>
          </p:nvSpPr>
          <p:spPr bwMode="gray">
            <a:xfrm rot="18900000">
              <a:off x="3366348" y="1902581"/>
              <a:ext cx="2454275" cy="1841897"/>
            </a:xfrm>
            <a:custGeom>
              <a:avLst/>
              <a:gdLst>
                <a:gd name="G0" fmla="+- 5400 0 0"/>
                <a:gd name="G1" fmla="+- 8100 0 0"/>
                <a:gd name="G2" fmla="+- 2700 0 0"/>
                <a:gd name="G3" fmla="+- 9450 0 0"/>
                <a:gd name="G4" fmla="+- 21600 0 8100"/>
                <a:gd name="G5" fmla="+- 21600 0 9450"/>
                <a:gd name="G6" fmla="+- 5400 21600 0"/>
                <a:gd name="G7" fmla="*/ G6 1 2"/>
                <a:gd name="G8" fmla="+- 21600 0 5400"/>
                <a:gd name="G9" fmla="+- 21600 0 2700"/>
                <a:gd name="T0" fmla="*/ G0 w 21600"/>
                <a:gd name="T1" fmla="*/ G0 h 21600"/>
                <a:gd name="T2" fmla="*/ G8 w 21600"/>
                <a:gd name="T3" fmla="*/ G8 h 21600"/>
              </a:gdLst>
              <a:ahLst/>
              <a:cxnLst>
                <a:cxn ang="0">
                  <a:pos x="r" y="vc"/>
                </a:cxn>
                <a:cxn ang="5400000">
                  <a:pos x="hc" y="b"/>
                </a:cxn>
                <a:cxn ang="10800000">
                  <a:pos x="l" y="vc"/>
                </a:cxn>
                <a:cxn ang="16200000">
                  <a:pos x="hc" y="t"/>
                </a:cxn>
              </a:cxnLst>
              <a:rect l="T0" t="T1" r="T2" b="T3"/>
              <a:pathLst>
                <a:path w="21600" h="21600">
                  <a:moveTo>
                    <a:pt x="5400" y="5400"/>
                  </a:moveTo>
                  <a:lnTo>
                    <a:pt x="9450" y="5400"/>
                  </a:lnTo>
                  <a:lnTo>
                    <a:pt x="9450" y="2700"/>
                  </a:lnTo>
                  <a:lnTo>
                    <a:pt x="8100" y="2700"/>
                  </a:lnTo>
                  <a:lnTo>
                    <a:pt x="10800" y="0"/>
                  </a:lnTo>
                  <a:lnTo>
                    <a:pt x="13500" y="2700"/>
                  </a:lnTo>
                  <a:lnTo>
                    <a:pt x="12150" y="2700"/>
                  </a:lnTo>
                  <a:lnTo>
                    <a:pt x="12150" y="5400"/>
                  </a:lnTo>
                  <a:lnTo>
                    <a:pt x="16200" y="5400"/>
                  </a:lnTo>
                  <a:lnTo>
                    <a:pt x="16200" y="9450"/>
                  </a:lnTo>
                  <a:lnTo>
                    <a:pt x="18900" y="9450"/>
                  </a:lnTo>
                  <a:lnTo>
                    <a:pt x="18900" y="8100"/>
                  </a:lnTo>
                  <a:lnTo>
                    <a:pt x="21600" y="10800"/>
                  </a:lnTo>
                  <a:lnTo>
                    <a:pt x="18900" y="13500"/>
                  </a:lnTo>
                  <a:lnTo>
                    <a:pt x="18900" y="12150"/>
                  </a:lnTo>
                  <a:lnTo>
                    <a:pt x="16200" y="12150"/>
                  </a:lnTo>
                  <a:lnTo>
                    <a:pt x="16200" y="16200"/>
                  </a:lnTo>
                  <a:lnTo>
                    <a:pt x="12150" y="16200"/>
                  </a:lnTo>
                  <a:lnTo>
                    <a:pt x="12150" y="18900"/>
                  </a:lnTo>
                  <a:lnTo>
                    <a:pt x="13500" y="18900"/>
                  </a:lnTo>
                  <a:lnTo>
                    <a:pt x="10800" y="21600"/>
                  </a:lnTo>
                  <a:lnTo>
                    <a:pt x="8100" y="18900"/>
                  </a:lnTo>
                  <a:lnTo>
                    <a:pt x="9450" y="18900"/>
                  </a:lnTo>
                  <a:lnTo>
                    <a:pt x="9450" y="16200"/>
                  </a:lnTo>
                  <a:lnTo>
                    <a:pt x="5400" y="16200"/>
                  </a:lnTo>
                  <a:lnTo>
                    <a:pt x="5400" y="12150"/>
                  </a:lnTo>
                  <a:lnTo>
                    <a:pt x="2700" y="12150"/>
                  </a:lnTo>
                  <a:lnTo>
                    <a:pt x="2700" y="13500"/>
                  </a:lnTo>
                  <a:lnTo>
                    <a:pt x="0" y="10800"/>
                  </a:lnTo>
                  <a:lnTo>
                    <a:pt x="2700" y="8100"/>
                  </a:lnTo>
                  <a:lnTo>
                    <a:pt x="2700" y="9450"/>
                  </a:lnTo>
                  <a:lnTo>
                    <a:pt x="5400" y="9450"/>
                  </a:lnTo>
                  <a:close/>
                </a:path>
              </a:pathLst>
            </a:custGeom>
            <a:gradFill rotWithShape="1">
              <a:gsLst>
                <a:gs pos="0">
                  <a:srgbClr val="969696">
                    <a:gamma/>
                    <a:tint val="33725"/>
                    <a:invGamma/>
                  </a:srgbClr>
                </a:gs>
                <a:gs pos="100000">
                  <a:srgbClr val="969696"/>
                </a:gs>
              </a:gsLst>
              <a:path path="rect">
                <a:fillToRect l="50000" t="50000" r="50000" b="50000"/>
              </a:path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00986" y="2506757"/>
              <a:ext cx="2153490" cy="827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继承</a:t>
              </a:r>
              <a:endPara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9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Inheritance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1857356" y="3107535"/>
              <a:ext cx="1785950" cy="1339463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572132" y="1339444"/>
              <a:ext cx="1785950" cy="1339463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89" y="1902445"/>
            <a:ext cx="922809" cy="4784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874" y="3247389"/>
            <a:ext cx="866070" cy="476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3" y="3211817"/>
            <a:ext cx="863143" cy="6034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Strokes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305" y="1929494"/>
            <a:ext cx="936043" cy="47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5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继承的原则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/>
          </a:p>
        </p:txBody>
      </p:sp>
      <p:sp>
        <p:nvSpPr>
          <p:cNvPr id="5" name="八角星 4"/>
          <p:cNvSpPr/>
          <p:nvPr/>
        </p:nvSpPr>
        <p:spPr>
          <a:xfrm>
            <a:off x="2627784" y="2355726"/>
            <a:ext cx="1224136" cy="1008112"/>
          </a:xfrm>
          <a:prstGeom prst="star8">
            <a:avLst/>
          </a:prstGeom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八角星 6"/>
          <p:cNvSpPr/>
          <p:nvPr/>
        </p:nvSpPr>
        <p:spPr>
          <a:xfrm>
            <a:off x="827584" y="2355726"/>
            <a:ext cx="1224136" cy="100811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195736" y="2787774"/>
            <a:ext cx="28803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93177" y="2398117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is-a</a:t>
            </a:r>
            <a:endParaRPr lang="zh-CN" altLang="en-US" sz="2400" dirty="0"/>
          </a:p>
        </p:txBody>
      </p:sp>
      <p:sp>
        <p:nvSpPr>
          <p:cNvPr id="13" name="流程图: 过程 12"/>
          <p:cNvSpPr/>
          <p:nvPr/>
        </p:nvSpPr>
        <p:spPr>
          <a:xfrm>
            <a:off x="5076056" y="2211710"/>
            <a:ext cx="2592288" cy="1368152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八角星 13"/>
          <p:cNvSpPr/>
          <p:nvPr/>
        </p:nvSpPr>
        <p:spPr>
          <a:xfrm>
            <a:off x="6292842" y="2391730"/>
            <a:ext cx="1224136" cy="1008112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92080" y="2542133"/>
            <a:ext cx="849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has a</a:t>
            </a:r>
            <a:endParaRPr lang="zh-CN" altLang="en-US" sz="2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83568" y="134761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更为具体和细化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9992" y="1347614"/>
            <a:ext cx="388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包含已有的类的数据、方法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1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8.3.1 </a:t>
            </a:r>
            <a:r>
              <a:rPr lang="zh-CN" altLang="en-US" dirty="0" smtClean="0"/>
              <a:t>子类的创建与继承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87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/>
          <a:lstStyle/>
          <a:p>
            <a:r>
              <a:rPr lang="zh-CN" altLang="en-US" dirty="0" smtClean="0"/>
              <a:t>子类的定义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>
            <p:extLst/>
          </p:nvPr>
        </p:nvGraphicFramePr>
        <p:xfrm>
          <a:off x="5004048" y="3003798"/>
          <a:ext cx="1994670" cy="111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椭圆 6"/>
          <p:cNvSpPr/>
          <p:nvPr/>
        </p:nvSpPr>
        <p:spPr>
          <a:xfrm>
            <a:off x="5825832" y="4052070"/>
            <a:ext cx="360040" cy="270030"/>
          </a:xfrm>
          <a:prstGeom prst="ellipse">
            <a:avLst/>
          </a:prstGeom>
          <a:solidFill>
            <a:srgbClr val="FFD02A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059832" y="3219822"/>
            <a:ext cx="360040" cy="1008113"/>
            <a:chOff x="2388599" y="4730387"/>
            <a:chExt cx="360040" cy="1344150"/>
          </a:xfrm>
        </p:grpSpPr>
        <p:sp>
          <p:nvSpPr>
            <p:cNvPr id="8" name="椭圆 7"/>
            <p:cNvSpPr/>
            <p:nvPr/>
          </p:nvSpPr>
          <p:spPr>
            <a:xfrm>
              <a:off x="2388599" y="5714497"/>
              <a:ext cx="360040" cy="360040"/>
            </a:xfrm>
            <a:prstGeom prst="ellipse">
              <a:avLst/>
            </a:prstGeom>
            <a:solidFill>
              <a:srgbClr val="FFD02A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388599" y="4730387"/>
              <a:ext cx="360040" cy="36004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/>
            <p:nvPr/>
          </p:nvSpPr>
          <p:spPr>
            <a:xfrm flipV="1">
              <a:off x="2468912" y="5301208"/>
              <a:ext cx="194308" cy="216024"/>
            </a:xfrm>
            <a:prstGeom prst="downArrow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78403" y="2904495"/>
            <a:ext cx="32261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继承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4776052" y="2797467"/>
            <a:ext cx="3405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多继承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83664" y="1294992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6"/>
                </a:solidFill>
              </a:rPr>
              <a:t>class</a:t>
            </a:r>
            <a:r>
              <a:rPr lang="en-US" altLang="zh-CN" sz="2400" dirty="0">
                <a:solidFill>
                  <a:srgbClr val="FFC000"/>
                </a:solidFill>
              </a:rPr>
              <a:t> </a:t>
            </a:r>
            <a:r>
              <a:rPr lang="en-US" altLang="zh-CN" sz="2400" dirty="0" err="1">
                <a:solidFill>
                  <a:schemeClr val="accent1"/>
                </a:solidFill>
              </a:rPr>
              <a:t>SubClassName</a:t>
            </a:r>
            <a:r>
              <a:rPr lang="en-US" altLang="zh-CN" sz="2400" dirty="0">
                <a:solidFill>
                  <a:srgbClr val="FFC000"/>
                </a:solidFill>
              </a:rPr>
              <a:t> 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rgbClr val="7030A0"/>
                </a:solidFill>
              </a:rPr>
              <a:t>ParentClass1[, ParentClass2, ...]</a:t>
            </a:r>
            <a:r>
              <a:rPr lang="en-US" altLang="zh-CN" sz="2400" dirty="0"/>
              <a:t>):</a:t>
            </a:r>
          </a:p>
          <a:p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' </a:t>
            </a:r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'</a:t>
            </a:r>
            <a:r>
              <a:rPr lang="zh-CN" alt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类文档字符串</a:t>
            </a:r>
            <a:r>
              <a:rPr lang="en-US" altLang="zh-CN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' '</a:t>
            </a:r>
          </a:p>
          <a:p>
            <a:r>
              <a:rPr lang="en-US" altLang="zh-CN" sz="2400" dirty="0">
                <a:solidFill>
                  <a:srgbClr val="FFC000"/>
                </a:solidFill>
              </a:rPr>
              <a:t>    </a:t>
            </a:r>
            <a:r>
              <a:rPr lang="en-US" altLang="zh-CN" sz="2400" dirty="0" smtClean="0">
                <a:solidFill>
                  <a:srgbClr val="FFC000"/>
                </a:solidFill>
              </a:rPr>
              <a:t>     </a:t>
            </a:r>
            <a:r>
              <a:rPr lang="zh-CN" altLang="en-US" sz="2400" dirty="0" smtClean="0"/>
              <a:t>类体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3708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7" grpId="0" animBg="1"/>
      <p:bldP spid="11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子类的定义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58965" y="1185595"/>
            <a:ext cx="4968552" cy="333037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000" dirty="0" smtClean="0"/>
          </a:p>
          <a:p>
            <a:pPr>
              <a:lnSpc>
                <a:spcPct val="90000"/>
              </a:lnSpc>
            </a:pPr>
            <a:endParaRPr lang="en-US" altLang="zh-CN" sz="1600" dirty="0" smtClean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i="1" dirty="0" smtClean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# Filename: Prog8-9.py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6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Dog</a:t>
            </a:r>
            <a:r>
              <a:rPr lang="en-US" altLang="zh-CN" sz="20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20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object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):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rgbClr val="00B050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'''define Dog 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''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endParaRPr lang="en-US" altLang="zh-CN" sz="2000" dirty="0" smtClean="0">
              <a:solidFill>
                <a:schemeClr val="accent3"/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   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counter = 0</a:t>
            </a:r>
            <a:endParaRPr lang="en-US" altLang="zh-CN" sz="2000" dirty="0"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accent6"/>
                </a:solidFill>
                <a:ea typeface="微软雅黑" panose="020B0503020204020204" pitchFamily="34" charset="-122"/>
              </a:rPr>
              <a:t>def </a:t>
            </a:r>
            <a:r>
              <a:rPr lang="en-US" altLang="zh-CN" sz="2000" spc="11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init</a:t>
            </a:r>
            <a:r>
              <a:rPr lang="en-US" altLang="zh-CN" sz="2000" spc="110" dirty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(self</a:t>
            </a:r>
            <a:r>
              <a:rPr lang="en-US" altLang="zh-CN" sz="2000" dirty="0">
                <a:ea typeface="微软雅黑" panose="020B0503020204020204" pitchFamily="34" charset="-122"/>
              </a:rPr>
              <a:t>, name):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        self.name = 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name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       </a:t>
            </a:r>
            <a:r>
              <a:rPr lang="en-US" altLang="zh-CN" sz="2000" dirty="0" err="1" smtClean="0">
                <a:ea typeface="微软雅黑" panose="020B0503020204020204" pitchFamily="34" charset="-122"/>
              </a:rPr>
              <a:t>Dog.counter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 += 1</a:t>
            </a:r>
            <a:endParaRPr lang="en-US" altLang="zh-CN" sz="2000" dirty="0"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accent6"/>
                </a:solidFill>
                <a:ea typeface="微软雅黑" panose="020B0503020204020204" pitchFamily="34" charset="-122"/>
              </a:rPr>
              <a:t>def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greet</a:t>
            </a:r>
            <a:r>
              <a:rPr lang="en-US" altLang="zh-CN" sz="2000" dirty="0">
                <a:ea typeface="微软雅黑" panose="020B0503020204020204" pitchFamily="34" charset="-122"/>
              </a:rPr>
              <a:t>(self):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ea typeface="微软雅黑" panose="020B0503020204020204" pitchFamily="34" charset="-122"/>
              </a:rPr>
              <a:t>        </a:t>
            </a:r>
            <a:r>
              <a:rPr lang="en-US" altLang="zh-CN" sz="20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print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"Hi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, I am {:s}, my number is 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 	{: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d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}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.</a:t>
            </a:r>
            <a:r>
              <a:rPr lang="en-US" altLang="zh-CN" sz="20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.</a:t>
            </a:r>
            <a:r>
              <a:rPr lang="en-US" altLang="zh-CN" sz="2000" dirty="0">
                <a:ea typeface="微软雅黑" panose="020B0503020204020204" pitchFamily="34" charset="-122"/>
              </a:rPr>
              <a:t>format(self.name, </a:t>
            </a:r>
            <a:r>
              <a:rPr lang="en-US" altLang="zh-CN" sz="2000" dirty="0" err="1" smtClean="0">
                <a:ea typeface="微软雅黑" panose="020B0503020204020204" pitchFamily="34" charset="-122"/>
              </a:rPr>
              <a:t>Dog.counter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))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755576" y="1185595"/>
            <a:ext cx="720001" cy="381697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b="1" dirty="0" smtClean="0">
                <a:solidFill>
                  <a:schemeClr val="accent1"/>
                </a:solidFill>
              </a:rPr>
              <a:t>F</a:t>
            </a:r>
            <a:r>
              <a:rPr lang="en-US" altLang="zh-CN" sz="800" dirty="0" smtClean="0">
                <a:solidFill>
                  <a:schemeClr val="accent1"/>
                </a:solidFill>
              </a:rPr>
              <a:t>ile</a:t>
            </a:r>
            <a:endParaRPr lang="zh-CN" altLang="en-US" sz="800" dirty="0">
              <a:solidFill>
                <a:schemeClr val="accent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527517" y="1185595"/>
            <a:ext cx="3490016" cy="315035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000" dirty="0" smtClean="0"/>
          </a:p>
          <a:p>
            <a:pPr>
              <a:lnSpc>
                <a:spcPct val="90000"/>
              </a:lnSpc>
            </a:pPr>
            <a:endParaRPr lang="en-US" altLang="zh-CN" sz="1600" dirty="0" smtClean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accent6"/>
                </a:solidFill>
              </a:rPr>
              <a:t>class</a:t>
            </a:r>
            <a:r>
              <a:rPr lang="en-US" altLang="zh-CN" sz="2000" dirty="0"/>
              <a:t> </a:t>
            </a:r>
            <a:r>
              <a:rPr lang="en-US" altLang="zh-CN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BarkingDog</a:t>
            </a:r>
            <a:r>
              <a:rPr lang="en-US" altLang="zh-CN" sz="2000" dirty="0"/>
              <a:t>(Dog):</a:t>
            </a:r>
            <a:endParaRPr lang="zh-CN" altLang="zh-CN" sz="2000" dirty="0"/>
          </a:p>
          <a:p>
            <a:r>
              <a:rPr lang="en-US" altLang="zh-CN" sz="2000" dirty="0"/>
              <a:t>    </a:t>
            </a:r>
            <a:r>
              <a:rPr lang="en-US" altLang="zh-CN" sz="2000" dirty="0">
                <a:solidFill>
                  <a:schemeClr val="accent3"/>
                </a:solidFill>
              </a:rPr>
              <a:t>"define subclass </a:t>
            </a:r>
            <a:r>
              <a:rPr lang="en-US" altLang="zh-CN" sz="2000" dirty="0" err="1">
                <a:solidFill>
                  <a:schemeClr val="accent3"/>
                </a:solidFill>
              </a:rPr>
              <a:t>BarkingDog</a:t>
            </a:r>
            <a:r>
              <a:rPr lang="en-US" altLang="zh-CN" sz="2000" dirty="0">
                <a:solidFill>
                  <a:schemeClr val="accent3"/>
                </a:solidFill>
              </a:rPr>
              <a:t>"</a:t>
            </a:r>
            <a:endParaRPr lang="zh-CN" altLang="zh-CN" sz="2000" dirty="0">
              <a:solidFill>
                <a:schemeClr val="accent3"/>
              </a:solidFill>
            </a:endParaRPr>
          </a:p>
          <a:p>
            <a:r>
              <a:rPr lang="en-US" altLang="zh-CN" sz="2000" dirty="0"/>
              <a:t>    </a:t>
            </a:r>
            <a:r>
              <a:rPr lang="en-US" altLang="zh-CN" sz="2000" dirty="0">
                <a:solidFill>
                  <a:schemeClr val="accent6"/>
                </a:solidFill>
              </a:rPr>
              <a:t>def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bark</a:t>
            </a:r>
            <a:r>
              <a:rPr lang="en-US" altLang="zh-CN" sz="2000" dirty="0"/>
              <a:t>(self):</a:t>
            </a:r>
            <a:endParaRPr lang="zh-CN" altLang="zh-CN" sz="2000" dirty="0"/>
          </a:p>
          <a:p>
            <a:r>
              <a:rPr lang="en-US" altLang="zh-CN" sz="2000" dirty="0"/>
              <a:t>        </a:t>
            </a:r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</a:t>
            </a:r>
            <a:r>
              <a:rPr lang="en-US" altLang="zh-CN" sz="2000" dirty="0">
                <a:solidFill>
                  <a:schemeClr val="accent3"/>
                </a:solidFill>
              </a:rPr>
              <a:t>"barking</a:t>
            </a:r>
            <a:r>
              <a:rPr lang="en-US" altLang="zh-CN" sz="2000" dirty="0" smtClean="0">
                <a:solidFill>
                  <a:schemeClr val="accent3"/>
                </a:solidFill>
              </a:rPr>
              <a:t>"</a:t>
            </a:r>
            <a:r>
              <a:rPr lang="en-US" altLang="zh-CN" sz="2000" dirty="0" smtClean="0"/>
              <a:t>)</a:t>
            </a:r>
          </a:p>
          <a:p>
            <a:endParaRPr lang="zh-CN" altLang="zh-CN" sz="2000" dirty="0"/>
          </a:p>
          <a:p>
            <a:pPr>
              <a:lnSpc>
                <a:spcPct val="90000"/>
              </a:lnSpc>
            </a:pPr>
            <a:r>
              <a:rPr lang="en-US" altLang="zh-CN" sz="2000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if </a:t>
            </a:r>
            <a:r>
              <a:rPr lang="en-US" altLang="zh-CN" sz="2000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name</a:t>
            </a:r>
            <a:r>
              <a:rPr lang="en-US" altLang="zh-CN" sz="2000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 </a:t>
            </a:r>
            <a:r>
              <a:rPr lang="en-US" altLang="zh-CN" sz="2000" dirty="0" smtClean="0">
                <a:ea typeface="微软雅黑" panose="020B0503020204020204" pitchFamily="34" charset="-122"/>
              </a:rPr>
              <a:t>== 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r>
              <a:rPr lang="en-US" altLang="zh-CN" sz="2000" spc="11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main</a:t>
            </a:r>
            <a:r>
              <a:rPr lang="en-US" altLang="zh-CN" sz="2000" spc="11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r>
              <a:rPr lang="en-US" altLang="zh-CN" sz="20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  <a:endParaRPr lang="en-US" altLang="zh-CN" sz="2000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     dog = </a:t>
            </a:r>
            <a:r>
              <a:rPr lang="en-US" altLang="zh-CN" sz="2000" dirty="0" err="1">
                <a:solidFill>
                  <a:prstClr val="black"/>
                </a:solidFill>
                <a:ea typeface="微软雅黑" panose="020B0503020204020204" pitchFamily="34" charset="-122"/>
              </a:rPr>
              <a:t>BarkingDog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chemeClr val="accent3"/>
                </a:solidFill>
                <a:ea typeface="微软雅黑" panose="020B0503020204020204" pitchFamily="34" charset="-122"/>
              </a:rPr>
              <a:t>"Zoe"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0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prstClr val="black"/>
                </a:solidFill>
                <a:ea typeface="微软雅黑" panose="020B0503020204020204" pitchFamily="34" charset="-122"/>
              </a:rPr>
              <a:t>dog.greet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()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sz="20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prstClr val="black"/>
                </a:solidFill>
                <a:ea typeface="微软雅黑" panose="020B0503020204020204" pitchFamily="34" charset="-122"/>
              </a:rPr>
              <a:t>dog.bark</a:t>
            </a:r>
            <a:r>
              <a:rPr lang="en-US" altLang="zh-CN" sz="2000" dirty="0">
                <a:solidFill>
                  <a:prstClr val="black"/>
                </a:solidFill>
                <a:ea typeface="微软雅黑" panose="020B0503020204020204" pitchFamily="34" charset="-122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71417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8.3.2 </a:t>
            </a:r>
            <a:r>
              <a:rPr lang="zh-CN" altLang="en-US" dirty="0" smtClean="0"/>
              <a:t>重</a:t>
            </a:r>
            <a:r>
              <a:rPr lang="zh-CN" altLang="en-US" dirty="0"/>
              <a:t>写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238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重写</a:t>
            </a:r>
            <a:r>
              <a:rPr lang="en-US" altLang="zh-CN" dirty="0" smtClean="0"/>
              <a:t>(overriding)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7711003" cy="3495836"/>
          </a:xfrm>
        </p:spPr>
        <p:txBody>
          <a:bodyPr/>
          <a:lstStyle/>
          <a:p>
            <a:r>
              <a:rPr lang="zh-CN" altLang="en-US" dirty="0" smtClean="0"/>
              <a:t>重写：子类改写父类的方法，从而部分地改变父类的行为</a:t>
            </a:r>
            <a:endParaRPr lang="en-US" altLang="zh-CN" dirty="0" smtClean="0"/>
          </a:p>
          <a:p>
            <a:r>
              <a:rPr lang="zh-CN" altLang="en-US" dirty="0" smtClean="0"/>
              <a:t>包括运算符、构造器在内的方法都可以被重写</a:t>
            </a:r>
            <a:endParaRPr lang="en-US" altLang="zh-CN" dirty="0" smtClean="0"/>
          </a:p>
          <a:p>
            <a:r>
              <a:rPr lang="zh-CN" altLang="en-US" dirty="0" smtClean="0"/>
              <a:t>重写父类方法的时候，父类方法中定义的操作不会被自动调用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5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71859"/>
            <a:ext cx="8229600" cy="543707"/>
          </a:xfrm>
        </p:spPr>
        <p:txBody>
          <a:bodyPr/>
          <a:lstStyle/>
          <a:p>
            <a:r>
              <a:rPr lang="zh-CN" altLang="en-US" dirty="0" smtClean="0"/>
              <a:t>子类定义举例和重写</a:t>
            </a:r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148064" y="1203598"/>
            <a:ext cx="3744416" cy="318635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class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BarkingDog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ea typeface="微软雅黑" panose="020B0503020204020204" pitchFamily="34" charset="-122"/>
              </a:rPr>
              <a:t>(Dog):</a:t>
            </a:r>
            <a:endParaRPr lang="en-US" altLang="zh-CN" dirty="0"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    "define subclass </a:t>
            </a:r>
            <a:r>
              <a:rPr lang="en-US" altLang="zh-CN" dirty="0" err="1" smtClean="0">
                <a:solidFill>
                  <a:schemeClr val="accent3"/>
                </a:solidFill>
                <a:ea typeface="微软雅黑" panose="020B0503020204020204" pitchFamily="34" charset="-122"/>
              </a:rPr>
              <a:t>BarkingDog</a:t>
            </a:r>
            <a:r>
              <a:rPr lang="en-US" altLang="zh-CN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</a:t>
            </a:r>
            <a:endParaRPr lang="en-US" altLang="zh-CN" dirty="0">
              <a:solidFill>
                <a:schemeClr val="accent3"/>
              </a:solidFill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chemeClr val="accent6"/>
                </a:solidFill>
                <a:ea typeface="微软雅黑" panose="020B0503020204020204" pitchFamily="34" charset="-122"/>
              </a:rPr>
              <a:t>def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greet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dirty="0" smtClean="0">
                <a:ea typeface="微软雅黑" panose="020B0503020204020204" pitchFamily="34" charset="-122"/>
              </a:rPr>
              <a:t>self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):</a:t>
            </a:r>
            <a:endParaRPr lang="en-US" altLang="zh-CN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        </a:t>
            </a:r>
            <a:r>
              <a:rPr lang="en-US" altLang="zh-CN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"initial subclass"</a:t>
            </a:r>
            <a:endParaRPr lang="en-US" altLang="zh-CN" dirty="0">
              <a:solidFill>
                <a:schemeClr val="accent3"/>
              </a:solidFill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         </a:t>
            </a:r>
            <a:r>
              <a:rPr lang="en-US" altLang="zh-CN" sz="16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print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"Woof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! I am {:s}, my number is {:d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}."</a:t>
            </a:r>
            <a:r>
              <a:rPr lang="en-US" altLang="zh-CN" sz="1600" dirty="0" smtClean="0">
                <a:ea typeface="微软雅黑" panose="020B0503020204020204" pitchFamily="34" charset="-122"/>
              </a:rPr>
              <a:t>.</a:t>
            </a:r>
            <a:r>
              <a:rPr lang="en-US" altLang="zh-CN" sz="1600" dirty="0">
                <a:ea typeface="微软雅黑" panose="020B0503020204020204" pitchFamily="34" charset="-122"/>
              </a:rPr>
              <a:t>format(self.name, </a:t>
            </a:r>
            <a:r>
              <a:rPr lang="en-US" altLang="zh-CN" sz="1600" dirty="0" err="1" smtClean="0">
                <a:ea typeface="微软雅黑" panose="020B0503020204020204" pitchFamily="34" charset="-122"/>
              </a:rPr>
              <a:t>Dog.counter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))</a:t>
            </a:r>
          </a:p>
          <a:p>
            <a:r>
              <a:rPr lang="en-US" altLang="zh-CN" dirty="0">
                <a:solidFill>
                  <a:schemeClr val="accent6"/>
                </a:solidFill>
                <a:ea typeface="微软雅黑" panose="020B0503020204020204" pitchFamily="34" charset="-122"/>
              </a:rPr>
              <a:t>if </a:t>
            </a:r>
            <a:r>
              <a:rPr lang="en-US" altLang="zh-CN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name</a:t>
            </a:r>
            <a:r>
              <a:rPr lang="en-US" altLang="zh-CN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ea typeface="微软雅黑" panose="020B0503020204020204" pitchFamily="34" charset="-122"/>
              </a:rPr>
              <a:t> == 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spc="110" dirty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main</a:t>
            </a:r>
            <a:r>
              <a:rPr lang="en-US" altLang="zh-CN" spc="110" dirty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</a:p>
          <a:p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dog 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= </a:t>
            </a:r>
            <a:r>
              <a:rPr lang="en-US" altLang="zh-CN" dirty="0" err="1">
                <a:solidFill>
                  <a:prstClr val="black"/>
                </a:solidFill>
                <a:ea typeface="微软雅黑" panose="020B0503020204020204" pitchFamily="34" charset="-122"/>
              </a:rPr>
              <a:t>BarkingDog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"Zoe"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dirty="0" err="1" smtClean="0">
                <a:solidFill>
                  <a:prstClr val="black"/>
                </a:solidFill>
                <a:ea typeface="微软雅黑" panose="020B0503020204020204" pitchFamily="34" charset="-122"/>
              </a:rPr>
              <a:t>dog.greet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()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7200" y="1203598"/>
            <a:ext cx="4618856" cy="3186354"/>
            <a:chOff x="500167" y="1745732"/>
            <a:chExt cx="2169127" cy="2516033"/>
          </a:xfrm>
        </p:grpSpPr>
        <p:sp>
          <p:nvSpPr>
            <p:cNvPr id="11" name="任意多边形 10"/>
            <p:cNvSpPr/>
            <p:nvPr/>
          </p:nvSpPr>
          <p:spPr>
            <a:xfrm>
              <a:off x="500167" y="1749612"/>
              <a:ext cx="2169127" cy="251215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endParaRPr lang="en-US" altLang="zh-CN" sz="2000" dirty="0" smtClean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# Filename: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Prog8-10.py</a:t>
              </a:r>
              <a:endParaRPr lang="en-US" altLang="zh-CN" i="1" dirty="0" smtClean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class</a:t>
              </a:r>
              <a:r>
                <a:rPr lang="en-US" altLang="zh-CN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Dog</a:t>
              </a:r>
              <a:r>
                <a:rPr lang="en-US" altLang="zh-CN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(</a:t>
              </a:r>
              <a:r>
                <a:rPr lang="en-US" altLang="zh-CN" dirty="0" smtClean="0">
                  <a:solidFill>
                    <a:srgbClr val="7030A0"/>
                  </a:solidFill>
                  <a:ea typeface="微软雅黑" panose="020B0503020204020204" pitchFamily="34" charset="-122"/>
                </a:rPr>
                <a:t>object</a:t>
              </a:r>
              <a:r>
                <a:rPr lang="en-US" altLang="zh-CN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):</a:t>
              </a:r>
            </a:p>
            <a:p>
              <a:r>
                <a:rPr lang="en-US" altLang="zh-CN" dirty="0">
                  <a:solidFill>
                    <a:srgbClr val="00B050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"define </a:t>
              </a:r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Dog </a:t>
              </a:r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class"</a:t>
              </a:r>
            </a:p>
            <a:p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counter = 0</a:t>
              </a:r>
              <a:endParaRPr lang="en-US" altLang="zh-CN" dirty="0"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</a:t>
              </a:r>
              <a:r>
                <a:rPr lang="en-US" altLang="zh-CN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def </a:t>
              </a:r>
              <a:r>
                <a:rPr lang="en-US" altLang="zh-CN" spc="11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init</a:t>
              </a:r>
              <a:r>
                <a:rPr lang="en-US" altLang="zh-CN" spc="11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(self</a:t>
              </a:r>
              <a:r>
                <a:rPr lang="en-US" altLang="zh-CN" dirty="0">
                  <a:ea typeface="微软雅黑" panose="020B0503020204020204" pitchFamily="34" charset="-122"/>
                </a:rPr>
                <a:t>, name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):</a:t>
              </a:r>
            </a:p>
            <a:p>
              <a:r>
                <a:rPr lang="en-US" altLang="zh-CN" dirty="0" smtClean="0">
                  <a:ea typeface="微软雅黑" panose="020B0503020204020204" pitchFamily="34" charset="-122"/>
                </a:rPr>
                <a:t>        self.name = name</a:t>
              </a:r>
            </a:p>
            <a:p>
              <a:r>
                <a:rPr lang="en-US" altLang="zh-CN" dirty="0" smtClean="0">
                  <a:ea typeface="微软雅黑" panose="020B0503020204020204" pitchFamily="34" charset="-122"/>
                </a:rPr>
                <a:t>        </a:t>
              </a:r>
              <a:r>
                <a:rPr lang="en-US" altLang="zh-CN" dirty="0" err="1" smtClean="0">
                  <a:ea typeface="微软雅黑" panose="020B0503020204020204" pitchFamily="34" charset="-122"/>
                </a:rPr>
                <a:t>Dog.counter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 += 1</a:t>
              </a:r>
              <a:endParaRPr lang="en-US" altLang="zh-CN" dirty="0">
                <a:ea typeface="微软雅黑" panose="020B0503020204020204" pitchFamily="34" charset="-122"/>
              </a:endParaRPr>
            </a:p>
            <a:p>
              <a:r>
                <a:rPr lang="en-US" altLang="zh-CN" dirty="0">
                  <a:ea typeface="微软雅黑" panose="020B0503020204020204" pitchFamily="34" charset="-122"/>
                </a:rPr>
                <a:t>    </a:t>
              </a:r>
              <a:r>
                <a:rPr lang="en-US" altLang="zh-CN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def </a:t>
              </a:r>
              <a:r>
                <a:rPr lang="en-US" altLang="zh-CN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greet</a:t>
              </a:r>
              <a:r>
                <a:rPr lang="en-US" altLang="zh-CN" dirty="0">
                  <a:ea typeface="微软雅黑" panose="020B0503020204020204" pitchFamily="34" charset="-122"/>
                </a:rPr>
                <a:t>(self):</a:t>
              </a:r>
            </a:p>
            <a:p>
              <a:r>
                <a:rPr lang="en-US" altLang="zh-CN" dirty="0">
                  <a:ea typeface="微软雅黑" panose="020B0503020204020204" pitchFamily="34" charset="-122"/>
                </a:rPr>
                <a:t>        </a:t>
              </a:r>
              <a:r>
                <a:rPr lang="en-US" altLang="zh-CN" dirty="0" smtClean="0">
                  <a:solidFill>
                    <a:srgbClr val="7030A0"/>
                  </a:solidFill>
                  <a:ea typeface="微软雅黑" panose="020B0503020204020204" pitchFamily="34" charset="-122"/>
                </a:rPr>
                <a:t>print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(</a:t>
              </a:r>
              <a:r>
                <a:rPr lang="en-US" altLang="zh-CN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"Hi</a:t>
              </a:r>
              <a:r>
                <a:rPr lang="en-US" altLang="zh-CN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, I am  {:s}, my number is </a:t>
              </a:r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	{:</a:t>
              </a:r>
              <a:r>
                <a:rPr lang="en-US" altLang="zh-CN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d</a:t>
              </a:r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}</a:t>
              </a:r>
              <a:r>
                <a:rPr lang="en-US" altLang="zh-CN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.</a:t>
              </a:r>
              <a:r>
                <a:rPr lang="en-US" altLang="zh-CN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"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.</a:t>
              </a:r>
              <a:r>
                <a:rPr lang="en-US" altLang="zh-CN" dirty="0">
                  <a:ea typeface="微软雅黑" panose="020B0503020204020204" pitchFamily="34" charset="-122"/>
                </a:rPr>
                <a:t>format(self.name, </a:t>
              </a:r>
              <a:r>
                <a:rPr lang="en-US" altLang="zh-CN" dirty="0" err="1">
                  <a:ea typeface="微软雅黑" panose="020B0503020204020204" pitchFamily="34" charset="-122"/>
                </a:rPr>
                <a:t>Dog.counter</a:t>
              </a:r>
              <a:r>
                <a:rPr lang="en-US" altLang="zh-CN" dirty="0" smtClean="0">
                  <a:ea typeface="微软雅黑" panose="020B0503020204020204" pitchFamily="34" charset="-122"/>
                </a:rPr>
                <a:t>))</a:t>
              </a:r>
            </a:p>
            <a:p>
              <a:endParaRPr lang="en-US" altLang="zh-CN" sz="1600" dirty="0" smtClean="0"/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573112" y="1745732"/>
              <a:ext cx="340245" cy="26638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3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en-US" altLang="zh-CN" dirty="0" smtClean="0"/>
              <a:t>.1.1 </a:t>
            </a:r>
            <a:r>
              <a:rPr lang="zh-CN" altLang="en-US" dirty="0" smtClean="0"/>
              <a:t>面向对象程序设计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49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</a:t>
            </a:r>
            <a:r>
              <a:rPr lang="zh-CN" altLang="en-US" dirty="0" smtClean="0"/>
              <a:t>定义（</a:t>
            </a:r>
            <a:r>
              <a:rPr lang="en-US" altLang="zh-CN" dirty="0" smtClean="0"/>
              <a:t>redefine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子类重写父类方法时，要求参数保持一致，若要修改参数并改变功能，则称为重定义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21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71859"/>
            <a:ext cx="8229600" cy="543707"/>
          </a:xfrm>
        </p:spPr>
        <p:txBody>
          <a:bodyPr/>
          <a:lstStyle/>
          <a:p>
            <a:r>
              <a:rPr lang="zh-CN" altLang="en-US" dirty="0" smtClean="0"/>
              <a:t>子类</a:t>
            </a:r>
            <a:r>
              <a:rPr lang="en-US" altLang="zh-CN" spc="110" dirty="0" smtClean="0"/>
              <a:t>__</a:t>
            </a:r>
            <a:r>
              <a:rPr lang="en-US" altLang="zh-CN" dirty="0" err="1" smtClean="0"/>
              <a:t>init</a:t>
            </a:r>
            <a:r>
              <a:rPr lang="en-US" altLang="zh-CN" spc="110" dirty="0"/>
              <a:t>__</a:t>
            </a:r>
            <a:r>
              <a:rPr lang="en-US" altLang="zh-CN" dirty="0" smtClean="0"/>
              <a:t>()</a:t>
            </a:r>
            <a:r>
              <a:rPr lang="zh-CN" altLang="en-US" dirty="0" smtClean="0"/>
              <a:t>方法重</a:t>
            </a:r>
            <a:r>
              <a:rPr lang="zh-CN" altLang="en-US" dirty="0"/>
              <a:t>定义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5148064" y="1203598"/>
            <a:ext cx="3744416" cy="3186354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</a:p>
          <a:p>
            <a:r>
              <a:rPr lang="en-US" altLang="zh-CN" dirty="0" err="1" smtClean="0">
                <a:solidFill>
                  <a:schemeClr val="accent6"/>
                </a:solidFill>
                <a:ea typeface="微软雅黑" panose="020B0503020204020204" pitchFamily="34" charset="-122"/>
              </a:rPr>
              <a:t>def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greet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dirty="0" smtClean="0">
                <a:ea typeface="微软雅黑" panose="020B0503020204020204" pitchFamily="34" charset="-122"/>
              </a:rPr>
              <a:t>self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):</a:t>
            </a:r>
          </a:p>
          <a:p>
            <a:r>
              <a:rPr lang="en-US" altLang="zh-CN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        "initial subclass"</a:t>
            </a:r>
          </a:p>
          <a:p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     </a:t>
            </a:r>
            <a:r>
              <a:rPr lang="en-US" altLang="zh-CN" sz="1600" dirty="0" smtClean="0">
                <a:solidFill>
                  <a:srgbClr val="7030A0"/>
                </a:solidFill>
                <a:ea typeface="微软雅黑" panose="020B0503020204020204" pitchFamily="34" charset="-122"/>
              </a:rPr>
              <a:t>print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Woof</a:t>
            </a:r>
            <a:r>
              <a:rPr lang="en-US" altLang="zh-CN" sz="1600" dirty="0">
                <a:solidFill>
                  <a:schemeClr val="accent3"/>
                </a:solidFill>
                <a:ea typeface="微软雅黑" panose="020B0503020204020204" pitchFamily="34" charset="-122"/>
              </a:rPr>
              <a:t>! I am {:s} {:s}, my number is {:d</a:t>
            </a:r>
            <a:r>
              <a:rPr lang="en-US" altLang="zh-CN" sz="1600" dirty="0" smtClean="0">
                <a:solidFill>
                  <a:schemeClr val="accent3"/>
                </a:solidFill>
                <a:ea typeface="微软雅黑" panose="020B0503020204020204" pitchFamily="34" charset="-122"/>
              </a:rPr>
              <a:t>}."</a:t>
            </a:r>
            <a:r>
              <a:rPr lang="en-US" altLang="zh-CN" sz="16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.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format(</a:t>
            </a:r>
            <a:r>
              <a:rPr lang="en-US" altLang="zh-CN" sz="1600" dirty="0" err="1">
                <a:solidFill>
                  <a:prstClr val="black"/>
                </a:solidFill>
                <a:ea typeface="微软雅黑" panose="020B0503020204020204" pitchFamily="34" charset="-122"/>
              </a:rPr>
              <a:t>self.color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, self.name, </a:t>
            </a:r>
            <a:r>
              <a:rPr lang="en-US" altLang="zh-CN" sz="1600" dirty="0" err="1">
                <a:solidFill>
                  <a:prstClr val="black"/>
                </a:solidFill>
                <a:ea typeface="微软雅黑" panose="020B0503020204020204" pitchFamily="34" charset="-122"/>
              </a:rPr>
              <a:t>Dog.counter</a:t>
            </a:r>
            <a:r>
              <a:rPr lang="en-US" altLang="zh-CN" sz="1600" dirty="0">
                <a:solidFill>
                  <a:prstClr val="black"/>
                </a:solidFill>
                <a:ea typeface="微软雅黑" panose="020B0503020204020204" pitchFamily="34" charset="-122"/>
              </a:rPr>
              <a:t>))</a:t>
            </a:r>
            <a:endParaRPr lang="en-US" altLang="zh-CN" sz="16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if </a:t>
            </a:r>
            <a:r>
              <a:rPr lang="en-US" altLang="zh-CN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name</a:t>
            </a:r>
            <a:r>
              <a:rPr lang="en-US" altLang="zh-CN" spc="110" dirty="0">
                <a:solidFill>
                  <a:prstClr val="black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ea typeface="微软雅黑" panose="020B0503020204020204" pitchFamily="34" charset="-122"/>
              </a:rPr>
              <a:t> == 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spc="110" dirty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main</a:t>
            </a:r>
            <a:r>
              <a:rPr lang="en-US" altLang="zh-CN" spc="110" dirty="0">
                <a:solidFill>
                  <a:schemeClr val="accent3"/>
                </a:solidFill>
                <a:ea typeface="微软雅黑" panose="020B0503020204020204" pitchFamily="34" charset="-122"/>
              </a:rPr>
              <a:t>__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'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:</a:t>
            </a:r>
          </a:p>
          <a:p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   dog 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= </a:t>
            </a:r>
            <a:r>
              <a:rPr lang="en-US" altLang="zh-CN" dirty="0" err="1">
                <a:solidFill>
                  <a:prstClr val="black"/>
                </a:solidFill>
                <a:ea typeface="微软雅黑" panose="020B0503020204020204" pitchFamily="34" charset="-122"/>
              </a:rPr>
              <a:t>BarkingDog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"Zoe"</a:t>
            </a:r>
            <a:r>
              <a:rPr lang="en-US" altLang="zh-CN" dirty="0">
                <a:ea typeface="微软雅黑" panose="020B0503020204020204" pitchFamily="34" charset="-122"/>
              </a:rPr>
              <a:t>,</a:t>
            </a:r>
            <a:r>
              <a:rPr lang="en-US" altLang="zh-CN" dirty="0">
                <a:solidFill>
                  <a:schemeClr val="accent3"/>
                </a:solidFill>
                <a:ea typeface="微软雅黑" panose="020B0503020204020204" pitchFamily="34" charset="-122"/>
              </a:rPr>
              <a:t> "black"</a:t>
            </a:r>
            <a:r>
              <a:rPr lang="en-US" altLang="zh-CN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)</a:t>
            </a:r>
            <a:endParaRPr lang="en-US" altLang="zh-CN" dirty="0">
              <a:solidFill>
                <a:prstClr val="black"/>
              </a:solidFill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    </a:t>
            </a:r>
            <a:r>
              <a:rPr lang="en-US" altLang="zh-CN" dirty="0" err="1" smtClean="0">
                <a:solidFill>
                  <a:prstClr val="black"/>
                </a:solidFill>
                <a:ea typeface="微软雅黑" panose="020B0503020204020204" pitchFamily="34" charset="-122"/>
              </a:rPr>
              <a:t>dog.greet</a:t>
            </a:r>
            <a:r>
              <a:rPr lang="en-US" altLang="zh-CN" dirty="0">
                <a:solidFill>
                  <a:prstClr val="black"/>
                </a:solidFill>
                <a:ea typeface="微软雅黑" panose="020B0503020204020204" pitchFamily="34" charset="-122"/>
              </a:rPr>
              <a:t>()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7200" y="1203598"/>
            <a:ext cx="4618856" cy="3186354"/>
            <a:chOff x="500167" y="1745732"/>
            <a:chExt cx="2169127" cy="2516033"/>
          </a:xfrm>
        </p:grpSpPr>
        <p:sp>
          <p:nvSpPr>
            <p:cNvPr id="11" name="任意多边形 10"/>
            <p:cNvSpPr/>
            <p:nvPr/>
          </p:nvSpPr>
          <p:spPr>
            <a:xfrm>
              <a:off x="500167" y="1749612"/>
              <a:ext cx="2169127" cy="251215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 smtClean="0"/>
            </a:p>
            <a:p>
              <a:endParaRPr lang="en-US" altLang="zh-CN" sz="2000" dirty="0" smtClean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# Filename: Prog8-11.py</a:t>
              </a:r>
            </a:p>
            <a:p>
              <a:r>
                <a:rPr lang="en-US" altLang="zh-CN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class</a:t>
              </a:r>
              <a:r>
                <a:rPr lang="en-US" altLang="zh-CN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Dog</a:t>
              </a:r>
              <a:r>
                <a:rPr lang="en-US" altLang="zh-CN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(</a:t>
              </a:r>
              <a:r>
                <a:rPr lang="en-US" altLang="zh-CN" dirty="0" smtClean="0">
                  <a:solidFill>
                    <a:srgbClr val="7030A0"/>
                  </a:solidFill>
                  <a:ea typeface="微软雅黑" panose="020B0503020204020204" pitchFamily="34" charset="-122"/>
                </a:rPr>
                <a:t>object</a:t>
              </a:r>
              <a:r>
                <a:rPr lang="en-US" altLang="zh-CN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):</a:t>
              </a:r>
            </a:p>
            <a:p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    …    # </a:t>
              </a:r>
              <a:r>
                <a:rPr lang="zh-CN" altLang="en-US" i="1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同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Prog8-10.py</a:t>
              </a:r>
            </a:p>
            <a:p>
              <a:r>
                <a:rPr lang="en-US" altLang="zh-CN" sz="1600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class</a:t>
              </a:r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BarkingDog</a:t>
              </a:r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>
                  <a:ea typeface="微软雅黑" panose="020B0503020204020204" pitchFamily="34" charset="-122"/>
                </a:rPr>
                <a:t>(Dog):</a:t>
              </a:r>
            </a:p>
            <a:p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    "define subclass </a:t>
              </a:r>
              <a:r>
                <a:rPr lang="en-US" altLang="zh-CN" sz="1600" dirty="0" err="1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BarkingDog</a:t>
              </a:r>
              <a:r>
                <a:rPr lang="en-US" altLang="zh-CN" sz="16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“</a:t>
              </a:r>
            </a:p>
            <a:p>
              <a:r>
                <a:rPr lang="en-US" altLang="zh-CN" sz="1600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smtClean="0">
                  <a:solidFill>
                    <a:schemeClr val="accent3"/>
                  </a:solidFill>
                  <a:ea typeface="微软雅黑" panose="020B0503020204020204" pitchFamily="34" charset="-122"/>
                </a:rPr>
                <a:t>   </a:t>
              </a:r>
              <a:r>
                <a:rPr lang="en-US" altLang="zh-CN" sz="1600" dirty="0" err="1" smtClean="0">
                  <a:solidFill>
                    <a:schemeClr val="accent6"/>
                  </a:solidFill>
                  <a:ea typeface="微软雅黑" panose="020B0503020204020204" pitchFamily="34" charset="-122"/>
                </a:rPr>
                <a:t>def</a:t>
              </a:r>
              <a:r>
                <a:rPr lang="en-US" altLang="zh-CN" sz="16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altLang="zh-CN" sz="1600" spc="11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err="1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init</a:t>
              </a:r>
              <a:r>
                <a:rPr lang="en-US" altLang="zh-CN" sz="1600" spc="11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(</a:t>
              </a:r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self, name, color):</a:t>
              </a:r>
            </a:p>
            <a:p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    super().</a:t>
              </a:r>
              <a:r>
                <a:rPr lang="en-US" altLang="zh-CN" sz="1600" spc="11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err="1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init</a:t>
              </a:r>
              <a:r>
                <a:rPr lang="en-US" altLang="zh-CN" sz="1600" spc="11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__</a:t>
              </a:r>
              <a:r>
                <a:rPr lang="en-US" altLang="zh-CN" sz="1600" dirty="0" smtClean="0">
                  <a:solidFill>
                    <a:prstClr val="black"/>
                  </a:solidFill>
                  <a:ea typeface="微软雅黑" panose="020B0503020204020204" pitchFamily="34" charset="-122"/>
                </a:rPr>
                <a:t>(</a:t>
              </a:r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name)</a:t>
              </a:r>
            </a:p>
            <a:p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       </a:t>
              </a:r>
              <a:r>
                <a:rPr lang="en-US" altLang="zh-CN" sz="1600" dirty="0" err="1">
                  <a:solidFill>
                    <a:prstClr val="black"/>
                  </a:solidFill>
                  <a:ea typeface="微软雅黑" panose="020B0503020204020204" pitchFamily="34" charset="-122"/>
                </a:rPr>
                <a:t>self.color</a:t>
              </a:r>
              <a:r>
                <a:rPr lang="en-US" altLang="zh-CN" sz="1600" dirty="0">
                  <a:solidFill>
                    <a:prstClr val="black"/>
                  </a:solidFill>
                  <a:ea typeface="微软雅黑" panose="020B0503020204020204" pitchFamily="34" charset="-122"/>
                </a:rPr>
                <a:t> = color</a:t>
              </a:r>
            </a:p>
            <a:p>
              <a:endParaRPr lang="en-US" altLang="zh-CN" sz="1600" dirty="0" smtClean="0"/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573112" y="1745732"/>
              <a:ext cx="340245" cy="26638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F</a:t>
              </a:r>
              <a:r>
                <a:rPr lang="en-US" altLang="zh-CN" sz="800" dirty="0" smtClean="0">
                  <a:solidFill>
                    <a:schemeClr val="accent1"/>
                  </a:solidFill>
                </a:rPr>
                <a:t>ile</a:t>
              </a:r>
              <a:endParaRPr lang="zh-CN" altLang="en-US" sz="8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子</a:t>
            </a:r>
            <a:r>
              <a:rPr lang="zh-CN" altLang="zh-CN" dirty="0" smtClean="0"/>
              <a:t>类</a:t>
            </a:r>
            <a:r>
              <a:rPr lang="zh-CN" altLang="en-US" dirty="0" smtClean="0"/>
              <a:t>中使用</a:t>
            </a:r>
            <a:r>
              <a:rPr lang="zh-CN" altLang="zh-CN" dirty="0" smtClean="0"/>
              <a:t>父类</a:t>
            </a:r>
            <a:r>
              <a:rPr lang="en-US" altLang="zh-CN" spc="110" dirty="0"/>
              <a:t>__</a:t>
            </a:r>
            <a:r>
              <a:rPr lang="en-US" altLang="zh-CN" dirty="0" err="1"/>
              <a:t>init</a:t>
            </a:r>
            <a:r>
              <a:rPr lang="en-US" altLang="zh-CN" spc="110" dirty="0"/>
              <a:t>__</a:t>
            </a:r>
            <a:r>
              <a:rPr lang="zh-CN" altLang="zh-CN" dirty="0" smtClean="0"/>
              <a:t>方法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>
                <a:solidFill>
                  <a:schemeClr val="accent6"/>
                </a:solidFill>
              </a:rPr>
              <a:t>def</a:t>
            </a:r>
            <a:r>
              <a:rPr lang="en-US" altLang="zh-CN" dirty="0" smtClean="0"/>
              <a:t> </a:t>
            </a:r>
            <a:r>
              <a:rPr lang="en-US" altLang="zh-CN" spc="11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init</a:t>
            </a:r>
            <a:r>
              <a:rPr lang="en-US" altLang="zh-CN" spc="11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dirty="0" smtClean="0">
                <a:solidFill>
                  <a:prstClr val="black"/>
                </a:solidFill>
              </a:rPr>
              <a:t>(</a:t>
            </a:r>
            <a:r>
              <a:rPr lang="en-US" altLang="zh-CN" dirty="0" smtClean="0"/>
              <a:t>self</a:t>
            </a:r>
            <a:r>
              <a:rPr lang="en-US" altLang="zh-CN" dirty="0"/>
              <a:t>, </a:t>
            </a:r>
            <a:r>
              <a:rPr lang="zh-CN" altLang="zh-CN" dirty="0"/>
              <a:t>父类参数</a:t>
            </a:r>
            <a:r>
              <a:rPr lang="en-US" altLang="zh-CN" dirty="0"/>
              <a:t>, </a:t>
            </a:r>
            <a:r>
              <a:rPr lang="zh-CN" altLang="zh-CN" dirty="0"/>
              <a:t>子类参数</a:t>
            </a:r>
            <a:r>
              <a:rPr lang="en-US" altLang="zh-CN" dirty="0"/>
              <a:t>):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super().</a:t>
            </a:r>
            <a:r>
              <a:rPr lang="en-US" altLang="zh-CN" spc="110" dirty="0"/>
              <a:t>__</a:t>
            </a:r>
            <a:r>
              <a:rPr lang="en-US" altLang="zh-CN" dirty="0" err="1"/>
              <a:t>init</a:t>
            </a:r>
            <a:r>
              <a:rPr lang="en-US" altLang="zh-CN" spc="110" dirty="0"/>
              <a:t>__</a:t>
            </a:r>
            <a:r>
              <a:rPr lang="en-US" altLang="zh-CN" dirty="0"/>
              <a:t>(</a:t>
            </a:r>
            <a:r>
              <a:rPr lang="zh-CN" altLang="zh-CN" dirty="0"/>
              <a:t>父类参数</a:t>
            </a:r>
            <a:r>
              <a:rPr lang="en-US" altLang="zh-CN" dirty="0" smtClean="0"/>
              <a:t>)   #   </a:t>
            </a:r>
            <a:r>
              <a:rPr lang="zh-CN" altLang="en-US" dirty="0" smtClean="0"/>
              <a:t>或使用 父</a:t>
            </a:r>
            <a:r>
              <a:rPr lang="zh-CN" altLang="en-US" dirty="0"/>
              <a:t>类</a:t>
            </a:r>
            <a:r>
              <a:rPr lang="en-US" altLang="zh-CN" dirty="0" smtClean="0"/>
              <a:t>.</a:t>
            </a:r>
            <a:r>
              <a:rPr lang="en-US" altLang="zh-CN" dirty="0"/>
              <a:t> </a:t>
            </a:r>
            <a:r>
              <a:rPr lang="en-US" altLang="zh-CN" spc="110" dirty="0" smtClean="0"/>
              <a:t>__</a:t>
            </a:r>
            <a:r>
              <a:rPr lang="en-US" altLang="zh-CN" dirty="0" err="1"/>
              <a:t>init</a:t>
            </a:r>
            <a:r>
              <a:rPr lang="en-US" altLang="zh-CN" spc="110" dirty="0"/>
              <a:t>__</a:t>
            </a:r>
            <a:r>
              <a:rPr lang="en-US" altLang="zh-CN" dirty="0"/>
              <a:t>(</a:t>
            </a:r>
            <a:r>
              <a:rPr lang="zh-CN" altLang="zh-CN" dirty="0"/>
              <a:t>父类参数</a:t>
            </a:r>
            <a:r>
              <a:rPr lang="en-US" altLang="zh-CN" dirty="0"/>
              <a:t>) </a:t>
            </a:r>
            <a:endParaRPr lang="zh-CN" altLang="zh-CN" dirty="0"/>
          </a:p>
          <a:p>
            <a:pPr marL="400050" lvl="1" indent="0">
              <a:buNone/>
            </a:pPr>
            <a:r>
              <a:rPr lang="zh-CN" altLang="zh-CN" dirty="0"/>
              <a:t>其他函数代码</a:t>
            </a:r>
            <a:r>
              <a:rPr lang="zh-CN" altLang="zh-CN" dirty="0" smtClean="0"/>
              <a:t>块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9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*重载（</a:t>
            </a:r>
            <a:r>
              <a:rPr lang="en-US" altLang="zh-CN" dirty="0" smtClean="0"/>
              <a:t>overloading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重载指的是有相同的方法名但参数列表不同，根据参数类型和个数选择方法，一般在同一个类中实现，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由于是动态语言且有可变长参数等特殊类型的参数，因此不显式支持普通的函数重载，但可以进行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运算符重载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8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*运算符重载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54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32136"/>
              </p:ext>
            </p:extLst>
          </p:nvPr>
        </p:nvGraphicFramePr>
        <p:xfrm>
          <a:off x="2123728" y="1059581"/>
          <a:ext cx="5256584" cy="360040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41626">
                  <a:extLst>
                    <a:ext uri="{9D8B030D-6E8A-4147-A177-3AD203B41FA5}">
                      <a16:colId xmlns:a16="http://schemas.microsoft.com/office/drawing/2014/main" xmlns="" val="132675870"/>
                    </a:ext>
                  </a:extLst>
                </a:gridCol>
                <a:gridCol w="3714958">
                  <a:extLst>
                    <a:ext uri="{9D8B030D-6E8A-4147-A177-3AD203B41FA5}">
                      <a16:colId xmlns:a16="http://schemas.microsoft.com/office/drawing/2014/main" xmlns="" val="474082083"/>
                    </a:ext>
                  </a:extLst>
                </a:gridCol>
              </a:tblGrid>
              <a:tr h="4500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运算符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关联方法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57505923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+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effectLst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*add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 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86914373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-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</a:t>
                      </a:r>
                      <a:r>
                        <a:rPr lang="en-US" sz="2400" kern="100" dirty="0" smtClean="0">
                          <a:effectLst/>
                        </a:rPr>
                        <a:t>.</a:t>
                      </a:r>
                      <a:r>
                        <a:rPr lang="en-US" sz="2400" kern="100" spc="11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 smtClean="0">
                          <a:effectLst/>
                        </a:rPr>
                        <a:t>*</a:t>
                      </a:r>
                      <a:r>
                        <a:rPr lang="en-US" sz="2400" kern="100" dirty="0">
                          <a:effectLst/>
                        </a:rPr>
                        <a:t>sub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94359860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*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</a:t>
                      </a:r>
                      <a:r>
                        <a:rPr lang="en-US" sz="2400" kern="100" dirty="0" err="1" smtClean="0">
                          <a:effectLst/>
                        </a:rPr>
                        <a:t>mul</a:t>
                      </a:r>
                      <a:r>
                        <a:rPr lang="en-US" altLang="zh-CN" sz="2400" kern="100" spc="11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 smtClean="0">
                          <a:effectLst/>
                        </a:rPr>
                        <a:t>(self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8448438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/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*div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591996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%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*mod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9813390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//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</a:t>
                      </a:r>
                      <a:r>
                        <a:rPr lang="en-US" sz="2400" kern="100" dirty="0" err="1">
                          <a:effectLst/>
                        </a:rPr>
                        <a:t>floordiv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03706835"/>
                  </a:ext>
                </a:extLst>
              </a:tr>
              <a:tr h="450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**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</a:rPr>
                        <a:t>C.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*pow</a:t>
                      </a:r>
                      <a:r>
                        <a:rPr lang="en-US" sz="2400" kern="100" spc="11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__</a:t>
                      </a:r>
                      <a:r>
                        <a:rPr lang="en-US" sz="2400" kern="100" dirty="0">
                          <a:effectLst/>
                        </a:rPr>
                        <a:t>(self, </a:t>
                      </a:r>
                      <a:r>
                        <a:rPr lang="en-US" sz="2400" kern="100" dirty="0" err="1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[,mod])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09375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4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8.3.3 </a:t>
            </a:r>
            <a:r>
              <a:rPr lang="zh-CN" altLang="en-US" dirty="0" smtClean="0"/>
              <a:t>访问控制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36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访问控制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默认情况下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Python </a:t>
            </a:r>
            <a:r>
              <a:rPr lang="zh-CN" altLang="en-US" dirty="0" smtClean="0"/>
              <a:t>类的成员属性与方法都是公共的</a:t>
            </a:r>
            <a:endParaRPr lang="en-US" altLang="zh-CN" dirty="0" smtClean="0"/>
          </a:p>
          <a:p>
            <a:r>
              <a:rPr lang="zh-CN" altLang="en-US" dirty="0" smtClean="0"/>
              <a:t>提供</a:t>
            </a:r>
            <a:r>
              <a:rPr lang="zh-CN" altLang="en-US" dirty="0"/>
              <a:t>“访问控制符”来限定成员函数的</a:t>
            </a:r>
            <a:r>
              <a:rPr lang="zh-CN" altLang="en-US" dirty="0" smtClean="0"/>
              <a:t>访问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spc="110" dirty="0" smtClean="0"/>
              <a:t>  __</a:t>
            </a:r>
            <a:r>
              <a:rPr lang="zh-CN" altLang="en-US" dirty="0" smtClean="0"/>
              <a:t>   </a:t>
            </a:r>
            <a:r>
              <a:rPr lang="en-US" altLang="zh-CN" dirty="0" smtClean="0"/>
              <a:t>#(</a:t>
            </a:r>
            <a:r>
              <a:rPr lang="zh-CN" altLang="en-US" dirty="0"/>
              <a:t>双下划线</a:t>
            </a:r>
            <a:r>
              <a:rPr lang="en-US" altLang="zh-CN" dirty="0" smtClean="0"/>
              <a:t>)</a:t>
            </a:r>
          </a:p>
          <a:p>
            <a:pPr marL="914400" lvl="2" indent="0">
              <a:buNone/>
            </a:pPr>
            <a:r>
              <a:rPr lang="zh-CN" altLang="en-US" dirty="0" smtClean="0"/>
              <a:t>限定属性和方法在类内部可见，防止</a:t>
            </a:r>
            <a:r>
              <a:rPr lang="zh-CN" altLang="en-US" dirty="0"/>
              <a:t>父类与子类中的同名冲突</a:t>
            </a:r>
            <a:r>
              <a:rPr lang="en-US" altLang="zh-CN" dirty="0"/>
              <a:t> 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访问控制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57</a:t>
            </a:fld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088006" y="948733"/>
            <a:ext cx="6967987" cy="3830557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lnSpc>
                <a:spcPct val="95000"/>
              </a:lnSpc>
            </a:pPr>
            <a:r>
              <a:rPr lang="en-US" altLang="zh-CN" sz="2200" dirty="0"/>
              <a:t>&gt;&gt;&gt; </a:t>
            </a:r>
            <a:r>
              <a:rPr lang="en-US" altLang="zh-CN" sz="2200" dirty="0">
                <a:solidFill>
                  <a:schemeClr val="accent6"/>
                </a:solidFill>
              </a:rPr>
              <a:t>class</a:t>
            </a:r>
            <a:r>
              <a:rPr lang="en-US" altLang="zh-CN" sz="2200" dirty="0"/>
              <a:t> 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CN" sz="2200" dirty="0"/>
              <a:t>:</a:t>
            </a:r>
          </a:p>
          <a:p>
            <a:pPr>
              <a:lnSpc>
                <a:spcPct val="95000"/>
              </a:lnSpc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           </a:t>
            </a:r>
            <a:r>
              <a:rPr lang="en-US" altLang="zh-CN" sz="2200" dirty="0">
                <a:solidFill>
                  <a:schemeClr val="accent6"/>
                </a:solidFill>
              </a:rPr>
              <a:t>def</a:t>
            </a:r>
            <a:r>
              <a:rPr lang="en-US" altLang="zh-CN" sz="2200" dirty="0"/>
              <a:t> 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init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__</a:t>
            </a:r>
            <a:r>
              <a:rPr lang="en-US" altLang="zh-CN" sz="2200" dirty="0"/>
              <a:t>(self, name):</a:t>
            </a:r>
          </a:p>
          <a:p>
            <a:pPr>
              <a:lnSpc>
                <a:spcPct val="95000"/>
              </a:lnSpc>
            </a:pPr>
            <a:r>
              <a:rPr lang="en-US" altLang="zh-CN" sz="2200" dirty="0" smtClean="0"/>
              <a:t>                       </a:t>
            </a:r>
            <a:r>
              <a:rPr lang="en-US" altLang="zh-CN" sz="2200" dirty="0" err="1" smtClean="0"/>
              <a:t>self</a:t>
            </a:r>
            <a:r>
              <a:rPr lang="en-US" altLang="zh-CN" sz="2200" dirty="0" err="1"/>
              <a:t>.__name</a:t>
            </a:r>
            <a:r>
              <a:rPr lang="en-US" altLang="zh-CN" sz="2200" dirty="0"/>
              <a:t> = name</a:t>
            </a:r>
          </a:p>
          <a:p>
            <a:pPr>
              <a:lnSpc>
                <a:spcPct val="95000"/>
              </a:lnSpc>
            </a:pPr>
            <a:endParaRPr lang="en-US" altLang="zh-CN" sz="2200" dirty="0" smtClean="0"/>
          </a:p>
          <a:p>
            <a:pPr>
              <a:lnSpc>
                <a:spcPct val="95000"/>
              </a:lnSpc>
            </a:pPr>
            <a:r>
              <a:rPr lang="en-US" altLang="zh-CN" sz="2200" dirty="0" smtClean="0"/>
              <a:t>&gt;&gt;&gt; </a:t>
            </a:r>
            <a:r>
              <a:rPr lang="en-US" altLang="zh-CN" sz="2200" dirty="0"/>
              <a:t>x = P(</a:t>
            </a:r>
            <a:r>
              <a:rPr lang="en-US" altLang="zh-CN" sz="2200" dirty="0">
                <a:solidFill>
                  <a:schemeClr val="accent3"/>
                </a:solidFill>
              </a:rPr>
              <a:t>'John'</a:t>
            </a:r>
            <a:r>
              <a:rPr lang="en-US" altLang="zh-CN" sz="2200" dirty="0"/>
              <a:t>)</a:t>
            </a:r>
          </a:p>
          <a:p>
            <a:pPr>
              <a:lnSpc>
                <a:spcPct val="95000"/>
              </a:lnSpc>
            </a:pPr>
            <a:r>
              <a:rPr lang="en-US" altLang="zh-CN" sz="2200" dirty="0" smtClean="0"/>
              <a:t>&gt;&gt;&gt; </a:t>
            </a:r>
            <a:r>
              <a:rPr lang="en-US" altLang="zh-CN" sz="2200" dirty="0" err="1" smtClean="0"/>
              <a:t>x.__name</a:t>
            </a:r>
            <a:endParaRPr lang="en-US" altLang="zh-CN" sz="2200" dirty="0" smtClean="0"/>
          </a:p>
          <a:p>
            <a:pPr>
              <a:lnSpc>
                <a:spcPct val="95000"/>
              </a:lnSpc>
            </a:pPr>
            <a:r>
              <a:rPr lang="en-US" altLang="zh-CN" sz="2200" dirty="0" err="1" smtClean="0">
                <a:solidFill>
                  <a:srgbClr val="C00000"/>
                </a:solidFill>
              </a:rPr>
              <a:t>Traceback</a:t>
            </a:r>
            <a:r>
              <a:rPr lang="en-US" altLang="zh-CN" sz="2200" dirty="0" smtClean="0">
                <a:solidFill>
                  <a:srgbClr val="C00000"/>
                </a:solidFill>
              </a:rPr>
              <a:t> </a:t>
            </a:r>
            <a:r>
              <a:rPr lang="en-US" altLang="zh-CN" sz="2200" dirty="0">
                <a:solidFill>
                  <a:srgbClr val="C00000"/>
                </a:solidFill>
              </a:rPr>
              <a:t>(most recent call last):</a:t>
            </a:r>
          </a:p>
          <a:p>
            <a:pPr>
              <a:lnSpc>
                <a:spcPct val="95000"/>
              </a:lnSpc>
            </a:pPr>
            <a:r>
              <a:rPr lang="en-US" altLang="zh-CN" sz="2200" dirty="0">
                <a:solidFill>
                  <a:srgbClr val="C00000"/>
                </a:solidFill>
              </a:rPr>
              <a:t>  File "&lt;pyshell#0&gt;", line 1, in &lt;module&gt;</a:t>
            </a:r>
          </a:p>
          <a:p>
            <a:pPr>
              <a:lnSpc>
                <a:spcPct val="95000"/>
              </a:lnSpc>
            </a:pPr>
            <a:r>
              <a:rPr lang="en-US" altLang="zh-CN" sz="2200" dirty="0">
                <a:solidFill>
                  <a:srgbClr val="C00000"/>
                </a:solidFill>
              </a:rPr>
              <a:t>    </a:t>
            </a:r>
            <a:r>
              <a:rPr lang="en-US" altLang="zh-CN" sz="2200" dirty="0" err="1">
                <a:solidFill>
                  <a:srgbClr val="C00000"/>
                </a:solidFill>
              </a:rPr>
              <a:t>x.__name</a:t>
            </a:r>
            <a:endParaRPr lang="en-US" altLang="zh-CN" sz="2200" dirty="0">
              <a:solidFill>
                <a:srgbClr val="C0000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sz="2200" dirty="0" err="1">
                <a:solidFill>
                  <a:srgbClr val="C00000"/>
                </a:solidFill>
              </a:rPr>
              <a:t>AttributeError</a:t>
            </a:r>
            <a:r>
              <a:rPr lang="en-US" altLang="zh-CN" sz="2200" dirty="0">
                <a:solidFill>
                  <a:srgbClr val="C00000"/>
                </a:solidFill>
              </a:rPr>
              <a:t>: 'P' object has no attribute '__name</a:t>
            </a:r>
            <a:r>
              <a:rPr lang="en-US" altLang="zh-CN" sz="2200" dirty="0" smtClean="0">
                <a:solidFill>
                  <a:srgbClr val="C00000"/>
                </a:solidFill>
              </a:rPr>
              <a:t>'</a:t>
            </a:r>
            <a:endParaRPr lang="en-US" altLang="zh-CN" sz="2200" dirty="0">
              <a:solidFill>
                <a:srgbClr val="C00000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59632" y="1059582"/>
            <a:ext cx="864405" cy="411432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sz="2700" b="1" dirty="0">
                <a:solidFill>
                  <a:schemeClr val="accent6"/>
                </a:solidFill>
              </a:rPr>
              <a:t>S</a:t>
            </a:r>
            <a:r>
              <a:rPr lang="en-US" altLang="zh-CN" sz="788" dirty="0">
                <a:solidFill>
                  <a:schemeClr val="accent6"/>
                </a:solidFill>
              </a:rPr>
              <a:t>ource</a:t>
            </a:r>
            <a:endParaRPr lang="zh-CN" altLang="en-US" sz="788" dirty="0">
              <a:solidFill>
                <a:schemeClr val="accent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4870" y="2355726"/>
            <a:ext cx="2016224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为什么出错？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80098" y="3147814"/>
            <a:ext cx="1560254" cy="1075562"/>
            <a:chOff x="6180098" y="3147814"/>
            <a:chExt cx="1560254" cy="1075562"/>
          </a:xfrm>
        </p:grpSpPr>
        <p:sp>
          <p:nvSpPr>
            <p:cNvPr id="3" name="矩形 2"/>
            <p:cNvSpPr/>
            <p:nvPr/>
          </p:nvSpPr>
          <p:spPr>
            <a:xfrm>
              <a:off x="6180098" y="3147814"/>
              <a:ext cx="1560254" cy="3554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altLang="zh-CN" dirty="0" err="1"/>
                <a:t>x.__</a:t>
              </a:r>
              <a:r>
                <a:rPr lang="en-US" altLang="zh-CN" dirty="0" err="1" smtClean="0"/>
                <a:t>name</a:t>
              </a:r>
              <a:endParaRPr lang="en-US" altLang="zh-CN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6187388" y="3867894"/>
              <a:ext cx="1552964" cy="35548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95000"/>
                </a:lnSpc>
              </a:pPr>
              <a:r>
                <a:rPr lang="en-US" altLang="zh-CN" dirty="0" err="1" smtClean="0"/>
                <a:t>x._P__name</a:t>
              </a:r>
              <a:endParaRPr lang="en-US" altLang="zh-CN" dirty="0"/>
            </a:p>
          </p:txBody>
        </p:sp>
        <p:sp>
          <p:nvSpPr>
            <p:cNvPr id="9" name="下箭头 8"/>
            <p:cNvSpPr/>
            <p:nvPr/>
          </p:nvSpPr>
          <p:spPr>
            <a:xfrm>
              <a:off x="6732240" y="3558721"/>
              <a:ext cx="311142" cy="292590"/>
            </a:xfrm>
            <a:prstGeom prst="down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99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05176"/>
            <a:ext cx="4248473" cy="1021556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</a:rPr>
              <a:t>*</a:t>
            </a:r>
            <a:r>
              <a:rPr lang="zh-CN" altLang="en-US" dirty="0" smtClean="0">
                <a:latin typeface="微软雅黑" panose="020B0503020204020204" pitchFamily="34" charset="-122"/>
              </a:rPr>
              <a:t>常用</a:t>
            </a:r>
            <a:r>
              <a:rPr lang="zh-CN" altLang="en-US" dirty="0">
                <a:latin typeface="微软雅黑" panose="020B0503020204020204" pitchFamily="34" charset="-122"/>
              </a:rPr>
              <a:t>类和实例相关内建函数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930" y="2643758"/>
            <a:ext cx="160874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4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</a:t>
            </a:r>
            <a:r>
              <a:rPr lang="zh-CN" altLang="en-US" dirty="0"/>
              <a:t>类和实例相关内建函数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59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939562"/>
              </p:ext>
            </p:extLst>
          </p:nvPr>
        </p:nvGraphicFramePr>
        <p:xfrm>
          <a:off x="2195736" y="1275606"/>
          <a:ext cx="4608512" cy="294171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17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baseline="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issubclass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classa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classb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14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isinstance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classn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hasattr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attr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3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setattr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attr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val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30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getattr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obj,attr</a:t>
                      </a:r>
                      <a:r>
                        <a:rPr lang="en-US" sz="2400" kern="100" dirty="0">
                          <a:effectLst/>
                        </a:rPr>
                        <a:t>[,default])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61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delattr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</a:t>
                      </a:r>
                      <a:r>
                        <a:rPr lang="en-US" sz="2400" kern="100" dirty="0">
                          <a:effectLst/>
                        </a:rPr>
                        <a:t>, </a:t>
                      </a:r>
                      <a:r>
                        <a:rPr lang="en-US" sz="2400" kern="100" dirty="0" err="1">
                          <a:effectLst/>
                        </a:rPr>
                        <a:t>attr</a:t>
                      </a:r>
                      <a:r>
                        <a:rPr lang="en-US" sz="2400" kern="100" dirty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78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</a:rPr>
                        <a:t>        </a:t>
                      </a:r>
                      <a:r>
                        <a:rPr lang="en-US" sz="2400" kern="100" dirty="0" err="1" smtClean="0">
                          <a:effectLst/>
                        </a:rPr>
                        <a:t>vars</a:t>
                      </a:r>
                      <a:r>
                        <a:rPr lang="en-US" sz="2400" kern="100" dirty="0" smtClean="0">
                          <a:effectLst/>
                        </a:rPr>
                        <a:t>(</a:t>
                      </a:r>
                      <a:r>
                        <a:rPr lang="en-US" sz="2400" kern="100" dirty="0" err="1" smtClean="0">
                          <a:effectLst/>
                        </a:rPr>
                        <a:t>obj</a:t>
                      </a:r>
                      <a:r>
                        <a:rPr lang="en-US" sz="2400" kern="100" dirty="0" smtClean="0">
                          <a:effectLst/>
                        </a:rPr>
                        <a:t> </a:t>
                      </a:r>
                      <a:r>
                        <a:rPr lang="en-US" sz="2400" kern="100" dirty="0">
                          <a:effectLst/>
                        </a:rPr>
                        <a:t>= None</a:t>
                      </a:r>
                      <a:r>
                        <a:rPr lang="en-US" sz="2400" kern="100" dirty="0" smtClean="0">
                          <a:effectLst/>
                        </a:rPr>
                        <a:t>)</a:t>
                      </a:r>
                      <a:endParaRPr lang="zh-CN" sz="240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78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400" kern="100" dirty="0" smtClean="0">
                          <a:effectLst/>
                        </a:rPr>
                        <a:t>        </a:t>
                      </a:r>
                      <a:r>
                        <a:rPr lang="en-US" altLang="zh-CN" sz="2400" kern="100" dirty="0" err="1" smtClean="0">
                          <a:effectLst/>
                        </a:rPr>
                        <a:t>dir</a:t>
                      </a:r>
                      <a:r>
                        <a:rPr lang="en-US" altLang="zh-CN" sz="2400" kern="100" dirty="0" smtClean="0">
                          <a:effectLst/>
                        </a:rPr>
                        <a:t>(</a:t>
                      </a:r>
                      <a:r>
                        <a:rPr lang="en-US" altLang="zh-CN" sz="2400" kern="100" dirty="0" err="1" smtClean="0">
                          <a:effectLst/>
                        </a:rPr>
                        <a:t>obj</a:t>
                      </a:r>
                      <a:r>
                        <a:rPr lang="en-US" altLang="zh-CN" sz="2400" kern="100" dirty="0" smtClean="0">
                          <a:effectLst/>
                        </a:rPr>
                        <a:t> = None)</a:t>
                      </a:r>
                      <a:endParaRPr lang="zh-CN" altLang="zh-CN" sz="2400" b="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229" marR="40229" marT="0" marB="0"/>
                </a:tc>
                <a:extLst>
                  <a:ext uri="{0D108BD9-81ED-4DB2-BD59-A6C34878D82A}">
                    <a16:rowId xmlns:a16="http://schemas.microsoft.com/office/drawing/2014/main" xmlns="" val="3401265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10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9442"/>
          <a:stretch/>
        </p:blipFill>
        <p:spPr bwMode="auto">
          <a:xfrm>
            <a:off x="49474" y="1614556"/>
            <a:ext cx="1858230" cy="27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面向对象程序设计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9711" y="1267447"/>
            <a:ext cx="5040561" cy="291476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对象（</a:t>
            </a:r>
            <a:r>
              <a:rPr lang="zh-CN" altLang="en-US" dirty="0"/>
              <a:t>实例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dirty="0"/>
              <a:t>由数据及能对其实施的操作</a:t>
            </a:r>
            <a:r>
              <a:rPr lang="zh-CN" altLang="en-US" dirty="0" smtClean="0"/>
              <a:t>所构成</a:t>
            </a:r>
            <a:r>
              <a:rPr lang="zh-CN" altLang="en-US" dirty="0"/>
              <a:t>的封装体</a:t>
            </a:r>
            <a:endParaRPr lang="en-US" altLang="zh-CN" dirty="0" smtClean="0"/>
          </a:p>
          <a:p>
            <a:r>
              <a:rPr lang="zh-CN" altLang="en-US" dirty="0" smtClean="0"/>
              <a:t>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类描述</a:t>
            </a:r>
            <a:r>
              <a:rPr lang="zh-CN" altLang="en-US" dirty="0"/>
              <a:t>了对象的特征（数据和操作</a:t>
            </a:r>
            <a:r>
              <a:rPr lang="zh-CN" altLang="en-US" dirty="0" smtClean="0"/>
              <a:t>）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495" y="4326231"/>
            <a:ext cx="6912769" cy="4571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418" y="1006759"/>
            <a:ext cx="1320922" cy="19178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982" y="2869727"/>
            <a:ext cx="1277794" cy="179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27584" y="1131590"/>
            <a:ext cx="4248472" cy="3377214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800" b="1" dirty="0"/>
              <a:t>面向对象程序设计基本</a:t>
            </a:r>
            <a:r>
              <a:rPr lang="zh-CN" altLang="en-US" sz="2800" b="1" dirty="0" smtClean="0"/>
              <a:t>概念</a:t>
            </a:r>
            <a:endParaRPr lang="en-US" altLang="zh-CN" sz="2800" b="1" dirty="0" smtClean="0"/>
          </a:p>
          <a:p>
            <a:r>
              <a:rPr lang="zh-CN" altLang="en-US" sz="2800" b="1" dirty="0"/>
              <a:t>面向对象程序设计的</a:t>
            </a:r>
            <a:r>
              <a:rPr lang="zh-CN" altLang="en-US" sz="2800" b="1" dirty="0" smtClean="0"/>
              <a:t>特征</a:t>
            </a:r>
            <a:endParaRPr lang="en-US" altLang="zh-CN" sz="2800" b="1" dirty="0" smtClean="0"/>
          </a:p>
          <a:p>
            <a:r>
              <a:rPr lang="zh-CN" altLang="en-US" sz="2800" b="1" dirty="0"/>
              <a:t>类与</a:t>
            </a:r>
            <a:r>
              <a:rPr lang="zh-CN" altLang="en-US" sz="2800" b="1" dirty="0" smtClean="0"/>
              <a:t>对象</a:t>
            </a:r>
            <a:endParaRPr lang="en-US" altLang="zh-CN" sz="2800" b="1" dirty="0" smtClean="0"/>
          </a:p>
          <a:p>
            <a:r>
              <a:rPr lang="zh-CN" altLang="en-US" sz="2800" b="1" smtClean="0"/>
              <a:t>继承、重写与其他</a:t>
            </a:r>
            <a:endParaRPr lang="en-US" altLang="zh-CN" sz="2800" b="1" dirty="0" smtClean="0"/>
          </a:p>
          <a:p>
            <a:r>
              <a:rPr lang="zh-CN" altLang="en-US" sz="2800" b="1" dirty="0"/>
              <a:t>常用类和实例相关内建函数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60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1491630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面向对象程序设计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面向对象程序设计</a:t>
            </a:r>
            <a:r>
              <a:rPr lang="zh-CN" altLang="en-US" dirty="0" smtClean="0"/>
              <a:t>：以数据为中心的程序设计方式</a:t>
            </a:r>
            <a:endParaRPr lang="en-US" altLang="zh-CN" dirty="0" smtClean="0"/>
          </a:p>
          <a:p>
            <a:pPr lvl="1"/>
            <a:r>
              <a:rPr lang="zh-CN" altLang="en-US" sz="2200" dirty="0" smtClean="0"/>
              <a:t>隐藏数据细节</a:t>
            </a:r>
            <a:endParaRPr lang="en-US" altLang="zh-CN" sz="2200" dirty="0" smtClean="0"/>
          </a:p>
          <a:p>
            <a:pPr lvl="1"/>
            <a:r>
              <a:rPr lang="zh-CN" altLang="en-US" sz="2200" dirty="0" smtClean="0"/>
              <a:t>更接近自然思考方式</a:t>
            </a:r>
            <a:endParaRPr lang="en-US" altLang="zh-CN" sz="2200" dirty="0" smtClean="0"/>
          </a:p>
          <a:p>
            <a:r>
              <a:rPr lang="zh-CN" altLang="en-US" b="1" dirty="0" smtClean="0"/>
              <a:t>面向过程程序设计</a:t>
            </a:r>
            <a:r>
              <a:rPr lang="zh-CN" altLang="en-US" dirty="0" smtClean="0"/>
              <a:t>：以功能为中心的程序设计方式</a:t>
            </a:r>
            <a:endParaRPr lang="en-US" altLang="zh-CN" dirty="0" smtClean="0"/>
          </a:p>
          <a:p>
            <a:pPr lvl="1"/>
            <a:r>
              <a:rPr lang="zh-CN" altLang="en-US" sz="2200" dirty="0" smtClean="0"/>
              <a:t>需要数据</a:t>
            </a:r>
            <a:r>
              <a:rPr lang="zh-CN" altLang="en-US" sz="2200" dirty="0"/>
              <a:t>细节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面向对象程序设计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65212" y="2931790"/>
            <a:ext cx="8229600" cy="16956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[4, 2, 7, -1, 3]</a:t>
            </a:r>
            <a:r>
              <a:rPr lang="zh-CN" altLang="en-US" dirty="0"/>
              <a:t>构建了一个列表对象，</a:t>
            </a:r>
            <a:r>
              <a:rPr lang="en-US" altLang="zh-CN" dirty="0"/>
              <a:t>x</a:t>
            </a:r>
            <a:r>
              <a:rPr lang="zh-CN" altLang="en-US" dirty="0"/>
              <a:t>是对其的引用，由于列表对象允许使用</a:t>
            </a:r>
            <a:r>
              <a:rPr lang="en-US" altLang="zh-CN" dirty="0"/>
              <a:t>sort()</a:t>
            </a:r>
            <a:r>
              <a:rPr lang="zh-CN" altLang="en-US" dirty="0"/>
              <a:t>方法进行排序，因此通过</a:t>
            </a:r>
            <a:r>
              <a:rPr lang="en-US" altLang="zh-CN" dirty="0" err="1"/>
              <a:t>x.sort</a:t>
            </a:r>
            <a:r>
              <a:rPr lang="en-US" altLang="zh-CN" dirty="0"/>
              <a:t>()</a:t>
            </a:r>
            <a:r>
              <a:rPr lang="zh-CN" altLang="en-US" dirty="0"/>
              <a:t>的调用将</a:t>
            </a:r>
            <a:r>
              <a:rPr lang="en-US" altLang="zh-CN" dirty="0"/>
              <a:t>x</a:t>
            </a:r>
            <a:r>
              <a:rPr lang="zh-CN" altLang="en-US" dirty="0"/>
              <a:t>引用的对象进行排序</a:t>
            </a:r>
          </a:p>
        </p:txBody>
      </p:sp>
      <p:sp>
        <p:nvSpPr>
          <p:cNvPr id="3" name="矩形 2"/>
          <p:cNvSpPr/>
          <p:nvPr/>
        </p:nvSpPr>
        <p:spPr>
          <a:xfrm>
            <a:off x="2951820" y="1203598"/>
            <a:ext cx="3240360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&gt;&gt;&gt; x = [4</a:t>
            </a:r>
            <a:r>
              <a:rPr lang="fr-FR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2, 7, -</a:t>
            </a:r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fr-FR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3</a:t>
            </a:r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]</a:t>
            </a:r>
          </a:p>
          <a:p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&gt;&gt;&gt; x.sort()</a:t>
            </a:r>
          </a:p>
          <a:p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&gt;&gt;&gt; x</a:t>
            </a:r>
          </a:p>
          <a:p>
            <a:r>
              <a:rPr lang="fr-FR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[-1, 2, 3, 4, 7]</a:t>
            </a:r>
          </a:p>
        </p:txBody>
      </p:sp>
    </p:spTree>
    <p:extLst>
      <p:ext uri="{BB962C8B-B14F-4D97-AF65-F5344CB8AC3E}">
        <p14:creationId xmlns:p14="http://schemas.microsoft.com/office/powerpoint/2010/main" val="279797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954143" cy="1021556"/>
          </a:xfrm>
        </p:spPr>
        <p:txBody>
          <a:bodyPr/>
          <a:lstStyle/>
          <a:p>
            <a:r>
              <a:rPr lang="en-US" altLang="zh-CN" dirty="0" smtClean="0"/>
              <a:t>8.1.2 </a:t>
            </a:r>
            <a:r>
              <a:rPr lang="zh-CN" altLang="en-US" spc="-150" dirty="0" smtClean="0"/>
              <a:t>面向对象程序设计的基本特征</a:t>
            </a:r>
            <a:endParaRPr lang="zh-CN" altLang="en-US" spc="-15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973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Text"/>
  <p:tag name="MH" val="20171201104552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SubTitle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SubTitle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PageTitle"/>
  <p:tag name="MH_ORDER" val="PageTitl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Text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Text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Text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01104552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8164920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36708</TotalTime>
  <Words>2810</Words>
  <Application>Microsoft Office PowerPoint</Application>
  <PresentationFormat>全屏显示(16:9)</PresentationFormat>
  <Paragraphs>651</Paragraphs>
  <Slides>60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0" baseType="lpstr">
      <vt:lpstr>Broadway</vt:lpstr>
      <vt:lpstr>宋体</vt:lpstr>
      <vt:lpstr>微软雅黑</vt:lpstr>
      <vt:lpstr>微软雅黑 Light</vt:lpstr>
      <vt:lpstr>Arial</vt:lpstr>
      <vt:lpstr>Arial Black</vt:lpstr>
      <vt:lpstr>Calibri</vt:lpstr>
      <vt:lpstr>Courier New</vt:lpstr>
      <vt:lpstr>Times New Roman</vt:lpstr>
      <vt:lpstr>Office 主题​​</vt:lpstr>
      <vt:lpstr>第8章 面向对象程序设计</vt:lpstr>
      <vt:lpstr>面向对象</vt:lpstr>
      <vt:lpstr>面向对象程序设计基本概念</vt:lpstr>
      <vt:lpstr>程序设计范式（paradim）</vt:lpstr>
      <vt:lpstr>8.1.1 面向对象程序设计</vt:lpstr>
      <vt:lpstr>面向对象程序设计</vt:lpstr>
      <vt:lpstr>面向对象程序设计</vt:lpstr>
      <vt:lpstr>面向对象程序设计</vt:lpstr>
      <vt:lpstr>8.1.2 面向对象程序设计的基本特征</vt:lpstr>
      <vt:lpstr>面向对象程序设计（OOP）</vt:lpstr>
      <vt:lpstr>面向对象程序设计的基本特征</vt:lpstr>
      <vt:lpstr>面向对象程序设计的基本特征</vt:lpstr>
      <vt:lpstr>面向对象程序设计的基本特征</vt:lpstr>
      <vt:lpstr>类与对象</vt:lpstr>
      <vt:lpstr>类与对象</vt:lpstr>
      <vt:lpstr>8.2.1 类</vt:lpstr>
      <vt:lpstr>类的定义和方法1</vt:lpstr>
      <vt:lpstr>类的定义和方法1</vt:lpstr>
      <vt:lpstr>类的定义和方法2</vt:lpstr>
      <vt:lpstr>类的定义与方法2</vt:lpstr>
      <vt:lpstr>例8-1 学院人员信息类</vt:lpstr>
      <vt:lpstr>例8-1 学院人员信息处理</vt:lpstr>
      <vt:lpstr>例8-1 学院人员信息处理</vt:lpstr>
      <vt:lpstr>例8-1 学院人员信息处理</vt:lpstr>
      <vt:lpstr>例8-1 学院人员信息处理</vt:lpstr>
      <vt:lpstr>8.2.2 实例</vt:lpstr>
      <vt:lpstr>实例</vt:lpstr>
      <vt:lpstr>实例</vt:lpstr>
      <vt:lpstr>例8-3 人员信息类的运用</vt:lpstr>
      <vt:lpstr>8.2.3 __init__()与__del__()方法</vt:lpstr>
      <vt:lpstr>__init__() 方法</vt:lpstr>
      <vt:lpstr>__init__()方法调用的时机</vt:lpstr>
      <vt:lpstr>__init__()举例</vt:lpstr>
      <vt:lpstr>__del__()方法</vt:lpstr>
      <vt:lpstr>引用计数</vt:lpstr>
      <vt:lpstr>8.2.4 实例属性与类属性</vt:lpstr>
      <vt:lpstr>实例属性（Instance Attributes）</vt:lpstr>
      <vt:lpstr>实例属性</vt:lpstr>
      <vt:lpstr>类属性（Class Attributes）</vt:lpstr>
      <vt:lpstr>类属性应用举例</vt:lpstr>
      <vt:lpstr>继承</vt:lpstr>
      <vt:lpstr>父类（基类）子类（派生类）</vt:lpstr>
      <vt:lpstr>继承的原则</vt:lpstr>
      <vt:lpstr>8.3.1 子类的创建与继承</vt:lpstr>
      <vt:lpstr>子类的定义</vt:lpstr>
      <vt:lpstr>子类的定义</vt:lpstr>
      <vt:lpstr>8.3.2 重写</vt:lpstr>
      <vt:lpstr>重写(overriding)</vt:lpstr>
      <vt:lpstr>子类定义举例和重写</vt:lpstr>
      <vt:lpstr>重定义（redefine）</vt:lpstr>
      <vt:lpstr>子类__init__()方法重定义</vt:lpstr>
      <vt:lpstr>子类中使用父类__init__方法</vt:lpstr>
      <vt:lpstr>*重载（overloading）</vt:lpstr>
      <vt:lpstr>*运算符重载</vt:lpstr>
      <vt:lpstr>8.3.3 访问控制</vt:lpstr>
      <vt:lpstr>访问控制</vt:lpstr>
      <vt:lpstr>访问控制</vt:lpstr>
      <vt:lpstr>*常用类和实例相关内建函数</vt:lpstr>
      <vt:lpstr>常用类和实例相关内建函数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921</cp:revision>
  <dcterms:created xsi:type="dcterms:W3CDTF">2014-10-11T09:01:24Z</dcterms:created>
  <dcterms:modified xsi:type="dcterms:W3CDTF">2019-05-03T14:27:08Z</dcterms:modified>
</cp:coreProperties>
</file>