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10"/>
  </p:notesMasterIdLst>
  <p:handoutMasterIdLst>
    <p:handoutMasterId r:id="rId111"/>
  </p:handoutMasterIdLst>
  <p:sldIdLst>
    <p:sldId id="256" r:id="rId2"/>
    <p:sldId id="406" r:id="rId3"/>
    <p:sldId id="407" r:id="rId4"/>
    <p:sldId id="408" r:id="rId5"/>
    <p:sldId id="409" r:id="rId6"/>
    <p:sldId id="410" r:id="rId7"/>
    <p:sldId id="413" r:id="rId8"/>
    <p:sldId id="414" r:id="rId9"/>
    <p:sldId id="415" r:id="rId10"/>
    <p:sldId id="416" r:id="rId11"/>
    <p:sldId id="418" r:id="rId12"/>
    <p:sldId id="419" r:id="rId13"/>
    <p:sldId id="420" r:id="rId14"/>
    <p:sldId id="421" r:id="rId15"/>
    <p:sldId id="485" r:id="rId16"/>
    <p:sldId id="486" r:id="rId17"/>
    <p:sldId id="422" r:id="rId18"/>
    <p:sldId id="423" r:id="rId19"/>
    <p:sldId id="424" r:id="rId20"/>
    <p:sldId id="425" r:id="rId21"/>
    <p:sldId id="426" r:id="rId22"/>
    <p:sldId id="427" r:id="rId23"/>
    <p:sldId id="277" r:id="rId24"/>
    <p:sldId id="341" r:id="rId25"/>
    <p:sldId id="428" r:id="rId26"/>
    <p:sldId id="430" r:id="rId27"/>
    <p:sldId id="432" r:id="rId28"/>
    <p:sldId id="429" r:id="rId29"/>
    <p:sldId id="433" r:id="rId30"/>
    <p:sldId id="434" r:id="rId31"/>
    <p:sldId id="435" r:id="rId32"/>
    <p:sldId id="436" r:id="rId33"/>
    <p:sldId id="437" r:id="rId34"/>
    <p:sldId id="343" r:id="rId35"/>
    <p:sldId id="438" r:id="rId36"/>
    <p:sldId id="396" r:id="rId37"/>
    <p:sldId id="439" r:id="rId38"/>
    <p:sldId id="440" r:id="rId39"/>
    <p:sldId id="441" r:id="rId40"/>
    <p:sldId id="442" r:id="rId41"/>
    <p:sldId id="443" r:id="rId42"/>
    <p:sldId id="378" r:id="rId43"/>
    <p:sldId id="447" r:id="rId44"/>
    <p:sldId id="448" r:id="rId45"/>
    <p:sldId id="350" r:id="rId46"/>
    <p:sldId id="450" r:id="rId47"/>
    <p:sldId id="449" r:id="rId48"/>
    <p:sldId id="451" r:id="rId49"/>
    <p:sldId id="452" r:id="rId50"/>
    <p:sldId id="453" r:id="rId51"/>
    <p:sldId id="351" r:id="rId52"/>
    <p:sldId id="454" r:id="rId53"/>
    <p:sldId id="490" r:id="rId54"/>
    <p:sldId id="398" r:id="rId55"/>
    <p:sldId id="488" r:id="rId56"/>
    <p:sldId id="487" r:id="rId57"/>
    <p:sldId id="489" r:id="rId58"/>
    <p:sldId id="491" r:id="rId59"/>
    <p:sldId id="456" r:id="rId60"/>
    <p:sldId id="352" r:id="rId61"/>
    <p:sldId id="457" r:id="rId62"/>
    <p:sldId id="458" r:id="rId63"/>
    <p:sldId id="459" r:id="rId64"/>
    <p:sldId id="492" r:id="rId65"/>
    <p:sldId id="460" r:id="rId66"/>
    <p:sldId id="493" r:id="rId67"/>
    <p:sldId id="494" r:id="rId68"/>
    <p:sldId id="495" r:id="rId69"/>
    <p:sldId id="462" r:id="rId70"/>
    <p:sldId id="463" r:id="rId71"/>
    <p:sldId id="464" r:id="rId72"/>
    <p:sldId id="465" r:id="rId73"/>
    <p:sldId id="461" r:id="rId74"/>
    <p:sldId id="466" r:id="rId75"/>
    <p:sldId id="467" r:id="rId76"/>
    <p:sldId id="496" r:id="rId77"/>
    <p:sldId id="497" r:id="rId78"/>
    <p:sldId id="498" r:id="rId79"/>
    <p:sldId id="499" r:id="rId80"/>
    <p:sldId id="379" r:id="rId81"/>
    <p:sldId id="401" r:id="rId82"/>
    <p:sldId id="468" r:id="rId83"/>
    <p:sldId id="469" r:id="rId84"/>
    <p:sldId id="355" r:id="rId85"/>
    <p:sldId id="470" r:id="rId86"/>
    <p:sldId id="356" r:id="rId87"/>
    <p:sldId id="357" r:id="rId88"/>
    <p:sldId id="471" r:id="rId89"/>
    <p:sldId id="472" r:id="rId90"/>
    <p:sldId id="473" r:id="rId91"/>
    <p:sldId id="474" r:id="rId92"/>
    <p:sldId id="404" r:id="rId93"/>
    <p:sldId id="475" r:id="rId94"/>
    <p:sldId id="403" r:id="rId95"/>
    <p:sldId id="500" r:id="rId96"/>
    <p:sldId id="476" r:id="rId97"/>
    <p:sldId id="477" r:id="rId98"/>
    <p:sldId id="478" r:id="rId99"/>
    <p:sldId id="479" r:id="rId100"/>
    <p:sldId id="480" r:id="rId101"/>
    <p:sldId id="481" r:id="rId102"/>
    <p:sldId id="482" r:id="rId103"/>
    <p:sldId id="501" r:id="rId104"/>
    <p:sldId id="483" r:id="rId105"/>
    <p:sldId id="503" r:id="rId106"/>
    <p:sldId id="504" r:id="rId107"/>
    <p:sldId id="505" r:id="rId108"/>
    <p:sldId id="484" r:id="rId10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3333FF"/>
    <a:srgbClr val="898989"/>
    <a:srgbClr val="3366FF"/>
    <a:srgbClr val="6699FF"/>
    <a:srgbClr val="F5F395"/>
    <a:srgbClr val="F1EE64"/>
    <a:srgbClr val="0000FF"/>
    <a:srgbClr val="FFD02A"/>
    <a:srgbClr val="3674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7" autoAdjust="0"/>
    <p:restoredTop sz="87212" autoAdjust="0"/>
  </p:normalViewPr>
  <p:slideViewPr>
    <p:cSldViewPr>
      <p:cViewPr varScale="1">
        <p:scale>
          <a:sx n="120" d="100"/>
          <a:sy n="120" d="100"/>
        </p:scale>
        <p:origin x="1350" y="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0DB278-2D8B-4D45-AD41-C9B41297B6F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D54396C-B9CB-474C-A08E-50CCDE7D2940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可迭代对象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9FA93C16-6683-496A-8F34-3552CBCCBD30}" type="parTrans" cxnId="{98A5668E-B6F8-4430-839A-4F31077FDE7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B0439EA3-0871-459A-8C18-78C83A75ACF6}" type="sibTrans" cxnId="{98A5668E-B6F8-4430-839A-4F31077FDE7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9ED1531-284A-4276-9488-2E64ABD330FF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能用</a:t>
          </a:r>
          <a:r>
            <a:rPr lang="en-US" altLang="zh-CN" dirty="0" smtClean="0">
              <a:latin typeface="微软雅黑" pitchFamily="34" charset="-122"/>
              <a:ea typeface="微软雅黑" pitchFamily="34" charset="-122"/>
            </a:rPr>
            <a:t>for</a:t>
          </a:r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循环遍历的对象都可被称为可迭代对象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E86CEE98-234A-4944-8AC7-5D6975419FE2}" type="parTrans" cxnId="{D884EE26-100E-4012-BBF3-056019F2824E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0504E86-5A5E-45D1-8C05-875E3F45DC8D}" type="sibTrans" cxnId="{D884EE26-100E-4012-BBF3-056019F2824E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C17EA0A4-4B1D-4127-990D-37463BC6E779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字符串、列表等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34639D80-25F1-4E4F-BAA7-07E8B21F8C61}" type="parTrans" cxnId="{EDFD97E0-A504-4269-9FF0-E810F888F98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61BBDBB-D0DE-4228-9BD4-F5A7CDA43E7B}" type="sibTrans" cxnId="{EDFD97E0-A504-4269-9FF0-E810F888F98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7CA76DC0-FDCE-4F1C-978F-94F0B218F8E4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迭代器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1D25A820-4B2A-4A37-8DBB-D79328740116}" type="parTrans" cxnId="{6F28126C-D28D-4799-8D55-FDE626BC1255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0500146-07DF-40E5-898B-7675A06E4F11}" type="sibTrans" cxnId="{6F28126C-D28D-4799-8D55-FDE626BC1255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6C7FABC8-6F46-4D4D-858F-ABBB7D3E6431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属于可迭代对象，</a:t>
          </a:r>
          <a:r>
            <a:rPr lang="en-US" altLang="zh-CN" dirty="0" smtClean="0">
              <a:latin typeface="微软雅黑" pitchFamily="34" charset="-122"/>
              <a:ea typeface="微软雅黑" pitchFamily="34" charset="-122"/>
            </a:rPr>
            <a:t>for</a:t>
          </a:r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语句会通过</a:t>
          </a:r>
          <a:r>
            <a:rPr lang="en-US" altLang="zh-CN" dirty="0" smtClean="0">
              <a:latin typeface="微软雅黑" pitchFamily="34" charset="-122"/>
              <a:ea typeface="微软雅黑" pitchFamily="34" charset="-122"/>
            </a:rPr>
            <a:t>__</a:t>
          </a:r>
          <a:r>
            <a:rPr lang="en-US" altLang="zh-CN" dirty="0" err="1" smtClean="0">
              <a:latin typeface="微软雅黑" pitchFamily="34" charset="-122"/>
              <a:ea typeface="微软雅黑" pitchFamily="34" charset="-122"/>
            </a:rPr>
            <a:t>iter</a:t>
          </a:r>
          <a:r>
            <a:rPr lang="en-US" altLang="zh-CN" dirty="0" smtClean="0">
              <a:latin typeface="微软雅黑" pitchFamily="34" charset="-122"/>
              <a:ea typeface="微软雅黑" pitchFamily="34" charset="-122"/>
            </a:rPr>
            <a:t>__()</a:t>
          </a:r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方法获得对象的迭代器，并通过</a:t>
          </a:r>
          <a:r>
            <a:rPr lang="en-US" altLang="zh-CN" dirty="0" smtClean="0">
              <a:latin typeface="微软雅黑" pitchFamily="34" charset="-122"/>
              <a:ea typeface="微软雅黑" pitchFamily="34" charset="-122"/>
            </a:rPr>
            <a:t>__next__()</a:t>
          </a:r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获取下一个元素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A7F35631-E15B-4E61-9217-CC9E8BF10741}" type="parTrans" cxnId="{3000BE31-B3AF-4075-B2A8-50E4BEFDF64B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8773563-9376-43FD-80C4-76B5132F785E}" type="sibTrans" cxnId="{3000BE31-B3AF-4075-B2A8-50E4BEFDF64B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68BEA62F-4A89-417D-B556-18E7AACD16D2}" type="pres">
      <dgm:prSet presAssocID="{5A0DB278-2D8B-4D45-AD41-C9B41297B6F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E94142D-6752-40B5-A014-10547C71CE0C}" type="pres">
      <dgm:prSet presAssocID="{2D54396C-B9CB-474C-A08E-50CCDE7D2940}" presName="composite" presStyleCnt="0"/>
      <dgm:spPr/>
    </dgm:pt>
    <dgm:pt modelId="{0AA04A08-4528-48E3-9865-475ED55228AC}" type="pres">
      <dgm:prSet presAssocID="{2D54396C-B9CB-474C-A08E-50CCDE7D294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49AB1E-39E2-4B31-8056-513B8F8D8FEA}" type="pres">
      <dgm:prSet presAssocID="{2D54396C-B9CB-474C-A08E-50CCDE7D294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6FA2EB9-4930-4CA5-8977-C89F0FF9A667}" type="pres">
      <dgm:prSet presAssocID="{B0439EA3-0871-459A-8C18-78C83A75ACF6}" presName="space" presStyleCnt="0"/>
      <dgm:spPr/>
    </dgm:pt>
    <dgm:pt modelId="{B7119C45-0656-4AA3-8226-9B8284851307}" type="pres">
      <dgm:prSet presAssocID="{7CA76DC0-FDCE-4F1C-978F-94F0B218F8E4}" presName="composite" presStyleCnt="0"/>
      <dgm:spPr/>
    </dgm:pt>
    <dgm:pt modelId="{F73362CE-A3C3-490E-A0AC-CFA982C4773E}" type="pres">
      <dgm:prSet presAssocID="{7CA76DC0-FDCE-4F1C-978F-94F0B218F8E4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6BAB4-3783-4387-BC4C-B39127E73BC1}" type="pres">
      <dgm:prSet presAssocID="{7CA76DC0-FDCE-4F1C-978F-94F0B218F8E4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AB45DEA-61DF-46F5-B073-56685C41E7E8}" type="presOf" srcId="{2D54396C-B9CB-474C-A08E-50CCDE7D2940}" destId="{0AA04A08-4528-48E3-9865-475ED55228AC}" srcOrd="0" destOrd="0" presId="urn:microsoft.com/office/officeart/2005/8/layout/hList1"/>
    <dgm:cxn modelId="{F3E3F2BE-3D30-449F-A100-A510B205D682}" type="presOf" srcId="{39ED1531-284A-4276-9488-2E64ABD330FF}" destId="{5E49AB1E-39E2-4B31-8056-513B8F8D8FEA}" srcOrd="0" destOrd="0" presId="urn:microsoft.com/office/officeart/2005/8/layout/hList1"/>
    <dgm:cxn modelId="{3000BE31-B3AF-4075-B2A8-50E4BEFDF64B}" srcId="{7CA76DC0-FDCE-4F1C-978F-94F0B218F8E4}" destId="{6C7FABC8-6F46-4D4D-858F-ABBB7D3E6431}" srcOrd="0" destOrd="0" parTransId="{A7F35631-E15B-4E61-9217-CC9E8BF10741}" sibTransId="{38773563-9376-43FD-80C4-76B5132F785E}"/>
    <dgm:cxn modelId="{8BA7A1E9-0AB1-4EB3-9D28-FBF0FC000DE1}" type="presOf" srcId="{7CA76DC0-FDCE-4F1C-978F-94F0B218F8E4}" destId="{F73362CE-A3C3-490E-A0AC-CFA982C4773E}" srcOrd="0" destOrd="0" presId="urn:microsoft.com/office/officeart/2005/8/layout/hList1"/>
    <dgm:cxn modelId="{EDFD97E0-A504-4269-9FF0-E810F888F98C}" srcId="{2D54396C-B9CB-474C-A08E-50CCDE7D2940}" destId="{C17EA0A4-4B1D-4127-990D-37463BC6E779}" srcOrd="1" destOrd="0" parTransId="{34639D80-25F1-4E4F-BAA7-07E8B21F8C61}" sibTransId="{261BBDBB-D0DE-4228-9BD4-F5A7CDA43E7B}"/>
    <dgm:cxn modelId="{98A5668E-B6F8-4430-839A-4F31077FDE7A}" srcId="{5A0DB278-2D8B-4D45-AD41-C9B41297B6FF}" destId="{2D54396C-B9CB-474C-A08E-50CCDE7D2940}" srcOrd="0" destOrd="0" parTransId="{9FA93C16-6683-496A-8F34-3552CBCCBD30}" sibTransId="{B0439EA3-0871-459A-8C18-78C83A75ACF6}"/>
    <dgm:cxn modelId="{6F28126C-D28D-4799-8D55-FDE626BC1255}" srcId="{5A0DB278-2D8B-4D45-AD41-C9B41297B6FF}" destId="{7CA76DC0-FDCE-4F1C-978F-94F0B218F8E4}" srcOrd="1" destOrd="0" parTransId="{1D25A820-4B2A-4A37-8DBB-D79328740116}" sibTransId="{D0500146-07DF-40E5-898B-7675A06E4F11}"/>
    <dgm:cxn modelId="{D884EE26-100E-4012-BBF3-056019F2824E}" srcId="{2D54396C-B9CB-474C-A08E-50CCDE7D2940}" destId="{39ED1531-284A-4276-9488-2E64ABD330FF}" srcOrd="0" destOrd="0" parTransId="{E86CEE98-234A-4944-8AC7-5D6975419FE2}" sibTransId="{40504E86-5A5E-45D1-8C05-875E3F45DC8D}"/>
    <dgm:cxn modelId="{32BF528D-432F-4B2F-8BA7-1C7DCBA4F827}" type="presOf" srcId="{5A0DB278-2D8B-4D45-AD41-C9B41297B6FF}" destId="{68BEA62F-4A89-417D-B556-18E7AACD16D2}" srcOrd="0" destOrd="0" presId="urn:microsoft.com/office/officeart/2005/8/layout/hList1"/>
    <dgm:cxn modelId="{0556D7A8-D409-41DC-84BB-0942D660BB24}" type="presOf" srcId="{C17EA0A4-4B1D-4127-990D-37463BC6E779}" destId="{5E49AB1E-39E2-4B31-8056-513B8F8D8FEA}" srcOrd="0" destOrd="1" presId="urn:microsoft.com/office/officeart/2005/8/layout/hList1"/>
    <dgm:cxn modelId="{801C815E-1EB2-4903-8E19-14EC5785A242}" type="presOf" srcId="{6C7FABC8-6F46-4D4D-858F-ABBB7D3E6431}" destId="{C9A6BAB4-3783-4387-BC4C-B39127E73BC1}" srcOrd="0" destOrd="0" presId="urn:microsoft.com/office/officeart/2005/8/layout/hList1"/>
    <dgm:cxn modelId="{4D12BA42-DBE4-4F11-9BEA-76E6428C4B7D}" type="presParOf" srcId="{68BEA62F-4A89-417D-B556-18E7AACD16D2}" destId="{5E94142D-6752-40B5-A014-10547C71CE0C}" srcOrd="0" destOrd="0" presId="urn:microsoft.com/office/officeart/2005/8/layout/hList1"/>
    <dgm:cxn modelId="{C4474C53-5333-42A6-A3EE-97777B25CF36}" type="presParOf" srcId="{5E94142D-6752-40B5-A014-10547C71CE0C}" destId="{0AA04A08-4528-48E3-9865-475ED55228AC}" srcOrd="0" destOrd="0" presId="urn:microsoft.com/office/officeart/2005/8/layout/hList1"/>
    <dgm:cxn modelId="{4A390433-9197-4D61-832A-3A889B466AEE}" type="presParOf" srcId="{5E94142D-6752-40B5-A014-10547C71CE0C}" destId="{5E49AB1E-39E2-4B31-8056-513B8F8D8FEA}" srcOrd="1" destOrd="0" presId="urn:microsoft.com/office/officeart/2005/8/layout/hList1"/>
    <dgm:cxn modelId="{F60F64CB-C685-4AF4-8C4D-74B23D9A5133}" type="presParOf" srcId="{68BEA62F-4A89-417D-B556-18E7AACD16D2}" destId="{A6FA2EB9-4930-4CA5-8977-C89F0FF9A667}" srcOrd="1" destOrd="0" presId="urn:microsoft.com/office/officeart/2005/8/layout/hList1"/>
    <dgm:cxn modelId="{09D5535B-2F6D-4974-B23E-077AE2746295}" type="presParOf" srcId="{68BEA62F-4A89-417D-B556-18E7AACD16D2}" destId="{B7119C45-0656-4AA3-8226-9B8284851307}" srcOrd="2" destOrd="0" presId="urn:microsoft.com/office/officeart/2005/8/layout/hList1"/>
    <dgm:cxn modelId="{BC70D8E5-BE42-4708-A92D-8A1D6A1772B6}" type="presParOf" srcId="{B7119C45-0656-4AA3-8226-9B8284851307}" destId="{F73362CE-A3C3-490E-A0AC-CFA982C4773E}" srcOrd="0" destOrd="0" presId="urn:microsoft.com/office/officeart/2005/8/layout/hList1"/>
    <dgm:cxn modelId="{58B30CD1-9006-4966-ABC0-C414359C8021}" type="presParOf" srcId="{B7119C45-0656-4AA3-8226-9B8284851307}" destId="{C9A6BAB4-3783-4387-BC4C-B39127E73BC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A04A08-4528-48E3-9865-475ED55228AC}">
      <dsp:nvSpPr>
        <dsp:cNvPr id="0" name=""/>
        <dsp:cNvSpPr/>
      </dsp:nvSpPr>
      <dsp:spPr>
        <a:xfrm>
          <a:off x="40" y="43462"/>
          <a:ext cx="3845569" cy="691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可迭代对象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0" y="43462"/>
        <a:ext cx="3845569" cy="691200"/>
      </dsp:txXfrm>
    </dsp:sp>
    <dsp:sp modelId="{5E49AB1E-39E2-4B31-8056-513B8F8D8FEA}">
      <dsp:nvSpPr>
        <dsp:cNvPr id="0" name=""/>
        <dsp:cNvSpPr/>
      </dsp:nvSpPr>
      <dsp:spPr>
        <a:xfrm>
          <a:off x="40" y="734662"/>
          <a:ext cx="3845569" cy="27175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能用</a:t>
          </a:r>
          <a:r>
            <a:rPr lang="en-US" altLang="zh-CN" sz="2400" kern="1200" dirty="0" smtClean="0">
              <a:latin typeface="微软雅黑" pitchFamily="34" charset="-122"/>
              <a:ea typeface="微软雅黑" pitchFamily="34" charset="-122"/>
            </a:rPr>
            <a:t>for</a:t>
          </a: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循环遍历的对象都可被称为可迭代对象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字符串、列表等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0" y="734662"/>
        <a:ext cx="3845569" cy="2717550"/>
      </dsp:txXfrm>
    </dsp:sp>
    <dsp:sp modelId="{F73362CE-A3C3-490E-A0AC-CFA982C4773E}">
      <dsp:nvSpPr>
        <dsp:cNvPr id="0" name=""/>
        <dsp:cNvSpPr/>
      </dsp:nvSpPr>
      <dsp:spPr>
        <a:xfrm>
          <a:off x="4383989" y="43462"/>
          <a:ext cx="3845569" cy="691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迭代器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83989" y="43462"/>
        <a:ext cx="3845569" cy="691200"/>
      </dsp:txXfrm>
    </dsp:sp>
    <dsp:sp modelId="{C9A6BAB4-3783-4387-BC4C-B39127E73BC1}">
      <dsp:nvSpPr>
        <dsp:cNvPr id="0" name=""/>
        <dsp:cNvSpPr/>
      </dsp:nvSpPr>
      <dsp:spPr>
        <a:xfrm>
          <a:off x="4383989" y="734662"/>
          <a:ext cx="3845569" cy="27175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属于可迭代对象，</a:t>
          </a:r>
          <a:r>
            <a:rPr lang="en-US" altLang="zh-CN" sz="2400" kern="1200" dirty="0" smtClean="0">
              <a:latin typeface="微软雅黑" pitchFamily="34" charset="-122"/>
              <a:ea typeface="微软雅黑" pitchFamily="34" charset="-122"/>
            </a:rPr>
            <a:t>for</a:t>
          </a: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语句会通过</a:t>
          </a:r>
          <a:r>
            <a:rPr lang="en-US" altLang="zh-CN" sz="2400" kern="1200" dirty="0" smtClean="0">
              <a:latin typeface="微软雅黑" pitchFamily="34" charset="-122"/>
              <a:ea typeface="微软雅黑" pitchFamily="34" charset="-122"/>
            </a:rPr>
            <a:t>__</a:t>
          </a:r>
          <a:r>
            <a:rPr lang="en-US" altLang="zh-CN" sz="2400" kern="1200" dirty="0" err="1" smtClean="0">
              <a:latin typeface="微软雅黑" pitchFamily="34" charset="-122"/>
              <a:ea typeface="微软雅黑" pitchFamily="34" charset="-122"/>
            </a:rPr>
            <a:t>iter</a:t>
          </a:r>
          <a:r>
            <a:rPr lang="en-US" altLang="zh-CN" sz="2400" kern="1200" dirty="0" smtClean="0">
              <a:latin typeface="微软雅黑" pitchFamily="34" charset="-122"/>
              <a:ea typeface="微软雅黑" pitchFamily="34" charset="-122"/>
            </a:rPr>
            <a:t>__()</a:t>
          </a: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方法获得对象的迭代器，并通过</a:t>
          </a:r>
          <a:r>
            <a:rPr lang="en-US" altLang="zh-CN" sz="2400" kern="1200" dirty="0" smtClean="0">
              <a:latin typeface="微软雅黑" pitchFamily="34" charset="-122"/>
              <a:ea typeface="微软雅黑" pitchFamily="34" charset="-122"/>
            </a:rPr>
            <a:t>__next__()</a:t>
          </a: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获取下一个元素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83989" y="734662"/>
        <a:ext cx="3845569" cy="2717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EA73D-6A01-4770-AEE7-A601EAAB2B54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9AE38-7909-43A8-BA3A-2EFFFDFCAD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584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3AA0D-F074-4CAB-A38C-A8C71B4071EA}" type="datetimeFigureOut">
              <a:rPr lang="zh-CN" altLang="en-US" smtClean="0"/>
              <a:pPr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501A9-16D7-400F-BBF7-FFEA7553D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17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729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729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9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0446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3771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582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28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963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330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554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41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612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5810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099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168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784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344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1217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2779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319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031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8973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833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9865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94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37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90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804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05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05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05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501A9-16D7-400F-BBF7-FFEA7553D432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247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5616" y="2461919"/>
            <a:ext cx="6696744" cy="70390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9212" y="3165816"/>
            <a:ext cx="5514966" cy="540060"/>
          </a:xfrm>
        </p:spPr>
        <p:txBody>
          <a:bodyPr/>
          <a:lstStyle>
            <a:lvl1pPr marL="0" indent="0" algn="ctr">
              <a:buNone/>
              <a:defRPr>
                <a:solidFill>
                  <a:srgbClr val="FFF0B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113652" y="2463738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705876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片占位符 2"/>
          <p:cNvSpPr>
            <a:spLocks noGrp="1"/>
          </p:cNvSpPr>
          <p:nvPr>
            <p:ph type="pic" idx="10"/>
          </p:nvPr>
        </p:nvSpPr>
        <p:spPr>
          <a:xfrm>
            <a:off x="3347864" y="789552"/>
            <a:ext cx="2088232" cy="1458162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3"/>
            <a:ext cx="8229600" cy="39604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7574"/>
            <a:ext cx="404018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67395"/>
            <a:ext cx="4040188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987574"/>
            <a:ext cx="4041775" cy="47982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b="1" smtClean="0">
                <a:solidFill>
                  <a:schemeClr val="accent6"/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467395"/>
            <a:ext cx="4041775" cy="312057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503548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4741167" y="1389998"/>
            <a:ext cx="3708412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72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7"/>
            <a:ext cx="8229600" cy="39604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1686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102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3503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ctr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71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113652" y="3221645"/>
            <a:ext cx="670059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1081972" y="3977729"/>
            <a:ext cx="67626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1331648" y="266103"/>
            <a:ext cx="6355715" cy="2521672"/>
            <a:chOff x="611560" y="266102"/>
            <a:chExt cx="7704857" cy="2350355"/>
          </a:xfrm>
        </p:grpSpPr>
        <p:pic>
          <p:nvPicPr>
            <p:cNvPr id="9" name="图片 8" descr="61479095114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357554" y="696502"/>
              <a:ext cx="2224086" cy="1668065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2579293" y="1571920"/>
              <a:ext cx="580903" cy="4356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521923" y="1352591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67209" y="1139578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448188" y="1372012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102204" y="1536488"/>
              <a:ext cx="210272" cy="1577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915979" y="1932532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94465" y="1582396"/>
              <a:ext cx="409575" cy="3071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712219" y="1585899"/>
              <a:ext cx="311539" cy="2336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230360" y="1591601"/>
              <a:ext cx="233579" cy="17518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605286" y="1136101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07493" y="1389539"/>
              <a:ext cx="195933" cy="1469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1714053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582640" y="1804065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720934" y="1148190"/>
              <a:ext cx="855425" cy="64156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856415" y="1167595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327760" y="1381150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948284" y="1355602"/>
              <a:ext cx="409575" cy="30718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3279" y="1752512"/>
              <a:ext cx="210272" cy="15770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797053" y="2148556"/>
              <a:ext cx="276227" cy="20717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075540" y="1798420"/>
              <a:ext cx="409575" cy="3071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593294" y="1801924"/>
              <a:ext cx="311539" cy="23365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59839" y="1986765"/>
              <a:ext cx="233579" cy="1751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486361" y="1352125"/>
              <a:ext cx="209422" cy="15706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836972" y="1784703"/>
              <a:ext cx="195933" cy="1469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376588" y="1586767"/>
              <a:ext cx="140668" cy="10550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463715" y="2020089"/>
              <a:ext cx="140668" cy="1055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163952" y="1548434"/>
              <a:ext cx="152465" cy="1143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640121" y="1559105"/>
              <a:ext cx="257876" cy="193407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同心圆 40"/>
            <p:cNvSpPr/>
            <p:nvPr/>
          </p:nvSpPr>
          <p:spPr>
            <a:xfrm>
              <a:off x="2877405" y="266102"/>
              <a:ext cx="3133806" cy="2350355"/>
            </a:xfrm>
            <a:prstGeom prst="donut">
              <a:avLst>
                <a:gd name="adj" fmla="val 103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08000" rtlCol="0" anchor="b"/>
            <a:lstStyle/>
            <a:p>
              <a:pPr algn="ctr"/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标题 1"/>
          <p:cNvSpPr>
            <a:spLocks noGrp="1"/>
          </p:cNvSpPr>
          <p:nvPr>
            <p:ph type="ctrTitle"/>
          </p:nvPr>
        </p:nvSpPr>
        <p:spPr>
          <a:xfrm>
            <a:off x="1115616" y="3221650"/>
            <a:ext cx="6696744" cy="754261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664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>
                <a:solidFill>
                  <a:srgbClr val="3674A8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349583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905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 dirty="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3896" y="987574"/>
            <a:ext cx="5127109" cy="3474386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图片占位符 2"/>
          <p:cNvSpPr>
            <a:spLocks noGrp="1"/>
          </p:cNvSpPr>
          <p:nvPr>
            <p:ph type="pic" idx="10"/>
          </p:nvPr>
        </p:nvSpPr>
        <p:spPr>
          <a:xfrm>
            <a:off x="467544" y="987574"/>
            <a:ext cx="2880320" cy="34743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995936" y="1635646"/>
            <a:ext cx="3744416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46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34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7544" y="915566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2"/>
          <p:cNvSpPr>
            <a:spLocks noGrp="1"/>
          </p:cNvSpPr>
          <p:nvPr>
            <p:ph type="pic" idx="10"/>
          </p:nvPr>
        </p:nvSpPr>
        <p:spPr>
          <a:xfrm>
            <a:off x="1187624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259632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内容占位符 2"/>
          <p:cNvSpPr>
            <a:spLocks noGrp="1"/>
          </p:cNvSpPr>
          <p:nvPr>
            <p:ph idx="11"/>
          </p:nvPr>
        </p:nvSpPr>
        <p:spPr>
          <a:xfrm>
            <a:off x="6058528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3" name="图片占位符 2"/>
          <p:cNvSpPr>
            <a:spLocks noGrp="1"/>
          </p:cNvSpPr>
          <p:nvPr>
            <p:ph type="pic" idx="12"/>
          </p:nvPr>
        </p:nvSpPr>
        <p:spPr>
          <a:xfrm>
            <a:off x="6058518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6130526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>
            <p:ph idx="13"/>
          </p:nvPr>
        </p:nvSpPr>
        <p:spPr>
          <a:xfrm>
            <a:off x="3635906" y="3003798"/>
            <a:ext cx="1728191" cy="108012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>
              <a:defRPr sz="1400">
                <a:solidFill>
                  <a:schemeClr val="accent6"/>
                </a:solidFill>
              </a:defRPr>
            </a:lvl2pPr>
            <a:lvl3pPr>
              <a:defRPr sz="12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  <p:sp>
        <p:nvSpPr>
          <p:cNvPr id="16" name="图片占位符 2"/>
          <p:cNvSpPr>
            <a:spLocks noGrp="1"/>
          </p:cNvSpPr>
          <p:nvPr>
            <p:ph type="pic" idx="14"/>
          </p:nvPr>
        </p:nvSpPr>
        <p:spPr>
          <a:xfrm>
            <a:off x="3635896" y="1131589"/>
            <a:ext cx="1728192" cy="172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3707904" y="3269126"/>
            <a:ext cx="1512168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84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63358" y="357504"/>
            <a:ext cx="4680642" cy="4428492"/>
          </a:xfrm>
          <a:custGeom>
            <a:avLst/>
            <a:gdLst>
              <a:gd name="connsiteX0" fmla="*/ 0 w 4716016"/>
              <a:gd name="connsiteY0" fmla="*/ 0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0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904656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  <a:gd name="connsiteX0" fmla="*/ 0 w 4716016"/>
              <a:gd name="connsiteY0" fmla="*/ 117695 h 5904656"/>
              <a:gd name="connsiteX1" fmla="*/ 4716016 w 4716016"/>
              <a:gd name="connsiteY1" fmla="*/ 0 h 5904656"/>
              <a:gd name="connsiteX2" fmla="*/ 4716016 w 4716016"/>
              <a:gd name="connsiteY2" fmla="*/ 5904656 h 5904656"/>
              <a:gd name="connsiteX3" fmla="*/ 0 w 4716016"/>
              <a:gd name="connsiteY3" fmla="*/ 5823175 h 5904656"/>
              <a:gd name="connsiteX4" fmla="*/ 0 w 4716016"/>
              <a:gd name="connsiteY4" fmla="*/ 117695 h 590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6016" h="5904656">
                <a:moveTo>
                  <a:pt x="0" y="117695"/>
                </a:moveTo>
                <a:lnTo>
                  <a:pt x="4716016" y="0"/>
                </a:lnTo>
                <a:lnTo>
                  <a:pt x="4716016" y="5904656"/>
                </a:lnTo>
                <a:lnTo>
                  <a:pt x="0" y="5823175"/>
                </a:lnTo>
                <a:cubicBezTo>
                  <a:pt x="9053" y="3921348"/>
                  <a:pt x="0" y="2019522"/>
                  <a:pt x="0" y="117695"/>
                </a:cubicBezTo>
                <a:close/>
              </a:path>
            </a:pathLst>
          </a:custGeom>
          <a:solidFill>
            <a:srgbClr val="FFF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图片占位符 2"/>
          <p:cNvSpPr>
            <a:spLocks noGrp="1"/>
          </p:cNvSpPr>
          <p:nvPr>
            <p:ph type="pic" idx="10"/>
          </p:nvPr>
        </p:nvSpPr>
        <p:spPr>
          <a:xfrm>
            <a:off x="0" y="357504"/>
            <a:ext cx="4427984" cy="4428492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912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710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22" y="3305176"/>
            <a:ext cx="3921695" cy="1021556"/>
          </a:xfrm>
        </p:spPr>
        <p:txBody>
          <a:bodyPr anchor="t"/>
          <a:lstStyle>
            <a:lvl1pPr algn="r">
              <a:defRPr sz="4000" b="1" cap="all">
                <a:latin typeface="Broadway" panose="04040905080B02020502" pitchFamily="82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22" y="2180035"/>
            <a:ext cx="3921695" cy="112514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  <a:latin typeface="Broadway" panose="04040905080B02020502" pitchFamily="8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3327834"/>
            <a:ext cx="4644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8721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9524"/>
            <a:ext cx="8229600" cy="468051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CN" altLang="en-US" sz="2800" b="1" kern="1200">
                <a:solidFill>
                  <a:srgbClr val="3674A8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 algn="ctr" defTabSz="914400" rtl="0" eaLnBrk="1" latinLnBrk="0" hangingPunct="1">
              <a:spcBef>
                <a:spcPct val="0"/>
              </a:spcBef>
              <a:buNone/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9584"/>
            <a:ext cx="4038600" cy="35350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67544" y="987574"/>
            <a:ext cx="820891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621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519526"/>
            <a:ext cx="8229600" cy="5437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1397" y="1275606"/>
            <a:ext cx="8229600" cy="3207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4785996"/>
            <a:ext cx="9144000" cy="357504"/>
          </a:xfrm>
          <a:prstGeom prst="rect">
            <a:avLst/>
          </a:prstGeom>
          <a:gradFill flip="none" rotWithShape="1">
            <a:gsLst>
              <a:gs pos="0">
                <a:srgbClr val="719EC2"/>
              </a:gs>
              <a:gs pos="100000">
                <a:srgbClr val="3674A8"/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  <a:latin typeface="Arial Black" pitchFamily="34" charset="0"/>
              </a:rPr>
              <a:t>Nanjing University</a:t>
            </a:r>
            <a:endParaRPr lang="zh-CN" altLang="en-US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9148197" cy="357504"/>
          </a:xfrm>
          <a:prstGeom prst="rect">
            <a:avLst/>
          </a:prstGeom>
          <a:gradFill flip="none" rotWithShape="1">
            <a:gsLst>
              <a:gs pos="0">
                <a:srgbClr val="FFD02A"/>
              </a:gs>
              <a:gs pos="100000">
                <a:srgbClr val="FFF0B6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8643966" y="123479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9544" y="4912865"/>
            <a:ext cx="108000" cy="1071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lIns="0" tIns="45720" rIns="0" bIns="45720" rtlCol="0" anchor="ctr"/>
          <a:lstStyle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18B1CCC-5B4E-41DC-9FD8-30B8F0069F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8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0" r:id="rId4"/>
    <p:sldLayoutId id="2147483661" r:id="rId5"/>
    <p:sldLayoutId id="2147483662" r:id="rId6"/>
    <p:sldLayoutId id="2147483651" r:id="rId7"/>
    <p:sldLayoutId id="2147483664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9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tags" Target="../tags/tag51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2" Type="http://schemas.openxmlformats.org/officeDocument/2006/relationships/tags" Target="../tags/tag40.xml"/><Relationship Id="rId16" Type="http://schemas.openxmlformats.org/officeDocument/2006/relationships/slideLayout" Target="../slideLayouts/slideLayout3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5" Type="http://schemas.openxmlformats.org/officeDocument/2006/relationships/tags" Target="../tags/tag43.xml"/><Relationship Id="rId15" Type="http://schemas.openxmlformats.org/officeDocument/2006/relationships/tags" Target="../tags/tag53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tags" Target="../tags/tag5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 </a:t>
            </a:r>
            <a:r>
              <a:rPr lang="zh-CN" altLang="en-US" dirty="0" smtClean="0"/>
              <a:t>程序控制结构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860790" y="2787774"/>
            <a:ext cx="5514975" cy="540544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en-US" altLang="zh-CN" sz="2000" dirty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Chap5 </a:t>
            </a:r>
            <a:r>
              <a:rPr lang="en-US" altLang="zh-CN" sz="2000" dirty="0" smtClean="0">
                <a:solidFill>
                  <a:srgbClr val="FFF0B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Program Control Structure</a:t>
            </a:r>
            <a:endParaRPr lang="zh-CN" altLang="en-US" sz="2000" dirty="0">
              <a:solidFill>
                <a:srgbClr val="FFF0B6"/>
              </a:solidFill>
              <a:latin typeface="Bauhaus 93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3995824"/>
            <a:ext cx="5328592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Computer Science and Technology</a:t>
            </a:r>
            <a:endParaRPr lang="en-US" altLang="zh-CN" sz="1400" dirty="0" smtClean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Department of University Basic Computer Teaching</a:t>
            </a:r>
          </a:p>
          <a:p>
            <a:pPr algn="ctr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Nanjing </a:t>
            </a:r>
            <a:r>
              <a:rPr lang="en-US" altLang="zh-CN" sz="14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University</a:t>
            </a:r>
          </a:p>
        </p:txBody>
      </p:sp>
    </p:spTree>
    <p:extLst>
      <p:ext uri="{BB962C8B-B14F-4D97-AF65-F5344CB8AC3E}">
        <p14:creationId xmlns:p14="http://schemas.microsoft.com/office/powerpoint/2010/main" val="758027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5.1.2 </a:t>
            </a:r>
            <a:r>
              <a:rPr lang="zh-CN" altLang="en-US" dirty="0" smtClean="0"/>
              <a:t>基本输入</a:t>
            </a:r>
            <a:r>
              <a:rPr lang="zh-CN" altLang="en-US" dirty="0"/>
              <a:t>和</a:t>
            </a:r>
            <a:r>
              <a:rPr lang="zh-CN" altLang="en-US" dirty="0" smtClean="0"/>
              <a:t>输出语句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02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列表解析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100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283968" y="1718710"/>
            <a:ext cx="4248472" cy="1514450"/>
            <a:chOff x="683156" y="1486209"/>
            <a:chExt cx="4033238" cy="1975369"/>
          </a:xfrm>
        </p:grpSpPr>
        <p:sp>
          <p:nvSpPr>
            <p:cNvPr id="6" name="任意多边形 5"/>
            <p:cNvSpPr/>
            <p:nvPr/>
          </p:nvSpPr>
          <p:spPr>
            <a:xfrm>
              <a:off x="683156" y="1486209"/>
              <a:ext cx="4033238" cy="197536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 smtClean="0"/>
                <a:t>&gt;&gt;&gt; [x ** 2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 smtClean="0"/>
                <a:t> x </a:t>
              </a:r>
              <a:r>
                <a:rPr lang="en-US" altLang="zh-CN" sz="2400" dirty="0" smtClean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 smtClean="0"/>
                <a:t>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 smtClean="0"/>
                <a:t>(10)]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[</a:t>
              </a:r>
              <a:r>
                <a:rPr lang="en-US" altLang="zh-CN" sz="2400" dirty="0">
                  <a:solidFill>
                    <a:srgbClr val="0070C0"/>
                  </a:solidFill>
                </a:rPr>
                <a:t>0, 1, 4, 9, 16, 25, 36, 49, 64, 81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]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956596" y="1486209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61256" y="2060436"/>
            <a:ext cx="3178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zh-CN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对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range(10)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中每一个值求平方数</a:t>
            </a:r>
            <a:r>
              <a:rPr lang="zh-CN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；</a:t>
            </a:r>
            <a:endParaRPr lang="zh-CN" altLang="zh-CN" sz="24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88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列表解析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101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527558" y="1592384"/>
            <a:ext cx="5400600" cy="1656183"/>
            <a:chOff x="2392155" y="1415765"/>
            <a:chExt cx="5126997" cy="2160239"/>
          </a:xfrm>
        </p:grpSpPr>
        <p:sp>
          <p:nvSpPr>
            <p:cNvPr id="6" name="任意多边形 5"/>
            <p:cNvSpPr/>
            <p:nvPr/>
          </p:nvSpPr>
          <p:spPr>
            <a:xfrm>
              <a:off x="2392155" y="1486209"/>
              <a:ext cx="5126997" cy="208979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[x ** 2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x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(10)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400" dirty="0"/>
                <a:t> x ** 2 &lt; 50]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[0, 1, 4, 9, 16, 25, 36, 49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]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2647394" y="1415765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61529" y="1635646"/>
            <a:ext cx="3034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对</a:t>
            </a:r>
            <a:r>
              <a:rPr lang="en-US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range(10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)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中的每一个值加入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if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语句“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if x ** 2 &lt; 50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”，只生成比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50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小的平方数</a:t>
            </a:r>
            <a:r>
              <a:rPr lang="zh-CN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；</a:t>
            </a:r>
            <a:endParaRPr lang="zh-CN" altLang="zh-CN" sz="24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9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列表解析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102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63688" y="2259755"/>
            <a:ext cx="6048672" cy="1384941"/>
            <a:chOff x="614796" y="3012463"/>
            <a:chExt cx="5742237" cy="1806445"/>
          </a:xfrm>
        </p:grpSpPr>
        <p:sp>
          <p:nvSpPr>
            <p:cNvPr id="6" name="任意多边形 5"/>
            <p:cNvSpPr/>
            <p:nvPr/>
          </p:nvSpPr>
          <p:spPr>
            <a:xfrm>
              <a:off x="614796" y="3106386"/>
              <a:ext cx="5742237" cy="171252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/>
                <a:t>[(x + 1,y + 1)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x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range(2)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y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200" dirty="0"/>
                <a:t>(2)]</a:t>
              </a:r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[(1, 1), (1, 2), (2, 1), (2, 2)]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824684" y="3012463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98376" y="1182690"/>
            <a:ext cx="8147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使用嵌套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for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语句。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(x + 1, y + 1)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的所有组合就包含了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从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0-1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也从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0-1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的变化。</a:t>
            </a:r>
          </a:p>
        </p:txBody>
      </p:sp>
    </p:spTree>
    <p:extLst>
      <p:ext uri="{BB962C8B-B14F-4D97-AF65-F5344CB8AC3E}">
        <p14:creationId xmlns:p14="http://schemas.microsoft.com/office/powerpoint/2010/main" val="414333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列表解析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103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63688" y="2259755"/>
            <a:ext cx="6048672" cy="1384941"/>
            <a:chOff x="614796" y="3012463"/>
            <a:chExt cx="5742237" cy="1806445"/>
          </a:xfrm>
        </p:grpSpPr>
        <p:sp>
          <p:nvSpPr>
            <p:cNvPr id="6" name="任意多边形 5"/>
            <p:cNvSpPr/>
            <p:nvPr/>
          </p:nvSpPr>
          <p:spPr>
            <a:xfrm>
              <a:off x="614796" y="3106386"/>
              <a:ext cx="5742237" cy="171252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r>
                <a:rPr lang="en-US" altLang="zh-CN" sz="2200" dirty="0"/>
                <a:t>&gt;&gt;&gt; [line[0]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line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[[1,2,3], [4,5,6], [7,8,9]]]</a:t>
              </a:r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[1, 4, 7]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824684" y="3012463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98376" y="1182690"/>
            <a:ext cx="8147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对一个包含多个元素（也是列表）的列表中的每一个元素</a:t>
            </a:r>
            <a:r>
              <a:rPr lang="en-US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line</a:t>
            </a:r>
            <a:r>
              <a:rPr lang="zh-CN" altLang="en-US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取其第</a:t>
            </a:r>
            <a:r>
              <a:rPr lang="en-US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个元素，即</a:t>
            </a:r>
            <a:r>
              <a:rPr lang="en-US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1,4,7</a:t>
            </a:r>
            <a:r>
              <a:rPr lang="zh-CN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7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5.12 </a:t>
            </a:r>
            <a:r>
              <a:rPr lang="zh-CN" altLang="en-US" dirty="0" smtClean="0"/>
              <a:t>列表解析方法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104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884132" y="1491630"/>
            <a:ext cx="6779096" cy="2345031"/>
            <a:chOff x="614796" y="1760172"/>
            <a:chExt cx="6435657" cy="3058736"/>
          </a:xfrm>
        </p:grpSpPr>
        <p:sp>
          <p:nvSpPr>
            <p:cNvPr id="6" name="任意多边形 5"/>
            <p:cNvSpPr/>
            <p:nvPr/>
          </p:nvSpPr>
          <p:spPr>
            <a:xfrm>
              <a:off x="614796" y="1791458"/>
              <a:ext cx="6435657" cy="30274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r>
                <a:rPr lang="en-US" altLang="zh-CN" sz="2200" dirty="0" smtClean="0"/>
                <a:t>&gt;&gt;&gt; </a:t>
              </a:r>
              <a:r>
                <a:rPr lang="en-US" altLang="zh-CN" sz="2200" dirty="0" err="1"/>
                <a:t>pdlList</a:t>
              </a:r>
              <a:r>
                <a:rPr lang="en-US" altLang="zh-CN" sz="2200" dirty="0"/>
                <a:t> = ['C++', 'Java', 'Python']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 err="1"/>
                <a:t>creditList</a:t>
              </a:r>
              <a:r>
                <a:rPr lang="en-US" altLang="zh-CN" sz="2200" dirty="0"/>
                <a:t> = [2, 3, 4]</a:t>
              </a:r>
            </a:p>
            <a:p>
              <a:r>
                <a:rPr lang="en-US" altLang="zh-CN" sz="2200" dirty="0"/>
                <a:t>&gt;&gt;&gt; [(</a:t>
              </a:r>
              <a:r>
                <a:rPr lang="en-US" altLang="zh-CN" sz="2200" dirty="0" err="1"/>
                <a:t>pdl</a:t>
              </a:r>
              <a:r>
                <a:rPr lang="en-US" altLang="zh-CN" sz="2200" dirty="0"/>
                <a:t>, credit)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pdl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pdlList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credit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creditList</a:t>
              </a:r>
              <a:r>
                <a:rPr lang="en-US" altLang="zh-CN" sz="2200" dirty="0"/>
                <a:t>]</a:t>
              </a:r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[('C++', 2), ('C++', 3), ('C++', 4), ('Java', 2), ('Java', 3), ('Java', 4), ('Python', 2), ('Python', 3), ('Python', 4)]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819876" y="1760172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607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列表解析将数字字符串转换成全部整数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105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331640" y="1347614"/>
            <a:ext cx="7272808" cy="1944217"/>
            <a:chOff x="614796" y="1760172"/>
            <a:chExt cx="6904357" cy="2535935"/>
          </a:xfrm>
        </p:grpSpPr>
        <p:sp>
          <p:nvSpPr>
            <p:cNvPr id="6" name="任意多边形 5"/>
            <p:cNvSpPr/>
            <p:nvPr/>
          </p:nvSpPr>
          <p:spPr>
            <a:xfrm>
              <a:off x="614796" y="1791459"/>
              <a:ext cx="6904357" cy="250464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r>
                <a:rPr lang="en-US" altLang="zh-CN" sz="2200" dirty="0"/>
                <a:t>&gt;&gt;&gt; data = [</a:t>
              </a:r>
              <a:r>
                <a:rPr lang="en-US" altLang="zh-CN" sz="22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200" dirty="0"/>
                <a:t>(x)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x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"enter the 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nums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: "</a:t>
              </a:r>
              <a:r>
                <a:rPr lang="en-US" altLang="zh-CN" sz="2200" dirty="0"/>
                <a:t>).split(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','</a:t>
              </a:r>
              <a:r>
                <a:rPr lang="en-US" altLang="zh-CN" sz="2200" dirty="0"/>
                <a:t>)]</a:t>
              </a:r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enter the </a:t>
              </a:r>
              <a:r>
                <a:rPr lang="en-US" altLang="zh-CN" sz="2200" dirty="0" err="1">
                  <a:solidFill>
                    <a:schemeClr val="accent1"/>
                  </a:solidFill>
                </a:rPr>
                <a:t>nums</a:t>
              </a:r>
              <a:r>
                <a:rPr lang="en-US" altLang="zh-CN" sz="2200" dirty="0">
                  <a:solidFill>
                    <a:schemeClr val="accent1"/>
                  </a:solidFill>
                </a:rPr>
                <a:t>: </a:t>
              </a:r>
              <a:r>
                <a:rPr lang="en-US" altLang="zh-CN" sz="2200" dirty="0"/>
                <a:t>1,2,3,4,5</a:t>
              </a:r>
            </a:p>
            <a:p>
              <a:r>
                <a:rPr lang="en-US" altLang="zh-CN" sz="2200" dirty="0"/>
                <a:t>&gt;&gt;&gt; data</a:t>
              </a:r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[1, 2, 3, 4, 5]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819876" y="1760172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840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生成器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语法</a:t>
            </a:r>
            <a:r>
              <a:rPr lang="zh-CN" altLang="en-US" dirty="0"/>
              <a:t>形式上与列表解析很相似的生成器表达式，只是把“</a:t>
            </a:r>
            <a:r>
              <a:rPr lang="en-US" altLang="zh-CN" dirty="0"/>
              <a:t>[…]”</a:t>
            </a:r>
            <a:r>
              <a:rPr lang="zh-CN" altLang="en-US" dirty="0"/>
              <a:t>换成“</a:t>
            </a:r>
            <a:r>
              <a:rPr lang="en-US" altLang="zh-CN" dirty="0"/>
              <a:t>(…)”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生成器</a:t>
            </a:r>
            <a:r>
              <a:rPr lang="zh-CN" altLang="en-US" dirty="0"/>
              <a:t>是一个返回迭代器的函数，是一种特殊的迭代器，它在内部实现了迭代器协议，每次计算出一个条目后把这个条目“产生”</a:t>
            </a:r>
            <a:r>
              <a:rPr lang="en-US" altLang="zh-CN" dirty="0"/>
              <a:t>(yield)</a:t>
            </a:r>
            <a:r>
              <a:rPr lang="zh-CN" altLang="en-US" dirty="0"/>
              <a:t>出来，使用“惰性计算”（</a:t>
            </a:r>
            <a:r>
              <a:rPr lang="en-US" altLang="zh-CN" dirty="0"/>
              <a:t>lazy evaluation</a:t>
            </a:r>
            <a:r>
              <a:rPr lang="zh-CN" altLang="en-US" dirty="0"/>
              <a:t>）机制，只有在检索时才被赋值，因此在大数据量处理时有优势。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381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生成器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107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115616" y="987574"/>
            <a:ext cx="7272808" cy="3024335"/>
            <a:chOff x="614796" y="1760172"/>
            <a:chExt cx="6904357" cy="3944784"/>
          </a:xfrm>
        </p:grpSpPr>
        <p:sp>
          <p:nvSpPr>
            <p:cNvPr id="6" name="任意多边形 5"/>
            <p:cNvSpPr/>
            <p:nvPr/>
          </p:nvSpPr>
          <p:spPr>
            <a:xfrm>
              <a:off x="614796" y="1791458"/>
              <a:ext cx="6904357" cy="391349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r>
                <a:rPr lang="en-US" altLang="zh-CN" sz="2200" dirty="0"/>
                <a:t>&gt;&gt;&gt; data = (x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x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200" dirty="0"/>
                <a:t>(10))</a:t>
              </a:r>
            </a:p>
            <a:p>
              <a:r>
                <a:rPr lang="en-US" altLang="zh-CN" sz="2200" dirty="0"/>
                <a:t>&gt;&gt;&gt; data</a:t>
              </a:r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&lt;generator object &lt;</a:t>
              </a:r>
              <a:r>
                <a:rPr lang="en-US" altLang="zh-CN" sz="2200" dirty="0" err="1">
                  <a:solidFill>
                    <a:schemeClr val="accent1"/>
                  </a:solidFill>
                </a:rPr>
                <a:t>genexpr</a:t>
              </a:r>
              <a:r>
                <a:rPr lang="en-US" altLang="zh-CN" sz="2200" dirty="0">
                  <a:solidFill>
                    <a:schemeClr val="accent1"/>
                  </a:solidFill>
                </a:rPr>
                <a:t>&gt; at 0x000002B9FAD10360&gt;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>
                  <a:solidFill>
                    <a:srgbClr val="7030A0"/>
                  </a:solidFill>
                </a:rPr>
                <a:t>sum</a:t>
              </a:r>
              <a:r>
                <a:rPr lang="en-US" altLang="zh-CN" sz="2200" dirty="0"/>
                <a:t>(x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x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</a:t>
              </a:r>
              <a:r>
                <a:rPr lang="en-US" altLang="zh-CN" sz="2200" dirty="0">
                  <a:solidFill>
                    <a:srgbClr val="7030A0"/>
                  </a:solidFill>
                </a:rPr>
                <a:t>rang</a:t>
              </a:r>
              <a:r>
                <a:rPr lang="en-US" altLang="zh-CN" sz="2200" dirty="0"/>
                <a:t>e(10))</a:t>
              </a:r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45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200" dirty="0"/>
                <a:t> i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200" dirty="0"/>
                <a:t> data:</a:t>
              </a:r>
            </a:p>
            <a:p>
              <a:r>
                <a:rPr lang="en-US" altLang="zh-CN" sz="2200" dirty="0"/>
                <a:t>        </a:t>
              </a:r>
              <a:r>
                <a:rPr lang="en-US" altLang="zh-CN" sz="22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200" dirty="0"/>
                <a:t>(i, end =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 </a:t>
              </a:r>
              <a:r>
                <a:rPr lang="en-US" altLang="zh-CN" sz="22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2200" dirty="0" smtClean="0"/>
                <a:t>)        </a:t>
              </a:r>
              <a:endParaRPr lang="en-US" altLang="zh-CN" sz="2200" dirty="0"/>
            </a:p>
            <a:p>
              <a:r>
                <a:rPr lang="en-US" altLang="zh-CN" sz="2200" dirty="0">
                  <a:solidFill>
                    <a:schemeClr val="accent1"/>
                  </a:solidFill>
                </a:rPr>
                <a:t>0 1 2 3 4 5 6 7 8 9 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819876" y="1760172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59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043608" y="1131590"/>
            <a:ext cx="4248472" cy="3449222"/>
          </a:xfrm>
        </p:spPr>
        <p:txBody>
          <a:bodyPr>
            <a:normAutofit/>
          </a:bodyPr>
          <a:lstStyle/>
          <a:p>
            <a:r>
              <a:rPr lang="zh-CN" altLang="en-US" sz="2800" b="1" dirty="0" smtClean="0"/>
              <a:t>顺序结构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选择结构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循环结构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列表解析</a:t>
            </a:r>
            <a:endParaRPr lang="zh-CN" altLang="en-US" sz="28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108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203598"/>
            <a:ext cx="2718572" cy="23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24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输入</a:t>
            </a:r>
            <a:r>
              <a:rPr lang="en-US" altLang="zh-CN" dirty="0" smtClean="0"/>
              <a:t>/</a:t>
            </a:r>
            <a:r>
              <a:rPr lang="zh-CN" altLang="en-US" dirty="0" smtClean="0"/>
              <a:t>输出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771800" y="1275606"/>
            <a:ext cx="1187054" cy="1721643"/>
            <a:chOff x="2943225" y="1268017"/>
            <a:chExt cx="1187054" cy="1721643"/>
          </a:xfrm>
        </p:grpSpPr>
        <p:sp>
          <p:nvSpPr>
            <p:cNvPr id="8" name="MH_Other_1"/>
            <p:cNvSpPr/>
            <p:nvPr>
              <p:custDataLst>
                <p:tags r:id="rId5"/>
              </p:custDataLst>
            </p:nvPr>
          </p:nvSpPr>
          <p:spPr>
            <a:xfrm>
              <a:off x="3994547" y="1270398"/>
              <a:ext cx="80963" cy="667940"/>
            </a:xfrm>
            <a:custGeom>
              <a:avLst/>
              <a:gdLst>
                <a:gd name="connsiteX0" fmla="*/ 0 w 63500"/>
                <a:gd name="connsiteY0" fmla="*/ 0 h 527554"/>
                <a:gd name="connsiteX1" fmla="*/ 25533 w 63500"/>
                <a:gd name="connsiteY1" fmla="*/ 2021 h 527554"/>
                <a:gd name="connsiteX2" fmla="*/ 58571 w 63500"/>
                <a:gd name="connsiteY2" fmla="*/ 40291 h 527554"/>
                <a:gd name="connsiteX3" fmla="*/ 22339 w 63500"/>
                <a:gd name="connsiteY3" fmla="*/ 527554 h 527554"/>
                <a:gd name="connsiteX4" fmla="*/ 0 w 63500"/>
                <a:gd name="connsiteY4" fmla="*/ 520097 h 527554"/>
                <a:gd name="connsiteX0" fmla="*/ 0 w 91440"/>
                <a:gd name="connsiteY0" fmla="*/ 520097 h 611537"/>
                <a:gd name="connsiteX1" fmla="*/ 0 w 91440"/>
                <a:gd name="connsiteY1" fmla="*/ 0 h 611537"/>
                <a:gd name="connsiteX2" fmla="*/ 25533 w 91440"/>
                <a:gd name="connsiteY2" fmla="*/ 2021 h 611537"/>
                <a:gd name="connsiteX3" fmla="*/ 58571 w 91440"/>
                <a:gd name="connsiteY3" fmla="*/ 40291 h 611537"/>
                <a:gd name="connsiteX4" fmla="*/ 22339 w 91440"/>
                <a:gd name="connsiteY4" fmla="*/ 527554 h 611537"/>
                <a:gd name="connsiteX5" fmla="*/ 91440 w 91440"/>
                <a:gd name="connsiteY5" fmla="*/ 611537 h 611537"/>
                <a:gd name="connsiteX0" fmla="*/ 0 w 63500"/>
                <a:gd name="connsiteY0" fmla="*/ 520097 h 527554"/>
                <a:gd name="connsiteX1" fmla="*/ 0 w 63500"/>
                <a:gd name="connsiteY1" fmla="*/ 0 h 527554"/>
                <a:gd name="connsiteX2" fmla="*/ 25533 w 63500"/>
                <a:gd name="connsiteY2" fmla="*/ 2021 h 527554"/>
                <a:gd name="connsiteX3" fmla="*/ 58571 w 63500"/>
                <a:gd name="connsiteY3" fmla="*/ 40291 h 527554"/>
                <a:gd name="connsiteX4" fmla="*/ 22339 w 63500"/>
                <a:gd name="connsiteY4" fmla="*/ 527554 h 527554"/>
                <a:gd name="connsiteX0" fmla="*/ 0 w 63500"/>
                <a:gd name="connsiteY0" fmla="*/ 0 h 527554"/>
                <a:gd name="connsiteX1" fmla="*/ 25533 w 63500"/>
                <a:gd name="connsiteY1" fmla="*/ 2021 h 527554"/>
                <a:gd name="connsiteX2" fmla="*/ 58571 w 63500"/>
                <a:gd name="connsiteY2" fmla="*/ 40291 h 527554"/>
                <a:gd name="connsiteX3" fmla="*/ 22339 w 63500"/>
                <a:gd name="connsiteY3" fmla="*/ 527554 h 52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0" h="527554">
                  <a:moveTo>
                    <a:pt x="0" y="0"/>
                  </a:moveTo>
                  <a:lnTo>
                    <a:pt x="25533" y="2021"/>
                  </a:lnTo>
                  <a:cubicBezTo>
                    <a:pt x="40994" y="8811"/>
                    <a:pt x="53179" y="21285"/>
                    <a:pt x="58571" y="40291"/>
                  </a:cubicBezTo>
                  <a:cubicBezTo>
                    <a:pt x="80137" y="116318"/>
                    <a:pt x="24064" y="448071"/>
                    <a:pt x="22339" y="527554"/>
                  </a:cubicBezTo>
                </a:path>
              </a:pathLst>
            </a:cu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2943225" y="1801416"/>
              <a:ext cx="1187054" cy="1188244"/>
            </a:xfrm>
            <a:prstGeom prst="teardrop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effectLst>
              <a:outerShdw dist="101600" dir="2700000" algn="tl" rotWithShape="0">
                <a:schemeClr val="accent1">
                  <a:lumMod val="60000"/>
                  <a:lumOff val="40000"/>
                  <a:alpha val="30000"/>
                </a:scheme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Other_2"/>
            <p:cNvSpPr/>
            <p:nvPr>
              <p:custDataLst>
                <p:tags r:id="rId7"/>
              </p:custDataLst>
            </p:nvPr>
          </p:nvSpPr>
          <p:spPr>
            <a:xfrm>
              <a:off x="3892701" y="1843969"/>
              <a:ext cx="196499" cy="196499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accent1"/>
              </a:solidFill>
            </a:ln>
            <a:effectLst>
              <a:innerShdw blurRad="63500">
                <a:srgbClr val="979A9C"/>
              </a:innerShdw>
            </a:effectLst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24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3"/>
            <p:cNvSpPr/>
            <p:nvPr>
              <p:custDataLst>
                <p:tags r:id="rId8"/>
              </p:custDataLst>
            </p:nvPr>
          </p:nvSpPr>
          <p:spPr>
            <a:xfrm>
              <a:off x="3868341" y="1268017"/>
              <a:ext cx="138113" cy="650081"/>
            </a:xfrm>
            <a:custGeom>
              <a:avLst/>
              <a:gdLst>
                <a:gd name="connsiteX0" fmla="*/ 82380 w 109537"/>
                <a:gd name="connsiteY0" fmla="*/ 0 h 522247"/>
                <a:gd name="connsiteX1" fmla="*/ 109537 w 109537"/>
                <a:gd name="connsiteY1" fmla="*/ 2150 h 522247"/>
                <a:gd name="connsiteX2" fmla="*/ 109537 w 109537"/>
                <a:gd name="connsiteY2" fmla="*/ 522247 h 522247"/>
                <a:gd name="connsiteX3" fmla="*/ 85292 w 109537"/>
                <a:gd name="connsiteY3" fmla="*/ 514153 h 522247"/>
                <a:gd name="connsiteX4" fmla="*/ 2476 w 109537"/>
                <a:gd name="connsiteY4" fmla="*/ 73543 h 522247"/>
                <a:gd name="connsiteX5" fmla="*/ 82380 w 109537"/>
                <a:gd name="connsiteY5" fmla="*/ 0 h 522247"/>
                <a:gd name="connsiteX0" fmla="*/ 109537 w 200977"/>
                <a:gd name="connsiteY0" fmla="*/ 522247 h 613687"/>
                <a:gd name="connsiteX1" fmla="*/ 85292 w 200977"/>
                <a:gd name="connsiteY1" fmla="*/ 514153 h 613687"/>
                <a:gd name="connsiteX2" fmla="*/ 2476 w 200977"/>
                <a:gd name="connsiteY2" fmla="*/ 73543 h 613687"/>
                <a:gd name="connsiteX3" fmla="*/ 82380 w 200977"/>
                <a:gd name="connsiteY3" fmla="*/ 0 h 613687"/>
                <a:gd name="connsiteX4" fmla="*/ 109537 w 200977"/>
                <a:gd name="connsiteY4" fmla="*/ 2150 h 613687"/>
                <a:gd name="connsiteX5" fmla="*/ 200977 w 200977"/>
                <a:gd name="connsiteY5" fmla="*/ 613687 h 613687"/>
                <a:gd name="connsiteX0" fmla="*/ 109537 w 109537"/>
                <a:gd name="connsiteY0" fmla="*/ 522247 h 522247"/>
                <a:gd name="connsiteX1" fmla="*/ 85292 w 109537"/>
                <a:gd name="connsiteY1" fmla="*/ 514153 h 522247"/>
                <a:gd name="connsiteX2" fmla="*/ 2476 w 109537"/>
                <a:gd name="connsiteY2" fmla="*/ 73543 h 522247"/>
                <a:gd name="connsiteX3" fmla="*/ 82380 w 109537"/>
                <a:gd name="connsiteY3" fmla="*/ 0 h 522247"/>
                <a:gd name="connsiteX4" fmla="*/ 109537 w 109537"/>
                <a:gd name="connsiteY4" fmla="*/ 2150 h 522247"/>
                <a:gd name="connsiteX0" fmla="*/ 85292 w 109537"/>
                <a:gd name="connsiteY0" fmla="*/ 514153 h 514153"/>
                <a:gd name="connsiteX1" fmla="*/ 2476 w 109537"/>
                <a:gd name="connsiteY1" fmla="*/ 73543 h 514153"/>
                <a:gd name="connsiteX2" fmla="*/ 82380 w 109537"/>
                <a:gd name="connsiteY2" fmla="*/ 0 h 514153"/>
                <a:gd name="connsiteX3" fmla="*/ 109537 w 109537"/>
                <a:gd name="connsiteY3" fmla="*/ 2150 h 51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7" h="514153">
                  <a:moveTo>
                    <a:pt x="85292" y="514153"/>
                  </a:moveTo>
                  <a:cubicBezTo>
                    <a:pt x="34826" y="320198"/>
                    <a:pt x="-11327" y="152162"/>
                    <a:pt x="2476" y="73543"/>
                  </a:cubicBezTo>
                  <a:cubicBezTo>
                    <a:pt x="9377" y="34234"/>
                    <a:pt x="45393" y="7451"/>
                    <a:pt x="82380" y="0"/>
                  </a:cubicBezTo>
                  <a:lnTo>
                    <a:pt x="109537" y="2150"/>
                  </a:lnTo>
                </a:path>
              </a:pathLst>
            </a:cu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49441" y="1275606"/>
            <a:ext cx="1188244" cy="1721643"/>
            <a:chOff x="5020866" y="1268017"/>
            <a:chExt cx="1188244" cy="1721643"/>
          </a:xfrm>
        </p:grpSpPr>
        <p:sp>
          <p:nvSpPr>
            <p:cNvPr id="13" name="MH_Other_7"/>
            <p:cNvSpPr/>
            <p:nvPr>
              <p:custDataLst>
                <p:tags r:id="rId1"/>
              </p:custDataLst>
            </p:nvPr>
          </p:nvSpPr>
          <p:spPr>
            <a:xfrm>
              <a:off x="6073378" y="1270398"/>
              <a:ext cx="79772" cy="667940"/>
            </a:xfrm>
            <a:custGeom>
              <a:avLst/>
              <a:gdLst>
                <a:gd name="connsiteX0" fmla="*/ 0 w 63500"/>
                <a:gd name="connsiteY0" fmla="*/ 0 h 527554"/>
                <a:gd name="connsiteX1" fmla="*/ 25533 w 63500"/>
                <a:gd name="connsiteY1" fmla="*/ 2021 h 527554"/>
                <a:gd name="connsiteX2" fmla="*/ 58571 w 63500"/>
                <a:gd name="connsiteY2" fmla="*/ 40291 h 527554"/>
                <a:gd name="connsiteX3" fmla="*/ 22339 w 63500"/>
                <a:gd name="connsiteY3" fmla="*/ 527554 h 527554"/>
                <a:gd name="connsiteX4" fmla="*/ 0 w 63500"/>
                <a:gd name="connsiteY4" fmla="*/ 520097 h 527554"/>
                <a:gd name="connsiteX0" fmla="*/ 0 w 91440"/>
                <a:gd name="connsiteY0" fmla="*/ 520097 h 611537"/>
                <a:gd name="connsiteX1" fmla="*/ 0 w 91440"/>
                <a:gd name="connsiteY1" fmla="*/ 0 h 611537"/>
                <a:gd name="connsiteX2" fmla="*/ 25533 w 91440"/>
                <a:gd name="connsiteY2" fmla="*/ 2021 h 611537"/>
                <a:gd name="connsiteX3" fmla="*/ 58571 w 91440"/>
                <a:gd name="connsiteY3" fmla="*/ 40291 h 611537"/>
                <a:gd name="connsiteX4" fmla="*/ 22339 w 91440"/>
                <a:gd name="connsiteY4" fmla="*/ 527554 h 611537"/>
                <a:gd name="connsiteX5" fmla="*/ 91440 w 91440"/>
                <a:gd name="connsiteY5" fmla="*/ 611537 h 611537"/>
                <a:gd name="connsiteX0" fmla="*/ 0 w 63500"/>
                <a:gd name="connsiteY0" fmla="*/ 520097 h 527554"/>
                <a:gd name="connsiteX1" fmla="*/ 0 w 63500"/>
                <a:gd name="connsiteY1" fmla="*/ 0 h 527554"/>
                <a:gd name="connsiteX2" fmla="*/ 25533 w 63500"/>
                <a:gd name="connsiteY2" fmla="*/ 2021 h 527554"/>
                <a:gd name="connsiteX3" fmla="*/ 58571 w 63500"/>
                <a:gd name="connsiteY3" fmla="*/ 40291 h 527554"/>
                <a:gd name="connsiteX4" fmla="*/ 22339 w 63500"/>
                <a:gd name="connsiteY4" fmla="*/ 527554 h 527554"/>
                <a:gd name="connsiteX0" fmla="*/ 0 w 63500"/>
                <a:gd name="connsiteY0" fmla="*/ 0 h 527554"/>
                <a:gd name="connsiteX1" fmla="*/ 25533 w 63500"/>
                <a:gd name="connsiteY1" fmla="*/ 2021 h 527554"/>
                <a:gd name="connsiteX2" fmla="*/ 58571 w 63500"/>
                <a:gd name="connsiteY2" fmla="*/ 40291 h 527554"/>
                <a:gd name="connsiteX3" fmla="*/ 22339 w 63500"/>
                <a:gd name="connsiteY3" fmla="*/ 527554 h 527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0" h="527554">
                  <a:moveTo>
                    <a:pt x="0" y="0"/>
                  </a:moveTo>
                  <a:lnTo>
                    <a:pt x="25533" y="2021"/>
                  </a:lnTo>
                  <a:cubicBezTo>
                    <a:pt x="40994" y="8811"/>
                    <a:pt x="53179" y="21285"/>
                    <a:pt x="58571" y="40291"/>
                  </a:cubicBezTo>
                  <a:cubicBezTo>
                    <a:pt x="80137" y="116318"/>
                    <a:pt x="24064" y="448071"/>
                    <a:pt x="22339" y="527554"/>
                  </a:cubicBezTo>
                </a:path>
              </a:pathLst>
            </a:custGeom>
            <a:noFill/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2"/>
            <p:cNvSpPr/>
            <p:nvPr>
              <p:custDataLst>
                <p:tags r:id="rId2"/>
              </p:custDataLst>
            </p:nvPr>
          </p:nvSpPr>
          <p:spPr>
            <a:xfrm>
              <a:off x="5020866" y="1801416"/>
              <a:ext cx="1188244" cy="1188244"/>
            </a:xfrm>
            <a:prstGeom prst="teardrop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effectLst>
              <a:outerShdw dist="101600" dir="2700000" algn="tl" rotWithShape="0">
                <a:schemeClr val="accent2">
                  <a:lumMod val="60000"/>
                  <a:lumOff val="40000"/>
                  <a:alpha val="30000"/>
                </a:schemeClr>
              </a:out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输出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Other_8"/>
            <p:cNvSpPr/>
            <p:nvPr>
              <p:custDataLst>
                <p:tags r:id="rId3"/>
              </p:custDataLst>
            </p:nvPr>
          </p:nvSpPr>
          <p:spPr>
            <a:xfrm>
              <a:off x="5970851" y="1843969"/>
              <a:ext cx="196499" cy="196499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accent2"/>
              </a:solidFill>
            </a:ln>
            <a:effectLst>
              <a:innerShdw blurRad="63500">
                <a:srgbClr val="979A9C"/>
              </a:innerShdw>
            </a:effectLst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24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MH_Other_9"/>
            <p:cNvSpPr/>
            <p:nvPr>
              <p:custDataLst>
                <p:tags r:id="rId4"/>
              </p:custDataLst>
            </p:nvPr>
          </p:nvSpPr>
          <p:spPr>
            <a:xfrm>
              <a:off x="5945981" y="1268017"/>
              <a:ext cx="139304" cy="650081"/>
            </a:xfrm>
            <a:custGeom>
              <a:avLst/>
              <a:gdLst>
                <a:gd name="connsiteX0" fmla="*/ 82380 w 109537"/>
                <a:gd name="connsiteY0" fmla="*/ 0 h 522247"/>
                <a:gd name="connsiteX1" fmla="*/ 109537 w 109537"/>
                <a:gd name="connsiteY1" fmla="*/ 2150 h 522247"/>
                <a:gd name="connsiteX2" fmla="*/ 109537 w 109537"/>
                <a:gd name="connsiteY2" fmla="*/ 522247 h 522247"/>
                <a:gd name="connsiteX3" fmla="*/ 85292 w 109537"/>
                <a:gd name="connsiteY3" fmla="*/ 514153 h 522247"/>
                <a:gd name="connsiteX4" fmla="*/ 2476 w 109537"/>
                <a:gd name="connsiteY4" fmla="*/ 73543 h 522247"/>
                <a:gd name="connsiteX5" fmla="*/ 82380 w 109537"/>
                <a:gd name="connsiteY5" fmla="*/ 0 h 522247"/>
                <a:gd name="connsiteX0" fmla="*/ 109537 w 200977"/>
                <a:gd name="connsiteY0" fmla="*/ 522247 h 613687"/>
                <a:gd name="connsiteX1" fmla="*/ 85292 w 200977"/>
                <a:gd name="connsiteY1" fmla="*/ 514153 h 613687"/>
                <a:gd name="connsiteX2" fmla="*/ 2476 w 200977"/>
                <a:gd name="connsiteY2" fmla="*/ 73543 h 613687"/>
                <a:gd name="connsiteX3" fmla="*/ 82380 w 200977"/>
                <a:gd name="connsiteY3" fmla="*/ 0 h 613687"/>
                <a:gd name="connsiteX4" fmla="*/ 109537 w 200977"/>
                <a:gd name="connsiteY4" fmla="*/ 2150 h 613687"/>
                <a:gd name="connsiteX5" fmla="*/ 200977 w 200977"/>
                <a:gd name="connsiteY5" fmla="*/ 613687 h 613687"/>
                <a:gd name="connsiteX0" fmla="*/ 109537 w 109537"/>
                <a:gd name="connsiteY0" fmla="*/ 522247 h 522247"/>
                <a:gd name="connsiteX1" fmla="*/ 85292 w 109537"/>
                <a:gd name="connsiteY1" fmla="*/ 514153 h 522247"/>
                <a:gd name="connsiteX2" fmla="*/ 2476 w 109537"/>
                <a:gd name="connsiteY2" fmla="*/ 73543 h 522247"/>
                <a:gd name="connsiteX3" fmla="*/ 82380 w 109537"/>
                <a:gd name="connsiteY3" fmla="*/ 0 h 522247"/>
                <a:gd name="connsiteX4" fmla="*/ 109537 w 109537"/>
                <a:gd name="connsiteY4" fmla="*/ 2150 h 522247"/>
                <a:gd name="connsiteX0" fmla="*/ 85292 w 109537"/>
                <a:gd name="connsiteY0" fmla="*/ 514153 h 514153"/>
                <a:gd name="connsiteX1" fmla="*/ 2476 w 109537"/>
                <a:gd name="connsiteY1" fmla="*/ 73543 h 514153"/>
                <a:gd name="connsiteX2" fmla="*/ 82380 w 109537"/>
                <a:gd name="connsiteY2" fmla="*/ 0 h 514153"/>
                <a:gd name="connsiteX3" fmla="*/ 109537 w 109537"/>
                <a:gd name="connsiteY3" fmla="*/ 2150 h 51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7" h="514153">
                  <a:moveTo>
                    <a:pt x="85292" y="514153"/>
                  </a:moveTo>
                  <a:cubicBezTo>
                    <a:pt x="34826" y="320198"/>
                    <a:pt x="-11327" y="152162"/>
                    <a:pt x="2476" y="73543"/>
                  </a:cubicBezTo>
                  <a:cubicBezTo>
                    <a:pt x="9377" y="34234"/>
                    <a:pt x="45393" y="7451"/>
                    <a:pt x="82380" y="0"/>
                  </a:cubicBezTo>
                  <a:lnTo>
                    <a:pt x="109537" y="2150"/>
                  </a:lnTo>
                </a:path>
              </a:pathLst>
            </a:custGeom>
            <a:noFill/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771800" y="3183813"/>
            <a:ext cx="1368152" cy="5760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input</a:t>
            </a:r>
            <a:r>
              <a:rPr lang="en-US" altLang="zh-CN" sz="2400" dirty="0" smtClean="0">
                <a:latin typeface="+mj-lt"/>
              </a:rPr>
              <a:t>()</a:t>
            </a:r>
            <a:endParaRPr lang="zh-CN" altLang="en-US" sz="2400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49441" y="3183813"/>
            <a:ext cx="1368152" cy="57606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+mj-lt"/>
              </a:rPr>
              <a:t>print</a:t>
            </a:r>
            <a:r>
              <a:rPr lang="en-US" altLang="zh-CN" sz="2400" dirty="0">
                <a:latin typeface="+mj-lt"/>
              </a:rPr>
              <a:t>()</a:t>
            </a:r>
            <a:endParaRPr lang="zh-CN" alt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197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输入</a:t>
            </a:r>
            <a:r>
              <a:rPr lang="zh-CN" altLang="zh-CN" dirty="0" smtClean="0"/>
              <a:t>函数</a:t>
            </a:r>
            <a:r>
              <a:rPr lang="en-US" altLang="zh-CN" dirty="0"/>
              <a:t>input()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624565"/>
            <a:ext cx="1440160" cy="1201634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8519" y="1202539"/>
            <a:ext cx="3321743" cy="11350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输入语句的一般形式：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 = input(['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输入提示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'])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2080" y="1203598"/>
            <a:ext cx="2406428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返回值类型是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str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68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输入</a:t>
            </a:r>
            <a:r>
              <a:rPr lang="en-US" altLang="zh-CN" dirty="0"/>
              <a:t>input()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347864" y="1059582"/>
            <a:ext cx="5410944" cy="3672408"/>
            <a:chOff x="-484825" y="2037073"/>
            <a:chExt cx="4853647" cy="4301100"/>
          </a:xfrm>
        </p:grpSpPr>
        <p:sp>
          <p:nvSpPr>
            <p:cNvPr id="9" name="任意多边形 8"/>
            <p:cNvSpPr/>
            <p:nvPr/>
          </p:nvSpPr>
          <p:spPr>
            <a:xfrm>
              <a:off x="-484825" y="2037073"/>
              <a:ext cx="4853647" cy="430110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pPr>
                <a:lnSpc>
                  <a:spcPct val="90000"/>
                </a:lnSpc>
              </a:pPr>
              <a:endParaRPr lang="en-US" altLang="zh-CN" dirty="0" smtClean="0"/>
            </a:p>
            <a:p>
              <a:r>
                <a:rPr lang="en-US" altLang="zh-CN" dirty="0"/>
                <a:t>&gt;&gt;&gt; x = </a:t>
              </a:r>
              <a:r>
                <a:rPr lang="en-US" altLang="zh-CN" dirty="0">
                  <a:solidFill>
                    <a:srgbClr val="7030A0"/>
                  </a:solidFill>
                </a:rPr>
                <a:t>input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chemeClr val="accent3"/>
                  </a:solidFill>
                </a:rPr>
                <a:t>'Enter an integer between 0 and 10: '</a:t>
              </a:r>
              <a:r>
                <a:rPr lang="en-US" altLang="zh-CN" dirty="0"/>
                <a:t>)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Enter an integer between 0 and 10: </a:t>
              </a:r>
              <a:r>
                <a:rPr lang="en-US" altLang="zh-CN" dirty="0"/>
                <a:t>3</a:t>
              </a:r>
              <a:endParaRPr lang="zh-CN" altLang="zh-CN" dirty="0"/>
            </a:p>
            <a:p>
              <a:r>
                <a:rPr lang="en-US" altLang="zh-CN" dirty="0"/>
                <a:t>&gt;&gt;&gt; x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'3'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/>
                <a:t>&gt;&gt;&gt; x = </a:t>
              </a:r>
              <a:r>
                <a:rPr lang="en-US" altLang="zh-CN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rgbClr val="7030A0"/>
                  </a:solidFill>
                </a:rPr>
                <a:t>input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chemeClr val="accent3"/>
                  </a:solidFill>
                </a:rPr>
                <a:t>'Enter an integer between 0 and 10: '</a:t>
              </a:r>
              <a:r>
                <a:rPr lang="en-US" altLang="zh-CN" dirty="0"/>
                <a:t>))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Enter an integer between 0 and 10: </a:t>
              </a:r>
              <a:r>
                <a:rPr lang="en-US" altLang="zh-CN" dirty="0"/>
                <a:t>3</a:t>
              </a:r>
              <a:endParaRPr lang="zh-CN" altLang="zh-CN" dirty="0"/>
            </a:p>
            <a:p>
              <a:r>
                <a:rPr lang="en-US" altLang="zh-CN" dirty="0"/>
                <a:t>&gt;&gt;&gt; x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3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/>
                <a:t>&gt;&gt;&gt; y = </a:t>
              </a:r>
              <a:r>
                <a:rPr lang="en-US" altLang="zh-CN" dirty="0">
                  <a:solidFill>
                    <a:srgbClr val="7030A0"/>
                  </a:solidFill>
                </a:rPr>
                <a:t>float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rgbClr val="7030A0"/>
                  </a:solidFill>
                </a:rPr>
                <a:t>input</a:t>
              </a:r>
              <a:r>
                <a:rPr lang="en-US" altLang="zh-CN" dirty="0" smtClean="0"/>
                <a:t>(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'Enter the price of the apples: </a:t>
              </a:r>
              <a:r>
                <a:rPr lang="en-US" altLang="zh-CN" dirty="0">
                  <a:solidFill>
                    <a:schemeClr val="accent3"/>
                  </a:solidFill>
                </a:rPr>
                <a:t>'</a:t>
              </a:r>
              <a:r>
                <a:rPr lang="en-US" altLang="zh-CN" dirty="0" smtClean="0"/>
                <a:t>))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Enter the price of the apples: </a:t>
              </a:r>
              <a:r>
                <a:rPr lang="en-US" altLang="zh-CN" dirty="0"/>
                <a:t>4.5</a:t>
              </a:r>
              <a:endParaRPr lang="zh-CN" altLang="zh-CN" dirty="0"/>
            </a:p>
            <a:p>
              <a:r>
                <a:rPr lang="en-US" altLang="zh-CN" dirty="0"/>
                <a:t>&gt;&gt;&gt; y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4.5</a:t>
              </a:r>
              <a:endParaRPr lang="zh-CN" altLang="zh-CN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355642" y="2065603"/>
              <a:ext cx="645916" cy="42810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31701" y="1083942"/>
            <a:ext cx="241210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返回值类型：</a:t>
            </a:r>
            <a:r>
              <a:rPr lang="en-US" altLang="zh-CN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1699" y="2643758"/>
            <a:ext cx="1620021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nt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函数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1701" y="3651870"/>
            <a:ext cx="1620020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float()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函数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94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输入</a:t>
            </a:r>
            <a:r>
              <a:rPr lang="en-US" altLang="zh-CN" dirty="0"/>
              <a:t>input()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347864" y="1059582"/>
            <a:ext cx="5338936" cy="3672408"/>
            <a:chOff x="-484825" y="2037073"/>
            <a:chExt cx="3617128" cy="4301100"/>
          </a:xfrm>
        </p:grpSpPr>
        <p:sp>
          <p:nvSpPr>
            <p:cNvPr id="9" name="任意多边形 8"/>
            <p:cNvSpPr/>
            <p:nvPr/>
          </p:nvSpPr>
          <p:spPr>
            <a:xfrm>
              <a:off x="-484825" y="2037073"/>
              <a:ext cx="3617128" cy="430110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pPr>
                <a:lnSpc>
                  <a:spcPct val="90000"/>
                </a:lnSpc>
              </a:pPr>
              <a:endParaRPr lang="en-US" altLang="zh-CN" dirty="0" smtClean="0"/>
            </a:p>
            <a:p>
              <a:r>
                <a:rPr lang="en-US" altLang="zh-CN" dirty="0" smtClean="0"/>
                <a:t>&gt;&gt;&gt; z </a:t>
              </a:r>
              <a:r>
                <a:rPr lang="en-US" altLang="zh-CN" dirty="0"/>
                <a:t>= </a:t>
              </a:r>
              <a:r>
                <a:rPr lang="en-US" altLang="zh-CN" dirty="0" err="1" smtClean="0">
                  <a:solidFill>
                    <a:srgbClr val="7030A0"/>
                  </a:solidFill>
                </a:rPr>
                <a:t>eval</a:t>
              </a:r>
              <a:r>
                <a:rPr lang="en-US" altLang="zh-CN" dirty="0" smtClean="0"/>
                <a:t>(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chemeClr val="accent3"/>
                  </a:solidFill>
                </a:rPr>
                <a:t>'Enter 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a number: </a:t>
              </a:r>
              <a:r>
                <a:rPr lang="en-US" altLang="zh-CN" dirty="0">
                  <a:solidFill>
                    <a:schemeClr val="accent3"/>
                  </a:solidFill>
                </a:rPr>
                <a:t>'</a:t>
              </a:r>
              <a:r>
                <a:rPr lang="en-US" altLang="zh-CN" dirty="0"/>
                <a:t>))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Enter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a number: </a:t>
              </a:r>
              <a:r>
                <a:rPr lang="en-US" altLang="zh-CN" dirty="0"/>
                <a:t>3</a:t>
              </a:r>
              <a:endParaRPr lang="zh-CN" altLang="zh-CN" dirty="0"/>
            </a:p>
            <a:p>
              <a:r>
                <a:rPr lang="en-US" altLang="zh-CN" dirty="0"/>
                <a:t>&gt;&gt;&gt; </a:t>
              </a:r>
              <a:r>
                <a:rPr lang="en-US" altLang="zh-CN" dirty="0" smtClean="0"/>
                <a:t>z</a:t>
              </a:r>
              <a:endParaRPr lang="zh-CN" altLang="zh-CN" dirty="0"/>
            </a:p>
            <a:p>
              <a:r>
                <a:rPr lang="en-US" altLang="zh-CN" dirty="0" smtClean="0">
                  <a:solidFill>
                    <a:srgbClr val="0070C0"/>
                  </a:solidFill>
                </a:rPr>
                <a:t>3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/>
                <a:t>&gt;&gt;&gt; </a:t>
              </a:r>
              <a:r>
                <a:rPr lang="en-US" altLang="zh-CN" dirty="0" smtClean="0"/>
                <a:t>z </a:t>
              </a:r>
              <a:r>
                <a:rPr lang="en-US" altLang="zh-CN" dirty="0"/>
                <a:t>= </a:t>
              </a:r>
              <a:r>
                <a:rPr lang="en-US" altLang="zh-CN" dirty="0" err="1" smtClean="0">
                  <a:solidFill>
                    <a:srgbClr val="7030A0"/>
                  </a:solidFill>
                </a:rPr>
                <a:t>eval</a:t>
              </a:r>
              <a:r>
                <a:rPr lang="en-US" altLang="zh-CN" dirty="0" smtClean="0"/>
                <a:t>(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dirty="0" smtClean="0"/>
                <a:t>(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'Enter </a:t>
              </a:r>
              <a:r>
                <a:rPr lang="en-US" altLang="zh-CN" dirty="0">
                  <a:solidFill>
                    <a:schemeClr val="accent3"/>
                  </a:solidFill>
                </a:rPr>
                <a:t>the price of every apple: '</a:t>
              </a:r>
              <a:r>
                <a:rPr lang="en-US" altLang="zh-CN" dirty="0" smtClean="0"/>
                <a:t>))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Enter the price of 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every apple: </a:t>
              </a:r>
              <a:r>
                <a:rPr lang="en-US" altLang="zh-CN" dirty="0" smtClean="0"/>
                <a:t>3.5</a:t>
              </a:r>
              <a:endParaRPr lang="zh-CN" altLang="zh-CN" dirty="0"/>
            </a:p>
            <a:p>
              <a:r>
                <a:rPr lang="en-US" altLang="zh-CN" dirty="0"/>
                <a:t>&gt;&gt;&gt; </a:t>
              </a:r>
              <a:r>
                <a:rPr lang="en-US" altLang="zh-CN" dirty="0" smtClean="0"/>
                <a:t>z</a:t>
              </a:r>
              <a:endParaRPr lang="zh-CN" altLang="zh-CN" dirty="0"/>
            </a:p>
            <a:p>
              <a:r>
                <a:rPr lang="en-US" altLang="zh-CN" dirty="0" smtClean="0">
                  <a:solidFill>
                    <a:srgbClr val="0070C0"/>
                  </a:solidFill>
                </a:rPr>
                <a:t>3.5</a:t>
              </a:r>
            </a:p>
            <a:p>
              <a:r>
                <a:rPr lang="en-US" altLang="zh-CN" dirty="0"/>
                <a:t>&gt;&gt;&gt; z = </a:t>
              </a:r>
              <a:r>
                <a:rPr lang="en-US" altLang="zh-CN" dirty="0" err="1" smtClean="0">
                  <a:solidFill>
                    <a:srgbClr val="7030A0"/>
                  </a:solidFill>
                </a:rPr>
                <a:t>eval</a:t>
              </a:r>
              <a:r>
                <a:rPr lang="en-US" altLang="zh-CN" dirty="0" smtClean="0"/>
                <a:t>(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chemeClr val="accent3"/>
                  </a:solidFill>
                </a:rPr>
                <a:t>'Enter the price of the apples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: </a:t>
              </a:r>
              <a:r>
                <a:rPr lang="en-US" altLang="zh-CN" dirty="0">
                  <a:solidFill>
                    <a:schemeClr val="accent3"/>
                  </a:solidFill>
                </a:rPr>
                <a:t>'</a:t>
              </a:r>
              <a:r>
                <a:rPr lang="en-US" altLang="zh-CN" dirty="0"/>
                <a:t>))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Enter the price of the apples</a:t>
              </a:r>
              <a:r>
                <a:rPr lang="en-US" altLang="zh-CN" dirty="0" smtClean="0">
                  <a:solidFill>
                    <a:srgbClr val="0070C0"/>
                  </a:solidFill>
                </a:rPr>
                <a:t>: </a:t>
              </a:r>
              <a:r>
                <a:rPr lang="en-US" altLang="zh-CN" dirty="0" smtClean="0"/>
                <a:t>6 + 3 * 4</a:t>
              </a:r>
            </a:p>
            <a:p>
              <a:r>
                <a:rPr lang="en-US" altLang="zh-CN" dirty="0"/>
                <a:t>&gt;&gt;&gt; z</a:t>
              </a:r>
            </a:p>
            <a:p>
              <a:r>
                <a:rPr lang="en-US" altLang="zh-CN" dirty="0" smtClean="0">
                  <a:solidFill>
                    <a:srgbClr val="0070C0"/>
                  </a:solidFill>
                </a:rPr>
                <a:t>18</a:t>
              </a:r>
              <a:endParaRPr lang="zh-CN" altLang="zh-CN" dirty="0">
                <a:solidFill>
                  <a:srgbClr val="0070C0"/>
                </a:solidFill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338469" y="2065603"/>
              <a:ext cx="569429" cy="42810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31701" y="1083942"/>
            <a:ext cx="241210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返回值类型：</a:t>
            </a:r>
            <a:r>
              <a:rPr lang="en-US" altLang="zh-CN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1699" y="2643758"/>
            <a:ext cx="1620021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eval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函数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7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输入</a:t>
            </a:r>
            <a:r>
              <a:rPr lang="en-US" altLang="zh-CN" dirty="0"/>
              <a:t>input()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915817" y="1059582"/>
            <a:ext cx="5770983" cy="2880320"/>
            <a:chOff x="-777537" y="2037073"/>
            <a:chExt cx="3909840" cy="3373412"/>
          </a:xfrm>
        </p:grpSpPr>
        <p:sp>
          <p:nvSpPr>
            <p:cNvPr id="9" name="任意多边形 8"/>
            <p:cNvSpPr/>
            <p:nvPr/>
          </p:nvSpPr>
          <p:spPr>
            <a:xfrm>
              <a:off x="-777537" y="2037073"/>
              <a:ext cx="3909840" cy="337341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pPr>
                <a:lnSpc>
                  <a:spcPct val="90000"/>
                </a:lnSpc>
              </a:pPr>
              <a:endParaRPr lang="en-US" altLang="zh-CN" dirty="0" smtClean="0"/>
            </a:p>
            <a:p>
              <a:r>
                <a:rPr lang="en-US" altLang="zh-CN" dirty="0"/>
                <a:t>&gt;&gt;&gt; a, b, c = </a:t>
              </a:r>
              <a:r>
                <a:rPr lang="en-US" altLang="zh-CN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rgbClr val="7030A0"/>
                  </a:solidFill>
                </a:rPr>
                <a:t>input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chemeClr val="accent3"/>
                  </a:solidFill>
                </a:rPr>
                <a:t>"Please enter the numbers(</a:t>
              </a:r>
              <a:r>
                <a:rPr lang="en-US" altLang="zh-CN" dirty="0" err="1">
                  <a:solidFill>
                    <a:schemeClr val="accent3"/>
                  </a:solidFill>
                </a:rPr>
                <a:t>a,b,c</a:t>
              </a:r>
              <a:r>
                <a:rPr lang="en-US" altLang="zh-CN" dirty="0">
                  <a:solidFill>
                    <a:schemeClr val="accent3"/>
                  </a:solidFill>
                </a:rPr>
                <a:t>): "</a:t>
              </a:r>
              <a:r>
                <a:rPr lang="en-US" altLang="zh-CN" dirty="0"/>
                <a:t>))</a:t>
              </a:r>
            </a:p>
            <a:p>
              <a:r>
                <a:rPr lang="en-US" altLang="zh-CN" dirty="0">
                  <a:solidFill>
                    <a:schemeClr val="accent1"/>
                  </a:solidFill>
                </a:rPr>
                <a:t>Please enter the numbers(</a:t>
              </a:r>
              <a:r>
                <a:rPr lang="en-US" altLang="zh-CN" dirty="0" err="1">
                  <a:solidFill>
                    <a:schemeClr val="accent1"/>
                  </a:solidFill>
                </a:rPr>
                <a:t>a,b,c</a:t>
              </a:r>
              <a:r>
                <a:rPr lang="en-US" altLang="zh-CN" dirty="0">
                  <a:solidFill>
                    <a:schemeClr val="accent1"/>
                  </a:solidFill>
                </a:rPr>
                <a:t>):</a:t>
              </a:r>
              <a:r>
                <a:rPr lang="en-US" altLang="zh-CN" dirty="0"/>
                <a:t> 12,34,567</a:t>
              </a:r>
            </a:p>
            <a:p>
              <a:r>
                <a:rPr lang="en-US" altLang="zh-CN" dirty="0"/>
                <a:t>&gt;&gt;&gt; a</a:t>
              </a:r>
            </a:p>
            <a:p>
              <a:r>
                <a:rPr lang="en-US" altLang="zh-CN" dirty="0">
                  <a:solidFill>
                    <a:schemeClr val="accent1"/>
                  </a:solidFill>
                </a:rPr>
                <a:t>12</a:t>
              </a:r>
            </a:p>
            <a:p>
              <a:r>
                <a:rPr lang="en-US" altLang="zh-CN" dirty="0"/>
                <a:t>&gt;&gt;&gt; b</a:t>
              </a:r>
            </a:p>
            <a:p>
              <a:r>
                <a:rPr lang="en-US" altLang="zh-CN" dirty="0">
                  <a:solidFill>
                    <a:schemeClr val="accent1"/>
                  </a:solidFill>
                </a:rPr>
                <a:t>34</a:t>
              </a:r>
            </a:p>
            <a:p>
              <a:r>
                <a:rPr lang="en-US" altLang="zh-CN" dirty="0"/>
                <a:t>&gt;&gt;&gt; c</a:t>
              </a:r>
            </a:p>
            <a:p>
              <a:r>
                <a:rPr lang="en-US" altLang="zh-CN" dirty="0">
                  <a:solidFill>
                    <a:schemeClr val="accent1"/>
                  </a:solidFill>
                </a:rPr>
                <a:t>567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679967" y="2096989"/>
              <a:ext cx="569429" cy="42810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31701" y="1083942"/>
            <a:ext cx="241210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返回值类型：</a:t>
            </a:r>
            <a:r>
              <a:rPr lang="en-US" altLang="zh-CN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1699" y="2643758"/>
            <a:ext cx="1620021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eval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函数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输入</a:t>
            </a:r>
            <a:r>
              <a:rPr lang="en-US" altLang="zh-CN" dirty="0"/>
              <a:t>input()</a:t>
            </a:r>
            <a:r>
              <a:rPr lang="zh-CN" altLang="zh-CN" dirty="0"/>
              <a:t>函数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915817" y="1059582"/>
            <a:ext cx="5770983" cy="2808312"/>
            <a:chOff x="-777537" y="2037073"/>
            <a:chExt cx="3909840" cy="3289077"/>
          </a:xfrm>
        </p:grpSpPr>
        <p:sp>
          <p:nvSpPr>
            <p:cNvPr id="9" name="任意多边形 8"/>
            <p:cNvSpPr/>
            <p:nvPr/>
          </p:nvSpPr>
          <p:spPr>
            <a:xfrm>
              <a:off x="-777537" y="2037073"/>
              <a:ext cx="3909840" cy="328907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pPr>
                <a:lnSpc>
                  <a:spcPct val="90000"/>
                </a:lnSpc>
              </a:pPr>
              <a:endParaRPr lang="en-US" altLang="zh-CN" dirty="0" smtClean="0"/>
            </a:p>
            <a:p>
              <a:r>
                <a:rPr lang="en-US" altLang="zh-CN" dirty="0"/>
                <a:t>&gt;&gt;&gt; a, b, c = </a:t>
              </a:r>
              <a:r>
                <a:rPr lang="en-US" altLang="zh-CN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rgbClr val="7030A0"/>
                  </a:solidFill>
                </a:rPr>
                <a:t>input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chemeClr val="accent3"/>
                  </a:solidFill>
                </a:rPr>
                <a:t>"Please enter the numbers(</a:t>
              </a:r>
              <a:r>
                <a:rPr lang="en-US" altLang="zh-CN" dirty="0" err="1">
                  <a:solidFill>
                    <a:schemeClr val="accent3"/>
                  </a:solidFill>
                </a:rPr>
                <a:t>a,b,c</a:t>
              </a:r>
              <a:r>
                <a:rPr lang="en-US" altLang="zh-CN" dirty="0">
                  <a:solidFill>
                    <a:schemeClr val="accent3"/>
                  </a:solidFill>
                </a:rPr>
                <a:t>): "</a:t>
              </a:r>
              <a:r>
                <a:rPr lang="en-US" altLang="zh-CN" dirty="0"/>
                <a:t>))</a:t>
              </a:r>
            </a:p>
            <a:p>
              <a:r>
                <a:rPr lang="en-US" altLang="zh-CN" dirty="0">
                  <a:solidFill>
                    <a:schemeClr val="accent1"/>
                  </a:solidFill>
                </a:rPr>
                <a:t>Please enter the numbers(</a:t>
              </a:r>
              <a:r>
                <a:rPr lang="en-US" altLang="zh-CN" dirty="0" err="1">
                  <a:solidFill>
                    <a:schemeClr val="accent1"/>
                  </a:solidFill>
                </a:rPr>
                <a:t>a,b,c</a:t>
              </a:r>
              <a:r>
                <a:rPr lang="en-US" altLang="zh-CN" dirty="0">
                  <a:solidFill>
                    <a:schemeClr val="accent1"/>
                  </a:solidFill>
                </a:rPr>
                <a:t>):</a:t>
              </a:r>
              <a:r>
                <a:rPr lang="en-US" altLang="zh-CN" dirty="0"/>
                <a:t> 12,34,567</a:t>
              </a:r>
            </a:p>
            <a:p>
              <a:r>
                <a:rPr lang="en-US" altLang="zh-CN" dirty="0" smtClean="0"/>
                <a:t>&gt;&gt;&gt; </a:t>
              </a:r>
              <a:r>
                <a:rPr lang="en-US" altLang="zh-CN" dirty="0" err="1"/>
                <a:t>nums</a:t>
              </a:r>
              <a:endParaRPr lang="en-US" altLang="zh-CN" dirty="0"/>
            </a:p>
            <a:p>
              <a:r>
                <a:rPr lang="en-US" altLang="zh-CN" dirty="0">
                  <a:solidFill>
                    <a:schemeClr val="accent1"/>
                  </a:solidFill>
                </a:rPr>
                <a:t>(12, 34, 567)</a:t>
              </a:r>
            </a:p>
            <a:p>
              <a:r>
                <a:rPr lang="en-US" altLang="zh-CN" dirty="0" smtClean="0"/>
                <a:t>&gt;&gt;&gt; </a:t>
              </a:r>
              <a:r>
                <a:rPr lang="en-US" altLang="zh-CN" dirty="0" err="1"/>
                <a:t>lst</a:t>
              </a:r>
              <a:r>
                <a:rPr lang="en-US" altLang="zh-CN" dirty="0"/>
                <a:t> = </a:t>
              </a:r>
              <a:r>
                <a:rPr lang="en-US" altLang="zh-CN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rgbClr val="7030A0"/>
                  </a:solidFill>
                </a:rPr>
                <a:t>input</a:t>
              </a:r>
              <a:r>
                <a:rPr lang="en-US" altLang="zh-CN" dirty="0"/>
                <a:t>(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"</a:t>
              </a:r>
              <a:r>
                <a:rPr lang="en-US" altLang="zh-CN" dirty="0">
                  <a:solidFill>
                    <a:schemeClr val="accent3"/>
                  </a:solidFill>
                </a:rPr>
                <a:t>Please enter a list: "</a:t>
              </a:r>
              <a:r>
                <a:rPr lang="en-US" altLang="zh-CN" dirty="0"/>
                <a:t>))</a:t>
              </a:r>
            </a:p>
            <a:p>
              <a:r>
                <a:rPr lang="en-US" altLang="zh-CN" dirty="0">
                  <a:solidFill>
                    <a:schemeClr val="accent1"/>
                  </a:solidFill>
                </a:rPr>
                <a:t>Please enter a list: </a:t>
              </a:r>
              <a:r>
                <a:rPr lang="en-US" altLang="zh-CN" dirty="0"/>
                <a:t>[12, 34, 567]</a:t>
              </a:r>
            </a:p>
            <a:p>
              <a:r>
                <a:rPr lang="en-US" altLang="zh-CN" dirty="0"/>
                <a:t>&gt;&gt;&gt; </a:t>
              </a:r>
              <a:r>
                <a:rPr lang="en-US" altLang="zh-CN" dirty="0" err="1"/>
                <a:t>lst</a:t>
              </a:r>
              <a:endParaRPr lang="en-US" altLang="zh-CN" dirty="0"/>
            </a:p>
            <a:p>
              <a:r>
                <a:rPr lang="en-US" altLang="zh-CN" dirty="0">
                  <a:solidFill>
                    <a:schemeClr val="accent1"/>
                  </a:solidFill>
                </a:rPr>
                <a:t>[12, 34, 567]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623184" y="2121408"/>
              <a:ext cx="569429" cy="428102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31701" y="1083942"/>
            <a:ext cx="241210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返回值类型：</a:t>
            </a:r>
            <a:r>
              <a:rPr lang="en-US" altLang="zh-CN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str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1699" y="2643758"/>
            <a:ext cx="1620021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eval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函数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379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输出函数</a:t>
            </a:r>
            <a:r>
              <a:rPr lang="en-US" altLang="zh-CN" dirty="0" smtClean="0"/>
              <a:t>print()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pic>
        <p:nvPicPr>
          <p:cNvPr id="5" name="内容占位符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715766"/>
            <a:ext cx="1440160" cy="12016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2520" y="1065098"/>
            <a:ext cx="7257884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输出语句的一般形式：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print(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2, …,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sep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= ' ', end = '\n' )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5749" y="1065098"/>
            <a:ext cx="2954655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输出到标准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输出设备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520" y="2571750"/>
            <a:ext cx="3145424" cy="163121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err="1" smtClean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sep</a:t>
            </a:r>
            <a:r>
              <a:rPr lang="zh-CN" altLang="zh-CN" sz="2000" dirty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表示输出对象之间的分隔符，默认为</a:t>
            </a:r>
            <a:r>
              <a:rPr lang="zh-CN" altLang="zh-CN" sz="2000" dirty="0" smtClean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空格</a:t>
            </a:r>
            <a:endParaRPr lang="en-US" altLang="zh-CN" sz="2000" dirty="0" smtClean="0">
              <a:ln w="0"/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2000" dirty="0" smtClean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参数</a:t>
            </a:r>
            <a:r>
              <a:rPr lang="en-US" altLang="zh-CN" sz="2000" dirty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end</a:t>
            </a:r>
            <a:r>
              <a:rPr lang="zh-CN" altLang="zh-CN" sz="2000" dirty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的默认值为</a:t>
            </a:r>
            <a:r>
              <a:rPr lang="en-US" altLang="zh-CN" sz="2000" dirty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'\n'</a:t>
            </a:r>
            <a:r>
              <a:rPr lang="zh-CN" altLang="zh-CN" sz="2000" dirty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，表示</a:t>
            </a:r>
            <a:r>
              <a:rPr lang="en-US" altLang="zh-CN" sz="2000" dirty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print()</a:t>
            </a:r>
            <a:r>
              <a:rPr lang="zh-CN" altLang="zh-CN" sz="2000" dirty="0">
                <a:ln w="0"/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函数输出完成后自动换行</a:t>
            </a:r>
            <a:endParaRPr lang="zh-CN" altLang="en-US" sz="2000" dirty="0">
              <a:ln w="0"/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7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输出函数</a:t>
            </a:r>
            <a:r>
              <a:rPr lang="en-US" altLang="zh-CN" dirty="0"/>
              <a:t>print()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043608" y="1707654"/>
            <a:ext cx="6840760" cy="3024336"/>
            <a:chOff x="-1776657" y="1615396"/>
            <a:chExt cx="6136201" cy="3542085"/>
          </a:xfrm>
        </p:grpSpPr>
        <p:sp>
          <p:nvSpPr>
            <p:cNvPr id="6" name="任意多边形 5"/>
            <p:cNvSpPr/>
            <p:nvPr/>
          </p:nvSpPr>
          <p:spPr>
            <a:xfrm>
              <a:off x="-1776657" y="1615396"/>
              <a:ext cx="6136201" cy="354208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 smtClean="0"/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'1'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'2'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'3'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1 2 3</a:t>
              </a:r>
              <a:endParaRPr lang="zh-CN" altLang="zh-CN" sz="2400" dirty="0">
                <a:solidFill>
                  <a:srgbClr val="0070C0"/>
                </a:solidFill>
              </a:endParaRP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'1'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'2'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'3'</a:t>
              </a:r>
              <a:r>
                <a:rPr lang="en-US" altLang="zh-CN" sz="2400" dirty="0"/>
                <a:t>, </a:t>
              </a:r>
              <a:r>
                <a:rPr lang="en-US" altLang="zh-CN" sz="2400" dirty="0" err="1"/>
                <a:t>sep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','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  <a:p>
              <a:r>
                <a:rPr lang="en-US" altLang="zh-CN" sz="2400" dirty="0" smtClean="0">
                  <a:solidFill>
                    <a:srgbClr val="0070C0"/>
                  </a:solidFill>
                </a:rPr>
                <a:t>1,2,3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/>
                <a:t>a</a:t>
              </a:r>
              <a:r>
                <a:rPr lang="en-US" altLang="zh-CN" sz="2400" dirty="0"/>
                <a:t>, b = 454, 213</a:t>
              </a:r>
            </a:p>
            <a:p>
              <a:r>
                <a:rPr lang="en-US" altLang="zh-CN" sz="2400" dirty="0"/>
                <a:t>&gt;&gt;&gt;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(a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'*'</a:t>
              </a:r>
              <a:r>
                <a:rPr lang="en-US" altLang="zh-CN" sz="2400" dirty="0"/>
                <a:t>, b,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'='</a:t>
              </a:r>
              <a:r>
                <a:rPr lang="en-US" altLang="zh-CN" sz="2400" dirty="0"/>
                <a:t>, </a:t>
              </a:r>
              <a:r>
                <a:rPr lang="en-US" altLang="zh-CN" sz="2400" dirty="0" err="1"/>
                <a:t>sep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''</a:t>
              </a:r>
              <a:r>
                <a:rPr lang="en-US" altLang="zh-CN" sz="2400" dirty="0"/>
                <a:t>, end = 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''</a:t>
              </a:r>
              <a:r>
                <a:rPr lang="en-US" altLang="zh-CN" sz="2400" dirty="0" smtClean="0"/>
                <a:t>);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(a*b)</a:t>
              </a:r>
            </a:p>
            <a:p>
              <a:r>
                <a:rPr lang="en-US" altLang="zh-CN" sz="2400" dirty="0" smtClean="0">
                  <a:solidFill>
                    <a:srgbClr val="0070C0"/>
                  </a:solidFill>
                  <a:ea typeface="宋体" charset="-122"/>
                </a:rPr>
                <a:t>454*213=96702</a:t>
              </a:r>
              <a:endParaRPr lang="en-US" altLang="zh-CN" sz="2400" dirty="0"/>
            </a:p>
            <a:p>
              <a:endParaRPr lang="zh-CN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1582882" y="1674287"/>
              <a:ext cx="569429" cy="42167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57200" y="1131590"/>
            <a:ext cx="1908566" cy="6001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改变</a:t>
            </a:r>
            <a:r>
              <a:rPr lang="en-US" altLang="zh-CN" sz="2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sep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的值</a:t>
            </a:r>
          </a:p>
        </p:txBody>
      </p:sp>
    </p:spTree>
    <p:extLst>
      <p:ext uri="{BB962C8B-B14F-4D97-AF65-F5344CB8AC3E}">
        <p14:creationId xmlns:p14="http://schemas.microsoft.com/office/powerpoint/2010/main" val="135040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输出函数</a:t>
            </a:r>
            <a:r>
              <a:rPr lang="en-US" altLang="zh-CN" dirty="0"/>
              <a:t>print()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3568" y="1059582"/>
            <a:ext cx="7704816" cy="17543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格式化输出形式：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print('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格式字符串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' % 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2, …,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print('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格式化模板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'.format(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2, …,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69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程序控制结构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760339" y="1082182"/>
            <a:ext cx="5623321" cy="2114550"/>
            <a:chOff x="1775223" y="1489472"/>
            <a:chExt cx="5623321" cy="2114550"/>
          </a:xfrm>
        </p:grpSpPr>
        <p:sp>
          <p:nvSpPr>
            <p:cNvPr id="6" name="MH_SubTitle_1"/>
            <p:cNvSpPr/>
            <p:nvPr>
              <p:custDataLst>
                <p:tags r:id="rId1"/>
              </p:custDataLst>
            </p:nvPr>
          </p:nvSpPr>
          <p:spPr>
            <a:xfrm>
              <a:off x="1775223" y="2013347"/>
              <a:ext cx="1588294" cy="1590675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顺序</a:t>
              </a:r>
              <a:endParaRPr lang="zh-CN" altLang="en-US" sz="2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Other_1"/>
            <p:cNvSpPr/>
            <p:nvPr>
              <p:custDataLst>
                <p:tags r:id="rId2"/>
              </p:custDataLst>
            </p:nvPr>
          </p:nvSpPr>
          <p:spPr>
            <a:xfrm>
              <a:off x="2469357" y="2113360"/>
              <a:ext cx="198835" cy="198834"/>
            </a:xfrm>
            <a:prstGeom prst="ellipse">
              <a:avLst/>
            </a:prstGeom>
            <a:solidFill>
              <a:srgbClr val="FFFFFF"/>
            </a:solidFill>
            <a:ln w="5080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MH_Other_2"/>
            <p:cNvSpPr/>
            <p:nvPr>
              <p:custDataLst>
                <p:tags r:id="rId3"/>
              </p:custDataLst>
            </p:nvPr>
          </p:nvSpPr>
          <p:spPr>
            <a:xfrm>
              <a:off x="2456260" y="1575198"/>
              <a:ext cx="179784" cy="553640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3"/>
            <p:cNvSpPr/>
            <p:nvPr>
              <p:custDataLst>
                <p:tags r:id="rId4"/>
              </p:custDataLst>
            </p:nvPr>
          </p:nvSpPr>
          <p:spPr>
            <a:xfrm>
              <a:off x="2459832" y="1489472"/>
              <a:ext cx="170260" cy="170259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SubTitle_2"/>
            <p:cNvSpPr/>
            <p:nvPr>
              <p:custDataLst>
                <p:tags r:id="rId5"/>
              </p:custDataLst>
            </p:nvPr>
          </p:nvSpPr>
          <p:spPr>
            <a:xfrm>
              <a:off x="3787379" y="2013347"/>
              <a:ext cx="1588294" cy="1590675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</a:t>
              </a:r>
              <a:endParaRPr lang="zh-CN" altLang="en-US" sz="2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6"/>
              </p:custDataLst>
            </p:nvPr>
          </p:nvSpPr>
          <p:spPr>
            <a:xfrm>
              <a:off x="4481513" y="2113360"/>
              <a:ext cx="198835" cy="198834"/>
            </a:xfrm>
            <a:prstGeom prst="ellipse">
              <a:avLst/>
            </a:prstGeom>
            <a:solidFill>
              <a:srgbClr val="FFFFFF"/>
            </a:solidFill>
            <a:ln w="5080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MH_Other_5"/>
            <p:cNvSpPr/>
            <p:nvPr>
              <p:custDataLst>
                <p:tags r:id="rId7"/>
              </p:custDataLst>
            </p:nvPr>
          </p:nvSpPr>
          <p:spPr>
            <a:xfrm>
              <a:off x="4468416" y="1575198"/>
              <a:ext cx="179784" cy="553640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Other_6"/>
            <p:cNvSpPr/>
            <p:nvPr>
              <p:custDataLst>
                <p:tags r:id="rId8"/>
              </p:custDataLst>
            </p:nvPr>
          </p:nvSpPr>
          <p:spPr>
            <a:xfrm>
              <a:off x="4471988" y="1489472"/>
              <a:ext cx="170260" cy="170259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3"/>
            <p:cNvSpPr/>
            <p:nvPr>
              <p:custDataLst>
                <p:tags r:id="rId9"/>
              </p:custDataLst>
            </p:nvPr>
          </p:nvSpPr>
          <p:spPr>
            <a:xfrm>
              <a:off x="5811441" y="2013347"/>
              <a:ext cx="1587103" cy="1590675"/>
            </a:xfrm>
            <a:custGeom>
              <a:avLst/>
              <a:gdLst>
                <a:gd name="connsiteX0" fmla="*/ 1060266 w 2116873"/>
                <a:gd name="connsiteY0" fmla="*/ 0 h 2120501"/>
                <a:gd name="connsiteX1" fmla="*/ 1060718 w 2116873"/>
                <a:gd name="connsiteY1" fmla="*/ 476 h 2120501"/>
                <a:gd name="connsiteX2" fmla="*/ 1060912 w 2116873"/>
                <a:gd name="connsiteY2" fmla="*/ 292 h 2120501"/>
                <a:gd name="connsiteX3" fmla="*/ 1060911 w 2116873"/>
                <a:gd name="connsiteY3" fmla="*/ 679 h 2120501"/>
                <a:gd name="connsiteX4" fmla="*/ 2116873 w 2116873"/>
                <a:gd name="connsiteY4" fmla="*/ 1113524 h 2120501"/>
                <a:gd name="connsiteX5" fmla="*/ 1056610 w 2116873"/>
                <a:gd name="connsiteY5" fmla="*/ 2119593 h 2120501"/>
                <a:gd name="connsiteX6" fmla="*/ 1056608 w 2116873"/>
                <a:gd name="connsiteY6" fmla="*/ 2120501 h 2120501"/>
                <a:gd name="connsiteX7" fmla="*/ 1056156 w 2116873"/>
                <a:gd name="connsiteY7" fmla="*/ 2120024 h 2120501"/>
                <a:gd name="connsiteX8" fmla="*/ 1055962 w 2116873"/>
                <a:gd name="connsiteY8" fmla="*/ 2120208 h 2120501"/>
                <a:gd name="connsiteX9" fmla="*/ 1055962 w 2116873"/>
                <a:gd name="connsiteY9" fmla="*/ 2119820 h 2120501"/>
                <a:gd name="connsiteX10" fmla="*/ 0 w 2116873"/>
                <a:gd name="connsiteY10" fmla="*/ 1006976 h 2120501"/>
                <a:gd name="connsiteX11" fmla="*/ 1060264 w 2116873"/>
                <a:gd name="connsiteY11" fmla="*/ 907 h 212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16873" h="2120501">
                  <a:moveTo>
                    <a:pt x="1060266" y="0"/>
                  </a:moveTo>
                  <a:lnTo>
                    <a:pt x="1060718" y="476"/>
                  </a:lnTo>
                  <a:lnTo>
                    <a:pt x="1060912" y="292"/>
                  </a:lnTo>
                  <a:lnTo>
                    <a:pt x="1060911" y="679"/>
                  </a:lnTo>
                  <a:lnTo>
                    <a:pt x="2116873" y="1113524"/>
                  </a:lnTo>
                  <a:lnTo>
                    <a:pt x="1056610" y="2119593"/>
                  </a:lnTo>
                  <a:lnTo>
                    <a:pt x="1056608" y="2120501"/>
                  </a:lnTo>
                  <a:lnTo>
                    <a:pt x="1056156" y="2120024"/>
                  </a:lnTo>
                  <a:lnTo>
                    <a:pt x="1055962" y="2120208"/>
                  </a:lnTo>
                  <a:lnTo>
                    <a:pt x="1055962" y="2119820"/>
                  </a:lnTo>
                  <a:lnTo>
                    <a:pt x="0" y="1006976"/>
                  </a:lnTo>
                  <a:lnTo>
                    <a:pt x="1060264" y="907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</a:t>
              </a:r>
              <a:endParaRPr lang="zh-CN" altLang="en-US" sz="2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Other_7"/>
            <p:cNvSpPr/>
            <p:nvPr>
              <p:custDataLst>
                <p:tags r:id="rId10"/>
              </p:custDataLst>
            </p:nvPr>
          </p:nvSpPr>
          <p:spPr>
            <a:xfrm>
              <a:off x="6505575" y="2113360"/>
              <a:ext cx="198835" cy="198834"/>
            </a:xfrm>
            <a:prstGeom prst="ellipse">
              <a:avLst/>
            </a:prstGeom>
            <a:solidFill>
              <a:srgbClr val="FFFFFF"/>
            </a:solidFill>
            <a:ln w="50800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MH_Other_8"/>
            <p:cNvSpPr/>
            <p:nvPr>
              <p:custDataLst>
                <p:tags r:id="rId11"/>
              </p:custDataLst>
            </p:nvPr>
          </p:nvSpPr>
          <p:spPr>
            <a:xfrm>
              <a:off x="6491288" y="1575198"/>
              <a:ext cx="180975" cy="553640"/>
            </a:xfrm>
            <a:custGeom>
              <a:avLst/>
              <a:gdLst>
                <a:gd name="connsiteX0" fmla="*/ 203943 w 390954"/>
                <a:gd name="connsiteY0" fmla="*/ 1241393 h 1241393"/>
                <a:gd name="connsiteX1" fmla="*/ 4651 w 390954"/>
                <a:gd name="connsiteY1" fmla="*/ 174593 h 1241393"/>
                <a:gd name="connsiteX2" fmla="*/ 379789 w 390954"/>
                <a:gd name="connsiteY2" fmla="*/ 104255 h 1241393"/>
                <a:gd name="connsiteX3" fmla="*/ 297728 w 390954"/>
                <a:gd name="connsiteY3" fmla="*/ 1206224 h 1241393"/>
                <a:gd name="connsiteX0" fmla="*/ 193176 w 391910"/>
                <a:gd name="connsiteY0" fmla="*/ 1167549 h 1202719"/>
                <a:gd name="connsiteX1" fmla="*/ 5607 w 391910"/>
                <a:gd name="connsiteY1" fmla="*/ 171088 h 1202719"/>
                <a:gd name="connsiteX2" fmla="*/ 380745 w 391910"/>
                <a:gd name="connsiteY2" fmla="*/ 100750 h 1202719"/>
                <a:gd name="connsiteX3" fmla="*/ 298684 w 391910"/>
                <a:gd name="connsiteY3" fmla="*/ 1202719 h 120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910" h="1202719">
                  <a:moveTo>
                    <a:pt x="193176" y="1167549"/>
                  </a:moveTo>
                  <a:cubicBezTo>
                    <a:pt x="78876" y="728910"/>
                    <a:pt x="-25654" y="348888"/>
                    <a:pt x="5607" y="171088"/>
                  </a:cubicBezTo>
                  <a:cubicBezTo>
                    <a:pt x="36868" y="-6712"/>
                    <a:pt x="331899" y="-71188"/>
                    <a:pt x="380745" y="100750"/>
                  </a:cubicBezTo>
                  <a:cubicBezTo>
                    <a:pt x="429591" y="272688"/>
                    <a:pt x="302592" y="1022965"/>
                    <a:pt x="298684" y="1202719"/>
                  </a:cubicBezTo>
                </a:path>
              </a:pathLst>
            </a:custGeom>
            <a:noFill/>
            <a:ln w="2540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Other_9"/>
            <p:cNvSpPr/>
            <p:nvPr>
              <p:custDataLst>
                <p:tags r:id="rId12"/>
              </p:custDataLst>
            </p:nvPr>
          </p:nvSpPr>
          <p:spPr>
            <a:xfrm>
              <a:off x="6494860" y="1489472"/>
              <a:ext cx="170259" cy="170259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760338" y="3281664"/>
            <a:ext cx="15882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sequence </a:t>
            </a:r>
            <a:endParaRPr lang="en-US" altLang="zh-CN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structure</a:t>
            </a:r>
            <a:endParaRPr lang="zh-CN" altLang="en-US" sz="2000" dirty="0"/>
          </a:p>
        </p:txBody>
      </p:sp>
      <p:sp>
        <p:nvSpPr>
          <p:cNvPr id="24" name="矩形 23"/>
          <p:cNvSpPr/>
          <p:nvPr/>
        </p:nvSpPr>
        <p:spPr>
          <a:xfrm>
            <a:off x="3748086" y="3281663"/>
            <a:ext cx="15882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selection </a:t>
            </a:r>
            <a:r>
              <a:rPr lang="en-US" altLang="zh-CN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structure</a:t>
            </a:r>
            <a:endParaRPr lang="zh-CN" altLang="en-US" sz="2000" dirty="0"/>
          </a:p>
        </p:txBody>
      </p:sp>
      <p:sp>
        <p:nvSpPr>
          <p:cNvPr id="25" name="矩形 24"/>
          <p:cNvSpPr/>
          <p:nvPr/>
        </p:nvSpPr>
        <p:spPr>
          <a:xfrm>
            <a:off x="5759423" y="3281662"/>
            <a:ext cx="15882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repetition structure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0038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输出函数</a:t>
            </a:r>
            <a:r>
              <a:rPr lang="en-US" altLang="zh-CN" dirty="0"/>
              <a:t>print</a:t>
            </a:r>
            <a:r>
              <a:rPr lang="en-US" altLang="zh-CN" dirty="0" smtClean="0"/>
              <a:t>()——</a:t>
            </a:r>
            <a:r>
              <a:rPr lang="zh-CN" altLang="en-US" dirty="0" smtClean="0"/>
              <a:t>格式化模板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673224" y="1419622"/>
            <a:ext cx="7067128" cy="2808312"/>
            <a:chOff x="-3585221" y="2037073"/>
            <a:chExt cx="6339254" cy="3289078"/>
          </a:xfrm>
        </p:grpSpPr>
        <p:sp>
          <p:nvSpPr>
            <p:cNvPr id="6" name="任意多边形 5"/>
            <p:cNvSpPr/>
            <p:nvPr/>
          </p:nvSpPr>
          <p:spPr>
            <a:xfrm>
              <a:off x="-3585221" y="2037073"/>
              <a:ext cx="6339254" cy="328907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 smtClean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"{0} is taller than {1}."</a:t>
              </a:r>
              <a:r>
                <a:rPr lang="en-US" altLang="zh-CN" sz="2200" dirty="0"/>
                <a:t>.format(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Xiaoma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</a:t>
              </a:r>
              <a:r>
                <a:rPr lang="en-US" altLang="zh-CN" sz="2200" dirty="0"/>
                <a:t>, 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</a:t>
              </a:r>
              <a:r>
                <a:rPr lang="en-US" altLang="zh-CN" sz="2200" dirty="0" err="1">
                  <a:solidFill>
                    <a:schemeClr val="accent3"/>
                  </a:solidFill>
                </a:rPr>
                <a:t>Xiaowang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</a:t>
              </a:r>
              <a:r>
                <a:rPr lang="en-US" altLang="zh-CN" sz="2200" dirty="0"/>
                <a:t>) 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'</a:t>
              </a:r>
              <a:r>
                <a:rPr lang="en-US" altLang="zh-CN" sz="2200" dirty="0" err="1">
                  <a:solidFill>
                    <a:srgbClr val="0070C0"/>
                  </a:solidFill>
                </a:rPr>
                <a:t>Xiaoma</a:t>
              </a:r>
              <a:r>
                <a:rPr lang="en-US" altLang="zh-CN" sz="2200" dirty="0">
                  <a:solidFill>
                    <a:srgbClr val="0070C0"/>
                  </a:solidFill>
                </a:rPr>
                <a:t> is taller than </a:t>
              </a:r>
              <a:r>
                <a:rPr lang="en-US" altLang="zh-CN" sz="2200" dirty="0" err="1">
                  <a:solidFill>
                    <a:srgbClr val="0070C0"/>
                  </a:solidFill>
                </a:rPr>
                <a:t>Xiaowang</a:t>
              </a:r>
              <a:r>
                <a:rPr lang="en-US" altLang="zh-CN" sz="2200" dirty="0">
                  <a:solidFill>
                    <a:srgbClr val="0070C0"/>
                  </a:solidFill>
                </a:rPr>
                <a:t>.'</a:t>
              </a:r>
              <a:endParaRPr lang="zh-CN" altLang="zh-CN" sz="2200" dirty="0">
                <a:solidFill>
                  <a:srgbClr val="0070C0"/>
                </a:solidFill>
              </a:endParaRPr>
            </a:p>
            <a:p>
              <a:r>
                <a:rPr lang="en-US" altLang="zh-CN" sz="2200" dirty="0"/>
                <a:t>&gt;&gt;&gt; age, height = 21, 1.758</a:t>
              </a:r>
              <a:endParaRPr lang="zh-CN" altLang="zh-CN" sz="2200" dirty="0"/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"Age:{0:&lt;5d}, Height:{1:5.2f}"</a:t>
              </a:r>
              <a:r>
                <a:rPr lang="en-US" altLang="zh-CN" sz="2200" dirty="0"/>
                <a:t>.format(age, height))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Age:21   , Height: </a:t>
              </a:r>
              <a:r>
                <a:rPr lang="en-US" altLang="zh-CN" sz="2200" dirty="0" smtClean="0">
                  <a:solidFill>
                    <a:srgbClr val="0070C0"/>
                  </a:solidFill>
                </a:rPr>
                <a:t>1.76</a:t>
              </a:r>
            </a:p>
            <a:p>
              <a:r>
                <a:rPr lang="en-US" altLang="zh-CN" sz="2200" dirty="0"/>
                <a:t>&gt;&gt;&gt; </a:t>
              </a:r>
              <a:r>
                <a:rPr lang="en-US" altLang="zh-CN" sz="22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"</a:t>
              </a:r>
              <a:r>
                <a:rPr lang="en-US" altLang="zh-CN" sz="2200" dirty="0" smtClean="0">
                  <a:solidFill>
                    <a:schemeClr val="accent3"/>
                  </a:solidFill>
                </a:rPr>
                <a:t>{:,}"</a:t>
              </a:r>
              <a:r>
                <a:rPr lang="en-US" altLang="zh-CN" sz="2200" dirty="0" smtClean="0"/>
                <a:t>.</a:t>
              </a:r>
              <a:r>
                <a:rPr lang="en-US" altLang="zh-CN" sz="2200" dirty="0"/>
                <a:t>format(2**100))</a:t>
              </a:r>
            </a:p>
            <a:p>
              <a:r>
                <a:rPr lang="en-US" altLang="zh-CN" sz="2200" dirty="0">
                  <a:solidFill>
                    <a:srgbClr val="0070C0"/>
                  </a:solidFill>
                </a:rPr>
                <a:t>1,267,650,600,228,229,401,496,703,205,376</a:t>
              </a:r>
              <a:endParaRPr lang="zh-CN" altLang="zh-CN" sz="22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3326855" y="2037073"/>
              <a:ext cx="569429" cy="446529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57200" y="918261"/>
            <a:ext cx="8568951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{</a:t>
            </a:r>
            <a:r>
              <a:rPr lang="zh-CN" altLang="en-US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参数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位置</a:t>
            </a:r>
            <a:r>
              <a:rPr lang="en-US" altLang="zh-CN" b="1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:</a:t>
            </a:r>
            <a:r>
              <a:rPr lang="en-US" altLang="zh-CN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对齐说明符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][</a:t>
            </a:r>
            <a:r>
              <a:rPr lang="zh-CN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符号说明符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][</a:t>
            </a:r>
            <a:r>
              <a:rPr lang="zh-CN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最小宽度说明符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][</a:t>
            </a:r>
            <a:r>
              <a:rPr lang="en-US" altLang="zh-CN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.</a:t>
            </a:r>
            <a:r>
              <a:rPr lang="zh-CN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精度说明符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][</a:t>
            </a:r>
            <a:r>
              <a:rPr lang="zh-CN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类型说明符</a:t>
            </a:r>
            <a:r>
              <a:rPr lang="en-US" altLang="zh-CN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]</a:t>
            </a:r>
            <a:r>
              <a:rPr lang="en-US" altLang="zh-CN" b="1" dirty="0" smtClean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}</a:t>
            </a:r>
            <a:endParaRPr lang="zh-CN" altLang="en-US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4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530664"/>
              </p:ext>
            </p:extLst>
          </p:nvPr>
        </p:nvGraphicFramePr>
        <p:xfrm>
          <a:off x="251520" y="140558"/>
          <a:ext cx="8712968" cy="466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0063">
                  <a:extLst>
                    <a:ext uri="{9D8B030D-6E8A-4147-A177-3AD203B41FA5}">
                      <a16:colId xmlns:a16="http://schemas.microsoft.com/office/drawing/2014/main" xmlns="" val="2458985116"/>
                    </a:ext>
                  </a:extLst>
                </a:gridCol>
                <a:gridCol w="7792905">
                  <a:extLst>
                    <a:ext uri="{9D8B030D-6E8A-4147-A177-3AD203B41FA5}">
                      <a16:colId xmlns:a16="http://schemas.microsoft.com/office/drawing/2014/main" xmlns="" val="40264651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符号</a:t>
                      </a:r>
                      <a:endParaRPr lang="zh-CN" sz="1800" kern="10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描述</a:t>
                      </a:r>
                      <a:endParaRPr lang="zh-CN" sz="1800" kern="10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831215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二进制，以</a:t>
                      </a:r>
                      <a:r>
                        <a:rPr lang="en-US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</a:t>
                      </a: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为基数输出数字</a:t>
                      </a:r>
                      <a:endParaRPr lang="zh-CN" sz="1800" kern="10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52247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o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八进制，以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为基数输出数字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20526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十六进制，以</a:t>
                      </a:r>
                      <a:r>
                        <a:rPr lang="en-US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16</a:t>
                      </a: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为基数输出数字，</a:t>
                      </a:r>
                      <a:r>
                        <a:rPr lang="en-US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</a:t>
                      </a: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以上的数字用小写字母（类型符为</a:t>
                      </a:r>
                      <a:r>
                        <a:rPr lang="en-US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</a:t>
                      </a: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时用大写字母）表示</a:t>
                      </a:r>
                      <a:endParaRPr lang="zh-CN" sz="1800" kern="10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233223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字符，将整数转换成对应的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Unicode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字符输出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77300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十进制整数，以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10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为基数输出数字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37939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f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定点数，以定点数输出数字</a:t>
                      </a:r>
                      <a:endParaRPr lang="zh-CN" sz="1800" kern="10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16573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e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指数记法，以科学计数法输出数字，用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e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（类型符是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E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时用大写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E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）表示幂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46164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[+]m.nf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输出带符号（若格式说明符中显式使用了符号“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+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”，则输出大于或等于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的数时带“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+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”号）的数，保留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n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位小数，整个输出占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列（若实际宽度超过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则突破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的限制）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36662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0&gt;5d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右对齐，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&gt;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左边的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表示用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填充左边，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&gt;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右边的数字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表示输出项宽度为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0821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&lt; 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左对齐，默认用空格填充右边，</a:t>
                      </a: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&lt;</a:t>
                      </a: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前后类似上述右对齐可以加填充字符和宽度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700822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^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居中对齐</a:t>
                      </a:r>
                      <a:endParaRPr lang="zh-CN" sz="1800" kern="10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42829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{{}}</a:t>
                      </a:r>
                      <a:endParaRPr lang="zh-CN" sz="1800" kern="10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输出一个</a:t>
                      </a:r>
                      <a:r>
                        <a:rPr lang="en-US" sz="1800" kern="100" dirty="0"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{}</a:t>
                      </a:r>
                      <a:endParaRPr lang="zh-CN" sz="1800" kern="10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75264906"/>
                  </a:ext>
                </a:extLst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819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选择结构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102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5.2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93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5.2.1  </a:t>
            </a:r>
            <a:r>
              <a:rPr lang="en-US" altLang="zh-CN" cap="none" dirty="0" smtClean="0"/>
              <a:t>if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4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if 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  <p:grpSp>
        <p:nvGrpSpPr>
          <p:cNvPr id="10" name="组合 4"/>
          <p:cNvGrpSpPr>
            <a:grpSpLocks/>
          </p:cNvGrpSpPr>
          <p:nvPr/>
        </p:nvGrpSpPr>
        <p:grpSpPr bwMode="auto">
          <a:xfrm>
            <a:off x="273997" y="1131589"/>
            <a:ext cx="8229684" cy="3253721"/>
            <a:chOff x="2834538" y="2781199"/>
            <a:chExt cx="4796651" cy="3946611"/>
          </a:xfrm>
        </p:grpSpPr>
        <p:sp>
          <p:nvSpPr>
            <p:cNvPr id="11" name="TextBox 10"/>
            <p:cNvSpPr txBox="1"/>
            <p:nvPr/>
          </p:nvSpPr>
          <p:spPr>
            <a:xfrm>
              <a:off x="2834538" y="3479939"/>
              <a:ext cx="1458262" cy="100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just">
                <a:lnSpc>
                  <a:spcPct val="100000"/>
                </a:lnSpc>
                <a:defRPr/>
              </a:pPr>
              <a:r>
                <a:rPr lang="en-US" altLang="zh-CN" sz="2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if  </a:t>
              </a:r>
              <a:r>
                <a:rPr lang="zh-CN" altLang="en-US" sz="2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表达式</a:t>
              </a:r>
              <a:r>
                <a:rPr lang="en-US" altLang="zh-CN" sz="2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(</a:t>
              </a:r>
              <a:r>
                <a:rPr lang="zh-CN" altLang="en-US" sz="2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条件</a:t>
              </a:r>
              <a:r>
                <a:rPr lang="en-US" altLang="zh-CN" sz="2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)</a:t>
              </a:r>
              <a:r>
                <a:rPr lang="en-US" altLang="zh-CN" sz="2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 </a:t>
              </a:r>
              <a:r>
                <a:rPr lang="en-US" altLang="zh-CN" sz="2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:</a:t>
              </a:r>
            </a:p>
            <a:p>
              <a:pPr algn="just">
                <a:lnSpc>
                  <a:spcPct val="100000"/>
                </a:lnSpc>
                <a:defRPr/>
              </a:pPr>
              <a:r>
                <a:rPr lang="en-US" altLang="zh-CN" sz="2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    </a:t>
              </a:r>
              <a:r>
                <a:rPr lang="zh-CN" altLang="en-US" sz="2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  <a:ea typeface="幼圆" panose="02010509060101010101" pitchFamily="49" charset="-122"/>
                </a:rPr>
                <a:t>语句序列</a:t>
              </a:r>
              <a:endPara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34538" y="2781199"/>
              <a:ext cx="1350158" cy="55997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语 法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412868" y="3479939"/>
              <a:ext cx="1598005" cy="2822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简单的数字或字符</a:t>
              </a:r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just" eaLnBrk="1" hangingPunct="1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条件</a:t>
              </a: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表达式：</a:t>
              </a:r>
              <a:endPara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177800" lvl="1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关系运算符</a:t>
              </a:r>
              <a:endPara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177800" lvl="1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成员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运算符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177800" lvl="1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逻辑运算符</a:t>
              </a:r>
              <a:endPara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True </a:t>
              </a:r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或 </a:t>
              </a: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False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54714" y="2781199"/>
              <a:ext cx="1433924" cy="55997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表达式（条件）</a:t>
              </a:r>
              <a:endPara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138453" y="3479939"/>
              <a:ext cx="1492736" cy="32478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214313" indent="-214313" algn="just">
                <a:lnSpc>
                  <a:spcPct val="1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条件</a:t>
              </a: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为</a:t>
              </a:r>
              <a:r>
                <a:rPr lang="en-US" altLang="zh-CN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True</a:t>
              </a: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时执行的代码块</a:t>
              </a:r>
            </a:p>
            <a:p>
              <a:pPr marL="214313" indent="-214313" algn="just">
                <a:lnSpc>
                  <a:spcPct val="1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同一语句序列必须在同一列上进行相同的缩进（</a:t>
              </a:r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通常为</a:t>
              </a:r>
              <a:r>
                <a:rPr lang="en-US" altLang="zh-CN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4</a:t>
              </a: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个</a:t>
              </a:r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空格）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55420" y="2781199"/>
              <a:ext cx="1475769" cy="55997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语句序列</a:t>
              </a:r>
              <a:endPara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sp>
        <p:nvSpPr>
          <p:cNvPr id="19" name="矩形 18"/>
          <p:cNvSpPr/>
          <p:nvPr/>
        </p:nvSpPr>
        <p:spPr bwMode="auto">
          <a:xfrm flipH="1">
            <a:off x="5719962" y="1131588"/>
            <a:ext cx="45719" cy="32537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 dirty="0"/>
          </a:p>
        </p:txBody>
      </p:sp>
      <p:sp>
        <p:nvSpPr>
          <p:cNvPr id="18" name="矩形 17"/>
          <p:cNvSpPr/>
          <p:nvPr/>
        </p:nvSpPr>
        <p:spPr bwMode="auto">
          <a:xfrm flipH="1">
            <a:off x="2799260" y="1131590"/>
            <a:ext cx="45719" cy="32537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 dirty="0"/>
          </a:p>
        </p:txBody>
      </p:sp>
    </p:spTree>
    <p:extLst>
      <p:ext uri="{BB962C8B-B14F-4D97-AF65-F5344CB8AC3E}">
        <p14:creationId xmlns:p14="http://schemas.microsoft.com/office/powerpoint/2010/main" val="280419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if 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683568" y="1405713"/>
            <a:ext cx="5318074" cy="2304256"/>
            <a:chOff x="337176" y="2121408"/>
            <a:chExt cx="4343066" cy="2850763"/>
          </a:xfrm>
        </p:grpSpPr>
        <p:sp>
          <p:nvSpPr>
            <p:cNvPr id="8" name="任意多边形 7"/>
            <p:cNvSpPr/>
            <p:nvPr/>
          </p:nvSpPr>
          <p:spPr>
            <a:xfrm>
              <a:off x="337176" y="2121408"/>
              <a:ext cx="4343066" cy="285076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ifpro.py</a:t>
              </a:r>
              <a:endParaRPr lang="en-US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/>
                <a:t>sd1 = 3</a:t>
              </a:r>
            </a:p>
            <a:p>
              <a:r>
                <a:rPr lang="en-US" altLang="zh-CN" sz="2400" dirty="0"/>
                <a:t>sd2 = 3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400" dirty="0"/>
                <a:t> sd1 == sd2: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smtClean="0">
                  <a:solidFill>
                    <a:schemeClr val="accent3"/>
                  </a:solidFill>
                </a:rPr>
                <a:t>"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the square's area is"</a:t>
              </a:r>
              <a:r>
                <a:rPr lang="en-US" altLang="zh-CN" sz="2400" dirty="0" smtClean="0"/>
                <a:t>, sd1*sd2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456812" y="2121409"/>
              <a:ext cx="647409" cy="452852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724128" y="1707653"/>
            <a:ext cx="2835462" cy="962737"/>
            <a:chOff x="127676" y="1942602"/>
            <a:chExt cx="2400566" cy="1065577"/>
          </a:xfrm>
        </p:grpSpPr>
        <p:sp>
          <p:nvSpPr>
            <p:cNvPr id="11" name="任意多边形 10"/>
            <p:cNvSpPr/>
            <p:nvPr/>
          </p:nvSpPr>
          <p:spPr>
            <a:xfrm>
              <a:off x="127676" y="1942602"/>
              <a:ext cx="2400566" cy="106557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pPr>
                <a:spcBef>
                  <a:spcPct val="0"/>
                </a:spcBef>
                <a:buNone/>
              </a:pPr>
              <a:r>
                <a:rPr lang="en-US" altLang="zh-CN" sz="2400" dirty="0" smtClean="0">
                  <a:solidFill>
                    <a:srgbClr val="0070C0"/>
                  </a:solidFill>
                  <a:ea typeface="宋体" charset="-122"/>
                </a:rPr>
                <a:t>the </a:t>
              </a:r>
              <a:r>
                <a:rPr lang="en-US" altLang="zh-CN" sz="2400" dirty="0">
                  <a:solidFill>
                    <a:srgbClr val="0070C0"/>
                  </a:solidFill>
                  <a:ea typeface="宋体" charset="-122"/>
                </a:rPr>
                <a:t>square's area is 9</a:t>
              </a:r>
              <a:endParaRPr lang="en-US" altLang="zh-CN" sz="2400" dirty="0">
                <a:ea typeface="宋体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249603" y="2013548"/>
              <a:ext cx="925712" cy="407255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6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600" b="1" dirty="0">
                  <a:solidFill>
                    <a:schemeClr val="accent3"/>
                  </a:solidFill>
                </a:rPr>
                <a:t>utput</a:t>
              </a:r>
              <a:endParaRPr lang="zh-CN" altLang="en-US" sz="6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923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11560" y="411163"/>
            <a:ext cx="7618040" cy="1081087"/>
          </a:xfrm>
        </p:spPr>
        <p:txBody>
          <a:bodyPr/>
          <a:lstStyle/>
          <a:p>
            <a:r>
              <a:rPr lang="zh-CN" altLang="zh-CN" sz="2800" b="1" dirty="0">
                <a:solidFill>
                  <a:srgbClr val="3674A8"/>
                </a:solidFill>
              </a:rPr>
              <a:t>例</a:t>
            </a:r>
            <a:r>
              <a:rPr lang="en-US" altLang="zh-CN" sz="2800" b="1" dirty="0">
                <a:solidFill>
                  <a:srgbClr val="3674A8"/>
                </a:solidFill>
              </a:rPr>
              <a:t>5.1 </a:t>
            </a:r>
            <a:r>
              <a:rPr lang="zh-CN" altLang="zh-CN" sz="2800" b="1" dirty="0">
                <a:solidFill>
                  <a:srgbClr val="3674A8"/>
                </a:solidFill>
              </a:rPr>
              <a:t>程序随机产生一个</a:t>
            </a:r>
            <a:r>
              <a:rPr lang="en-US" altLang="zh-CN" sz="2800" b="1" dirty="0">
                <a:solidFill>
                  <a:srgbClr val="3674A8"/>
                </a:solidFill>
              </a:rPr>
              <a:t>0~300</a:t>
            </a:r>
            <a:r>
              <a:rPr lang="zh-CN" altLang="zh-CN" sz="2800" b="1" dirty="0">
                <a:solidFill>
                  <a:srgbClr val="3674A8"/>
                </a:solidFill>
              </a:rPr>
              <a:t>之间的整数，玩家竞猜，若猜中则提示</a:t>
            </a:r>
            <a:r>
              <a:rPr lang="en-US" altLang="zh-CN" sz="2800" b="1" dirty="0" smtClean="0">
                <a:solidFill>
                  <a:srgbClr val="3674A8"/>
                </a:solidFill>
              </a:rPr>
              <a:t>Bingo</a:t>
            </a:r>
            <a:endParaRPr lang="zh-CN" altLang="en-US" sz="2800" b="1" dirty="0">
              <a:solidFill>
                <a:srgbClr val="3674A8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7544" y="1419622"/>
            <a:ext cx="8064896" cy="3023715"/>
            <a:chOff x="0" y="0"/>
            <a:chExt cx="4219575" cy="2038350"/>
          </a:xfrm>
        </p:grpSpPr>
        <p:sp>
          <p:nvSpPr>
            <p:cNvPr id="9" name="文本框 29"/>
            <p:cNvSpPr txBox="1"/>
            <p:nvPr/>
          </p:nvSpPr>
          <p:spPr>
            <a:xfrm>
              <a:off x="342900" y="1819275"/>
              <a:ext cx="1371600" cy="2190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kern="100" dirty="0" smtClean="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单</a:t>
              </a:r>
              <a:r>
                <a:rPr lang="zh-CN" kern="100" dirty="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分支结构流程图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0"/>
              <a:ext cx="1981200" cy="1743075"/>
              <a:chOff x="0" y="0"/>
              <a:chExt cx="1981200" cy="1743075"/>
            </a:xfrm>
          </p:grpSpPr>
          <p:cxnSp>
            <p:nvCxnSpPr>
              <p:cNvPr id="25" name="直接连接符 24"/>
              <p:cNvCxnSpPr/>
              <p:nvPr/>
            </p:nvCxnSpPr>
            <p:spPr>
              <a:xfrm flipH="1">
                <a:off x="1438275" y="514350"/>
                <a:ext cx="14287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菱形 25"/>
              <p:cNvSpPr/>
              <p:nvPr/>
            </p:nvSpPr>
            <p:spPr>
              <a:xfrm>
                <a:off x="638175" y="314325"/>
                <a:ext cx="800100" cy="400050"/>
              </a:xfrm>
              <a:prstGeom prst="diamond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kern="10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表达式</a:t>
                </a: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 flipH="1">
                <a:off x="485775" y="514350"/>
                <a:ext cx="14287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485775" y="514350"/>
                <a:ext cx="0" cy="3143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18"/>
              <p:cNvSpPr txBox="1"/>
              <p:nvPr/>
            </p:nvSpPr>
            <p:spPr>
              <a:xfrm>
                <a:off x="200025" y="828675"/>
                <a:ext cx="619125" cy="266700"/>
              </a:xfrm>
              <a:prstGeom prst="rect">
                <a:avLst/>
              </a:prstGeom>
              <a:solidFill>
                <a:schemeClr val="lt1"/>
              </a:solidFill>
              <a:ln w="12700">
                <a:solidFill>
                  <a:prstClr val="black"/>
                </a:solidFill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45720" rIns="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kern="10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语句序列</a:t>
                </a: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485775" y="1095375"/>
                <a:ext cx="0" cy="3333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581150" y="514350"/>
                <a:ext cx="0" cy="9144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485775" y="1428750"/>
                <a:ext cx="109537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047750" y="0"/>
                <a:ext cx="0" cy="3143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047750" y="1428750"/>
                <a:ext cx="0" cy="3143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矩形 34"/>
              <p:cNvSpPr/>
              <p:nvPr/>
            </p:nvSpPr>
            <p:spPr>
              <a:xfrm>
                <a:off x="0" y="180975"/>
                <a:ext cx="1981200" cy="141922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文本框 26"/>
              <p:cNvSpPr txBox="1"/>
              <p:nvPr/>
            </p:nvSpPr>
            <p:spPr>
              <a:xfrm>
                <a:off x="142875" y="556433"/>
                <a:ext cx="323850" cy="2667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True</a:t>
                </a:r>
                <a:endParaRPr lang="zh-CN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文本框 43"/>
              <p:cNvSpPr txBox="1"/>
              <p:nvPr/>
            </p:nvSpPr>
            <p:spPr>
              <a:xfrm>
                <a:off x="1619250" y="571500"/>
                <a:ext cx="323850" cy="2667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False</a:t>
                </a:r>
                <a:endParaRPr lang="zh-CN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文本框 44"/>
            <p:cNvSpPr txBox="1"/>
            <p:nvPr/>
          </p:nvSpPr>
          <p:spPr>
            <a:xfrm>
              <a:off x="2581275" y="1819275"/>
              <a:ext cx="1562100" cy="20002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kern="100" dirty="0" smtClean="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猜</a:t>
              </a:r>
              <a:r>
                <a:rPr lang="zh-CN" kern="100" dirty="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数字流程图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419350" y="0"/>
              <a:ext cx="1800225" cy="1743075"/>
              <a:chOff x="0" y="0"/>
              <a:chExt cx="1800225" cy="1743075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438275" y="514350"/>
                <a:ext cx="0" cy="91440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1295400" y="514350"/>
                <a:ext cx="142875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sp>
            <p:nvSpPr>
              <p:cNvPr id="15" name="菱形 14"/>
              <p:cNvSpPr/>
              <p:nvPr/>
            </p:nvSpPr>
            <p:spPr>
              <a:xfrm>
                <a:off x="447675" y="314325"/>
                <a:ext cx="905510" cy="400050"/>
              </a:xfrm>
              <a:prstGeom prst="diamond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 == </a:t>
                </a:r>
                <a:r>
                  <a:rPr lang="en-US" kern="100" dirty="0" err="1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num</a:t>
                </a:r>
                <a:endParaRPr lang="zh-CN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flipH="1">
                <a:off x="342900" y="514350"/>
                <a:ext cx="104775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42900" y="514350"/>
                <a:ext cx="0" cy="3143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sp>
            <p:nvSpPr>
              <p:cNvPr id="18" name="文本框 51"/>
              <p:cNvSpPr txBox="1"/>
              <p:nvPr/>
            </p:nvSpPr>
            <p:spPr>
              <a:xfrm>
                <a:off x="0" y="833438"/>
                <a:ext cx="714375" cy="295275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solidFill>
                  <a:prstClr val="black"/>
                </a:solidFill>
              </a:ln>
              <a:effectLst/>
            </p:spPr>
            <p:txBody>
              <a:bodyPr rot="0" spcFirstLastPara="0" vert="horz" wrap="square" lIns="0" tIns="90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kern="100" dirty="0" smtClean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输出</a:t>
                </a:r>
                <a:r>
                  <a:rPr lang="en-US" kern="100" dirty="0" smtClean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Bingo</a:t>
                </a:r>
                <a:r>
                  <a:rPr lang="en-US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!</a:t>
                </a:r>
                <a:endParaRPr lang="zh-CN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342900" y="1123950"/>
                <a:ext cx="0" cy="30480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42900" y="1428750"/>
                <a:ext cx="1095375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21" name="直接连接符 20"/>
              <p:cNvCxnSpPr/>
              <p:nvPr/>
            </p:nvCxnSpPr>
            <p:spPr>
              <a:xfrm>
                <a:off x="895350" y="0"/>
                <a:ext cx="0" cy="3143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>
              <a:xfrm>
                <a:off x="904875" y="1428750"/>
                <a:ext cx="0" cy="3143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sp>
            <p:nvSpPr>
              <p:cNvPr id="23" name="文本框 58"/>
              <p:cNvSpPr txBox="1"/>
              <p:nvPr/>
            </p:nvSpPr>
            <p:spPr>
              <a:xfrm>
                <a:off x="0" y="556433"/>
                <a:ext cx="323850" cy="2667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True</a:t>
                </a:r>
                <a:endParaRPr lang="zh-CN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文本框 59"/>
              <p:cNvSpPr txBox="1"/>
              <p:nvPr/>
            </p:nvSpPr>
            <p:spPr>
              <a:xfrm>
                <a:off x="1476375" y="571500"/>
                <a:ext cx="323850" cy="2667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False</a:t>
                </a:r>
                <a:endParaRPr lang="zh-CN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82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000200" y="1492250"/>
            <a:ext cx="6840759" cy="2591668"/>
            <a:chOff x="337177" y="2121408"/>
            <a:chExt cx="5586585" cy="3206341"/>
          </a:xfrm>
        </p:grpSpPr>
        <p:sp>
          <p:nvSpPr>
            <p:cNvPr id="43" name="任意多边形 42"/>
            <p:cNvSpPr/>
            <p:nvPr/>
          </p:nvSpPr>
          <p:spPr>
            <a:xfrm>
              <a:off x="337177" y="2121408"/>
              <a:ext cx="5586585" cy="320634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i="1" dirty="0" smtClean="0">
                <a:solidFill>
                  <a:srgbClr val="C00000"/>
                </a:solidFill>
              </a:endParaRPr>
            </a:p>
            <a:p>
              <a:r>
                <a:rPr lang="en-US" altLang="zh-CN" sz="22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200" i="1" dirty="0">
                  <a:solidFill>
                    <a:schemeClr val="bg1">
                      <a:lumMod val="65000"/>
                    </a:schemeClr>
                  </a:solidFill>
                </a:rPr>
                <a:t>prog5-1.py</a:t>
              </a:r>
              <a:endParaRPr lang="zh-CN" altLang="zh-CN" sz="22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20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2200" dirty="0"/>
                <a:t> random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randint</a:t>
              </a:r>
              <a:endParaRPr lang="zh-CN" altLang="zh-CN" sz="2200" dirty="0"/>
            </a:p>
            <a:p>
              <a:r>
                <a:rPr lang="en-US" altLang="zh-CN" sz="2200" dirty="0"/>
                <a:t>x = </a:t>
              </a:r>
              <a:r>
                <a:rPr lang="en-US" altLang="zh-CN" sz="2200" dirty="0" err="1"/>
                <a:t>randint</a:t>
              </a:r>
              <a:r>
                <a:rPr lang="en-US" altLang="zh-CN" sz="2200" dirty="0"/>
                <a:t>(0, 300)</a:t>
              </a:r>
              <a:endParaRPr lang="zh-CN" altLang="zh-CN" sz="2200" dirty="0"/>
            </a:p>
            <a:p>
              <a:r>
                <a:rPr lang="en-US" altLang="zh-CN" sz="2200" dirty="0" err="1"/>
                <a:t>num</a:t>
              </a:r>
              <a:r>
                <a:rPr lang="en-US" altLang="zh-CN" sz="2200" dirty="0"/>
                <a:t> = </a:t>
              </a:r>
              <a:r>
                <a:rPr lang="en-US" altLang="zh-CN" sz="22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'Please enter a number between 0~300: '</a:t>
              </a:r>
              <a:r>
                <a:rPr lang="en-US" altLang="zh-CN" sz="2200" dirty="0"/>
                <a:t>))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num</a:t>
              </a:r>
              <a:r>
                <a:rPr lang="en-US" altLang="zh-CN" sz="2200" dirty="0"/>
                <a:t> == x:</a:t>
              </a:r>
              <a:endParaRPr lang="zh-CN" altLang="zh-CN" sz="2200" dirty="0"/>
            </a:p>
            <a:p>
              <a:r>
                <a:rPr lang="en-US" altLang="zh-CN" sz="2200" dirty="0" smtClean="0">
                  <a:solidFill>
                    <a:srgbClr val="7030A0"/>
                  </a:solidFill>
                </a:rPr>
                <a:t>     print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'Bingo</a:t>
              </a:r>
              <a:r>
                <a:rPr lang="en-US" altLang="zh-CN" sz="2200" dirty="0" smtClean="0">
                  <a:solidFill>
                    <a:schemeClr val="accent3"/>
                  </a:solidFill>
                </a:rPr>
                <a:t>!'</a:t>
              </a:r>
              <a:r>
                <a:rPr lang="en-US" altLang="zh-CN" sz="2200" dirty="0" smtClean="0"/>
                <a:t>)</a:t>
              </a:r>
            </a:p>
          </p:txBody>
        </p:sp>
        <p:sp>
          <p:nvSpPr>
            <p:cNvPr id="44" name="椭圆形标注 43"/>
            <p:cNvSpPr/>
            <p:nvPr/>
          </p:nvSpPr>
          <p:spPr>
            <a:xfrm>
              <a:off x="456812" y="2121409"/>
              <a:ext cx="647409" cy="452852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11560" y="411163"/>
            <a:ext cx="7618040" cy="1081087"/>
          </a:xfrm>
        </p:spPr>
        <p:txBody>
          <a:bodyPr/>
          <a:lstStyle/>
          <a:p>
            <a:r>
              <a:rPr lang="zh-CN" altLang="zh-CN" sz="2800" b="1" dirty="0">
                <a:solidFill>
                  <a:srgbClr val="3674A8"/>
                </a:solidFill>
              </a:rPr>
              <a:t>例</a:t>
            </a:r>
            <a:r>
              <a:rPr lang="en-US" altLang="zh-CN" sz="2800" b="1" dirty="0">
                <a:solidFill>
                  <a:srgbClr val="3674A8"/>
                </a:solidFill>
              </a:rPr>
              <a:t>5.1 </a:t>
            </a:r>
            <a:r>
              <a:rPr lang="zh-CN" altLang="zh-CN" sz="2800" b="1" dirty="0">
                <a:solidFill>
                  <a:srgbClr val="3674A8"/>
                </a:solidFill>
              </a:rPr>
              <a:t>程序随机产生一个</a:t>
            </a:r>
            <a:r>
              <a:rPr lang="en-US" altLang="zh-CN" sz="2800" b="1" dirty="0">
                <a:solidFill>
                  <a:srgbClr val="3674A8"/>
                </a:solidFill>
              </a:rPr>
              <a:t>0~300</a:t>
            </a:r>
            <a:r>
              <a:rPr lang="zh-CN" altLang="zh-CN" sz="2800" b="1" dirty="0">
                <a:solidFill>
                  <a:srgbClr val="3674A8"/>
                </a:solidFill>
              </a:rPr>
              <a:t>之间的整数，玩家竞猜，若猜中则提示</a:t>
            </a:r>
            <a:r>
              <a:rPr lang="en-US" altLang="zh-CN" sz="2800" b="1" dirty="0" smtClean="0">
                <a:solidFill>
                  <a:srgbClr val="3674A8"/>
                </a:solidFill>
              </a:rPr>
              <a:t>Bingo</a:t>
            </a:r>
            <a:endParaRPr lang="zh-CN" altLang="en-US" sz="2800" b="1" dirty="0">
              <a:solidFill>
                <a:srgbClr val="3674A8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508104" y="1559863"/>
            <a:ext cx="2131641" cy="9694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很难一次性猜对！</a:t>
            </a:r>
            <a:endParaRPr lang="en-US" altLang="zh-CN" sz="2000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而且毫无反馈！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59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5.2.2  </a:t>
            </a:r>
            <a:r>
              <a:rPr lang="en-US" altLang="zh-CN" cap="none" dirty="0" smtClean="0"/>
              <a:t>else</a:t>
            </a:r>
            <a:r>
              <a:rPr lang="zh-CN" altLang="en-US" dirty="0" smtClean="0"/>
              <a:t>子句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198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else 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 bwMode="auto">
          <a:xfrm>
            <a:off x="539552" y="1562490"/>
            <a:ext cx="202656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fr-FR" altLang="zh-CN" sz="2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if </a:t>
            </a:r>
            <a:r>
              <a:rPr lang="zh-CN" altLang="en-US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表达式</a:t>
            </a:r>
            <a:r>
              <a:rPr lang="en-US" altLang="zh-CN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: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zh-CN" altLang="en-US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语句序列</a:t>
            </a:r>
            <a:r>
              <a:rPr lang="en-US" altLang="zh-CN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</a:p>
          <a:p>
            <a:pPr algn="just">
              <a:lnSpc>
                <a:spcPct val="100000"/>
              </a:lnSpc>
              <a:defRPr/>
            </a:pPr>
            <a:r>
              <a:rPr lang="fr-FR" altLang="zh-CN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else:</a:t>
            </a:r>
          </a:p>
          <a:p>
            <a:pPr algn="just">
              <a:lnSpc>
                <a:spcPct val="100000"/>
              </a:lnSpc>
              <a:defRPr/>
            </a:pPr>
            <a:r>
              <a:rPr lang="fr-FR" altLang="zh-CN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zh-CN" altLang="en-US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语句序列</a:t>
            </a:r>
            <a:r>
              <a:rPr lang="en-US" altLang="zh-CN" sz="2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endParaRPr lang="en-US" altLang="zh-CN" sz="2200" dirty="0">
              <a:solidFill>
                <a:schemeClr val="tx2">
                  <a:lumMod val="60000"/>
                  <a:lumOff val="4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467544" y="1023585"/>
            <a:ext cx="2520000" cy="4308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 法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3377155" y="1574682"/>
            <a:ext cx="2573619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表达式条件为</a:t>
            </a:r>
            <a:r>
              <a:rPr lang="en-US" altLang="zh-CN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False</a:t>
            </a:r>
            <a:r>
              <a:rPr lang="zh-CN" altLang="en-US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时执行的代码块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代码块必须缩进</a:t>
            </a:r>
          </a:p>
          <a:p>
            <a:pPr marL="342900" indent="-342900"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else</a:t>
            </a:r>
            <a:r>
              <a:rPr lang="zh-CN" altLang="en-US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语句不缩进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3358487" y="1029681"/>
            <a:ext cx="2592287" cy="4308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2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语句序列</a:t>
            </a:r>
            <a:r>
              <a:rPr lang="en-US" altLang="zh-CN" sz="22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2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 flipH="1">
            <a:off x="3150156" y="1013951"/>
            <a:ext cx="45719" cy="32537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 dirty="0"/>
          </a:p>
        </p:txBody>
      </p:sp>
      <p:grpSp>
        <p:nvGrpSpPr>
          <p:cNvPr id="40" name="组合 39"/>
          <p:cNvGrpSpPr/>
          <p:nvPr/>
        </p:nvGrpSpPr>
        <p:grpSpPr>
          <a:xfrm>
            <a:off x="6118670" y="915567"/>
            <a:ext cx="2629794" cy="3352104"/>
            <a:chOff x="0" y="0"/>
            <a:chExt cx="2035175" cy="1962150"/>
          </a:xfrm>
        </p:grpSpPr>
        <p:grpSp>
          <p:nvGrpSpPr>
            <p:cNvPr id="41" name="组合 40"/>
            <p:cNvGrpSpPr/>
            <p:nvPr/>
          </p:nvGrpSpPr>
          <p:grpSpPr>
            <a:xfrm>
              <a:off x="0" y="0"/>
              <a:ext cx="2035175" cy="1743075"/>
              <a:chOff x="-1" y="0"/>
              <a:chExt cx="2036158" cy="1743075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H="1">
                <a:off x="1438275" y="514350"/>
                <a:ext cx="14287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菱形 46"/>
              <p:cNvSpPr/>
              <p:nvPr/>
            </p:nvSpPr>
            <p:spPr>
              <a:xfrm>
                <a:off x="553813" y="318033"/>
                <a:ext cx="955899" cy="400050"/>
              </a:xfrm>
              <a:prstGeom prst="diamond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表达式</a:t>
                </a:r>
              </a:p>
            </p:txBody>
          </p:sp>
          <p:cxnSp>
            <p:nvCxnSpPr>
              <p:cNvPr id="48" name="直接连接符 47"/>
              <p:cNvCxnSpPr>
                <a:stCxn id="47" idx="1"/>
              </p:cNvCxnSpPr>
              <p:nvPr/>
            </p:nvCxnSpPr>
            <p:spPr>
              <a:xfrm flipH="1" flipV="1">
                <a:off x="485775" y="514350"/>
                <a:ext cx="68038" cy="370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485775" y="514350"/>
                <a:ext cx="0" cy="33921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文本框 27"/>
              <p:cNvSpPr txBox="1"/>
              <p:nvPr/>
            </p:nvSpPr>
            <p:spPr>
              <a:xfrm>
                <a:off x="142874" y="853560"/>
                <a:ext cx="780459" cy="242334"/>
              </a:xfrm>
              <a:prstGeom prst="rect">
                <a:avLst/>
              </a:prstGeom>
              <a:solidFill>
                <a:schemeClr val="lt1"/>
              </a:solidFill>
              <a:ln w="12700">
                <a:solidFill>
                  <a:prstClr val="black"/>
                </a:solidFill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45720" rIns="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160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语句序列</a:t>
                </a:r>
                <a:r>
                  <a:rPr lang="en-US" sz="1600" kern="1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sz="1600" kern="100" dirty="0">
                  <a:effectLst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485775" y="1095375"/>
                <a:ext cx="0" cy="3333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485775" y="1428750"/>
                <a:ext cx="109537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047750" y="0"/>
                <a:ext cx="0" cy="3143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54" name="直接连接符 53"/>
              <p:cNvCxnSpPr/>
              <p:nvPr/>
            </p:nvCxnSpPr>
            <p:spPr>
              <a:xfrm>
                <a:off x="1047750" y="1428750"/>
                <a:ext cx="0" cy="3143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矩形 54"/>
              <p:cNvSpPr/>
              <p:nvPr/>
            </p:nvSpPr>
            <p:spPr>
              <a:xfrm>
                <a:off x="-1" y="180975"/>
                <a:ext cx="2036158" cy="141922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00"/>
              </a:p>
            </p:txBody>
          </p:sp>
          <p:sp>
            <p:nvSpPr>
              <p:cNvPr id="56" name="文本框 35"/>
              <p:cNvSpPr txBox="1"/>
              <p:nvPr/>
            </p:nvSpPr>
            <p:spPr>
              <a:xfrm>
                <a:off x="142875" y="556427"/>
                <a:ext cx="323850" cy="2667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True</a:t>
                </a:r>
                <a:endParaRPr lang="zh-CN" sz="16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文本框 36"/>
              <p:cNvSpPr txBox="1"/>
              <p:nvPr/>
            </p:nvSpPr>
            <p:spPr>
              <a:xfrm>
                <a:off x="1664869" y="565685"/>
                <a:ext cx="323850" cy="2667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sz="16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False</a:t>
                </a:r>
                <a:endParaRPr lang="zh-CN" sz="16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2" name="文本框 4"/>
            <p:cNvSpPr txBox="1"/>
            <p:nvPr/>
          </p:nvSpPr>
          <p:spPr>
            <a:xfrm>
              <a:off x="327447" y="1743075"/>
              <a:ext cx="1475740" cy="21907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600" kern="100" dirty="0" smtClean="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两</a:t>
              </a:r>
              <a:r>
                <a:rPr lang="zh-CN" sz="1600" kern="100" dirty="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路分支结构流程图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583356" y="514350"/>
              <a:ext cx="0" cy="3392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38"/>
            <p:cNvSpPr txBox="1"/>
            <p:nvPr/>
          </p:nvSpPr>
          <p:spPr>
            <a:xfrm>
              <a:off x="1165856" y="848012"/>
              <a:ext cx="780083" cy="242334"/>
            </a:xfrm>
            <a:prstGeom prst="rect">
              <a:avLst/>
            </a:prstGeom>
            <a:solidFill>
              <a:schemeClr val="lt1"/>
            </a:solidFill>
            <a:ln w="1270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600" kern="10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语句序列</a:t>
              </a:r>
              <a:r>
                <a:rPr lang="en-US" sz="1600" kern="10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sz="1600" kern="100">
                <a:effectLst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583356" y="1102092"/>
              <a:ext cx="0" cy="33337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133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顺序结构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931" y="2643758"/>
            <a:ext cx="1278782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5.1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2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88424" y="357502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88131" y="222176"/>
            <a:ext cx="8064896" cy="1134747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3674A8"/>
                </a:solidFill>
              </a:rPr>
              <a:t>例</a:t>
            </a:r>
            <a:r>
              <a:rPr lang="en-US" altLang="zh-CN" sz="2800" b="1" dirty="0">
                <a:solidFill>
                  <a:srgbClr val="3674A8"/>
                </a:solidFill>
              </a:rPr>
              <a:t>5.2 </a:t>
            </a:r>
            <a:r>
              <a:rPr lang="zh-CN" altLang="en-US" sz="2800" b="1" dirty="0">
                <a:solidFill>
                  <a:srgbClr val="3674A8"/>
                </a:solidFill>
              </a:rPr>
              <a:t>程序随机产生一个</a:t>
            </a:r>
            <a:r>
              <a:rPr lang="en-US" altLang="zh-CN" sz="2800" b="1" dirty="0">
                <a:solidFill>
                  <a:srgbClr val="3674A8"/>
                </a:solidFill>
              </a:rPr>
              <a:t>0~300</a:t>
            </a:r>
            <a:r>
              <a:rPr lang="zh-CN" altLang="en-US" sz="2800" b="1" dirty="0">
                <a:solidFill>
                  <a:srgbClr val="3674A8"/>
                </a:solidFill>
              </a:rPr>
              <a:t>之间的整数，玩家竞猜，若猜中则提示</a:t>
            </a:r>
            <a:r>
              <a:rPr lang="en-US" altLang="zh-CN" sz="2800" b="1" dirty="0">
                <a:solidFill>
                  <a:srgbClr val="3674A8"/>
                </a:solidFill>
              </a:rPr>
              <a:t>Bingo</a:t>
            </a:r>
            <a:r>
              <a:rPr lang="zh-CN" altLang="en-US" sz="2800" b="1" dirty="0">
                <a:solidFill>
                  <a:srgbClr val="3674A8"/>
                </a:solidFill>
              </a:rPr>
              <a:t>，否则提示</a:t>
            </a:r>
            <a:r>
              <a:rPr lang="en-US" altLang="zh-CN" sz="2800" b="1" dirty="0">
                <a:solidFill>
                  <a:srgbClr val="3674A8"/>
                </a:solidFill>
              </a:rPr>
              <a:t>Wrong</a:t>
            </a:r>
            <a:endParaRPr lang="zh-CN" altLang="en-US" sz="2800" b="1" dirty="0">
              <a:solidFill>
                <a:srgbClr val="3674A8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00199" y="1343163"/>
            <a:ext cx="6840759" cy="3167732"/>
            <a:chOff x="337177" y="2121408"/>
            <a:chExt cx="5586585" cy="3919032"/>
          </a:xfrm>
        </p:grpSpPr>
        <p:sp>
          <p:nvSpPr>
            <p:cNvPr id="39" name="任意多边形 38"/>
            <p:cNvSpPr/>
            <p:nvPr/>
          </p:nvSpPr>
          <p:spPr>
            <a:xfrm>
              <a:off x="337177" y="2121408"/>
              <a:ext cx="5586585" cy="391903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i="1" dirty="0" smtClean="0">
                <a:solidFill>
                  <a:srgbClr val="C00000"/>
                </a:solidFill>
              </a:endParaRPr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prog5-2.py</a:t>
              </a:r>
              <a:endParaRPr lang="zh-CN" altLang="zh-CN" sz="2000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20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2200" dirty="0"/>
                <a:t> random </a:t>
              </a:r>
              <a:r>
                <a:rPr lang="en-US" altLang="zh-CN" sz="22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randint</a:t>
              </a:r>
              <a:endParaRPr lang="zh-CN" altLang="zh-CN" sz="2200" dirty="0"/>
            </a:p>
            <a:p>
              <a:r>
                <a:rPr lang="en-US" altLang="zh-CN" sz="2200" dirty="0"/>
                <a:t>x = </a:t>
              </a:r>
              <a:r>
                <a:rPr lang="en-US" altLang="zh-CN" sz="2200" dirty="0" err="1"/>
                <a:t>randint</a:t>
              </a:r>
              <a:r>
                <a:rPr lang="en-US" altLang="zh-CN" sz="2200" dirty="0"/>
                <a:t>(0, 300)</a:t>
              </a:r>
              <a:endParaRPr lang="zh-CN" altLang="zh-CN" sz="2200" dirty="0"/>
            </a:p>
            <a:p>
              <a:r>
                <a:rPr lang="en-US" altLang="zh-CN" sz="2200" dirty="0" err="1"/>
                <a:t>num</a:t>
              </a:r>
              <a:r>
                <a:rPr lang="en-US" altLang="zh-CN" sz="2200" dirty="0"/>
                <a:t> = </a:t>
              </a:r>
              <a:r>
                <a:rPr lang="en-US" altLang="zh-CN" sz="22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'Please enter a number between 0~300: '</a:t>
              </a:r>
              <a:r>
                <a:rPr lang="en-US" altLang="zh-CN" sz="2200" dirty="0"/>
                <a:t>))</a:t>
              </a:r>
              <a:endParaRPr lang="zh-CN" altLang="zh-CN" sz="2200" dirty="0"/>
            </a:p>
            <a:p>
              <a:r>
                <a:rPr lang="en-US" altLang="zh-CN" sz="22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200" dirty="0"/>
                <a:t> </a:t>
              </a:r>
              <a:r>
                <a:rPr lang="en-US" altLang="zh-CN" sz="2200" dirty="0" err="1"/>
                <a:t>num</a:t>
              </a:r>
              <a:r>
                <a:rPr lang="en-US" altLang="zh-CN" sz="2200" dirty="0"/>
                <a:t> == x:</a:t>
              </a:r>
              <a:endParaRPr lang="zh-CN" altLang="zh-CN" sz="2200" dirty="0"/>
            </a:p>
            <a:p>
              <a:r>
                <a:rPr lang="en-US" altLang="zh-CN" sz="2200" dirty="0" smtClean="0">
                  <a:solidFill>
                    <a:srgbClr val="7030A0"/>
                  </a:solidFill>
                </a:rPr>
                <a:t>     print</a:t>
              </a:r>
              <a:r>
                <a:rPr lang="en-US" altLang="zh-CN" sz="2200" dirty="0"/>
                <a:t>(</a:t>
              </a:r>
              <a:r>
                <a:rPr lang="en-US" altLang="zh-CN" sz="2200" dirty="0">
                  <a:solidFill>
                    <a:schemeClr val="accent3"/>
                  </a:solidFill>
                </a:rPr>
                <a:t>'Bingo</a:t>
              </a:r>
              <a:r>
                <a:rPr lang="en-US" altLang="zh-CN" sz="2200" dirty="0" smtClean="0">
                  <a:solidFill>
                    <a:schemeClr val="accent3"/>
                  </a:solidFill>
                </a:rPr>
                <a:t>!'</a:t>
              </a:r>
              <a:r>
                <a:rPr lang="en-US" altLang="zh-CN" sz="2200" dirty="0" smtClean="0"/>
                <a:t>)</a:t>
              </a:r>
            </a:p>
            <a:p>
              <a:r>
                <a:rPr lang="en-US" altLang="zh-CN" sz="2200" dirty="0">
                  <a:solidFill>
                    <a:schemeClr val="accent6"/>
                  </a:solidFill>
                </a:rPr>
                <a:t>else:</a:t>
              </a:r>
            </a:p>
            <a:p>
              <a:r>
                <a:rPr lang="en-US" altLang="zh-CN" sz="2200" dirty="0" smtClean="0"/>
                <a:t>     </a:t>
              </a:r>
              <a:r>
                <a:rPr lang="en-US" altLang="zh-CN" sz="22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200" dirty="0" smtClean="0"/>
                <a:t>(</a:t>
              </a:r>
              <a:r>
                <a:rPr lang="en-US" altLang="zh-CN" sz="2200" dirty="0" smtClean="0">
                  <a:solidFill>
                    <a:schemeClr val="accent3"/>
                  </a:solidFill>
                </a:rPr>
                <a:t>'Fail!'</a:t>
              </a:r>
              <a:r>
                <a:rPr lang="en-US" altLang="zh-CN" sz="2200" dirty="0" smtClean="0"/>
                <a:t>)</a:t>
              </a:r>
              <a:endParaRPr lang="en-US" altLang="zh-CN" sz="2200" dirty="0"/>
            </a:p>
          </p:txBody>
        </p:sp>
        <p:sp>
          <p:nvSpPr>
            <p:cNvPr id="40" name="椭圆形标注 39"/>
            <p:cNvSpPr/>
            <p:nvPr/>
          </p:nvSpPr>
          <p:spPr>
            <a:xfrm>
              <a:off x="456812" y="2121409"/>
              <a:ext cx="647409" cy="452852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72000" y="1333777"/>
            <a:ext cx="4320480" cy="1049024"/>
            <a:chOff x="-485172" y="2261401"/>
            <a:chExt cx="4596356" cy="1161081"/>
          </a:xfrm>
        </p:grpSpPr>
        <p:sp>
          <p:nvSpPr>
            <p:cNvPr id="9" name="任意多边形 8"/>
            <p:cNvSpPr/>
            <p:nvPr/>
          </p:nvSpPr>
          <p:spPr>
            <a:xfrm>
              <a:off x="-485172" y="2261402"/>
              <a:ext cx="4596356" cy="116108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/>
            </a:p>
            <a:p>
              <a:pPr>
                <a:spcBef>
                  <a:spcPct val="0"/>
                </a:spcBef>
                <a:buNone/>
              </a:pPr>
              <a:r>
                <a:rPr lang="en-US" altLang="zh-CN" dirty="0">
                  <a:solidFill>
                    <a:srgbClr val="0070C0"/>
                  </a:solidFill>
                  <a:ea typeface="宋体" charset="-122"/>
                </a:rPr>
                <a:t>Please enter a number between 0~300: </a:t>
              </a:r>
              <a:r>
                <a:rPr lang="en-US" altLang="zh-CN" dirty="0" smtClean="0">
                  <a:solidFill>
                    <a:srgbClr val="0070C0"/>
                  </a:solidFill>
                  <a:ea typeface="宋体" charset="-122"/>
                </a:rPr>
                <a:t>123</a:t>
              </a:r>
              <a:endParaRPr lang="en-US" altLang="zh-CN" dirty="0">
                <a:solidFill>
                  <a:srgbClr val="0070C0"/>
                </a:solidFill>
                <a:ea typeface="宋体" charset="-122"/>
              </a:endParaRPr>
            </a:p>
            <a:p>
              <a:pPr>
                <a:spcBef>
                  <a:spcPct val="0"/>
                </a:spcBef>
                <a:buNone/>
              </a:pPr>
              <a:r>
                <a:rPr lang="en-US" altLang="zh-CN" dirty="0" smtClean="0">
                  <a:solidFill>
                    <a:srgbClr val="0070C0"/>
                  </a:solidFill>
                  <a:ea typeface="宋体" charset="-122"/>
                </a:rPr>
                <a:t>Fail!</a:t>
              </a:r>
              <a:endParaRPr lang="en-US" altLang="zh-CN" dirty="0">
                <a:ea typeface="宋体" charset="-122"/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331960" y="2261401"/>
              <a:ext cx="1128473" cy="36544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6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600" b="1" dirty="0">
                  <a:solidFill>
                    <a:schemeClr val="accent3"/>
                  </a:solidFill>
                </a:rPr>
                <a:t>utput</a:t>
              </a:r>
              <a:endParaRPr lang="zh-CN" altLang="en-US" sz="6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36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else </a:t>
            </a:r>
            <a:r>
              <a:rPr lang="zh-CN" altLang="en-US" dirty="0"/>
              <a:t>语句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71634" y="969574"/>
            <a:ext cx="6476630" cy="3330368"/>
            <a:chOff x="193159" y="2110578"/>
            <a:chExt cx="6409043" cy="3681183"/>
          </a:xfrm>
        </p:grpSpPr>
        <p:sp>
          <p:nvSpPr>
            <p:cNvPr id="6" name="任意多边形 5"/>
            <p:cNvSpPr/>
            <p:nvPr/>
          </p:nvSpPr>
          <p:spPr>
            <a:xfrm>
              <a:off x="193159" y="2121408"/>
              <a:ext cx="6409043" cy="367035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elsepro-2.py</a:t>
              </a:r>
            </a:p>
            <a:p>
              <a:r>
                <a:rPr lang="en-US" altLang="zh-CN" sz="2400" dirty="0"/>
                <a:t>x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'Please enter the first number: '</a:t>
              </a:r>
              <a:r>
                <a:rPr lang="en-US" altLang="zh-CN" sz="2400" dirty="0"/>
                <a:t>))</a:t>
              </a:r>
              <a:endParaRPr lang="zh-CN" altLang="zh-CN" sz="2400" dirty="0"/>
            </a:p>
            <a:p>
              <a:r>
                <a:rPr lang="en-US" altLang="zh-CN" sz="2400" dirty="0"/>
                <a:t>y = </a:t>
              </a:r>
              <a:r>
                <a:rPr lang="en-US" altLang="zh-CN" sz="2400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400" dirty="0"/>
                <a:t>(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'Please enter the second number: '</a:t>
              </a:r>
              <a:r>
                <a:rPr lang="en-US" altLang="zh-CN" sz="2400" dirty="0"/>
                <a:t>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400" dirty="0"/>
                <a:t> x &gt;= y:</a:t>
              </a:r>
              <a:endParaRPr lang="zh-CN" altLang="zh-CN" sz="2400" dirty="0"/>
            </a:p>
            <a:p>
              <a:r>
                <a:rPr lang="en-US" altLang="zh-CN" sz="2400" dirty="0"/>
                <a:t> </a:t>
              </a:r>
              <a:r>
                <a:rPr lang="en-US" altLang="zh-CN" sz="2400" dirty="0" smtClean="0"/>
                <a:t>    t </a:t>
              </a:r>
              <a:r>
                <a:rPr lang="en-US" altLang="zh-CN" sz="2400" dirty="0"/>
                <a:t>= x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400" b="1" dirty="0"/>
                <a:t>:</a:t>
              </a:r>
              <a:endParaRPr lang="zh-CN" altLang="zh-CN" sz="2400" dirty="0"/>
            </a:p>
            <a:p>
              <a:r>
                <a:rPr lang="en-US" altLang="zh-CN" sz="2400" dirty="0"/>
                <a:t> </a:t>
              </a:r>
              <a:r>
                <a:rPr lang="en-US" altLang="zh-CN" sz="2400" dirty="0" smtClean="0"/>
                <a:t>    t </a:t>
              </a:r>
              <a:r>
                <a:rPr lang="en-US" altLang="zh-CN" sz="2400" dirty="0"/>
                <a:t>= y</a:t>
              </a:r>
              <a:endParaRPr lang="zh-CN" altLang="zh-CN" sz="2400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13246" y="2110578"/>
              <a:ext cx="720000" cy="50400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970332" y="1635646"/>
            <a:ext cx="1800200" cy="235449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检查条件“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x &gt;= y”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是否满足，若满足则取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否则取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赋给变量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t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41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else </a:t>
            </a:r>
            <a:r>
              <a:rPr lang="zh-CN" altLang="en-US" dirty="0" smtClean="0"/>
              <a:t>语句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三元运算符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1600" y="969976"/>
            <a:ext cx="7571303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条件表达式（也称三元运算符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常见形式如下所述：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 if C else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59666" y="2236164"/>
            <a:ext cx="5756550" cy="2466272"/>
            <a:chOff x="193159" y="2110578"/>
            <a:chExt cx="6409043" cy="3681183"/>
          </a:xfrm>
        </p:grpSpPr>
        <p:sp>
          <p:nvSpPr>
            <p:cNvPr id="8" name="任意多边形 7"/>
            <p:cNvSpPr/>
            <p:nvPr/>
          </p:nvSpPr>
          <p:spPr>
            <a:xfrm>
              <a:off x="193159" y="2121408"/>
              <a:ext cx="6409043" cy="367035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elsepro-2.py</a:t>
              </a:r>
            </a:p>
            <a:p>
              <a:r>
                <a:rPr lang="en-US" altLang="zh-CN" sz="2000" dirty="0"/>
                <a:t>x =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'Please enter the first number: '</a:t>
              </a:r>
              <a:r>
                <a:rPr lang="en-US" altLang="zh-CN" sz="2000" dirty="0"/>
                <a:t>))</a:t>
              </a:r>
              <a:endParaRPr lang="zh-CN" altLang="zh-CN" sz="2000" dirty="0"/>
            </a:p>
            <a:p>
              <a:r>
                <a:rPr lang="en-US" altLang="zh-CN" sz="2000" dirty="0"/>
                <a:t>y =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'Please enter the second number: '</a:t>
              </a:r>
              <a:r>
                <a:rPr lang="en-US" altLang="zh-CN" sz="2000" dirty="0"/>
                <a:t>))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000" dirty="0"/>
                <a:t> x &gt;= y:</a:t>
              </a:r>
              <a:endParaRPr lang="zh-CN" altLang="zh-CN" sz="2000" dirty="0"/>
            </a:p>
            <a:p>
              <a:r>
                <a:rPr lang="en-US" altLang="zh-CN" sz="2000" dirty="0"/>
                <a:t> </a:t>
              </a:r>
              <a:r>
                <a:rPr lang="en-US" altLang="zh-CN" sz="2000" dirty="0" smtClean="0"/>
                <a:t>    t </a:t>
              </a:r>
              <a:r>
                <a:rPr lang="en-US" altLang="zh-CN" sz="2000" dirty="0"/>
                <a:t>= x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000" b="1" dirty="0"/>
                <a:t>:</a:t>
              </a:r>
              <a:endParaRPr lang="zh-CN" altLang="zh-CN" sz="2000" dirty="0"/>
            </a:p>
            <a:p>
              <a:r>
                <a:rPr lang="en-US" altLang="zh-CN" sz="2000" dirty="0"/>
                <a:t> </a:t>
              </a:r>
              <a:r>
                <a:rPr lang="en-US" altLang="zh-CN" sz="2000" dirty="0" smtClean="0"/>
                <a:t>    t </a:t>
              </a:r>
              <a:r>
                <a:rPr lang="en-US" altLang="zh-CN" sz="2000" dirty="0"/>
                <a:t>= y</a:t>
              </a:r>
              <a:endParaRPr lang="zh-CN" altLang="zh-CN" sz="20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313246" y="2110578"/>
              <a:ext cx="720000" cy="50400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500" dirty="0">
                  <a:solidFill>
                    <a:schemeClr val="accent1"/>
                  </a:solidFill>
                </a:rPr>
                <a:t>ile</a:t>
              </a:r>
              <a:endParaRPr lang="zh-CN" altLang="en-US" sz="5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281617" y="3795886"/>
            <a:ext cx="2746767" cy="4154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>
            <a:spAutoFit/>
          </a:bodyPr>
          <a:lstStyle/>
          <a:p>
            <a:r>
              <a:rPr lang="en-US" altLang="zh-CN" sz="2400" dirty="0"/>
              <a:t>t = x </a:t>
            </a:r>
            <a:r>
              <a:rPr lang="en-US" altLang="zh-CN" sz="2400" b="1" dirty="0">
                <a:solidFill>
                  <a:schemeClr val="accent6"/>
                </a:solidFill>
              </a:rPr>
              <a:t>if</a:t>
            </a:r>
            <a:r>
              <a:rPr lang="en-US" altLang="zh-CN" sz="2400" dirty="0"/>
              <a:t> x &gt;= y </a:t>
            </a:r>
            <a:r>
              <a:rPr lang="en-US" altLang="zh-CN" sz="2400" b="1" dirty="0">
                <a:solidFill>
                  <a:schemeClr val="accent6"/>
                </a:solidFill>
              </a:rPr>
              <a:t>else</a:t>
            </a:r>
            <a:r>
              <a:rPr lang="en-US" altLang="zh-CN" sz="2400" dirty="0"/>
              <a:t> y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72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5.2.3  </a:t>
            </a:r>
            <a:r>
              <a:rPr lang="en-US" altLang="zh-CN" cap="none" dirty="0" err="1" smtClean="0"/>
              <a:t>elif</a:t>
            </a:r>
            <a:r>
              <a:rPr lang="zh-CN" altLang="en-US" dirty="0" smtClean="0"/>
              <a:t>子句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437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elif</a:t>
            </a:r>
            <a:r>
              <a:rPr lang="en-US" altLang="zh-CN" dirty="0" smtClean="0"/>
              <a:t> </a:t>
            </a:r>
            <a:r>
              <a:rPr lang="zh-CN" altLang="en-US" dirty="0" smtClean="0"/>
              <a:t>语句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34</a:t>
            </a:fld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 bwMode="auto">
          <a:xfrm>
            <a:off x="2195736" y="1635646"/>
            <a:ext cx="205978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if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表达式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1: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   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语句序列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1</a:t>
            </a:r>
          </a:p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elif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表达式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2: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   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语句序列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2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…</a:t>
            </a:r>
          </a:p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elif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表达式</a:t>
            </a: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N-1:</a:t>
            </a:r>
            <a:endParaRPr lang="fr-FR" altLang="zh-CN" sz="18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幼圆" panose="02010509060101010101" pitchFamily="49" charset="-122"/>
            </a:endParaRPr>
          </a:p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   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语句序列</a:t>
            </a: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N-1</a:t>
            </a:r>
            <a:endParaRPr lang="fr-FR" altLang="zh-CN" sz="18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幼圆" panose="02010509060101010101" pitchFamily="49" charset="-122"/>
            </a:endParaRPr>
          </a:p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else:</a:t>
            </a:r>
          </a:p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   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语句序列</a:t>
            </a: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N</a:t>
            </a:r>
            <a:endParaRPr lang="fr-FR" altLang="zh-CN" sz="18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幼圆" panose="02010509060101010101" pitchFamily="49" charset="-122"/>
            </a:endParaRPr>
          </a:p>
          <a:p>
            <a:pPr algn="just">
              <a:lnSpc>
                <a:spcPct val="100000"/>
              </a:lnSpc>
              <a:defRPr/>
            </a:pPr>
            <a:endParaRPr lang="fr-FR" altLang="zh-CN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幼圆" panose="020105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2250944" y="1188631"/>
            <a:ext cx="1842730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 法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4539960" y="1562382"/>
            <a:ext cx="3600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800" dirty="0" smtClean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 表达式</a:t>
            </a:r>
            <a:r>
              <a:rPr lang="en-US" altLang="zh-CN" sz="1800" dirty="0" smtClean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2</a:t>
            </a:r>
            <a:r>
              <a:rPr lang="zh-CN" altLang="en-US" sz="1800" dirty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为</a:t>
            </a:r>
            <a:r>
              <a:rPr lang="en-US" altLang="zh-CN" sz="1800" dirty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True</a:t>
            </a:r>
            <a:r>
              <a:rPr lang="zh-CN" altLang="en-US" sz="1800" dirty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时执行的代码块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4595223" y="1193050"/>
            <a:ext cx="2013195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语句序列</a:t>
            </a:r>
            <a:r>
              <a:rPr lang="en-US" altLang="zh-CN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4589105" y="2298517"/>
            <a:ext cx="3600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800" dirty="0" smtClean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 表达式</a:t>
            </a:r>
            <a:r>
              <a:rPr lang="en-US" altLang="zh-CN" sz="1800" dirty="0" smtClean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N</a:t>
            </a:r>
            <a:r>
              <a:rPr lang="zh-CN" altLang="en-US" sz="1800" dirty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为</a:t>
            </a:r>
            <a:r>
              <a:rPr lang="en-US" altLang="zh-CN" sz="1800" dirty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True</a:t>
            </a:r>
            <a:r>
              <a:rPr lang="zh-CN" altLang="en-US" sz="1800" dirty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时执行的代码块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4595223" y="1931714"/>
            <a:ext cx="2013195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语句序列</a:t>
            </a:r>
            <a:r>
              <a:rPr lang="en-US" altLang="zh-CN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N-1</a:t>
            </a:r>
            <a:endParaRPr lang="zh-CN" altLang="en-US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4595223" y="3066807"/>
            <a:ext cx="3600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marR="0" lvl="0" indent="-28575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indent="0">
              <a:lnSpc>
                <a:spcPct val="10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 语句序列</a:t>
            </a:r>
            <a:r>
              <a:rPr lang="en-US" altLang="zh-CN" dirty="0" smtClean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N</a:t>
            </a:r>
            <a:r>
              <a:rPr lang="zh-CN" altLang="en-US" dirty="0" smtClean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是</a:t>
            </a:r>
            <a:r>
              <a:rPr lang="zh-CN" altLang="en-US" dirty="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以上所有条件都不满足时执行的代码块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4595223" y="2697475"/>
            <a:ext cx="2013195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语句序列</a:t>
            </a:r>
            <a:r>
              <a:rPr lang="en-US" altLang="zh-CN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4299105" y="1186673"/>
            <a:ext cx="45719" cy="319527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182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elif</a:t>
            </a:r>
            <a:r>
              <a:rPr lang="en-US" altLang="zh-CN" dirty="0"/>
              <a:t> </a:t>
            </a:r>
            <a:r>
              <a:rPr lang="zh-CN" altLang="en-US" dirty="0"/>
              <a:t>语句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35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03548" y="987574"/>
            <a:ext cx="8136904" cy="3534127"/>
            <a:chOff x="0" y="0"/>
            <a:chExt cx="4704715" cy="2892164"/>
          </a:xfrm>
        </p:grpSpPr>
        <p:sp>
          <p:nvSpPr>
            <p:cNvPr id="6" name="文本框 70"/>
            <p:cNvSpPr txBox="1"/>
            <p:nvPr/>
          </p:nvSpPr>
          <p:spPr>
            <a:xfrm>
              <a:off x="1771650" y="2673350"/>
              <a:ext cx="1474819" cy="218814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2000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多</a:t>
              </a: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分支结构流程图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133350"/>
              <a:ext cx="4704715" cy="2381250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/>
            </a:p>
          </p:txBody>
        </p:sp>
        <p:sp>
          <p:nvSpPr>
            <p:cNvPr id="8" name="文本框 99"/>
            <p:cNvSpPr txBox="1"/>
            <p:nvPr/>
          </p:nvSpPr>
          <p:spPr>
            <a:xfrm>
              <a:off x="1308807" y="1950708"/>
              <a:ext cx="688976" cy="305015"/>
            </a:xfrm>
            <a:prstGeom prst="rect">
              <a:avLst/>
            </a:prstGeom>
            <a:solidFill>
              <a:sysClr val="window" lastClr="FFFFFF"/>
            </a:solidFill>
            <a:ln w="12700">
              <a:solidFill>
                <a:prstClr val="black"/>
              </a:solidFill>
            </a:ln>
            <a:effectLst/>
          </p:spPr>
          <p:txBody>
            <a:bodyPr rot="0" spcFirstLastPara="0" vert="horz" wrap="square" lIns="0" tIns="45720" rIns="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语句序列</a:t>
              </a:r>
              <a:r>
                <a:rPr lang="en-US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sz="20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47650" y="0"/>
              <a:ext cx="4042310" cy="2641021"/>
              <a:chOff x="0" y="0"/>
              <a:chExt cx="4042310" cy="2639166"/>
            </a:xfrm>
          </p:grpSpPr>
          <p:cxnSp>
            <p:nvCxnSpPr>
              <p:cNvPr id="10" name="直接连接符 9"/>
              <p:cNvCxnSpPr>
                <a:endCxn id="28" idx="0"/>
              </p:cNvCxnSpPr>
              <p:nvPr/>
            </p:nvCxnSpPr>
            <p:spPr>
              <a:xfrm>
                <a:off x="2646303" y="1143898"/>
                <a:ext cx="1648" cy="189603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917700" y="812800"/>
                <a:ext cx="3429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2260600" y="812800"/>
                <a:ext cx="0" cy="19050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312881" y="1143000"/>
                <a:ext cx="3429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333750" y="1562100"/>
                <a:ext cx="333375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670300" y="1556354"/>
                <a:ext cx="0" cy="38992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644776" y="1784032"/>
                <a:ext cx="0" cy="1619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sp>
            <p:nvSpPr>
              <p:cNvPr id="17" name="文本框 97"/>
              <p:cNvSpPr txBox="1"/>
              <p:nvPr/>
            </p:nvSpPr>
            <p:spPr>
              <a:xfrm>
                <a:off x="2260600" y="1707198"/>
                <a:ext cx="287655" cy="191135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True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菱形 17"/>
              <p:cNvSpPr/>
              <p:nvPr/>
            </p:nvSpPr>
            <p:spPr>
              <a:xfrm>
                <a:off x="0" y="222250"/>
                <a:ext cx="1038225" cy="419100"/>
              </a:xfrm>
              <a:prstGeom prst="diamond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20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表达式</a:t>
                </a:r>
                <a:r>
                  <a:rPr lang="en-US" sz="20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文本框 62"/>
              <p:cNvSpPr txBox="1"/>
              <p:nvPr/>
            </p:nvSpPr>
            <p:spPr>
              <a:xfrm>
                <a:off x="171253" y="1936749"/>
                <a:ext cx="687753" cy="3048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solidFill>
                  <a:prstClr val="black"/>
                </a:solidFill>
              </a:ln>
              <a:effectLst/>
            </p:spPr>
            <p:txBody>
              <a:bodyPr rot="0" spcFirstLastPara="0" vert="horz" wrap="square" lIns="0" tIns="45720" rIns="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语句序列</a:t>
                </a:r>
                <a:r>
                  <a:rPr lang="en-US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521508" y="0"/>
                <a:ext cx="0" cy="22479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sp>
            <p:nvSpPr>
              <p:cNvPr id="21" name="文本框 68"/>
              <p:cNvSpPr txBox="1"/>
              <p:nvPr/>
            </p:nvSpPr>
            <p:spPr>
              <a:xfrm>
                <a:off x="171450" y="704850"/>
                <a:ext cx="288925" cy="24765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0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True</a:t>
                </a:r>
                <a:endPara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文本框 69"/>
              <p:cNvSpPr txBox="1"/>
              <p:nvPr/>
            </p:nvSpPr>
            <p:spPr>
              <a:xfrm>
                <a:off x="1079500" y="222250"/>
                <a:ext cx="359053" cy="1905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sz="20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False</a:t>
                </a:r>
                <a:endPara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1047750" y="431800"/>
                <a:ext cx="3429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14350" y="647700"/>
                <a:ext cx="0" cy="12858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390650" y="431800"/>
                <a:ext cx="0" cy="1619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sp>
            <p:nvSpPr>
              <p:cNvPr id="26" name="菱形 25"/>
              <p:cNvSpPr/>
              <p:nvPr/>
            </p:nvSpPr>
            <p:spPr>
              <a:xfrm>
                <a:off x="869950" y="603250"/>
                <a:ext cx="1038225" cy="419100"/>
              </a:xfrm>
              <a:prstGeom prst="diamond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20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表达式</a:t>
                </a:r>
                <a:r>
                  <a:rPr lang="en-US" sz="20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文本框 82"/>
              <p:cNvSpPr txBox="1"/>
              <p:nvPr/>
            </p:nvSpPr>
            <p:spPr>
              <a:xfrm>
                <a:off x="2433550" y="860901"/>
                <a:ext cx="323850" cy="1905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False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菱形 27"/>
              <p:cNvSpPr/>
              <p:nvPr/>
            </p:nvSpPr>
            <p:spPr>
              <a:xfrm>
                <a:off x="1962151" y="1333500"/>
                <a:ext cx="1371600" cy="450533"/>
              </a:xfrm>
              <a:prstGeom prst="diamond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表达式</a:t>
                </a:r>
                <a:r>
                  <a:rPr lang="en-US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n-1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文本框 85"/>
              <p:cNvSpPr txBox="1"/>
              <p:nvPr/>
            </p:nvSpPr>
            <p:spPr>
              <a:xfrm>
                <a:off x="1066800" y="1155700"/>
                <a:ext cx="289052" cy="247754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000" kern="10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True</a:t>
                </a:r>
                <a:endPara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1390650" y="1028700"/>
                <a:ext cx="0" cy="9144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87"/>
              <p:cNvSpPr txBox="1"/>
              <p:nvPr/>
            </p:nvSpPr>
            <p:spPr>
              <a:xfrm>
                <a:off x="1962150" y="616762"/>
                <a:ext cx="350731" cy="1905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False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文本框 93"/>
              <p:cNvSpPr txBox="1"/>
              <p:nvPr/>
            </p:nvSpPr>
            <p:spPr>
              <a:xfrm>
                <a:off x="3371850" y="1346200"/>
                <a:ext cx="304800" cy="1905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en-US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False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文本框 95"/>
              <p:cNvSpPr txBox="1"/>
              <p:nvPr/>
            </p:nvSpPr>
            <p:spPr>
              <a:xfrm>
                <a:off x="2225676" y="1962467"/>
                <a:ext cx="838199" cy="3048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solidFill>
                  <a:prstClr val="black"/>
                </a:solidFill>
              </a:ln>
              <a:effectLst/>
            </p:spPr>
            <p:txBody>
              <a:bodyPr rot="0" spcFirstLastPara="0" vert="horz" wrap="square" lIns="0" tIns="45720" rIns="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语句序列</a:t>
                </a:r>
                <a:r>
                  <a:rPr lang="en-US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n-1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文本框 98"/>
              <p:cNvSpPr txBox="1"/>
              <p:nvPr/>
            </p:nvSpPr>
            <p:spPr>
              <a:xfrm>
                <a:off x="3291940" y="1937718"/>
                <a:ext cx="750370" cy="3048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solidFill>
                  <a:prstClr val="black"/>
                </a:solidFill>
              </a:ln>
              <a:effectLst/>
            </p:spPr>
            <p:txBody>
              <a:bodyPr rot="0" spcFirstLastPara="0" vert="horz" wrap="square" lIns="0" tIns="45720" rIns="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语句序列</a:t>
                </a:r>
                <a:r>
                  <a:rPr lang="en-US" sz="2000" kern="1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endParaRPr lang="zh-CN" sz="200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527050" y="2413000"/>
                <a:ext cx="31496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文本框 90"/>
              <p:cNvSpPr txBox="1"/>
              <p:nvPr/>
            </p:nvSpPr>
            <p:spPr>
              <a:xfrm>
                <a:off x="2127250" y="1009650"/>
                <a:ext cx="288925" cy="190500"/>
              </a:xfrm>
              <a:prstGeom prst="rect">
                <a:avLst/>
              </a:prstGeom>
              <a:solidFill>
                <a:sysClr val="window" lastClr="FFFFFF"/>
              </a:solidFill>
              <a:ln w="12700">
                <a:noFill/>
              </a:ln>
              <a:effectLst/>
            </p:spPr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sz="2000" kern="100">
                    <a:effectLst/>
                    <a:latin typeface="Calibri" panose="020F0502020204030204" pitchFamily="34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…</a:t>
                </a:r>
                <a:endParaRPr lang="zh-CN" sz="2000" kern="10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527050" y="2241550"/>
                <a:ext cx="0" cy="17145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38" name="直接连接符 37"/>
              <p:cNvCxnSpPr/>
              <p:nvPr/>
            </p:nvCxnSpPr>
            <p:spPr>
              <a:xfrm>
                <a:off x="1390650" y="2241550"/>
                <a:ext cx="0" cy="1619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638426" y="2260283"/>
                <a:ext cx="0" cy="1619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676650" y="2247900"/>
                <a:ext cx="0" cy="16192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152650" y="2410566"/>
                <a:ext cx="0" cy="22860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272222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5.3 </a:t>
            </a:r>
            <a:r>
              <a:rPr lang="zh-CN" altLang="en-US" dirty="0" smtClean="0"/>
              <a:t>猜数字游戏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9582"/>
            <a:ext cx="2742451" cy="3024336"/>
          </a:xfrm>
        </p:spPr>
        <p:txBody>
          <a:bodyPr>
            <a:normAutofit fontScale="85000" lnSpcReduction="20000"/>
          </a:bodyPr>
          <a:lstStyle/>
          <a:p>
            <a:r>
              <a:rPr lang="zh-CN" altLang="zh-CN" dirty="0"/>
              <a:t>程序随机产生一个</a:t>
            </a:r>
            <a:r>
              <a:rPr lang="en-US" altLang="zh-CN" dirty="0"/>
              <a:t>0~300</a:t>
            </a:r>
            <a:r>
              <a:rPr lang="zh-CN" altLang="zh-CN" dirty="0"/>
              <a:t>之间的整数，玩家竞猜，若猜中则提示</a:t>
            </a:r>
            <a:r>
              <a:rPr lang="en-US" altLang="zh-CN" dirty="0"/>
              <a:t>Bingo</a:t>
            </a:r>
            <a:r>
              <a:rPr lang="zh-CN" altLang="zh-CN" dirty="0"/>
              <a:t>，若猜大了提示</a:t>
            </a:r>
            <a:r>
              <a:rPr lang="en-US" altLang="zh-CN" dirty="0"/>
              <a:t>Too large</a:t>
            </a:r>
            <a:r>
              <a:rPr lang="zh-CN" altLang="zh-CN" dirty="0"/>
              <a:t>，否则提示</a:t>
            </a:r>
            <a:r>
              <a:rPr lang="en-US" altLang="zh-CN" dirty="0"/>
              <a:t>Too small</a:t>
            </a:r>
            <a:endParaRPr lang="zh-CN" altLang="en-US" sz="2000" dirty="0"/>
          </a:p>
        </p:txBody>
      </p:sp>
      <p:grpSp>
        <p:nvGrpSpPr>
          <p:cNvPr id="4" name="组合 3"/>
          <p:cNvGrpSpPr/>
          <p:nvPr/>
        </p:nvGrpSpPr>
        <p:grpSpPr>
          <a:xfrm>
            <a:off x="3347864" y="1088051"/>
            <a:ext cx="5266118" cy="3139885"/>
            <a:chOff x="193160" y="1505916"/>
            <a:chExt cx="4342619" cy="4272832"/>
          </a:xfrm>
        </p:grpSpPr>
        <p:sp>
          <p:nvSpPr>
            <p:cNvPr id="5" name="任意多边形 4"/>
            <p:cNvSpPr/>
            <p:nvPr/>
          </p:nvSpPr>
          <p:spPr>
            <a:xfrm>
              <a:off x="193160" y="1505916"/>
              <a:ext cx="4342619" cy="427283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1200" dirty="0"/>
            </a:p>
            <a:p>
              <a:pPr>
                <a:lnSpc>
                  <a:spcPts val="1350"/>
                </a:lnSpc>
              </a:pPr>
              <a:endParaRPr lang="en-US" altLang="zh-CN" sz="1200" dirty="0"/>
            </a:p>
            <a:p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</a:rPr>
                <a:t># Filename: </a:t>
              </a:r>
              <a:r>
                <a:rPr lang="en-US" altLang="zh-CN" sz="1600" i="1" dirty="0" smtClean="0">
                  <a:solidFill>
                    <a:schemeClr val="bg1">
                      <a:lumMod val="65000"/>
                    </a:schemeClr>
                  </a:solidFill>
                </a:rPr>
                <a:t>5-3-1.py</a:t>
              </a:r>
            </a:p>
            <a:p>
              <a:r>
                <a:rPr lang="en-US" altLang="zh-CN" sz="170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1700" dirty="0"/>
                <a:t> random </a:t>
              </a:r>
              <a:r>
                <a:rPr lang="en-US" altLang="zh-CN" sz="17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1700" dirty="0"/>
                <a:t> </a:t>
              </a:r>
              <a:r>
                <a:rPr lang="en-US" altLang="zh-CN" sz="1700" dirty="0" err="1" smtClean="0"/>
                <a:t>randint</a:t>
              </a:r>
              <a:endParaRPr lang="en-US" altLang="zh-CN" sz="1700" dirty="0"/>
            </a:p>
            <a:p>
              <a:r>
                <a:rPr lang="en-US" altLang="zh-CN" sz="1700" dirty="0"/>
                <a:t>x = </a:t>
              </a:r>
              <a:r>
                <a:rPr lang="en-US" altLang="zh-CN" sz="1700" dirty="0" err="1"/>
                <a:t>randint</a:t>
              </a:r>
              <a:r>
                <a:rPr lang="en-US" altLang="zh-CN" sz="1700" dirty="0"/>
                <a:t>(0, 300)</a:t>
              </a:r>
            </a:p>
            <a:p>
              <a:r>
                <a:rPr lang="en-US" altLang="zh-CN" sz="1700" dirty="0" err="1" smtClean="0"/>
                <a:t>num</a:t>
              </a:r>
              <a:r>
                <a:rPr lang="en-US" altLang="zh-CN" sz="1700" dirty="0" smtClean="0"/>
                <a:t> </a:t>
              </a:r>
              <a:r>
                <a:rPr lang="en-US" altLang="zh-CN" sz="1700" dirty="0"/>
                <a:t>= </a:t>
              </a:r>
              <a:r>
                <a:rPr lang="en-US" altLang="zh-CN" sz="17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1700" dirty="0" smtClean="0"/>
                <a:t>(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1700" dirty="0" smtClean="0"/>
                <a:t>(</a:t>
              </a:r>
              <a:r>
                <a:rPr lang="en-US" altLang="zh-CN" sz="1700" dirty="0">
                  <a:solidFill>
                    <a:schemeClr val="accent3"/>
                  </a:solidFill>
                </a:rPr>
                <a:t>'Please input a number between 0~300: 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1700" dirty="0" smtClean="0"/>
                <a:t>))</a:t>
              </a:r>
              <a:endParaRPr lang="en-US" altLang="zh-CN" sz="1700" dirty="0"/>
            </a:p>
            <a:p>
              <a:r>
                <a:rPr lang="en-US" altLang="zh-CN" sz="17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1700" dirty="0"/>
                <a:t> </a:t>
              </a:r>
              <a:r>
                <a:rPr lang="en-US" altLang="zh-CN" sz="1700" dirty="0" err="1" smtClean="0"/>
                <a:t>num</a:t>
              </a:r>
              <a:r>
                <a:rPr lang="en-US" altLang="zh-CN" sz="1700" dirty="0" smtClean="0"/>
                <a:t>  </a:t>
              </a:r>
              <a:r>
                <a:rPr lang="en-US" altLang="zh-CN" sz="1700" dirty="0"/>
                <a:t>== x :</a:t>
              </a:r>
            </a:p>
            <a:p>
              <a:r>
                <a:rPr lang="en-US" altLang="zh-CN" sz="1700" dirty="0"/>
                <a:t>    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700" dirty="0"/>
                <a:t>(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'Bingo!'</a:t>
              </a:r>
              <a:r>
                <a:rPr lang="en-US" altLang="zh-CN" sz="1700" dirty="0"/>
                <a:t>)</a:t>
              </a:r>
            </a:p>
            <a:p>
              <a:r>
                <a:rPr lang="en-US" altLang="zh-CN" sz="1700" dirty="0" err="1" smtClean="0">
                  <a:solidFill>
                    <a:schemeClr val="accent6"/>
                  </a:solidFill>
                </a:rPr>
                <a:t>elif</a:t>
              </a:r>
              <a:r>
                <a:rPr lang="en-US" altLang="zh-CN" sz="1700" dirty="0"/>
                <a:t> </a:t>
              </a:r>
              <a:r>
                <a:rPr lang="en-US" altLang="zh-CN" sz="1700" dirty="0" err="1" smtClean="0"/>
                <a:t>num</a:t>
              </a:r>
              <a:r>
                <a:rPr lang="en-US" altLang="zh-CN" sz="1700" dirty="0" smtClean="0"/>
                <a:t> </a:t>
              </a:r>
              <a:r>
                <a:rPr lang="en-US" altLang="zh-CN" sz="1700" dirty="0"/>
                <a:t>&gt; x:</a:t>
              </a:r>
            </a:p>
            <a:p>
              <a:r>
                <a:rPr lang="en-US" altLang="zh-CN" sz="1700" dirty="0"/>
                <a:t>    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700" dirty="0"/>
                <a:t>(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'Too </a:t>
              </a:r>
              <a:r>
                <a:rPr lang="en-US" altLang="zh-CN" sz="1700" dirty="0">
                  <a:solidFill>
                    <a:schemeClr val="accent3"/>
                  </a:solidFill>
                </a:rPr>
                <a:t>large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, please </a:t>
              </a:r>
              <a:r>
                <a:rPr lang="en-US" altLang="zh-CN" sz="1700" dirty="0">
                  <a:solidFill>
                    <a:schemeClr val="accent3"/>
                  </a:solidFill>
                </a:rPr>
                <a:t>try 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again.'</a:t>
              </a:r>
              <a:r>
                <a:rPr lang="en-US" altLang="zh-CN" sz="1700" dirty="0"/>
                <a:t>)</a:t>
              </a:r>
            </a:p>
            <a:p>
              <a:r>
                <a:rPr lang="en-US" altLang="zh-CN" sz="1700" dirty="0" smtClean="0">
                  <a:solidFill>
                    <a:schemeClr val="accent6"/>
                  </a:solidFill>
                </a:rPr>
                <a:t>else</a:t>
              </a:r>
              <a:r>
                <a:rPr lang="en-US" altLang="zh-CN" sz="1700" dirty="0"/>
                <a:t>:</a:t>
              </a:r>
            </a:p>
            <a:p>
              <a:r>
                <a:rPr lang="en-US" altLang="zh-CN" sz="1700" dirty="0"/>
                <a:t>    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700" dirty="0"/>
                <a:t>(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'Too small, please try again.'</a:t>
              </a:r>
              <a:r>
                <a:rPr lang="en-US" altLang="zh-CN" sz="1700" dirty="0" smtClean="0"/>
                <a:t>)</a:t>
              </a:r>
              <a:endParaRPr lang="en-US" altLang="zh-CN" sz="17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371301" y="1505916"/>
              <a:ext cx="435233" cy="50400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灯片编号占位符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647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5.2.4 </a:t>
            </a:r>
            <a:r>
              <a:rPr lang="zh-CN" altLang="zh-CN" dirty="0" smtClean="0"/>
              <a:t>嵌套的</a:t>
            </a:r>
            <a:r>
              <a:rPr lang="en-US" altLang="zh-CN" cap="none" dirty="0" smtClean="0"/>
              <a:t>if</a:t>
            </a:r>
            <a:r>
              <a:rPr lang="zh-CN" altLang="zh-CN" dirty="0" smtClean="0"/>
              <a:t>语句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嵌套</a:t>
            </a:r>
            <a:r>
              <a:rPr lang="zh-CN" altLang="zh-CN" dirty="0"/>
              <a:t>的</a:t>
            </a:r>
            <a:r>
              <a:rPr lang="en-US" altLang="zh-CN" dirty="0"/>
              <a:t>if</a:t>
            </a:r>
            <a:r>
              <a:rPr lang="zh-CN" altLang="zh-CN" dirty="0"/>
              <a:t>语句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38</a:t>
            </a:fld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 bwMode="auto">
          <a:xfrm>
            <a:off x="3419871" y="1574186"/>
            <a:ext cx="230425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1  : if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表达式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1: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2  :      </a:t>
            </a: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if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表达式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2: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3  :          </a:t>
            </a:r>
            <a:r>
              <a:rPr lang="zh-CN" alt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序列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1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4  :      </a:t>
            </a: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else</a:t>
            </a: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:</a:t>
            </a:r>
          </a:p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5  :          </a:t>
            </a:r>
            <a:r>
              <a:rPr lang="zh-CN" alt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序列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2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6  : </a:t>
            </a: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else</a:t>
            </a: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:</a:t>
            </a:r>
          </a:p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7  :      </a:t>
            </a: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if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表达式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3: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8  :          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语句序列</a:t>
            </a:r>
            <a:r>
              <a:rPr lang="en-US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3</a:t>
            </a:r>
          </a:p>
          <a:p>
            <a:pPr algn="just">
              <a:lnSpc>
                <a:spcPct val="100000"/>
              </a:lnSpc>
              <a:defRPr/>
            </a:pPr>
            <a:r>
              <a:rPr lang="en-US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9  :      </a:t>
            </a: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else:</a:t>
            </a:r>
          </a:p>
          <a:p>
            <a:pPr algn="just">
              <a:lnSpc>
                <a:spcPct val="100000"/>
              </a:lnSpc>
              <a:defRPr/>
            </a:pP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10</a:t>
            </a:r>
            <a:r>
              <a:rPr lang="fr-FR" altLang="zh-CN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:         </a:t>
            </a:r>
            <a:r>
              <a:rPr lang="fr-FR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 </a:t>
            </a:r>
            <a:r>
              <a:rPr lang="zh-CN" alt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</a:t>
            </a:r>
            <a:r>
              <a:rPr lang="zh-CN" altLang="en-US" sz="1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序列</a:t>
            </a:r>
            <a:r>
              <a:rPr lang="en-US" altLang="zh-CN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4</a:t>
            </a:r>
            <a:endParaRPr lang="fr-FR" altLang="zh-CN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幼圆" panose="020105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3491880" y="1131590"/>
            <a:ext cx="223224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 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287141" y="2069745"/>
            <a:ext cx="110307" cy="792088"/>
            <a:chOff x="1293341" y="1923678"/>
            <a:chExt cx="110307" cy="792088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1295635" y="1923678"/>
              <a:ext cx="10801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95635" y="1923678"/>
              <a:ext cx="0" cy="792088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3341" y="2715766"/>
              <a:ext cx="10801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3289435" y="3365889"/>
            <a:ext cx="110307" cy="792088"/>
            <a:chOff x="1293341" y="1923678"/>
            <a:chExt cx="110307" cy="792088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1295635" y="1923678"/>
              <a:ext cx="10801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95635" y="1923678"/>
              <a:ext cx="0" cy="792088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1293341" y="2715766"/>
              <a:ext cx="10801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3109416" y="1781713"/>
            <a:ext cx="360041" cy="2448272"/>
            <a:chOff x="1293341" y="1923678"/>
            <a:chExt cx="110307" cy="792088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1295635" y="1923678"/>
              <a:ext cx="10801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295635" y="1923678"/>
              <a:ext cx="0" cy="792088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1293341" y="2715766"/>
              <a:ext cx="10801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391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5.3 </a:t>
            </a:r>
            <a:r>
              <a:rPr lang="zh-CN" altLang="en-US" dirty="0" smtClean="0"/>
              <a:t>猜数字游戏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改写代码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67544" y="987576"/>
            <a:ext cx="2489043" cy="2104555"/>
            <a:chOff x="193160" y="1505914"/>
            <a:chExt cx="4342619" cy="4424205"/>
          </a:xfrm>
        </p:grpSpPr>
        <p:sp>
          <p:nvSpPr>
            <p:cNvPr id="5" name="任意多边形 4"/>
            <p:cNvSpPr/>
            <p:nvPr/>
          </p:nvSpPr>
          <p:spPr>
            <a:xfrm>
              <a:off x="193160" y="1505914"/>
              <a:ext cx="4342619" cy="442420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800" dirty="0"/>
            </a:p>
            <a:p>
              <a:pPr>
                <a:lnSpc>
                  <a:spcPts val="1350"/>
                </a:lnSpc>
              </a:pPr>
              <a:endParaRPr lang="en-US" altLang="zh-CN" sz="800" dirty="0"/>
            </a:p>
            <a:p>
              <a:r>
                <a:rPr lang="en-US" altLang="zh-CN" sz="1000" i="1" dirty="0">
                  <a:solidFill>
                    <a:schemeClr val="bg1">
                      <a:lumMod val="65000"/>
                    </a:schemeClr>
                  </a:solidFill>
                </a:rPr>
                <a:t># Filename: </a:t>
              </a:r>
              <a:r>
                <a:rPr lang="en-US" altLang="zh-CN" sz="1000" i="1" dirty="0" smtClean="0">
                  <a:solidFill>
                    <a:schemeClr val="bg1">
                      <a:lumMod val="65000"/>
                    </a:schemeClr>
                  </a:solidFill>
                </a:rPr>
                <a:t>5-3-1.py</a:t>
              </a:r>
            </a:p>
            <a:p>
              <a:r>
                <a:rPr lang="en-US" altLang="zh-CN" sz="105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1050" dirty="0"/>
                <a:t> random </a:t>
              </a:r>
              <a:r>
                <a:rPr lang="en-US" altLang="zh-CN" sz="105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1050" dirty="0"/>
                <a:t> </a:t>
              </a:r>
              <a:r>
                <a:rPr lang="en-US" altLang="zh-CN" sz="1050" dirty="0" err="1" smtClean="0"/>
                <a:t>randint</a:t>
              </a:r>
              <a:endParaRPr lang="en-US" altLang="zh-CN" sz="1050" dirty="0"/>
            </a:p>
            <a:p>
              <a:r>
                <a:rPr lang="en-US" altLang="zh-CN" sz="1050" dirty="0"/>
                <a:t>x = </a:t>
              </a:r>
              <a:r>
                <a:rPr lang="en-US" altLang="zh-CN" sz="1050" dirty="0" err="1"/>
                <a:t>randint</a:t>
              </a:r>
              <a:r>
                <a:rPr lang="en-US" altLang="zh-CN" sz="1050" dirty="0"/>
                <a:t>(0, 300)</a:t>
              </a:r>
            </a:p>
            <a:p>
              <a:r>
                <a:rPr lang="en-US" altLang="zh-CN" sz="1050" dirty="0" err="1"/>
                <a:t>num</a:t>
              </a:r>
              <a:r>
                <a:rPr lang="en-US" altLang="zh-CN" sz="1050" dirty="0"/>
                <a:t> = </a:t>
              </a:r>
              <a:r>
                <a:rPr lang="en-US" altLang="zh-CN" sz="105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1050" dirty="0" smtClean="0"/>
                <a:t>(</a:t>
              </a:r>
              <a:r>
                <a:rPr lang="en-US" altLang="zh-CN" sz="105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1050" dirty="0" smtClean="0"/>
                <a:t>(</a:t>
              </a:r>
              <a:r>
                <a:rPr lang="en-US" altLang="zh-CN" sz="1050" dirty="0">
                  <a:solidFill>
                    <a:schemeClr val="accent3"/>
                  </a:solidFill>
                </a:rPr>
                <a:t>'Please input a number between 0~300: </a:t>
              </a:r>
              <a:r>
                <a:rPr lang="en-US" altLang="zh-CN" sz="105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1050" dirty="0" smtClean="0"/>
                <a:t>))</a:t>
              </a:r>
              <a:endParaRPr lang="en-US" altLang="zh-CN" sz="1050" dirty="0"/>
            </a:p>
            <a:p>
              <a:r>
                <a:rPr lang="en-US" altLang="zh-CN" sz="105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1050" dirty="0"/>
                <a:t> </a:t>
              </a:r>
              <a:r>
                <a:rPr lang="en-US" altLang="zh-CN" sz="1050" dirty="0" err="1"/>
                <a:t>num</a:t>
              </a:r>
              <a:r>
                <a:rPr lang="en-US" altLang="zh-CN" sz="1050" dirty="0"/>
                <a:t>  == x :</a:t>
              </a:r>
            </a:p>
            <a:p>
              <a:r>
                <a:rPr lang="en-US" altLang="zh-CN" sz="1050" dirty="0"/>
                <a:t>    </a:t>
              </a:r>
              <a:r>
                <a:rPr lang="en-US" altLang="zh-CN" sz="105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050" dirty="0"/>
                <a:t>(</a:t>
              </a:r>
              <a:r>
                <a:rPr lang="en-US" altLang="zh-CN" sz="1050" dirty="0" smtClean="0">
                  <a:solidFill>
                    <a:schemeClr val="accent3"/>
                  </a:solidFill>
                </a:rPr>
                <a:t>'Bingo!'</a:t>
              </a:r>
              <a:r>
                <a:rPr lang="en-US" altLang="zh-CN" sz="1050" dirty="0"/>
                <a:t>)</a:t>
              </a:r>
            </a:p>
            <a:p>
              <a:r>
                <a:rPr lang="en-US" altLang="zh-CN" sz="1050" dirty="0" err="1" smtClean="0">
                  <a:solidFill>
                    <a:schemeClr val="accent6"/>
                  </a:solidFill>
                </a:rPr>
                <a:t>elif</a:t>
              </a:r>
              <a:r>
                <a:rPr lang="en-US" altLang="zh-CN" sz="1050" dirty="0"/>
                <a:t> </a:t>
              </a:r>
              <a:r>
                <a:rPr lang="en-US" altLang="zh-CN" sz="1050" dirty="0" err="1"/>
                <a:t>num</a:t>
              </a:r>
              <a:r>
                <a:rPr lang="en-US" altLang="zh-CN" sz="1050" dirty="0"/>
                <a:t> &gt; x:</a:t>
              </a:r>
            </a:p>
            <a:p>
              <a:r>
                <a:rPr lang="en-US" altLang="zh-CN" sz="1050" dirty="0"/>
                <a:t>    </a:t>
              </a:r>
              <a:r>
                <a:rPr lang="en-US" altLang="zh-CN" sz="105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050" dirty="0"/>
                <a:t>(</a:t>
              </a:r>
              <a:r>
                <a:rPr lang="en-US" altLang="zh-CN" sz="1050" dirty="0" smtClean="0">
                  <a:solidFill>
                    <a:schemeClr val="accent3"/>
                  </a:solidFill>
                </a:rPr>
                <a:t>'Too </a:t>
              </a:r>
              <a:r>
                <a:rPr lang="en-US" altLang="zh-CN" sz="1050" dirty="0">
                  <a:solidFill>
                    <a:schemeClr val="accent3"/>
                  </a:solidFill>
                </a:rPr>
                <a:t>large</a:t>
              </a:r>
              <a:r>
                <a:rPr lang="en-US" altLang="zh-CN" sz="1050" dirty="0" smtClean="0">
                  <a:solidFill>
                    <a:schemeClr val="accent3"/>
                  </a:solidFill>
                </a:rPr>
                <a:t>, please </a:t>
              </a:r>
              <a:r>
                <a:rPr lang="en-US" altLang="zh-CN" sz="1050" dirty="0">
                  <a:solidFill>
                    <a:schemeClr val="accent3"/>
                  </a:solidFill>
                </a:rPr>
                <a:t>try </a:t>
              </a:r>
              <a:r>
                <a:rPr lang="en-US" altLang="zh-CN" sz="1050" dirty="0" smtClean="0">
                  <a:solidFill>
                    <a:schemeClr val="accent3"/>
                  </a:solidFill>
                </a:rPr>
                <a:t>again.'</a:t>
              </a:r>
              <a:r>
                <a:rPr lang="en-US" altLang="zh-CN" sz="1050" dirty="0"/>
                <a:t>)</a:t>
              </a:r>
            </a:p>
            <a:p>
              <a:r>
                <a:rPr lang="en-US" altLang="zh-CN" sz="1050" dirty="0" smtClean="0">
                  <a:solidFill>
                    <a:schemeClr val="accent6"/>
                  </a:solidFill>
                </a:rPr>
                <a:t>else</a:t>
              </a:r>
              <a:r>
                <a:rPr lang="en-US" altLang="zh-CN" sz="1050" dirty="0"/>
                <a:t>:</a:t>
              </a:r>
            </a:p>
            <a:p>
              <a:r>
                <a:rPr lang="en-US" altLang="zh-CN" sz="1050" dirty="0"/>
                <a:t>    </a:t>
              </a:r>
              <a:r>
                <a:rPr lang="en-US" altLang="zh-CN" sz="105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050" dirty="0"/>
                <a:t>(</a:t>
              </a:r>
              <a:r>
                <a:rPr lang="en-US" altLang="zh-CN" sz="1050" dirty="0" smtClean="0">
                  <a:solidFill>
                    <a:schemeClr val="accent3"/>
                  </a:solidFill>
                </a:rPr>
                <a:t>'Too small, please try again.'</a:t>
              </a:r>
              <a:r>
                <a:rPr lang="en-US" altLang="zh-CN" sz="1050" dirty="0" smtClean="0"/>
                <a:t>)</a:t>
              </a:r>
              <a:endParaRPr lang="en-US" altLang="zh-CN" sz="105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371300" y="1505916"/>
              <a:ext cx="575651" cy="503999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sz="1600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500" dirty="0">
                  <a:solidFill>
                    <a:schemeClr val="accent1"/>
                  </a:solidFill>
                </a:rPr>
                <a:t>ile</a:t>
              </a:r>
              <a:endParaRPr lang="zh-CN" altLang="en-US" sz="5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灯片编号占位符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39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3059832" y="987574"/>
            <a:ext cx="5688632" cy="3600400"/>
            <a:chOff x="14696" y="1505914"/>
            <a:chExt cx="4699547" cy="4424205"/>
          </a:xfrm>
        </p:grpSpPr>
        <p:sp>
          <p:nvSpPr>
            <p:cNvPr id="10" name="任意多边形 9"/>
            <p:cNvSpPr/>
            <p:nvPr/>
          </p:nvSpPr>
          <p:spPr>
            <a:xfrm>
              <a:off x="14696" y="1505914"/>
              <a:ext cx="4699547" cy="442420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800" dirty="0"/>
            </a:p>
            <a:p>
              <a:pPr>
                <a:lnSpc>
                  <a:spcPts val="1350"/>
                </a:lnSpc>
              </a:pPr>
              <a:endParaRPr lang="en-US" altLang="zh-CN" sz="800" dirty="0"/>
            </a:p>
            <a:p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</a:rPr>
                <a:t># Filename: </a:t>
              </a:r>
              <a:r>
                <a:rPr lang="en-US" altLang="zh-CN" sz="1600" i="1" dirty="0" smtClean="0">
                  <a:solidFill>
                    <a:schemeClr val="bg1">
                      <a:lumMod val="65000"/>
                    </a:schemeClr>
                  </a:solidFill>
                </a:rPr>
                <a:t>5-3-2.py</a:t>
              </a:r>
            </a:p>
            <a:p>
              <a:r>
                <a:rPr lang="en-US" altLang="zh-CN" dirty="0">
                  <a:solidFill>
                    <a:schemeClr val="accent6"/>
                  </a:solidFill>
                </a:rPr>
                <a:t>from</a:t>
              </a:r>
              <a:r>
                <a:rPr lang="en-US" altLang="zh-CN" dirty="0"/>
                <a:t> random </a:t>
              </a:r>
              <a:r>
                <a:rPr lang="en-US" altLang="zh-CN" dirty="0">
                  <a:solidFill>
                    <a:schemeClr val="accent6"/>
                  </a:solidFill>
                </a:rPr>
                <a:t>import</a:t>
              </a:r>
              <a:r>
                <a:rPr lang="en-US" altLang="zh-CN" dirty="0"/>
                <a:t> </a:t>
              </a:r>
              <a:r>
                <a:rPr lang="en-US" altLang="zh-CN" dirty="0" err="1" smtClean="0"/>
                <a:t>randint</a:t>
              </a:r>
              <a:endParaRPr lang="en-US" altLang="zh-CN" dirty="0"/>
            </a:p>
            <a:p>
              <a:r>
                <a:rPr lang="en-US" altLang="zh-CN" dirty="0"/>
                <a:t>x = </a:t>
              </a:r>
              <a:r>
                <a:rPr lang="en-US" altLang="zh-CN" dirty="0" err="1"/>
                <a:t>randint</a:t>
              </a:r>
              <a:r>
                <a:rPr lang="en-US" altLang="zh-CN" dirty="0"/>
                <a:t>(0, 300)</a:t>
              </a:r>
            </a:p>
            <a:p>
              <a:r>
                <a:rPr lang="en-US" altLang="zh-CN" dirty="0" err="1" smtClean="0"/>
                <a:t>num</a:t>
              </a:r>
              <a:r>
                <a:rPr lang="en-US" altLang="zh-CN" dirty="0" smtClean="0"/>
                <a:t> </a:t>
              </a:r>
              <a:r>
                <a:rPr lang="en-US" altLang="zh-CN" dirty="0"/>
                <a:t>= </a:t>
              </a:r>
              <a:r>
                <a:rPr lang="en-US" altLang="zh-CN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dirty="0" smtClean="0"/>
                <a:t>(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dirty="0" smtClean="0"/>
                <a:t>(</a:t>
              </a:r>
              <a:r>
                <a:rPr lang="en-US" altLang="zh-CN" dirty="0">
                  <a:solidFill>
                    <a:schemeClr val="accent3"/>
                  </a:solidFill>
                </a:rPr>
                <a:t>'Please input a number between 0~300: 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dirty="0" smtClean="0"/>
                <a:t>))</a:t>
              </a:r>
              <a:endParaRPr lang="en-US" altLang="zh-CN" dirty="0"/>
            </a:p>
            <a:p>
              <a:r>
                <a:rPr lang="en-US" altLang="zh-CN" dirty="0">
                  <a:solidFill>
                    <a:schemeClr val="accent6"/>
                  </a:solidFill>
                </a:rPr>
                <a:t>if</a:t>
              </a:r>
              <a:r>
                <a:rPr lang="en-US" altLang="zh-CN" dirty="0"/>
                <a:t> </a:t>
              </a:r>
              <a:r>
                <a:rPr lang="en-US" altLang="zh-CN" dirty="0" err="1"/>
                <a:t>num</a:t>
              </a:r>
              <a:r>
                <a:rPr lang="en-US" altLang="zh-CN" dirty="0"/>
                <a:t>  == x :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 smtClean="0"/>
                <a:t> 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dirty="0"/>
                <a:t>(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'Bingo!'</a:t>
              </a:r>
              <a:r>
                <a:rPr lang="en-US" altLang="zh-CN" dirty="0"/>
                <a:t>)</a:t>
              </a:r>
            </a:p>
            <a:p>
              <a:r>
                <a:rPr lang="en-US" altLang="zh-CN" dirty="0" smtClean="0">
                  <a:solidFill>
                    <a:schemeClr val="accent6"/>
                  </a:solidFill>
                </a:rPr>
                <a:t>else:</a:t>
              </a:r>
            </a:p>
            <a:p>
              <a:r>
                <a:rPr lang="en-US" altLang="zh-CN" dirty="0">
                  <a:solidFill>
                    <a:schemeClr val="accent6"/>
                  </a:solidFill>
                </a:rPr>
                <a:t> </a:t>
              </a:r>
              <a:r>
                <a:rPr lang="en-US" altLang="zh-CN" dirty="0" smtClean="0">
                  <a:solidFill>
                    <a:schemeClr val="accent6"/>
                  </a:solidFill>
                </a:rPr>
                <a:t>    if</a:t>
              </a:r>
              <a:r>
                <a:rPr lang="en-US" altLang="zh-CN" dirty="0" smtClean="0"/>
                <a:t> </a:t>
              </a:r>
              <a:r>
                <a:rPr lang="en-US" altLang="zh-CN" dirty="0" err="1"/>
                <a:t>num</a:t>
              </a:r>
              <a:r>
                <a:rPr lang="en-US" altLang="zh-CN" dirty="0"/>
                <a:t> &gt; x: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 smtClean="0"/>
                <a:t>      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dirty="0"/>
                <a:t>(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'Too </a:t>
              </a:r>
              <a:r>
                <a:rPr lang="en-US" altLang="zh-CN" dirty="0">
                  <a:solidFill>
                    <a:schemeClr val="accent3"/>
                  </a:solidFill>
                </a:rPr>
                <a:t>large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, please </a:t>
              </a:r>
              <a:r>
                <a:rPr lang="en-US" altLang="zh-CN" dirty="0">
                  <a:solidFill>
                    <a:schemeClr val="accent3"/>
                  </a:solidFill>
                </a:rPr>
                <a:t>try 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again.'</a:t>
              </a:r>
              <a:r>
                <a:rPr lang="en-US" altLang="zh-CN" dirty="0"/>
                <a:t>)</a:t>
              </a:r>
            </a:p>
            <a:p>
              <a:r>
                <a:rPr lang="en-US" altLang="zh-CN" dirty="0" smtClean="0">
                  <a:solidFill>
                    <a:schemeClr val="accent6"/>
                  </a:solidFill>
                </a:rPr>
                <a:t>     else</a:t>
              </a:r>
              <a:r>
                <a:rPr lang="en-US" altLang="zh-CN" dirty="0"/>
                <a:t>: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 smtClean="0"/>
                <a:t>      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dirty="0"/>
                <a:t>(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'Too small, please try again.'</a:t>
              </a:r>
              <a:r>
                <a:rPr lang="en-US" altLang="zh-CN" dirty="0" smtClean="0"/>
                <a:t>)</a:t>
              </a:r>
            </a:p>
            <a:p>
              <a:endParaRPr lang="en-US" altLang="zh-CN" sz="1050" dirty="0"/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168008" y="1594398"/>
              <a:ext cx="435233" cy="297842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sz="2000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700" dirty="0">
                  <a:solidFill>
                    <a:schemeClr val="accent1"/>
                  </a:solidFill>
                </a:rPr>
                <a:t>ile</a:t>
              </a:r>
              <a:endParaRPr lang="zh-CN" altLang="en-US" sz="7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552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顺序结构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620204" y="1141468"/>
            <a:ext cx="1843633" cy="2173544"/>
            <a:chOff x="28575" y="0"/>
            <a:chExt cx="1190625" cy="1266825"/>
          </a:xfrm>
        </p:grpSpPr>
        <p:sp>
          <p:nvSpPr>
            <p:cNvPr id="9" name="矩形 8"/>
            <p:cNvSpPr/>
            <p:nvPr/>
          </p:nvSpPr>
          <p:spPr>
            <a:xfrm>
              <a:off x="228601" y="238125"/>
              <a:ext cx="781050" cy="304917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400" kern="10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endParaRPr lang="zh-CN" sz="2400" kern="100">
                <a:effectLst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28650" y="0"/>
              <a:ext cx="0" cy="2381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228600" y="695326"/>
              <a:ext cx="781051" cy="3048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400" kern="100">
                  <a:effectLst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endParaRPr lang="zh-CN" sz="2400" kern="100">
                <a:effectLst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28650" y="552450"/>
              <a:ext cx="0" cy="14293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8650" y="1000125"/>
              <a:ext cx="0" cy="2667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28575" y="104775"/>
              <a:ext cx="1190625" cy="10096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72554" y="1677671"/>
            <a:ext cx="3411483" cy="1836551"/>
            <a:chOff x="337176" y="2121408"/>
            <a:chExt cx="2786026" cy="2272131"/>
          </a:xfrm>
        </p:grpSpPr>
        <p:sp>
          <p:nvSpPr>
            <p:cNvPr id="19" name="任意多边形 18"/>
            <p:cNvSpPr/>
            <p:nvPr/>
          </p:nvSpPr>
          <p:spPr>
            <a:xfrm>
              <a:off x="337176" y="2121408"/>
              <a:ext cx="2786026" cy="227213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seq.py</a:t>
              </a:r>
              <a:endParaRPr lang="en-US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 err="1"/>
                <a:t>mystring</a:t>
              </a:r>
              <a:r>
                <a:rPr lang="en-US" altLang="zh-CN" sz="2400" dirty="0"/>
                <a:t>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'Hello, World!' </a:t>
              </a:r>
              <a:r>
                <a:rPr lang="en-US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 smtClean="0"/>
                <a:t>(</a:t>
              </a:r>
              <a:r>
                <a:rPr lang="en-US" altLang="zh-CN" sz="2400" dirty="0" err="1" smtClean="0"/>
                <a:t>mystring</a:t>
              </a:r>
              <a:r>
                <a:rPr lang="en-US" altLang="zh-CN" sz="2400" dirty="0"/>
                <a:t>)</a:t>
              </a:r>
              <a:endParaRPr lang="zh-CN" altLang="zh-CN" sz="2400" dirty="0"/>
            </a:p>
          </p:txBody>
        </p:sp>
        <p:sp>
          <p:nvSpPr>
            <p:cNvPr id="20" name="椭圆形标注 19"/>
            <p:cNvSpPr/>
            <p:nvPr/>
          </p:nvSpPr>
          <p:spPr>
            <a:xfrm>
              <a:off x="456812" y="2121409"/>
              <a:ext cx="522287" cy="452852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1" name="内容占位符 2"/>
          <p:cNvSpPr txBox="1">
            <a:spLocks/>
          </p:cNvSpPr>
          <p:nvPr/>
        </p:nvSpPr>
        <p:spPr>
          <a:xfrm>
            <a:off x="1843070" y="3431959"/>
            <a:ext cx="1412650" cy="8774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zh-CN" dirty="0"/>
              <a:t>一个</a:t>
            </a:r>
            <a:r>
              <a:rPr lang="zh-CN" altLang="zh-CN" dirty="0" smtClean="0"/>
              <a:t>入口</a:t>
            </a:r>
            <a:endParaRPr lang="en-US" altLang="zh-CN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dirty="0" smtClean="0"/>
              <a:t>一</a:t>
            </a:r>
            <a:r>
              <a:rPr lang="zh-CN" altLang="zh-CN" dirty="0"/>
              <a:t>个</a:t>
            </a:r>
            <a:r>
              <a:rPr lang="zh-CN" altLang="zh-CN" dirty="0" smtClean="0"/>
              <a:t>出口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551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5.4 </a:t>
            </a:r>
            <a:r>
              <a:rPr lang="zh-CN" altLang="en-US" dirty="0" smtClean="0"/>
              <a:t>符号函数（</a:t>
            </a:r>
            <a:r>
              <a:rPr lang="en-US" altLang="zh-CN" dirty="0" smtClean="0"/>
              <a:t>sign function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40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35754" y="1275606"/>
            <a:ext cx="4110603" cy="2376264"/>
          </a:xfrm>
        </p:spPr>
        <p:txBody>
          <a:bodyPr/>
          <a:lstStyle/>
          <a:p>
            <a:r>
              <a:rPr lang="zh-CN" altLang="zh-CN" dirty="0"/>
              <a:t>请分别用</a:t>
            </a:r>
            <a:r>
              <a:rPr lang="en-US" altLang="zh-CN" dirty="0"/>
              <a:t>if-</a:t>
            </a:r>
            <a:r>
              <a:rPr lang="en-US" altLang="zh-CN" dirty="0" err="1"/>
              <a:t>elif</a:t>
            </a:r>
            <a:r>
              <a:rPr lang="en-US" altLang="zh-CN" dirty="0"/>
              <a:t>-else</a:t>
            </a:r>
            <a:r>
              <a:rPr lang="zh-CN" altLang="zh-CN" dirty="0"/>
              <a:t>结构和嵌套的</a:t>
            </a:r>
            <a:r>
              <a:rPr lang="en-US" altLang="zh-CN" dirty="0"/>
              <a:t>if</a:t>
            </a:r>
            <a:r>
              <a:rPr lang="zh-CN" altLang="zh-CN" dirty="0"/>
              <a:t>结构实现符号函数（</a:t>
            </a:r>
            <a:r>
              <a:rPr lang="en-US" altLang="zh-CN" dirty="0"/>
              <a:t>sign function</a:t>
            </a:r>
            <a:r>
              <a:rPr lang="zh-CN" altLang="zh-CN" dirty="0"/>
              <a:t>），符号函数的</a:t>
            </a:r>
            <a:r>
              <a:rPr lang="zh-CN" altLang="zh-CN" dirty="0" smtClean="0"/>
              <a:t>定义：</a:t>
            </a:r>
            <a:endParaRPr lang="zh-CN" altLang="zh-CN" dirty="0"/>
          </a:p>
          <a:p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4605839" y="1707654"/>
                <a:ext cx="3672408" cy="1225272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t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400" smtClean="0">
                          <a:latin typeface="Cambria Math" panose="02040503050406030204" pitchFamily="18" charset="0"/>
                        </a:rPr>
                        <m:t>sgn</m:t>
                      </m:r>
                      <m:d>
                        <m:dPr>
                          <m:ctrlPr>
                            <a:rPr lang="zh-CN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zh-CN" sz="2400"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en-US" altLang="zh-CN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zh-CN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−1,  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&lt;0</m:t>
                              </m:r>
                            </m:e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0,  </m:t>
                              </m:r>
                              <m:r>
                                <a:rPr lang="en-US" altLang="zh-CN" sz="2400" b="0" i="1" smtClean="0">
                                  <a:latin typeface="Cambria Math"/>
                                </a:rPr>
                                <m:t>   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  1,  </m:t>
                              </m:r>
                              <m:r>
                                <a:rPr lang="en-US" altLang="zh-CN" sz="24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400" i="1"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dirty="0">
                  <a:latin typeface="+mj-lt"/>
                  <a:ea typeface="微软雅黑" pitchFamily="34" charset="-122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5839" y="1707654"/>
                <a:ext cx="3672408" cy="122527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219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例</a:t>
            </a:r>
            <a:r>
              <a:rPr lang="en-US" altLang="zh-CN" dirty="0"/>
              <a:t>5.4 </a:t>
            </a:r>
            <a:r>
              <a:rPr lang="zh-CN" altLang="en-US" dirty="0"/>
              <a:t>符号函数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41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683568" y="1160620"/>
            <a:ext cx="3748012" cy="3355282"/>
            <a:chOff x="193160" y="1505915"/>
            <a:chExt cx="4042495" cy="4336431"/>
          </a:xfrm>
        </p:grpSpPr>
        <p:sp>
          <p:nvSpPr>
            <p:cNvPr id="6" name="任意多边形 5"/>
            <p:cNvSpPr/>
            <p:nvPr/>
          </p:nvSpPr>
          <p:spPr>
            <a:xfrm>
              <a:off x="193160" y="1505915"/>
              <a:ext cx="4042495" cy="433643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1200" dirty="0"/>
            </a:p>
            <a:p>
              <a:pPr>
                <a:lnSpc>
                  <a:spcPts val="1350"/>
                </a:lnSpc>
              </a:pPr>
              <a:endParaRPr lang="en-US" altLang="zh-CN" sz="1200" dirty="0"/>
            </a:p>
            <a:p>
              <a:pPr eaLnBrk="0" hangingPunct="0"/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prog5-4-1.py</a:t>
              </a:r>
            </a:p>
            <a:p>
              <a:pPr eaLnBrk="0" hangingPunct="0"/>
              <a:r>
                <a:rPr lang="en-US" altLang="zh-CN" sz="2000" dirty="0"/>
                <a:t>x =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'Enter a number: '</a:t>
              </a:r>
              <a:r>
                <a:rPr lang="en-US" altLang="zh-CN" sz="2000" dirty="0"/>
                <a:t>))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000" dirty="0"/>
                <a:t> x &lt; 0:</a:t>
              </a:r>
            </a:p>
            <a:p>
              <a:pPr eaLnBrk="0" hangingPunct="0"/>
              <a:r>
                <a:rPr lang="en-US" altLang="zh-CN" sz="2000" dirty="0"/>
                <a:t>    </a:t>
              </a:r>
              <a:r>
                <a:rPr lang="en-US" altLang="zh-CN" sz="2000" dirty="0" err="1"/>
                <a:t>sgn</a:t>
              </a:r>
              <a:r>
                <a:rPr lang="en-US" altLang="zh-CN" sz="2000" dirty="0"/>
                <a:t> = -1</a:t>
              </a:r>
            </a:p>
            <a:p>
              <a:pPr eaLnBrk="0" hangingPunct="0"/>
              <a:r>
                <a:rPr lang="en-US" altLang="zh-CN" sz="2000" dirty="0" err="1">
                  <a:solidFill>
                    <a:schemeClr val="accent6"/>
                  </a:solidFill>
                </a:rPr>
                <a:t>elif</a:t>
              </a:r>
              <a:r>
                <a:rPr lang="en-US" altLang="zh-CN" sz="2000" dirty="0"/>
                <a:t> x == 0:</a:t>
              </a:r>
            </a:p>
            <a:p>
              <a:pPr eaLnBrk="0" hangingPunct="0"/>
              <a:r>
                <a:rPr lang="en-US" altLang="zh-CN" sz="2000" dirty="0"/>
                <a:t>    </a:t>
              </a:r>
              <a:r>
                <a:rPr lang="en-US" altLang="zh-CN" sz="2000" dirty="0" err="1"/>
                <a:t>sgn</a:t>
              </a:r>
              <a:r>
                <a:rPr lang="en-US" altLang="zh-CN" sz="2000" dirty="0"/>
                <a:t> = 0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000" dirty="0"/>
                <a:t>:</a:t>
              </a:r>
            </a:p>
            <a:p>
              <a:pPr eaLnBrk="0" hangingPunct="0"/>
              <a:r>
                <a:rPr lang="en-US" altLang="zh-CN" sz="2000" dirty="0"/>
                <a:t>    </a:t>
              </a:r>
              <a:r>
                <a:rPr lang="en-US" altLang="zh-CN" sz="2000" dirty="0" err="1"/>
                <a:t>sgn</a:t>
              </a:r>
              <a:r>
                <a:rPr lang="en-US" altLang="zh-CN" sz="2000" dirty="0"/>
                <a:t> = 1</a:t>
              </a:r>
            </a:p>
            <a:p>
              <a:pPr eaLnBrk="0" hangingPunct="0"/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 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sgn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 = {:.0f}'</a:t>
              </a:r>
              <a:r>
                <a:rPr lang="en-US" altLang="zh-CN" sz="2000" dirty="0"/>
                <a:t>.format(</a:t>
              </a:r>
              <a:r>
                <a:rPr lang="en-US" altLang="zh-CN" sz="2000" dirty="0" err="1"/>
                <a:t>sgn</a:t>
              </a:r>
              <a:r>
                <a:rPr lang="en-US" altLang="zh-CN" sz="2000" dirty="0"/>
                <a:t>))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48491" y="1528687"/>
              <a:ext cx="621966" cy="40660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sz="2000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700" dirty="0">
                  <a:solidFill>
                    <a:schemeClr val="accent1"/>
                  </a:solidFill>
                </a:rPr>
                <a:t>ile</a:t>
              </a:r>
              <a:endParaRPr lang="zh-CN" altLang="en-US" sz="7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15976" y="1160619"/>
            <a:ext cx="3672408" cy="3355283"/>
            <a:chOff x="193160" y="1505914"/>
            <a:chExt cx="3960950" cy="4336432"/>
          </a:xfrm>
        </p:grpSpPr>
        <p:sp>
          <p:nvSpPr>
            <p:cNvPr id="10" name="任意多边形 9"/>
            <p:cNvSpPr/>
            <p:nvPr/>
          </p:nvSpPr>
          <p:spPr>
            <a:xfrm>
              <a:off x="193160" y="1505914"/>
              <a:ext cx="3960950" cy="433643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2000" dirty="0"/>
            </a:p>
            <a:p>
              <a:pPr>
                <a:lnSpc>
                  <a:spcPts val="1350"/>
                </a:lnSpc>
              </a:pPr>
              <a:endParaRPr lang="en-US" altLang="zh-CN" sz="2000" dirty="0"/>
            </a:p>
            <a:p>
              <a:pPr eaLnBrk="0" hangingPunct="0"/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prog5-4-2.py</a:t>
              </a:r>
              <a:endParaRPr lang="en-US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eaLnBrk="0" hangingPunct="0"/>
              <a:r>
                <a:rPr lang="en-US" altLang="zh-CN" sz="2000" dirty="0"/>
                <a:t>x =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eval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'Enter a number: '</a:t>
              </a:r>
              <a:r>
                <a:rPr lang="en-US" altLang="zh-CN" sz="2000" dirty="0"/>
                <a:t>))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if </a:t>
              </a:r>
              <a:r>
                <a:rPr lang="en-US" altLang="zh-CN" sz="2000" dirty="0"/>
                <a:t>x != 0: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    if </a:t>
              </a:r>
              <a:r>
                <a:rPr lang="en-US" altLang="zh-CN" sz="2000" dirty="0"/>
                <a:t>x &lt; 0: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        </a:t>
              </a:r>
              <a:r>
                <a:rPr lang="en-US" altLang="zh-CN" sz="2000" dirty="0" err="1"/>
                <a:t>sgn</a:t>
              </a:r>
              <a:r>
                <a:rPr lang="en-US" altLang="zh-CN" sz="2000" dirty="0"/>
                <a:t> = -1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    else: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        </a:t>
              </a:r>
              <a:r>
                <a:rPr lang="en-US" altLang="zh-CN" sz="2000" dirty="0" err="1"/>
                <a:t>sgn</a:t>
              </a:r>
              <a:r>
                <a:rPr lang="en-US" altLang="zh-CN" sz="2000" dirty="0"/>
                <a:t> = 1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else:</a:t>
              </a:r>
            </a:p>
            <a:p>
              <a:pPr eaLnBrk="0" hangingPunct="0"/>
              <a:r>
                <a:rPr lang="en-US" altLang="zh-CN" sz="2000" dirty="0">
                  <a:solidFill>
                    <a:schemeClr val="accent6"/>
                  </a:solidFill>
                </a:rPr>
                <a:t>    </a:t>
              </a:r>
              <a:r>
                <a:rPr lang="en-US" altLang="zh-CN" sz="2000" dirty="0" err="1"/>
                <a:t>sgn</a:t>
              </a:r>
              <a:r>
                <a:rPr lang="en-US" altLang="zh-CN" sz="2000" dirty="0"/>
                <a:t> = 0</a:t>
              </a:r>
            </a:p>
            <a:p>
              <a:pPr eaLnBrk="0" hangingPunct="0"/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 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sgn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 = {:.0f}'</a:t>
              </a:r>
              <a:r>
                <a:rPr lang="en-US" altLang="zh-CN" sz="2000" dirty="0"/>
                <a:t>.format(</a:t>
              </a:r>
              <a:r>
                <a:rPr lang="en-US" altLang="zh-CN" sz="2000" dirty="0" err="1"/>
                <a:t>sgn</a:t>
              </a:r>
              <a:r>
                <a:rPr lang="en-US" altLang="zh-CN" sz="2000" dirty="0"/>
                <a:t>))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348535" y="1505914"/>
              <a:ext cx="621966" cy="40660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sz="2000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700" dirty="0">
                  <a:solidFill>
                    <a:schemeClr val="accent1"/>
                  </a:solidFill>
                </a:rPr>
                <a:t>ile</a:t>
              </a:r>
              <a:endParaRPr lang="zh-CN" altLang="en-US" sz="7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43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842" y="3291830"/>
            <a:ext cx="3561646" cy="1021556"/>
          </a:xfrm>
        </p:spPr>
        <p:txBody>
          <a:bodyPr/>
          <a:lstStyle/>
          <a:p>
            <a:r>
              <a:rPr lang="zh-CN" altLang="en-US" dirty="0" smtClean="0"/>
              <a:t>循环结构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977" y="2643758"/>
            <a:ext cx="221488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altLang="zh-CN" sz="5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5.3</a:t>
            </a:r>
            <a:endParaRPr lang="zh-CN" alt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28384" y="357504"/>
            <a:ext cx="360000" cy="432048"/>
          </a:xfrm>
        </p:spPr>
        <p:txBody>
          <a:bodyPr/>
          <a:lstStyle/>
          <a:p>
            <a:fld id="{D18B1CCC-5B4E-41DC-9FD8-30B8F0069F97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8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循环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61397" y="987574"/>
            <a:ext cx="5046707" cy="3495836"/>
          </a:xfrm>
        </p:spPr>
        <p:txBody>
          <a:bodyPr/>
          <a:lstStyle/>
          <a:p>
            <a:r>
              <a:rPr lang="zh-CN" altLang="zh-CN" dirty="0"/>
              <a:t>循环结构是满足一个指定的条件，每次使用不同的数据对算法中的计算或处理步骤完全相同的部分</a:t>
            </a:r>
            <a:r>
              <a:rPr lang="zh-CN" altLang="zh-CN" sz="3200" dirty="0">
                <a:solidFill>
                  <a:srgbClr val="FF0000"/>
                </a:solidFill>
              </a:rPr>
              <a:t>重复</a:t>
            </a:r>
            <a:r>
              <a:rPr lang="zh-CN" altLang="zh-CN" dirty="0"/>
              <a:t>计算若干次的算法结构，也称为重复结构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43</a:t>
            </a:fld>
            <a:endParaRPr lang="zh-CN" altLang="en-US" dirty="0"/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6444208" y="1606577"/>
            <a:ext cx="1440160" cy="1685253"/>
            <a:chOff x="3600450" y="1955006"/>
            <a:chExt cx="1919963" cy="2246710"/>
          </a:xfrm>
        </p:grpSpPr>
        <p:sp>
          <p:nvSpPr>
            <p:cNvPr id="8" name="MH_Other_1"/>
            <p:cNvSpPr/>
            <p:nvPr>
              <p:custDataLst>
                <p:tags r:id="rId1"/>
              </p:custDataLst>
            </p:nvPr>
          </p:nvSpPr>
          <p:spPr>
            <a:xfrm rot="19800000">
              <a:off x="4544616" y="2169319"/>
              <a:ext cx="396478" cy="625079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6927 h 1240641"/>
                <a:gd name="connsiteX1" fmla="*/ 738945 w 783379"/>
                <a:gd name="connsiteY1" fmla="*/ 36265 h 1240641"/>
                <a:gd name="connsiteX2" fmla="*/ 783379 w 783379"/>
                <a:gd name="connsiteY2" fmla="*/ 1240641 h 1240641"/>
                <a:gd name="connsiteX3" fmla="*/ 0 w 783379"/>
                <a:gd name="connsiteY3" fmla="*/ 1240641 h 1240641"/>
                <a:gd name="connsiteX4" fmla="*/ 0 w 783379"/>
                <a:gd name="connsiteY4" fmla="*/ 6927 h 1240641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2131 h 1235845"/>
                <a:gd name="connsiteX1" fmla="*/ 682604 w 783379"/>
                <a:gd name="connsiteY1" fmla="*/ 81430 h 1235845"/>
                <a:gd name="connsiteX2" fmla="*/ 783379 w 783379"/>
                <a:gd name="connsiteY2" fmla="*/ 1235845 h 1235845"/>
                <a:gd name="connsiteX3" fmla="*/ 0 w 783379"/>
                <a:gd name="connsiteY3" fmla="*/ 1235845 h 1235845"/>
                <a:gd name="connsiteX4" fmla="*/ 0 w 783379"/>
                <a:gd name="connsiteY4" fmla="*/ 2131 h 1235845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00"/>
            </a:p>
          </p:txBody>
        </p:sp>
        <p:sp>
          <p:nvSpPr>
            <p:cNvPr id="9" name="MH_Other_2"/>
            <p:cNvSpPr/>
            <p:nvPr>
              <p:custDataLst>
                <p:tags r:id="rId2"/>
              </p:custDataLst>
            </p:nvPr>
          </p:nvSpPr>
          <p:spPr>
            <a:xfrm rot="5415679">
              <a:off x="4806554" y="3408760"/>
              <a:ext cx="396478" cy="625078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6927 h 1240641"/>
                <a:gd name="connsiteX1" fmla="*/ 738945 w 783379"/>
                <a:gd name="connsiteY1" fmla="*/ 36265 h 1240641"/>
                <a:gd name="connsiteX2" fmla="*/ 783379 w 783379"/>
                <a:gd name="connsiteY2" fmla="*/ 1240641 h 1240641"/>
                <a:gd name="connsiteX3" fmla="*/ 0 w 783379"/>
                <a:gd name="connsiteY3" fmla="*/ 1240641 h 1240641"/>
                <a:gd name="connsiteX4" fmla="*/ 0 w 783379"/>
                <a:gd name="connsiteY4" fmla="*/ 6927 h 1240641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2131 h 1235845"/>
                <a:gd name="connsiteX1" fmla="*/ 682604 w 783379"/>
                <a:gd name="connsiteY1" fmla="*/ 81430 h 1235845"/>
                <a:gd name="connsiteX2" fmla="*/ 783379 w 783379"/>
                <a:gd name="connsiteY2" fmla="*/ 1235845 h 1235845"/>
                <a:gd name="connsiteX3" fmla="*/ 0 w 783379"/>
                <a:gd name="connsiteY3" fmla="*/ 1235845 h 1235845"/>
                <a:gd name="connsiteX4" fmla="*/ 0 w 783379"/>
                <a:gd name="connsiteY4" fmla="*/ 2131 h 1235845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00"/>
            </a:p>
          </p:txBody>
        </p:sp>
        <p:sp>
          <p:nvSpPr>
            <p:cNvPr id="10" name="MH_Other_3"/>
            <p:cNvSpPr/>
            <p:nvPr>
              <p:custDataLst>
                <p:tags r:id="rId3"/>
              </p:custDataLst>
            </p:nvPr>
          </p:nvSpPr>
          <p:spPr>
            <a:xfrm rot="12610314">
              <a:off x="3600450" y="3014663"/>
              <a:ext cx="396479" cy="626269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6927 h 1240641"/>
                <a:gd name="connsiteX1" fmla="*/ 738945 w 783379"/>
                <a:gd name="connsiteY1" fmla="*/ 36265 h 1240641"/>
                <a:gd name="connsiteX2" fmla="*/ 783379 w 783379"/>
                <a:gd name="connsiteY2" fmla="*/ 1240641 h 1240641"/>
                <a:gd name="connsiteX3" fmla="*/ 0 w 783379"/>
                <a:gd name="connsiteY3" fmla="*/ 1240641 h 1240641"/>
                <a:gd name="connsiteX4" fmla="*/ 0 w 783379"/>
                <a:gd name="connsiteY4" fmla="*/ 6927 h 1240641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2131 h 1235845"/>
                <a:gd name="connsiteX1" fmla="*/ 682604 w 783379"/>
                <a:gd name="connsiteY1" fmla="*/ 81430 h 1235845"/>
                <a:gd name="connsiteX2" fmla="*/ 783379 w 783379"/>
                <a:gd name="connsiteY2" fmla="*/ 1235845 h 1235845"/>
                <a:gd name="connsiteX3" fmla="*/ 0 w 783379"/>
                <a:gd name="connsiteY3" fmla="*/ 1235845 h 1235845"/>
                <a:gd name="connsiteX4" fmla="*/ 0 w 783379"/>
                <a:gd name="connsiteY4" fmla="*/ 2131 h 1235845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rgbClr val="F29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00"/>
            </a:p>
          </p:txBody>
        </p:sp>
        <p:sp>
          <p:nvSpPr>
            <p:cNvPr id="11" name="MH_Other_4"/>
            <p:cNvSpPr/>
            <p:nvPr>
              <p:custDataLst>
                <p:tags r:id="rId4"/>
              </p:custDataLst>
            </p:nvPr>
          </p:nvSpPr>
          <p:spPr>
            <a:xfrm rot="12610314">
              <a:off x="3600450" y="3013473"/>
              <a:ext cx="396479" cy="625078"/>
            </a:xfrm>
            <a:custGeom>
              <a:avLst/>
              <a:gdLst>
                <a:gd name="connsiteX0" fmla="*/ 0 w 783379"/>
                <a:gd name="connsiteY0" fmla="*/ 0 h 1233714"/>
                <a:gd name="connsiteX1" fmla="*/ 783379 w 783379"/>
                <a:gd name="connsiteY1" fmla="*/ 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56718 w 783379"/>
                <a:gd name="connsiteY1" fmla="*/ 17602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38945 w 783379"/>
                <a:gd name="connsiteY1" fmla="*/ 29338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6927 h 1240641"/>
                <a:gd name="connsiteX1" fmla="*/ 738945 w 783379"/>
                <a:gd name="connsiteY1" fmla="*/ 36265 h 1240641"/>
                <a:gd name="connsiteX2" fmla="*/ 783379 w 783379"/>
                <a:gd name="connsiteY2" fmla="*/ 1240641 h 1240641"/>
                <a:gd name="connsiteX3" fmla="*/ 0 w 783379"/>
                <a:gd name="connsiteY3" fmla="*/ 1240641 h 1240641"/>
                <a:gd name="connsiteX4" fmla="*/ 0 w 783379"/>
                <a:gd name="connsiteY4" fmla="*/ 6927 h 1240641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722915 w 783379"/>
                <a:gd name="connsiteY1" fmla="*/ 47580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0 h 1233714"/>
                <a:gd name="connsiteX1" fmla="*/ 696892 w 783379"/>
                <a:gd name="connsiteY1" fmla="*/ 54553 h 1233714"/>
                <a:gd name="connsiteX2" fmla="*/ 783379 w 783379"/>
                <a:gd name="connsiteY2" fmla="*/ 1233714 h 1233714"/>
                <a:gd name="connsiteX3" fmla="*/ 0 w 783379"/>
                <a:gd name="connsiteY3" fmla="*/ 1233714 h 1233714"/>
                <a:gd name="connsiteX4" fmla="*/ 0 w 783379"/>
                <a:gd name="connsiteY4" fmla="*/ 0 h 1233714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13944 h 1247658"/>
                <a:gd name="connsiteX1" fmla="*/ 696892 w 783379"/>
                <a:gd name="connsiteY1" fmla="*/ 68497 h 1247658"/>
                <a:gd name="connsiteX2" fmla="*/ 783379 w 783379"/>
                <a:gd name="connsiteY2" fmla="*/ 1247658 h 1247658"/>
                <a:gd name="connsiteX3" fmla="*/ 0 w 783379"/>
                <a:gd name="connsiteY3" fmla="*/ 1247658 h 1247658"/>
                <a:gd name="connsiteX4" fmla="*/ 0 w 783379"/>
                <a:gd name="connsiteY4" fmla="*/ 13944 h 1247658"/>
                <a:gd name="connsiteX0" fmla="*/ 0 w 783379"/>
                <a:gd name="connsiteY0" fmla="*/ 2131 h 1235845"/>
                <a:gd name="connsiteX1" fmla="*/ 682604 w 783379"/>
                <a:gd name="connsiteY1" fmla="*/ 81430 h 1235845"/>
                <a:gd name="connsiteX2" fmla="*/ 783379 w 783379"/>
                <a:gd name="connsiteY2" fmla="*/ 1235845 h 1235845"/>
                <a:gd name="connsiteX3" fmla="*/ 0 w 783379"/>
                <a:gd name="connsiteY3" fmla="*/ 1235845 h 1235845"/>
                <a:gd name="connsiteX4" fmla="*/ 0 w 783379"/>
                <a:gd name="connsiteY4" fmla="*/ 2131 h 1235845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  <a:gd name="connsiteX0" fmla="*/ 0 w 783379"/>
                <a:gd name="connsiteY0" fmla="*/ 2378 h 1236092"/>
                <a:gd name="connsiteX1" fmla="*/ 682604 w 783379"/>
                <a:gd name="connsiteY1" fmla="*/ 81677 h 1236092"/>
                <a:gd name="connsiteX2" fmla="*/ 783379 w 783379"/>
                <a:gd name="connsiteY2" fmla="*/ 1236092 h 1236092"/>
                <a:gd name="connsiteX3" fmla="*/ 0 w 783379"/>
                <a:gd name="connsiteY3" fmla="*/ 1236092 h 1236092"/>
                <a:gd name="connsiteX4" fmla="*/ 0 w 783379"/>
                <a:gd name="connsiteY4" fmla="*/ 2378 h 123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379" h="1236092">
                  <a:moveTo>
                    <a:pt x="0" y="2378"/>
                  </a:moveTo>
                  <a:cubicBezTo>
                    <a:pt x="246315" y="12157"/>
                    <a:pt x="560240" y="-38015"/>
                    <a:pt x="682604" y="81677"/>
                  </a:cubicBezTo>
                  <a:cubicBezTo>
                    <a:pt x="794102" y="128347"/>
                    <a:pt x="774492" y="830721"/>
                    <a:pt x="783379" y="1236092"/>
                  </a:cubicBezTo>
                  <a:lnTo>
                    <a:pt x="0" y="1236092"/>
                  </a:lnTo>
                  <a:lnTo>
                    <a:pt x="0" y="237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00"/>
            </a:p>
          </p:txBody>
        </p:sp>
        <p:sp>
          <p:nvSpPr>
            <p:cNvPr id="12" name="MH_Other_5"/>
            <p:cNvSpPr/>
            <p:nvPr>
              <p:custDataLst>
                <p:tags r:id="rId5"/>
              </p:custDataLst>
            </p:nvPr>
          </p:nvSpPr>
          <p:spPr>
            <a:xfrm rot="1800000">
              <a:off x="3769519" y="1955006"/>
              <a:ext cx="800100" cy="1447800"/>
            </a:xfrm>
            <a:custGeom>
              <a:avLst/>
              <a:gdLst>
                <a:gd name="connsiteX0" fmla="*/ 335798 w 1067781"/>
                <a:gd name="connsiteY0" fmla="*/ 216996 h 1931974"/>
                <a:gd name="connsiteX1" fmla="*/ 862147 w 1067781"/>
                <a:gd name="connsiteY1" fmla="*/ 0 h 1931974"/>
                <a:gd name="connsiteX2" fmla="*/ 799859 w 1067781"/>
                <a:gd name="connsiteY2" fmla="*/ 145702 h 1931974"/>
                <a:gd name="connsiteX3" fmla="*/ 799236 w 1067781"/>
                <a:gd name="connsiteY3" fmla="*/ 145964 h 1931974"/>
                <a:gd name="connsiteX4" fmla="*/ 799696 w 1067781"/>
                <a:gd name="connsiteY4" fmla="*/ 346882 h 1931974"/>
                <a:gd name="connsiteX5" fmla="*/ 800836 w 1067781"/>
                <a:gd name="connsiteY5" fmla="*/ 346882 h 1931974"/>
                <a:gd name="connsiteX6" fmla="*/ 800836 w 1067781"/>
                <a:gd name="connsiteY6" fmla="*/ 1398084 h 1931974"/>
                <a:gd name="connsiteX7" fmla="*/ 1067781 w 1067781"/>
                <a:gd name="connsiteY7" fmla="*/ 1398084 h 1931974"/>
                <a:gd name="connsiteX8" fmla="*/ 533891 w 1067781"/>
                <a:gd name="connsiteY8" fmla="*/ 1931974 h 1931974"/>
                <a:gd name="connsiteX9" fmla="*/ 0 w 1067781"/>
                <a:gd name="connsiteY9" fmla="*/ 1398084 h 1931974"/>
                <a:gd name="connsiteX10" fmla="*/ 266945 w 1067781"/>
                <a:gd name="connsiteY10" fmla="*/ 1398084 h 1931974"/>
                <a:gd name="connsiteX11" fmla="*/ 266945 w 1067781"/>
                <a:gd name="connsiteY11" fmla="*/ 349903 h 1931974"/>
                <a:gd name="connsiteX12" fmla="*/ 264664 w 1067781"/>
                <a:gd name="connsiteY12" fmla="*/ 348929 h 1931974"/>
                <a:gd name="connsiteX13" fmla="*/ 266945 w 1067781"/>
                <a:gd name="connsiteY13" fmla="*/ 347942 h 1931974"/>
                <a:gd name="connsiteX14" fmla="*/ 266945 w 1067781"/>
                <a:gd name="connsiteY14" fmla="*/ 346882 h 1931974"/>
                <a:gd name="connsiteX15" fmla="*/ 267898 w 1067781"/>
                <a:gd name="connsiteY15" fmla="*/ 346882 h 1931974"/>
                <a:gd name="connsiteX16" fmla="*/ 266680 w 1067781"/>
                <a:gd name="connsiteY16" fmla="*/ 330632 h 1931974"/>
                <a:gd name="connsiteX17" fmla="*/ 328800 w 1067781"/>
                <a:gd name="connsiteY17" fmla="*/ 221290 h 1931974"/>
                <a:gd name="connsiteX18" fmla="*/ 335798 w 1067781"/>
                <a:gd name="connsiteY18" fmla="*/ 216996 h 193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7781" h="1931974">
                  <a:moveTo>
                    <a:pt x="335798" y="216996"/>
                  </a:moveTo>
                  <a:cubicBezTo>
                    <a:pt x="388349" y="189168"/>
                    <a:pt x="695476" y="69153"/>
                    <a:pt x="862147" y="0"/>
                  </a:cubicBezTo>
                  <a:cubicBezTo>
                    <a:pt x="780993" y="74432"/>
                    <a:pt x="805679" y="118571"/>
                    <a:pt x="799859" y="145702"/>
                  </a:cubicBezTo>
                  <a:lnTo>
                    <a:pt x="799236" y="145964"/>
                  </a:lnTo>
                  <a:lnTo>
                    <a:pt x="799696" y="346882"/>
                  </a:lnTo>
                  <a:lnTo>
                    <a:pt x="800836" y="346882"/>
                  </a:lnTo>
                  <a:lnTo>
                    <a:pt x="800836" y="1398084"/>
                  </a:lnTo>
                  <a:lnTo>
                    <a:pt x="1067781" y="1398084"/>
                  </a:lnTo>
                  <a:lnTo>
                    <a:pt x="533891" y="1931974"/>
                  </a:lnTo>
                  <a:lnTo>
                    <a:pt x="0" y="1398084"/>
                  </a:lnTo>
                  <a:lnTo>
                    <a:pt x="266945" y="1398084"/>
                  </a:lnTo>
                  <a:lnTo>
                    <a:pt x="266945" y="349903"/>
                  </a:lnTo>
                  <a:lnTo>
                    <a:pt x="264664" y="348929"/>
                  </a:lnTo>
                  <a:lnTo>
                    <a:pt x="266945" y="347942"/>
                  </a:lnTo>
                  <a:lnTo>
                    <a:pt x="266945" y="346882"/>
                  </a:lnTo>
                  <a:lnTo>
                    <a:pt x="267898" y="346882"/>
                  </a:lnTo>
                  <a:lnTo>
                    <a:pt x="266680" y="330632"/>
                  </a:lnTo>
                  <a:cubicBezTo>
                    <a:pt x="265718" y="296431"/>
                    <a:pt x="274393" y="269909"/>
                    <a:pt x="328800" y="221290"/>
                  </a:cubicBezTo>
                  <a:cubicBezTo>
                    <a:pt x="329923" y="220296"/>
                    <a:pt x="332295" y="218851"/>
                    <a:pt x="335798" y="21699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00" dirty="0"/>
            </a:p>
          </p:txBody>
        </p:sp>
        <p:sp>
          <p:nvSpPr>
            <p:cNvPr id="13" name="MH_Other_6"/>
            <p:cNvSpPr/>
            <p:nvPr>
              <p:custDataLst>
                <p:tags r:id="rId6"/>
              </p:custDataLst>
            </p:nvPr>
          </p:nvSpPr>
          <p:spPr>
            <a:xfrm rot="9015679">
              <a:off x="4716066" y="2409825"/>
              <a:ext cx="800100" cy="1448991"/>
            </a:xfrm>
            <a:custGeom>
              <a:avLst/>
              <a:gdLst>
                <a:gd name="connsiteX0" fmla="*/ 533891 w 1067782"/>
                <a:gd name="connsiteY0" fmla="*/ 1931974 h 1931974"/>
                <a:gd name="connsiteX1" fmla="*/ 0 w 1067782"/>
                <a:gd name="connsiteY1" fmla="*/ 1398083 h 1931974"/>
                <a:gd name="connsiteX2" fmla="*/ 266946 w 1067782"/>
                <a:gd name="connsiteY2" fmla="*/ 1398083 h 1931974"/>
                <a:gd name="connsiteX3" fmla="*/ 266946 w 1067782"/>
                <a:gd name="connsiteY3" fmla="*/ 349903 h 1931974"/>
                <a:gd name="connsiteX4" fmla="*/ 264664 w 1067782"/>
                <a:gd name="connsiteY4" fmla="*/ 348929 h 1931974"/>
                <a:gd name="connsiteX5" fmla="*/ 266946 w 1067782"/>
                <a:gd name="connsiteY5" fmla="*/ 347941 h 1931974"/>
                <a:gd name="connsiteX6" fmla="*/ 266946 w 1067782"/>
                <a:gd name="connsiteY6" fmla="*/ 346882 h 1931974"/>
                <a:gd name="connsiteX7" fmla="*/ 267899 w 1067782"/>
                <a:gd name="connsiteY7" fmla="*/ 346882 h 1931974"/>
                <a:gd name="connsiteX8" fmla="*/ 266681 w 1067782"/>
                <a:gd name="connsiteY8" fmla="*/ 330631 h 1931974"/>
                <a:gd name="connsiteX9" fmla="*/ 328801 w 1067782"/>
                <a:gd name="connsiteY9" fmla="*/ 221289 h 1931974"/>
                <a:gd name="connsiteX10" fmla="*/ 862148 w 1067782"/>
                <a:gd name="connsiteY10" fmla="*/ 0 h 1931974"/>
                <a:gd name="connsiteX11" fmla="*/ 799861 w 1067782"/>
                <a:gd name="connsiteY11" fmla="*/ 145701 h 1931974"/>
                <a:gd name="connsiteX12" fmla="*/ 799236 w 1067782"/>
                <a:gd name="connsiteY12" fmla="*/ 145964 h 1931974"/>
                <a:gd name="connsiteX13" fmla="*/ 799696 w 1067782"/>
                <a:gd name="connsiteY13" fmla="*/ 346882 h 1931974"/>
                <a:gd name="connsiteX14" fmla="*/ 800837 w 1067782"/>
                <a:gd name="connsiteY14" fmla="*/ 346882 h 1931974"/>
                <a:gd name="connsiteX15" fmla="*/ 800837 w 1067782"/>
                <a:gd name="connsiteY15" fmla="*/ 1398083 h 1931974"/>
                <a:gd name="connsiteX16" fmla="*/ 1067782 w 1067782"/>
                <a:gd name="connsiteY16" fmla="*/ 1398083 h 193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67782" h="1931974">
                  <a:moveTo>
                    <a:pt x="533891" y="1931974"/>
                  </a:moveTo>
                  <a:lnTo>
                    <a:pt x="0" y="1398083"/>
                  </a:lnTo>
                  <a:lnTo>
                    <a:pt x="266946" y="1398083"/>
                  </a:lnTo>
                  <a:lnTo>
                    <a:pt x="266946" y="349903"/>
                  </a:lnTo>
                  <a:lnTo>
                    <a:pt x="264664" y="348929"/>
                  </a:lnTo>
                  <a:lnTo>
                    <a:pt x="266946" y="347941"/>
                  </a:lnTo>
                  <a:lnTo>
                    <a:pt x="266946" y="346882"/>
                  </a:lnTo>
                  <a:lnTo>
                    <a:pt x="267899" y="346882"/>
                  </a:lnTo>
                  <a:lnTo>
                    <a:pt x="266681" y="330631"/>
                  </a:lnTo>
                  <a:cubicBezTo>
                    <a:pt x="265719" y="296431"/>
                    <a:pt x="274393" y="269909"/>
                    <a:pt x="328801" y="221289"/>
                  </a:cubicBezTo>
                  <a:cubicBezTo>
                    <a:pt x="346776" y="205395"/>
                    <a:pt x="684365" y="73763"/>
                    <a:pt x="862148" y="0"/>
                  </a:cubicBezTo>
                  <a:cubicBezTo>
                    <a:pt x="780994" y="74432"/>
                    <a:pt x="805680" y="118570"/>
                    <a:pt x="799861" y="145701"/>
                  </a:cubicBezTo>
                  <a:lnTo>
                    <a:pt x="799236" y="145964"/>
                  </a:lnTo>
                  <a:lnTo>
                    <a:pt x="799696" y="346882"/>
                  </a:lnTo>
                  <a:lnTo>
                    <a:pt x="800837" y="346882"/>
                  </a:lnTo>
                  <a:lnTo>
                    <a:pt x="800837" y="1398083"/>
                  </a:lnTo>
                  <a:lnTo>
                    <a:pt x="1067782" y="1398083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00" dirty="0"/>
            </a:p>
          </p:txBody>
        </p:sp>
        <p:sp>
          <p:nvSpPr>
            <p:cNvPr id="14" name="MH_Other_7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950492" y="2447925"/>
              <a:ext cx="603938" cy="315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700" dirty="0">
                  <a:solidFill>
                    <a:srgbClr val="FFFFFF"/>
                  </a:solidFill>
                  <a:latin typeface="Broadway" panose="04040905080B02020502" pitchFamily="82" charset="0"/>
                  <a:ea typeface="汉仪菱心体简"/>
                  <a:cs typeface="汉仪菱心体简"/>
                </a:rPr>
                <a:t>01</a:t>
              </a:r>
              <a:endParaRPr lang="zh-CN" altLang="en-US" sz="700" dirty="0">
                <a:solidFill>
                  <a:srgbClr val="FFFFFF"/>
                </a:solidFill>
                <a:latin typeface="Broadway" panose="04040905080B02020502" pitchFamily="82" charset="0"/>
                <a:ea typeface="汉仪菱心体简"/>
                <a:cs typeface="汉仪菱心体简"/>
              </a:endParaRPr>
            </a:p>
          </p:txBody>
        </p:sp>
        <p:sp>
          <p:nvSpPr>
            <p:cNvPr id="15" name="MH_Other_8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923235" y="3011090"/>
              <a:ext cx="597178" cy="312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700" dirty="0">
                  <a:solidFill>
                    <a:srgbClr val="FFFFFF"/>
                  </a:solidFill>
                  <a:latin typeface="Broadway" panose="04040905080B02020502" pitchFamily="82" charset="0"/>
                  <a:ea typeface="汉仪菱心体简"/>
                  <a:cs typeface="汉仪菱心体简"/>
                </a:rPr>
                <a:t>03</a:t>
              </a:r>
              <a:endParaRPr lang="zh-CN" altLang="en-US" sz="700" dirty="0">
                <a:solidFill>
                  <a:srgbClr val="FFFFFF"/>
                </a:solidFill>
                <a:latin typeface="Broadway" panose="04040905080B02020502" pitchFamily="82" charset="0"/>
                <a:ea typeface="汉仪菱心体简"/>
                <a:cs typeface="汉仪菱心体简"/>
              </a:endParaRPr>
            </a:p>
          </p:txBody>
        </p:sp>
        <p:sp>
          <p:nvSpPr>
            <p:cNvPr id="16" name="MH_Other_9"/>
            <p:cNvSpPr/>
            <p:nvPr>
              <p:custDataLst>
                <p:tags r:id="rId9"/>
              </p:custDataLst>
            </p:nvPr>
          </p:nvSpPr>
          <p:spPr>
            <a:xfrm rot="4110963">
              <a:off x="3802856" y="3080147"/>
              <a:ext cx="987029" cy="1256109"/>
            </a:xfrm>
            <a:custGeom>
              <a:avLst/>
              <a:gdLst>
                <a:gd name="connsiteX0" fmla="*/ 324815 w 1317230"/>
                <a:gd name="connsiteY0" fmla="*/ 299185 h 1674473"/>
                <a:gd name="connsiteX1" fmla="*/ 1018045 w 1317230"/>
                <a:gd name="connsiteY1" fmla="*/ 0 h 1674473"/>
                <a:gd name="connsiteX2" fmla="*/ 1317230 w 1317230"/>
                <a:gd name="connsiteY2" fmla="*/ 693229 h 1674473"/>
                <a:gd name="connsiteX3" fmla="*/ 1069126 w 1317230"/>
                <a:gd name="connsiteY3" fmla="*/ 594718 h 1674473"/>
                <a:gd name="connsiteX4" fmla="*/ 682315 w 1317230"/>
                <a:gd name="connsiteY4" fmla="*/ 1568914 h 1674473"/>
                <a:gd name="connsiteX5" fmla="*/ 684077 w 1317230"/>
                <a:gd name="connsiteY5" fmla="*/ 1570661 h 1674473"/>
                <a:gd name="connsiteX6" fmla="*/ 681591 w 1317230"/>
                <a:gd name="connsiteY6" fmla="*/ 1570737 h 1674473"/>
                <a:gd name="connsiteX7" fmla="*/ 681200 w 1317230"/>
                <a:gd name="connsiteY7" fmla="*/ 1571722 h 1674473"/>
                <a:gd name="connsiteX8" fmla="*/ 680315 w 1317230"/>
                <a:gd name="connsiteY8" fmla="*/ 1571371 h 1674473"/>
                <a:gd name="connsiteX9" fmla="*/ 675450 w 1317230"/>
                <a:gd name="connsiteY9" fmla="*/ 1586923 h 1674473"/>
                <a:gd name="connsiteX10" fmla="*/ 577364 w 1317230"/>
                <a:gd name="connsiteY10" fmla="*/ 1665624 h 1674473"/>
                <a:gd name="connsiteX11" fmla="*/ 0 w 1317230"/>
                <a:gd name="connsiteY11" fmla="*/ 1674473 h 1674473"/>
                <a:gd name="connsiteX12" fmla="*/ 111659 w 1317230"/>
                <a:gd name="connsiteY12" fmla="*/ 1562041 h 1674473"/>
                <a:gd name="connsiteX13" fmla="*/ 112335 w 1317230"/>
                <a:gd name="connsiteY13" fmla="*/ 1562027 h 1674473"/>
                <a:gd name="connsiteX14" fmla="*/ 186052 w 1317230"/>
                <a:gd name="connsiteY14" fmla="*/ 1375121 h 1674473"/>
                <a:gd name="connsiteX15" fmla="*/ 184993 w 1317230"/>
                <a:gd name="connsiteY15" fmla="*/ 1374700 h 1674473"/>
                <a:gd name="connsiteX16" fmla="*/ 572918 w 1317230"/>
                <a:gd name="connsiteY16" fmla="*/ 397696 h 167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230" h="1674473">
                  <a:moveTo>
                    <a:pt x="324815" y="299185"/>
                  </a:moveTo>
                  <a:lnTo>
                    <a:pt x="1018045" y="0"/>
                  </a:lnTo>
                  <a:lnTo>
                    <a:pt x="1317230" y="693229"/>
                  </a:lnTo>
                  <a:lnTo>
                    <a:pt x="1069126" y="594718"/>
                  </a:lnTo>
                  <a:lnTo>
                    <a:pt x="682315" y="1568914"/>
                  </a:lnTo>
                  <a:lnTo>
                    <a:pt x="684077" y="1570661"/>
                  </a:lnTo>
                  <a:lnTo>
                    <a:pt x="681591" y="1570737"/>
                  </a:lnTo>
                  <a:lnTo>
                    <a:pt x="681200" y="1571722"/>
                  </a:lnTo>
                  <a:lnTo>
                    <a:pt x="680315" y="1571371"/>
                  </a:lnTo>
                  <a:lnTo>
                    <a:pt x="675450" y="1586923"/>
                  </a:lnTo>
                  <a:cubicBezTo>
                    <a:pt x="663723" y="1619065"/>
                    <a:pt x="645874" y="1640514"/>
                    <a:pt x="577364" y="1665624"/>
                  </a:cubicBezTo>
                  <a:cubicBezTo>
                    <a:pt x="554793" y="1673763"/>
                    <a:pt x="192455" y="1671523"/>
                    <a:pt x="0" y="1674473"/>
                  </a:cubicBezTo>
                  <a:cubicBezTo>
                    <a:pt x="102893" y="1635242"/>
                    <a:pt x="96238" y="1585110"/>
                    <a:pt x="111659" y="1562041"/>
                  </a:cubicBezTo>
                  <a:lnTo>
                    <a:pt x="112335" y="1562027"/>
                  </a:lnTo>
                  <a:lnTo>
                    <a:pt x="186052" y="1375121"/>
                  </a:lnTo>
                  <a:lnTo>
                    <a:pt x="184993" y="1374700"/>
                  </a:lnTo>
                  <a:lnTo>
                    <a:pt x="572918" y="39769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00" dirty="0"/>
            </a:p>
          </p:txBody>
        </p:sp>
        <p:sp>
          <p:nvSpPr>
            <p:cNvPr id="17" name="MH_Other_10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949304" y="3575448"/>
              <a:ext cx="485349" cy="312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700" dirty="0">
                  <a:solidFill>
                    <a:srgbClr val="FFFFFF"/>
                  </a:solidFill>
                  <a:latin typeface="Broadway" panose="04040905080B02020502" pitchFamily="82" charset="0"/>
                  <a:ea typeface="汉仪菱心体简"/>
                  <a:cs typeface="汉仪菱心体简"/>
                </a:rPr>
                <a:t>02</a:t>
              </a:r>
              <a:endParaRPr lang="zh-CN" altLang="en-US" sz="700" dirty="0">
                <a:solidFill>
                  <a:srgbClr val="FFFFFF"/>
                </a:solidFill>
                <a:latin typeface="Broadway" panose="04040905080B02020502" pitchFamily="82" charset="0"/>
                <a:ea typeface="汉仪菱心体简"/>
                <a:cs typeface="汉仪菱心体简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17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5.3.1 </a:t>
            </a:r>
            <a:r>
              <a:rPr lang="en-US" altLang="zh-CN" cap="none" dirty="0" smtClean="0"/>
              <a:t>while</a:t>
            </a:r>
            <a:r>
              <a:rPr lang="zh-CN" altLang="zh-CN" dirty="0" smtClean="0"/>
              <a:t>语句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95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while </a:t>
            </a:r>
            <a:r>
              <a:rPr lang="zh-CN" altLang="en-US" dirty="0" smtClean="0"/>
              <a:t>循环</a:t>
            </a:r>
            <a:endParaRPr lang="en-US" altLang="zh-CN" dirty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45</a:t>
            </a:fld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 bwMode="auto">
          <a:xfrm>
            <a:off x="1798116" y="1365179"/>
            <a:ext cx="2284955" cy="7888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幼圆" pitchFamily="49" charset="-122"/>
              </a:rPr>
              <a:t>While </a:t>
            </a:r>
            <a:r>
              <a:rPr lang="zh-CN" alt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幼圆" pitchFamily="49" charset="-122"/>
              </a:rPr>
              <a:t>表达式</a:t>
            </a:r>
            <a:r>
              <a:rPr lang="en-US" altLang="zh-CN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幼圆" pitchFamily="49" charset="-122"/>
              </a:rPr>
              <a:t>: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幼圆" pitchFamily="49" charset="-122"/>
              </a:rPr>
              <a:t>    </a:t>
            </a:r>
            <a:r>
              <a:rPr lang="zh-CN" alt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幼圆" pitchFamily="49" charset="-122"/>
              </a:rPr>
              <a:t>语句</a:t>
            </a:r>
            <a:r>
              <a:rPr lang="zh-CN" alt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幼圆" pitchFamily="49" charset="-122"/>
              </a:rPr>
              <a:t>序列（循环体）</a:t>
            </a:r>
            <a:endParaRPr lang="fr-FR" altLang="zh-CN" sz="1600" b="1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  <a:ea typeface="幼圆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1817876" y="1014122"/>
            <a:ext cx="232207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语法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4572000" y="1419622"/>
            <a:ext cx="345638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214313" indent="-214313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 dirty="0" smtClean="0">
                <a:solidFill>
                  <a:schemeClr val="tx1"/>
                </a:solidFill>
              </a:rPr>
              <a:t>当表达式值</a:t>
            </a:r>
            <a:r>
              <a:rPr lang="zh-CN" altLang="en-US" sz="1600" dirty="0">
                <a:solidFill>
                  <a:schemeClr val="tx1"/>
                </a:solidFill>
              </a:rPr>
              <a:t>为</a:t>
            </a:r>
            <a:r>
              <a:rPr lang="en-US" altLang="zh-CN" sz="1600" dirty="0">
                <a:solidFill>
                  <a:schemeClr val="tx1"/>
                </a:solidFill>
              </a:rPr>
              <a:t>True</a:t>
            </a:r>
            <a:r>
              <a:rPr lang="zh-CN" altLang="en-US" sz="1600" dirty="0">
                <a:solidFill>
                  <a:schemeClr val="tx1"/>
                </a:solidFill>
              </a:rPr>
              <a:t>时</a:t>
            </a:r>
            <a:r>
              <a:rPr lang="zh-CN" altLang="en-US" sz="1600" dirty="0" smtClean="0">
                <a:solidFill>
                  <a:schemeClr val="tx1"/>
                </a:solidFill>
              </a:rPr>
              <a:t>执行语句序列代码块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marL="214313" indent="-214313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chemeClr val="tx1"/>
                </a:solidFill>
              </a:rPr>
              <a:t>继续判断表达式的值是否为</a:t>
            </a:r>
            <a:r>
              <a:rPr lang="en-US" altLang="zh-CN" sz="1600" dirty="0">
                <a:solidFill>
                  <a:schemeClr val="tx1"/>
                </a:solidFill>
              </a:rPr>
              <a:t>True</a:t>
            </a:r>
            <a:r>
              <a:rPr lang="zh-CN" altLang="en-US" sz="1600" dirty="0" smtClean="0">
                <a:solidFill>
                  <a:schemeClr val="tx1"/>
                </a:solidFill>
              </a:rPr>
              <a:t>，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marL="214313" indent="-214313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 dirty="0" smtClean="0">
                <a:solidFill>
                  <a:schemeClr val="tx1"/>
                </a:solidFill>
              </a:rPr>
              <a:t>若是</a:t>
            </a:r>
            <a:r>
              <a:rPr lang="zh-CN" altLang="en-US" sz="1600" dirty="0">
                <a:solidFill>
                  <a:schemeClr val="tx1"/>
                </a:solidFill>
              </a:rPr>
              <a:t>则继续执行循环体</a:t>
            </a:r>
            <a:r>
              <a:rPr lang="zh-CN" altLang="en-US" sz="1600" dirty="0" smtClean="0">
                <a:solidFill>
                  <a:schemeClr val="tx1"/>
                </a:solidFill>
              </a:rPr>
              <a:t>，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marL="214313" indent="-214313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 dirty="0" smtClean="0">
                <a:solidFill>
                  <a:schemeClr val="tx1"/>
                </a:solidFill>
              </a:rPr>
              <a:t>如此</a:t>
            </a:r>
            <a:r>
              <a:rPr lang="zh-CN" altLang="en-US" sz="1600" dirty="0">
                <a:solidFill>
                  <a:schemeClr val="tx1"/>
                </a:solidFill>
              </a:rPr>
              <a:t>周而复始，直到表达式的值为</a:t>
            </a:r>
            <a:r>
              <a:rPr lang="en-US" altLang="zh-CN" sz="1600" dirty="0">
                <a:solidFill>
                  <a:schemeClr val="tx1"/>
                </a:solidFill>
              </a:rPr>
              <a:t>False</a:t>
            </a:r>
            <a:r>
              <a:rPr lang="zh-CN" altLang="en-US" sz="1600" dirty="0">
                <a:solidFill>
                  <a:schemeClr val="tx1"/>
                </a:solidFill>
              </a:rPr>
              <a:t>或发生异常时停止循环的</a:t>
            </a:r>
            <a:r>
              <a:rPr lang="zh-CN" altLang="en-US" sz="1600" dirty="0" smtClean="0">
                <a:solidFill>
                  <a:schemeClr val="tx1"/>
                </a:solidFill>
              </a:rPr>
              <a:t>执行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marL="214313" indent="-214313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 dirty="0" smtClean="0">
                <a:solidFill>
                  <a:schemeClr val="tx1"/>
                </a:solidFill>
              </a:rPr>
              <a:t>若循环体什么都不执行，用</a:t>
            </a:r>
            <a:r>
              <a:rPr lang="en-US" altLang="zh-CN" sz="1600" dirty="0" smtClean="0">
                <a:solidFill>
                  <a:schemeClr val="tx1"/>
                </a:solidFill>
              </a:rPr>
              <a:t>pass</a:t>
            </a:r>
            <a:r>
              <a:rPr lang="zh-CN" altLang="en-US" sz="1600" dirty="0" smtClean="0">
                <a:solidFill>
                  <a:schemeClr val="tx1"/>
                </a:solidFill>
              </a:rPr>
              <a:t>语句表示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4860032" y="1014121"/>
            <a:ext cx="2376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表达式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4471381" y="1014122"/>
            <a:ext cx="45719" cy="36458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 dirty="0"/>
          </a:p>
        </p:txBody>
      </p:sp>
    </p:spTree>
    <p:extLst>
      <p:ext uri="{BB962C8B-B14F-4D97-AF65-F5344CB8AC3E}">
        <p14:creationId xmlns:p14="http://schemas.microsoft.com/office/powerpoint/2010/main" val="264800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while </a:t>
            </a:r>
            <a:r>
              <a:rPr lang="zh-CN" altLang="en-US" dirty="0"/>
              <a:t>语句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46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355976" y="1143418"/>
            <a:ext cx="4083535" cy="3240360"/>
            <a:chOff x="2386544" y="1059582"/>
            <a:chExt cx="1984663" cy="1911355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297258" y="1059582"/>
              <a:ext cx="0" cy="31791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流程图: 决策 44"/>
            <p:cNvSpPr/>
            <p:nvPr/>
          </p:nvSpPr>
          <p:spPr>
            <a:xfrm>
              <a:off x="2854937" y="1377493"/>
              <a:ext cx="886692" cy="363734"/>
            </a:xfrm>
            <a:prstGeom prst="flowChartDecision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sz="1600" kern="100">
                  <a:solidFill>
                    <a:srgbClr val="000000"/>
                  </a:solidFill>
                  <a:effectLst/>
                  <a:latin typeface="微软雅黑" pitchFamily="34" charset="-122"/>
                  <a:ea typeface="微软雅黑" pitchFamily="34" charset="-122"/>
                  <a:cs typeface="Times New Roman"/>
                </a:rPr>
                <a:t>表达式</a:t>
              </a:r>
              <a:endParaRPr lang="zh-CN" sz="1600" kern="100">
                <a:effectLst/>
                <a:latin typeface="微软雅黑" pitchFamily="34" charset="-122"/>
                <a:ea typeface="微软雅黑" pitchFamily="34" charset="-122"/>
                <a:cs typeface="Times New Roman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3297258" y="1741227"/>
              <a:ext cx="0" cy="21613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35"/>
            <p:cNvSpPr txBox="1"/>
            <p:nvPr/>
          </p:nvSpPr>
          <p:spPr>
            <a:xfrm>
              <a:off x="3306487" y="1743888"/>
              <a:ext cx="323215" cy="266065"/>
            </a:xfrm>
            <a:prstGeom prst="rect">
              <a:avLst/>
            </a:prstGeom>
            <a:solidFill>
              <a:sysClr val="window" lastClr="FFFFFF"/>
            </a:solidFill>
            <a:ln w="1270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>
                  <a:effectLst/>
                  <a:latin typeface="微软雅黑" pitchFamily="34" charset="-122"/>
                  <a:ea typeface="微软雅黑" pitchFamily="34" charset="-122"/>
                  <a:cs typeface="Times New Roman"/>
                </a:rPr>
                <a:t>True</a:t>
              </a:r>
              <a:endParaRPr lang="zh-CN" sz="1600">
                <a:effectLst/>
                <a:latin typeface="微软雅黑" pitchFamily="34" charset="-122"/>
                <a:ea typeface="微软雅黑" pitchFamily="34" charset="-122"/>
                <a:cs typeface="宋体"/>
              </a:endParaRPr>
            </a:p>
          </p:txBody>
        </p:sp>
        <p:sp>
          <p:nvSpPr>
            <p:cNvPr id="48" name="文本框 27"/>
            <p:cNvSpPr txBox="1"/>
            <p:nvPr/>
          </p:nvSpPr>
          <p:spPr>
            <a:xfrm>
              <a:off x="3000763" y="1965560"/>
              <a:ext cx="617855" cy="266065"/>
            </a:xfrm>
            <a:prstGeom prst="rect">
              <a:avLst/>
            </a:prstGeom>
            <a:solidFill>
              <a:schemeClr val="lt1"/>
            </a:solidFill>
            <a:ln w="1270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45720" rIns="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sz="1600">
                  <a:effectLst/>
                  <a:latin typeface="微软雅黑" pitchFamily="34" charset="-122"/>
                  <a:ea typeface="微软雅黑" pitchFamily="34" charset="-122"/>
                  <a:cs typeface="Times New Roman"/>
                </a:rPr>
                <a:t>语句序列</a:t>
              </a:r>
              <a:endParaRPr lang="zh-CN" sz="1600">
                <a:effectLst/>
                <a:latin typeface="微软雅黑" pitchFamily="34" charset="-122"/>
                <a:ea typeface="微软雅黑" pitchFamily="34" charset="-122"/>
                <a:cs typeface="宋体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3297258" y="2231625"/>
              <a:ext cx="0" cy="135254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2655431" y="2366879"/>
              <a:ext cx="647369" cy="55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2662191" y="1292338"/>
              <a:ext cx="0" cy="108008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>
              <a:off x="2662191" y="1292338"/>
              <a:ext cx="635067" cy="0"/>
            </a:xfrm>
            <a:prstGeom prst="straightConnector1">
              <a:avLst/>
            </a:prstGeom>
            <a:ln>
              <a:solidFill>
                <a:schemeClr val="tx1"/>
              </a:solidFill>
              <a:headEnd w="sm" len="lg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3741630" y="1560546"/>
              <a:ext cx="36575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36"/>
            <p:cNvSpPr txBox="1"/>
            <p:nvPr/>
          </p:nvSpPr>
          <p:spPr>
            <a:xfrm>
              <a:off x="3741630" y="1353297"/>
              <a:ext cx="323215" cy="174517"/>
            </a:xfrm>
            <a:prstGeom prst="rect">
              <a:avLst/>
            </a:prstGeom>
            <a:solidFill>
              <a:sysClr val="window" lastClr="FFFFFF"/>
            </a:solidFill>
            <a:ln w="1270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>
                  <a:effectLst/>
                  <a:latin typeface="微软雅黑" pitchFamily="34" charset="-122"/>
                  <a:ea typeface="微软雅黑" pitchFamily="34" charset="-122"/>
                  <a:cs typeface="Times New Roman"/>
                </a:rPr>
                <a:t>False</a:t>
              </a:r>
              <a:endParaRPr lang="zh-CN" sz="1600">
                <a:effectLst/>
                <a:latin typeface="微软雅黑" pitchFamily="34" charset="-122"/>
                <a:ea typeface="微软雅黑" pitchFamily="34" charset="-122"/>
                <a:cs typeface="宋体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386544" y="1173080"/>
              <a:ext cx="1984663" cy="141732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6" name="直接箭头连接符 55"/>
            <p:cNvCxnSpPr/>
            <p:nvPr/>
          </p:nvCxnSpPr>
          <p:spPr>
            <a:xfrm>
              <a:off x="4107387" y="1555004"/>
              <a:ext cx="0" cy="955962"/>
            </a:xfrm>
            <a:prstGeom prst="straightConnector1">
              <a:avLst/>
            </a:prstGeom>
            <a:ln>
              <a:solidFill>
                <a:schemeClr val="tx1"/>
              </a:solidFill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4"/>
            <p:cNvSpPr txBox="1"/>
            <p:nvPr/>
          </p:nvSpPr>
          <p:spPr>
            <a:xfrm>
              <a:off x="2669177" y="2752497"/>
              <a:ext cx="1474470" cy="21844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 smtClean="0">
                  <a:effectLst/>
                  <a:latin typeface="微软雅黑" pitchFamily="34" charset="-122"/>
                  <a:ea typeface="微软雅黑" pitchFamily="34" charset="-122"/>
                  <a:cs typeface="Times New Roman"/>
                </a:rPr>
                <a:t>while</a:t>
              </a:r>
              <a:r>
                <a:rPr lang="zh-CN" sz="1600" dirty="0">
                  <a:effectLst/>
                  <a:latin typeface="微软雅黑" pitchFamily="34" charset="-122"/>
                  <a:ea typeface="微软雅黑" pitchFamily="34" charset="-122"/>
                  <a:cs typeface="Times New Roman"/>
                </a:rPr>
                <a:t>语句流程图</a:t>
              </a:r>
              <a:endParaRPr lang="zh-CN" sz="1600" dirty="0">
                <a:effectLst/>
                <a:latin typeface="微软雅黑" pitchFamily="34" charset="-122"/>
                <a:ea typeface="微软雅黑" pitchFamily="34" charset="-122"/>
                <a:cs typeface="宋体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3297258" y="2513628"/>
              <a:ext cx="81013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 flipH="1">
              <a:off x="3302800" y="2505424"/>
              <a:ext cx="1" cy="19950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矩形 79"/>
          <p:cNvSpPr/>
          <p:nvPr/>
        </p:nvSpPr>
        <p:spPr>
          <a:xfrm>
            <a:off x="468373" y="1159204"/>
            <a:ext cx="362132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有几点要注意：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while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语句是先判断再执行，所以循环体有可能一次也不执行；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循环体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中需要包含能改变循环变量值的语句，否则表达式的结果始终是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True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的话会造成死循环；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注意语句序列的对齐，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while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语句只执行其后的一条或一组同一层次的语句。</a:t>
            </a:r>
          </a:p>
        </p:txBody>
      </p:sp>
    </p:spTree>
    <p:extLst>
      <p:ext uri="{BB962C8B-B14F-4D97-AF65-F5344CB8AC3E}">
        <p14:creationId xmlns:p14="http://schemas.microsoft.com/office/powerpoint/2010/main" val="218720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例</a:t>
            </a:r>
            <a:r>
              <a:rPr lang="en-US" altLang="zh-CN" dirty="0"/>
              <a:t>5.5 </a:t>
            </a:r>
            <a:r>
              <a:rPr lang="zh-CN" altLang="en-US" dirty="0"/>
              <a:t>计算</a:t>
            </a:r>
            <a:r>
              <a:rPr lang="en-US" altLang="zh-CN" dirty="0"/>
              <a:t>1+2+…+100</a:t>
            </a:r>
            <a:r>
              <a:rPr lang="zh-CN" altLang="en-US" dirty="0"/>
              <a:t>的值</a:t>
            </a:r>
            <a:endParaRPr lang="en-US" altLang="zh-CN" dirty="0" smtClean="0"/>
          </a:p>
        </p:txBody>
      </p:sp>
      <p:grpSp>
        <p:nvGrpSpPr>
          <p:cNvPr id="4" name="组合 3"/>
          <p:cNvGrpSpPr/>
          <p:nvPr/>
        </p:nvGrpSpPr>
        <p:grpSpPr>
          <a:xfrm>
            <a:off x="755576" y="1059582"/>
            <a:ext cx="4104456" cy="2808312"/>
            <a:chOff x="633096" y="1787541"/>
            <a:chExt cx="6336704" cy="3263086"/>
          </a:xfrm>
        </p:grpSpPr>
        <p:sp>
          <p:nvSpPr>
            <p:cNvPr id="5" name="任意多边形 4"/>
            <p:cNvSpPr/>
            <p:nvPr/>
          </p:nvSpPr>
          <p:spPr>
            <a:xfrm>
              <a:off x="633096" y="1787541"/>
              <a:ext cx="6336704" cy="326308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nn-NO" altLang="zh-CN" sz="2000" dirty="0" smtClean="0">
                <a:solidFill>
                  <a:srgbClr val="C00000"/>
                </a:solidFill>
              </a:endParaRPr>
            </a:p>
            <a:p>
              <a:r>
                <a:rPr lang="nn-NO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nn-NO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prog5-5.py</a:t>
              </a:r>
            </a:p>
            <a:p>
              <a:r>
                <a:rPr lang="nn-NO" altLang="zh-CN" sz="2000" dirty="0" smtClean="0"/>
                <a:t>s </a:t>
              </a:r>
              <a:r>
                <a:rPr lang="nn-NO" altLang="zh-CN" sz="2000" dirty="0"/>
                <a:t>= 0</a:t>
              </a:r>
            </a:p>
            <a:p>
              <a:r>
                <a:rPr lang="nn-NO" altLang="zh-CN" sz="2000" dirty="0"/>
                <a:t>i = 1</a:t>
              </a:r>
            </a:p>
            <a:p>
              <a:r>
                <a:rPr lang="nn-NO" altLang="zh-CN" sz="2000" dirty="0">
                  <a:solidFill>
                    <a:schemeClr val="accent6"/>
                  </a:solidFill>
                </a:rPr>
                <a:t>while</a:t>
              </a:r>
              <a:r>
                <a:rPr lang="nn-NO" altLang="zh-CN" sz="2000" dirty="0"/>
                <a:t> i &lt;= 100:</a:t>
              </a:r>
            </a:p>
            <a:p>
              <a:r>
                <a:rPr lang="nn-NO" altLang="zh-CN" sz="2000" dirty="0"/>
                <a:t>    </a:t>
              </a:r>
              <a:r>
                <a:rPr lang="nn-NO" altLang="zh-CN" sz="2000" dirty="0" smtClean="0"/>
                <a:t>s </a:t>
              </a:r>
              <a:r>
                <a:rPr lang="nn-NO" altLang="zh-CN" sz="2000" dirty="0"/>
                <a:t>+= i</a:t>
              </a:r>
            </a:p>
            <a:p>
              <a:r>
                <a:rPr lang="nn-NO" altLang="zh-CN" sz="2000" dirty="0"/>
                <a:t>    i += 1</a:t>
              </a:r>
            </a:p>
            <a:p>
              <a:r>
                <a:rPr lang="nn-NO" altLang="zh-CN" sz="2000" dirty="0">
                  <a:solidFill>
                    <a:srgbClr val="7030A0"/>
                  </a:solidFill>
                </a:rPr>
                <a:t>print</a:t>
              </a:r>
              <a:r>
                <a:rPr lang="nn-NO" altLang="zh-CN" sz="2000" dirty="0"/>
                <a:t>(</a:t>
              </a:r>
              <a:r>
                <a:rPr lang="nn-NO" altLang="zh-CN" sz="2000" dirty="0">
                  <a:solidFill>
                    <a:schemeClr val="accent3"/>
                  </a:solidFill>
                </a:rPr>
                <a:t>'1+2+…+100 = {:d}'</a:t>
              </a:r>
              <a:r>
                <a:rPr lang="nn-NO" altLang="zh-CN" sz="2000" dirty="0"/>
                <a:t>.</a:t>
              </a:r>
              <a:r>
                <a:rPr lang="nn-NO" altLang="zh-CN" sz="2000" dirty="0" smtClean="0"/>
                <a:t>format(s))</a:t>
              </a:r>
              <a:endParaRPr lang="nn-NO" altLang="zh-CN" sz="2000" dirty="0"/>
            </a:p>
          </p:txBody>
        </p:sp>
        <p:sp>
          <p:nvSpPr>
            <p:cNvPr id="6" name="椭圆形标注 5"/>
            <p:cNvSpPr/>
            <p:nvPr/>
          </p:nvSpPr>
          <p:spPr>
            <a:xfrm>
              <a:off x="777113" y="1904647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47</a:t>
            </a:fld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563889" y="1306752"/>
            <a:ext cx="2088232" cy="688934"/>
            <a:chOff x="127677" y="2261402"/>
            <a:chExt cx="2227748" cy="714477"/>
          </a:xfrm>
        </p:grpSpPr>
        <p:sp>
          <p:nvSpPr>
            <p:cNvPr id="13" name="任意多边形 12"/>
            <p:cNvSpPr/>
            <p:nvPr/>
          </p:nvSpPr>
          <p:spPr>
            <a:xfrm>
              <a:off x="127677" y="2261403"/>
              <a:ext cx="2227748" cy="71447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1600" dirty="0">
                  <a:solidFill>
                    <a:srgbClr val="0070C0"/>
                  </a:solidFill>
                </a:rPr>
                <a:t>1+2+…+100 = 5050</a:t>
              </a: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259941" y="2261402"/>
              <a:ext cx="1480931" cy="29802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6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600" b="1" dirty="0">
                  <a:solidFill>
                    <a:schemeClr val="accent3"/>
                  </a:solidFill>
                </a:rPr>
                <a:t>utput</a:t>
              </a:r>
              <a:endParaRPr lang="zh-CN" altLang="en-US" sz="6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444208" y="1275606"/>
            <a:ext cx="2016224" cy="4892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经典累加问题</a:t>
            </a:r>
            <a:endParaRPr lang="zh-CN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655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/>
              <a:t>5.6 </a:t>
            </a:r>
            <a:r>
              <a:rPr lang="zh-CN" altLang="zh-CN" dirty="0"/>
              <a:t>求两个正整数的最大公约数和最小公倍数。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48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499992" y="969574"/>
            <a:ext cx="4464496" cy="3847327"/>
            <a:chOff x="633096" y="1787541"/>
            <a:chExt cx="6892555" cy="4470358"/>
          </a:xfrm>
        </p:grpSpPr>
        <p:sp>
          <p:nvSpPr>
            <p:cNvPr id="6" name="任意多边形 5"/>
            <p:cNvSpPr/>
            <p:nvPr/>
          </p:nvSpPr>
          <p:spPr>
            <a:xfrm>
              <a:off x="633096" y="1787541"/>
              <a:ext cx="6892555" cy="447035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C00000"/>
                </a:solidFill>
              </a:endParaRPr>
            </a:p>
            <a:p>
              <a:r>
                <a:rPr lang="nn-NO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prog5-6.py</a:t>
              </a:r>
              <a:endParaRPr lang="nn-NO" altLang="zh-CN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nn-NO" altLang="zh-CN" dirty="0">
                  <a:solidFill>
                    <a:srgbClr val="C00000"/>
                  </a:solidFill>
                </a:rPr>
                <a:t># -*- coding: gb2312 -*-</a:t>
              </a:r>
            </a:p>
            <a:p>
              <a:r>
                <a:rPr lang="nn-NO" altLang="zh-CN" dirty="0"/>
                <a:t>x = </a:t>
              </a:r>
              <a:r>
                <a:rPr lang="nn-NO" altLang="zh-CN" dirty="0">
                  <a:solidFill>
                    <a:srgbClr val="7030A0"/>
                  </a:solidFill>
                </a:rPr>
                <a:t>eval</a:t>
              </a:r>
              <a:r>
                <a:rPr lang="nn-NO" altLang="zh-CN" dirty="0"/>
                <a:t>(</a:t>
              </a:r>
              <a:r>
                <a:rPr lang="nn-NO" altLang="zh-CN" dirty="0">
                  <a:solidFill>
                    <a:srgbClr val="7030A0"/>
                  </a:solidFill>
                </a:rPr>
                <a:t>input</a:t>
              </a:r>
              <a:r>
                <a:rPr lang="nn-NO" altLang="zh-CN" dirty="0"/>
                <a:t>(</a:t>
              </a:r>
              <a:r>
                <a:rPr lang="nn-NO" altLang="zh-CN" dirty="0">
                  <a:solidFill>
                    <a:schemeClr val="accent3"/>
                  </a:solidFill>
                </a:rPr>
                <a:t>"Enter the first number: "</a:t>
              </a:r>
              <a:r>
                <a:rPr lang="nn-NO" altLang="zh-CN" dirty="0"/>
                <a:t>))</a:t>
              </a:r>
            </a:p>
            <a:p>
              <a:r>
                <a:rPr lang="nn-NO" altLang="zh-CN" dirty="0"/>
                <a:t>y = </a:t>
              </a:r>
              <a:r>
                <a:rPr lang="nn-NO" altLang="zh-CN" dirty="0">
                  <a:solidFill>
                    <a:srgbClr val="7030A0"/>
                  </a:solidFill>
                </a:rPr>
                <a:t>eval</a:t>
              </a:r>
              <a:r>
                <a:rPr lang="nn-NO" altLang="zh-CN" dirty="0"/>
                <a:t>(</a:t>
              </a:r>
              <a:r>
                <a:rPr lang="nn-NO" altLang="zh-CN" dirty="0">
                  <a:solidFill>
                    <a:srgbClr val="7030A0"/>
                  </a:solidFill>
                </a:rPr>
                <a:t>input</a:t>
              </a:r>
              <a:r>
                <a:rPr lang="nn-NO" altLang="zh-CN" dirty="0"/>
                <a:t>(</a:t>
              </a:r>
              <a:r>
                <a:rPr lang="nn-NO" altLang="zh-CN" dirty="0">
                  <a:solidFill>
                    <a:schemeClr val="accent3"/>
                  </a:solidFill>
                </a:rPr>
                <a:t>"Enter the second number: "</a:t>
              </a:r>
              <a:r>
                <a:rPr lang="nn-NO" altLang="zh-CN" dirty="0"/>
                <a:t>))</a:t>
              </a:r>
            </a:p>
            <a:p>
              <a:r>
                <a:rPr lang="nn-NO" altLang="zh-CN" dirty="0"/>
                <a:t>z = x * y</a:t>
              </a:r>
            </a:p>
            <a:p>
              <a:r>
                <a:rPr lang="nn-NO" altLang="zh-CN" dirty="0">
                  <a:solidFill>
                    <a:schemeClr val="accent6"/>
                  </a:solidFill>
                </a:rPr>
                <a:t>if</a:t>
              </a:r>
              <a:r>
                <a:rPr lang="nn-NO" altLang="zh-CN" dirty="0"/>
                <a:t> x &lt; y:</a:t>
              </a:r>
            </a:p>
            <a:p>
              <a:r>
                <a:rPr lang="nn-NO" altLang="zh-CN" dirty="0"/>
                <a:t>    x, y = y, x</a:t>
              </a:r>
            </a:p>
            <a:p>
              <a:r>
                <a:rPr lang="nn-NO" altLang="zh-CN" dirty="0">
                  <a:solidFill>
                    <a:schemeClr val="accent6"/>
                  </a:solidFill>
                </a:rPr>
                <a:t>while</a:t>
              </a:r>
              <a:r>
                <a:rPr lang="nn-NO" altLang="zh-CN" dirty="0"/>
                <a:t> x % y != 0:</a:t>
              </a:r>
            </a:p>
            <a:p>
              <a:r>
                <a:rPr lang="nn-NO" altLang="zh-CN" dirty="0"/>
                <a:t>    r = x % y</a:t>
              </a:r>
            </a:p>
            <a:p>
              <a:r>
                <a:rPr lang="nn-NO" altLang="zh-CN" dirty="0"/>
                <a:t>    x = y</a:t>
              </a:r>
            </a:p>
            <a:p>
              <a:r>
                <a:rPr lang="nn-NO" altLang="zh-CN" dirty="0"/>
                <a:t>    y = r</a:t>
              </a:r>
            </a:p>
            <a:p>
              <a:r>
                <a:rPr lang="nn-NO" altLang="zh-CN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nn-NO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nn-NO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最大公约数 </a:t>
              </a:r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 "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nn-NO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y)</a:t>
              </a:r>
              <a:endParaRPr lang="nn-NO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nn-NO" altLang="zh-CN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nn-NO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nn-NO" altLang="zh-CN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最小公倍数 </a:t>
              </a:r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 </a:t>
              </a:r>
              <a:r>
                <a:rPr lang="en-US" altLang="zh-CN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nn-NO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z // 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</a:t>
              </a:r>
              <a:r>
                <a:rPr lang="nn-NO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nn-NO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744266" y="1787541"/>
              <a:ext cx="967685" cy="30123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7200" y="1071064"/>
            <a:ext cx="3610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S1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：判断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除以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的余数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是否为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0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。若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为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0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则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的最大公约数，继续执行后续操作；否则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→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x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r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→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重复执行第</a:t>
            </a:r>
            <a:r>
              <a:rPr lang="en-US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S1</a:t>
            </a:r>
            <a:r>
              <a:rPr lang="zh-CN" altLang="zh-CN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步。</a:t>
            </a:r>
          </a:p>
          <a:p>
            <a:pPr algn="just"/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 S2</a:t>
            </a:r>
            <a:r>
              <a:rPr lang="zh-CN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：输出（或返回）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y</a:t>
            </a:r>
            <a:r>
              <a:rPr lang="zh-CN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55576" y="2703888"/>
            <a:ext cx="3024335" cy="1668063"/>
            <a:chOff x="127675" y="2141838"/>
            <a:chExt cx="3376814" cy="1053298"/>
          </a:xfrm>
        </p:grpSpPr>
        <p:sp>
          <p:nvSpPr>
            <p:cNvPr id="10" name="任意多边形 9"/>
            <p:cNvSpPr/>
            <p:nvPr/>
          </p:nvSpPr>
          <p:spPr>
            <a:xfrm>
              <a:off x="127675" y="2141839"/>
              <a:ext cx="3376814" cy="105329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</a:t>
              </a:r>
              <a:r>
                <a:rPr lang="en-US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first number: 18</a:t>
              </a:r>
              <a:endPara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the second number: 24</a:t>
              </a:r>
              <a:endPara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最大公约数 </a:t>
              </a:r>
              <a:r>
                <a:rPr lang="en-US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  6</a:t>
              </a:r>
              <a:endPara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最小公倍数 </a:t>
              </a:r>
              <a:r>
                <a:rPr lang="en-US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  72</a:t>
              </a:r>
              <a:endPara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259941" y="2141838"/>
              <a:ext cx="819102" cy="325786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6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600" b="1" dirty="0">
                  <a:solidFill>
                    <a:schemeClr val="accent3"/>
                  </a:solidFill>
                </a:rPr>
                <a:t>utput</a:t>
              </a:r>
              <a:endParaRPr lang="zh-CN" altLang="en-US" sz="6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765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/>
              <a:t>5.7 </a:t>
            </a:r>
            <a:r>
              <a:rPr lang="en-US" altLang="zh-CN" dirty="0" smtClean="0"/>
              <a:t> </a:t>
            </a:r>
            <a:r>
              <a:rPr lang="zh-CN" altLang="zh-CN" dirty="0" smtClean="0"/>
              <a:t>计算π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49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499992" y="969574"/>
            <a:ext cx="3384376" cy="3690409"/>
            <a:chOff x="633096" y="1787541"/>
            <a:chExt cx="5225001" cy="4288029"/>
          </a:xfrm>
        </p:grpSpPr>
        <p:sp>
          <p:nvSpPr>
            <p:cNvPr id="6" name="任意多边形 5"/>
            <p:cNvSpPr/>
            <p:nvPr/>
          </p:nvSpPr>
          <p:spPr>
            <a:xfrm>
              <a:off x="633096" y="1787542"/>
              <a:ext cx="5225001" cy="428802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C00000"/>
                </a:solidFill>
              </a:endParaRPr>
            </a:p>
            <a:p>
              <a:r>
                <a:rPr lang="nn-NO" altLang="zh-CN" i="1" dirty="0">
                  <a:solidFill>
                    <a:schemeClr val="bg1">
                      <a:lumMod val="65000"/>
                    </a:schemeClr>
                  </a:solidFill>
                </a:rPr>
                <a:t># prog5-7.py</a:t>
              </a:r>
            </a:p>
            <a:p>
              <a:r>
                <a:rPr lang="nn-NO" altLang="zh-CN" dirty="0">
                  <a:solidFill>
                    <a:schemeClr val="accent6"/>
                  </a:solidFill>
                </a:rPr>
                <a:t>import</a:t>
              </a:r>
              <a:r>
                <a:rPr lang="nn-NO" altLang="zh-CN" dirty="0"/>
                <a:t> math</a:t>
              </a:r>
            </a:p>
            <a:p>
              <a:r>
                <a:rPr lang="nn-NO" altLang="zh-CN" dirty="0"/>
                <a:t>x, </a:t>
              </a:r>
              <a:r>
                <a:rPr lang="nn-NO" altLang="zh-CN" dirty="0" smtClean="0"/>
                <a:t>s </a:t>
              </a:r>
              <a:r>
                <a:rPr lang="nn-NO" altLang="zh-CN" dirty="0"/>
                <a:t>= 1, 0</a:t>
              </a:r>
            </a:p>
            <a:p>
              <a:r>
                <a:rPr lang="nn-NO" altLang="zh-CN" dirty="0"/>
                <a:t>sign = 1</a:t>
              </a:r>
            </a:p>
            <a:p>
              <a:r>
                <a:rPr lang="nn-NO" altLang="zh-CN" dirty="0"/>
                <a:t>k = 1</a:t>
              </a:r>
            </a:p>
            <a:p>
              <a:r>
                <a:rPr lang="nn-NO" altLang="zh-CN" dirty="0" smtClean="0">
                  <a:solidFill>
                    <a:schemeClr val="accent6"/>
                  </a:solidFill>
                </a:rPr>
                <a:t>while</a:t>
              </a:r>
              <a:r>
                <a:rPr lang="nn-NO" altLang="zh-CN" dirty="0" smtClean="0"/>
                <a:t> math.fabs(x</a:t>
              </a:r>
              <a:r>
                <a:rPr lang="nn-NO" altLang="zh-CN" dirty="0"/>
                <a:t>) &gt; </a:t>
              </a:r>
              <a:r>
                <a:rPr lang="nn-NO" altLang="zh-CN" dirty="0" smtClean="0"/>
                <a:t>1e-8:</a:t>
              </a:r>
              <a:endParaRPr lang="nn-NO" altLang="zh-CN" dirty="0"/>
            </a:p>
            <a:p>
              <a:r>
                <a:rPr lang="nn-NO" altLang="zh-CN" dirty="0"/>
                <a:t>    </a:t>
              </a:r>
              <a:r>
                <a:rPr lang="nn-NO" altLang="zh-CN" dirty="0" smtClean="0"/>
                <a:t>  s </a:t>
              </a:r>
              <a:r>
                <a:rPr lang="nn-NO" altLang="zh-CN" dirty="0"/>
                <a:t>+= x</a:t>
              </a:r>
            </a:p>
            <a:p>
              <a:r>
                <a:rPr lang="nn-NO" altLang="zh-CN" dirty="0"/>
                <a:t>    </a:t>
              </a:r>
              <a:r>
                <a:rPr lang="nn-NO" altLang="zh-CN" dirty="0" smtClean="0"/>
                <a:t>  k </a:t>
              </a:r>
              <a:r>
                <a:rPr lang="nn-NO" altLang="zh-CN" dirty="0"/>
                <a:t>+= 2</a:t>
              </a:r>
            </a:p>
            <a:p>
              <a:r>
                <a:rPr lang="nn-NO" altLang="zh-CN" dirty="0"/>
                <a:t>    </a:t>
              </a:r>
              <a:r>
                <a:rPr lang="nn-NO" altLang="zh-CN" dirty="0" smtClean="0"/>
                <a:t>  sign </a:t>
              </a:r>
              <a:r>
                <a:rPr lang="nn-NO" altLang="zh-CN" dirty="0"/>
                <a:t>*= -1</a:t>
              </a:r>
            </a:p>
            <a:p>
              <a:r>
                <a:rPr lang="nn-NO" altLang="zh-CN" dirty="0"/>
                <a:t>    </a:t>
              </a:r>
              <a:r>
                <a:rPr lang="nn-NO" altLang="zh-CN" dirty="0" smtClean="0"/>
                <a:t>  x </a:t>
              </a:r>
              <a:r>
                <a:rPr lang="nn-NO" altLang="zh-CN" dirty="0"/>
                <a:t>= sign / k</a:t>
              </a:r>
            </a:p>
            <a:p>
              <a:r>
                <a:rPr lang="nn-NO" altLang="zh-CN" dirty="0" smtClean="0"/>
                <a:t>s </a:t>
              </a:r>
              <a:r>
                <a:rPr lang="nn-NO" altLang="zh-CN" dirty="0"/>
                <a:t>*= 4</a:t>
              </a:r>
            </a:p>
            <a:p>
              <a:r>
                <a:rPr lang="nn-NO" altLang="zh-CN" dirty="0">
                  <a:solidFill>
                    <a:srgbClr val="7030A0"/>
                  </a:solidFill>
                </a:rPr>
                <a:t>print</a:t>
              </a:r>
              <a:r>
                <a:rPr lang="nn-NO" altLang="zh-CN" dirty="0"/>
                <a:t>(</a:t>
              </a:r>
              <a:r>
                <a:rPr lang="nn-NO" altLang="zh-CN" dirty="0">
                  <a:solidFill>
                    <a:schemeClr val="accent3"/>
                  </a:solidFill>
                </a:rPr>
                <a:t>"pi = {:.15f}"</a:t>
              </a:r>
              <a:r>
                <a:rPr lang="nn-NO" altLang="zh-CN" dirty="0"/>
                <a:t>.</a:t>
              </a:r>
              <a:r>
                <a:rPr lang="nn-NO" altLang="zh-CN" dirty="0" smtClean="0"/>
                <a:t>format(s))</a:t>
              </a:r>
              <a:endParaRPr lang="nn-NO" altLang="zh-CN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744266" y="1787541"/>
              <a:ext cx="967685" cy="301238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5577" y="2452498"/>
            <a:ext cx="3024335" cy="803963"/>
            <a:chOff x="127676" y="1983097"/>
            <a:chExt cx="3376814" cy="507662"/>
          </a:xfrm>
        </p:grpSpPr>
        <p:sp>
          <p:nvSpPr>
            <p:cNvPr id="10" name="任意多边形 9"/>
            <p:cNvSpPr/>
            <p:nvPr/>
          </p:nvSpPr>
          <p:spPr>
            <a:xfrm>
              <a:off x="127676" y="1983097"/>
              <a:ext cx="3376814" cy="50766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pi =  3.141592633590251</a:t>
              </a:r>
              <a:endParaRPr lang="zh-CN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208075" y="1983097"/>
              <a:ext cx="993339" cy="234847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69830" y="1100636"/>
                <a:ext cx="3110082" cy="12437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zh-CN" altLang="en-US">
                              <a:latin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=1− </m:t>
                      </m:r>
                      <m:f>
                        <m:f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… </m:t>
                      </m:r>
                    </m:oMath>
                  </m:oMathPara>
                </a14:m>
                <a:endParaRPr lang="en-US" altLang="zh-CN" dirty="0" smtClean="0"/>
              </a:p>
              <a:p>
                <a:pPr>
                  <a:spcBef>
                    <a:spcPts val="600"/>
                  </a:spcBef>
                </a:pPr>
                <a:r>
                  <a: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通项的绝对值小于等于</a:t>
                </a:r>
                <a:r>
                  <a:rPr lang="en-US" altLang="zh-CN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10</a:t>
                </a:r>
                <a:r>
                  <a:rPr lang="en-US" altLang="zh-CN" baseline="300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-8</a:t>
                </a:r>
                <a:r>
                  <a: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时停止计算</a:t>
                </a: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30" y="1100636"/>
                <a:ext cx="3110082" cy="1243738"/>
              </a:xfrm>
              <a:prstGeom prst="rect">
                <a:avLst/>
              </a:prstGeom>
              <a:blipFill rotWithShape="0">
                <a:blip r:embed="rId3"/>
                <a:stretch>
                  <a:fillRect l="-1765" r="-588"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728937" y="3441529"/>
            <a:ext cx="2624687" cy="7355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math</a:t>
            </a:r>
            <a:r>
              <a:rPr lang="zh-CN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模块中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pi</a:t>
            </a:r>
            <a:r>
              <a:rPr lang="zh-CN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值等于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3.141592653589793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725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5.1.1 </a:t>
            </a:r>
            <a:r>
              <a:rPr lang="zh-CN" altLang="en-US" dirty="0" smtClean="0"/>
              <a:t>赋值语句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754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5.3.2 </a:t>
            </a:r>
            <a:r>
              <a:rPr lang="en-US" altLang="zh-CN" cap="none" dirty="0" smtClean="0"/>
              <a:t>for</a:t>
            </a:r>
            <a:r>
              <a:rPr lang="zh-CN" altLang="zh-CN" dirty="0" smtClean="0"/>
              <a:t>语句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914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for </a:t>
            </a:r>
            <a:r>
              <a:rPr lang="zh-CN" altLang="en-US" dirty="0" smtClean="0"/>
              <a:t>循环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51</a:t>
            </a:fld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 bwMode="auto">
          <a:xfrm>
            <a:off x="1331518" y="1308206"/>
            <a:ext cx="28266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for 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变量 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in 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可迭代对象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: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	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语句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</a:rPr>
              <a:t>序列</a:t>
            </a:r>
            <a:endParaRPr lang="zh-CN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幼圆" panose="020105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331518" y="969574"/>
            <a:ext cx="282960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 法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4596471" y="1458334"/>
            <a:ext cx="327094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214313" indent="-214313"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遍历一个数据集内的成员</a:t>
            </a:r>
          </a:p>
          <a:p>
            <a:pPr marL="214313" indent="-214313"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在列表解析中使用</a:t>
            </a:r>
          </a:p>
          <a:p>
            <a:pPr marL="214313" indent="-214313" algn="just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生成器表达式中使用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4653047" y="971974"/>
            <a:ext cx="282983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可以明确循环的次数</a:t>
            </a:r>
          </a:p>
        </p:txBody>
      </p:sp>
      <p:sp>
        <p:nvSpPr>
          <p:cNvPr id="13" name="TextBox 12"/>
          <p:cNvSpPr txBox="1"/>
          <p:nvPr/>
        </p:nvSpPr>
        <p:spPr bwMode="auto">
          <a:xfrm>
            <a:off x="4678819" y="2931790"/>
            <a:ext cx="298077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marR="0" lvl="0" indent="-28575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 dirty="0" smtClean="0"/>
              <a:t>序列</a:t>
            </a:r>
            <a:endParaRPr lang="en-US" altLang="zh-CN" sz="2000" dirty="0" smtClean="0"/>
          </a:p>
          <a:p>
            <a:pPr>
              <a:lnSpc>
                <a:spcPct val="100000"/>
              </a:lnSpc>
            </a:pPr>
            <a:r>
              <a:rPr lang="zh-CN" altLang="en-US" sz="2000" dirty="0"/>
              <a:t>迭代</a:t>
            </a:r>
            <a:r>
              <a:rPr lang="zh-CN" altLang="en-US" sz="2000" dirty="0" smtClean="0"/>
              <a:t>器</a:t>
            </a:r>
            <a:endParaRPr lang="en-US" altLang="zh-CN" sz="2000" dirty="0" smtClean="0"/>
          </a:p>
          <a:p>
            <a:pPr>
              <a:lnSpc>
                <a:spcPct val="100000"/>
              </a:lnSpc>
            </a:pPr>
            <a:r>
              <a:rPr lang="zh-CN" altLang="en-US" sz="2000" dirty="0" smtClean="0"/>
              <a:t>其他可迭代对象（字典的键、文件的行）</a:t>
            </a:r>
            <a:endParaRPr lang="en-US" altLang="zh-CN" sz="2000" dirty="0"/>
          </a:p>
        </p:txBody>
      </p:sp>
      <p:sp>
        <p:nvSpPr>
          <p:cNvPr id="14" name="TextBox 13"/>
          <p:cNvSpPr txBox="1"/>
          <p:nvPr/>
        </p:nvSpPr>
        <p:spPr bwMode="auto">
          <a:xfrm>
            <a:off x="4678819" y="2473997"/>
            <a:ext cx="280405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迭代</a:t>
            </a:r>
            <a:r>
              <a:rPr lang="zh-CN" altLang="en-US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对象</a:t>
            </a:r>
            <a:endParaRPr lang="zh-CN" altLang="en-US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388472" y="969574"/>
            <a:ext cx="34289" cy="320399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4567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 </a:t>
            </a:r>
            <a:r>
              <a:rPr lang="zh-CN" altLang="en-US" dirty="0"/>
              <a:t>循环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52</a:t>
            </a:fld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977501" y="1059582"/>
            <a:ext cx="4709299" cy="3312368"/>
            <a:chOff x="1459243" y="1059582"/>
            <a:chExt cx="2776887" cy="209189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637605" y="1059582"/>
              <a:ext cx="0" cy="204739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8" name="流程图: 决策 7"/>
            <p:cNvSpPr/>
            <p:nvPr/>
          </p:nvSpPr>
          <p:spPr>
            <a:xfrm>
              <a:off x="1988340" y="1252080"/>
              <a:ext cx="1288710" cy="731521"/>
            </a:xfrm>
            <a:prstGeom prst="flowChartDecision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600" kern="1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取可迭代对象中的元素</a:t>
              </a:r>
              <a:endParaRPr lang="zh-CN" sz="16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>
              <a:stCxn id="8" idx="2"/>
              <a:endCxn id="11" idx="0"/>
            </p:cNvCxnSpPr>
            <p:nvPr/>
          </p:nvCxnSpPr>
          <p:spPr>
            <a:xfrm flipH="1">
              <a:off x="2631119" y="1983601"/>
              <a:ext cx="1576" cy="197027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10" name="文本框 35"/>
            <p:cNvSpPr txBox="1"/>
            <p:nvPr/>
          </p:nvSpPr>
          <p:spPr>
            <a:xfrm>
              <a:off x="2666083" y="1963623"/>
              <a:ext cx="742274" cy="197255"/>
            </a:xfrm>
            <a:prstGeom prst="rect">
              <a:avLst/>
            </a:prstGeom>
            <a:solidFill>
              <a:sysClr val="window" lastClr="FFFFFF"/>
            </a:solidFill>
            <a:ln w="1270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6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可以取到元素</a:t>
              </a:r>
              <a:endParaRPr lang="zh-CN" sz="16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文本框 27"/>
            <p:cNvSpPr txBox="1"/>
            <p:nvPr/>
          </p:nvSpPr>
          <p:spPr>
            <a:xfrm>
              <a:off x="2258140" y="2180628"/>
              <a:ext cx="745958" cy="255070"/>
            </a:xfrm>
            <a:prstGeom prst="rect">
              <a:avLst/>
            </a:prstGeom>
            <a:solidFill>
              <a:sysClr val="window" lastClr="FFFFFF"/>
            </a:solidFill>
            <a:ln w="12700">
              <a:solidFill>
                <a:prstClr val="black"/>
              </a:solidFill>
            </a:ln>
            <a:effectLst/>
          </p:spPr>
          <p:txBody>
            <a:bodyPr rot="0" spcFirstLastPara="0" vert="horz" wrap="square" lIns="0" tIns="45720" rIns="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6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语句序列</a:t>
              </a:r>
              <a:endParaRPr lang="zh-CN" sz="16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632791" y="2441469"/>
              <a:ext cx="0" cy="135254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>
            <a:xfrm flipH="1">
              <a:off x="1709499" y="2576723"/>
              <a:ext cx="928107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>
            <a:xfrm>
              <a:off x="1714312" y="1612443"/>
              <a:ext cx="0" cy="953488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15" name="直接箭头连接符 14"/>
            <p:cNvCxnSpPr/>
            <p:nvPr/>
          </p:nvCxnSpPr>
          <p:spPr>
            <a:xfrm>
              <a:off x="1714312" y="1612443"/>
              <a:ext cx="274028" cy="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headEnd w="sm" len="lg"/>
              <a:tailEnd type="triangle" w="sm" len="med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 flipH="1">
              <a:off x="3277051" y="1620761"/>
              <a:ext cx="708823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17" name="文本框 36"/>
            <p:cNvSpPr txBox="1"/>
            <p:nvPr/>
          </p:nvSpPr>
          <p:spPr>
            <a:xfrm>
              <a:off x="3293732" y="1418927"/>
              <a:ext cx="748872" cy="145975"/>
            </a:xfrm>
            <a:prstGeom prst="rect">
              <a:avLst/>
            </a:prstGeom>
            <a:solidFill>
              <a:sysClr val="window" lastClr="FFFFFF"/>
            </a:solidFill>
            <a:ln w="1270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zh-CN" sz="16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无元素可取</a:t>
              </a:r>
              <a:endParaRPr lang="zh-CN" sz="16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459243" y="1165920"/>
              <a:ext cx="2776887" cy="1655088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dash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>
              <a:off x="3985874" y="1620761"/>
              <a:ext cx="0" cy="1108807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tailEnd type="none" w="sm" len="med"/>
            </a:ln>
            <a:effectLst/>
          </p:spPr>
        </p:cxnSp>
        <p:sp>
          <p:nvSpPr>
            <p:cNvPr id="20" name="文本框 4"/>
            <p:cNvSpPr txBox="1"/>
            <p:nvPr/>
          </p:nvSpPr>
          <p:spPr>
            <a:xfrm>
              <a:off x="1995085" y="2933038"/>
              <a:ext cx="1474470" cy="218440"/>
            </a:xfrm>
            <a:prstGeom prst="rect">
              <a:avLst/>
            </a:prstGeom>
            <a:solidFill>
              <a:sysClr val="window" lastClr="FFFFFF"/>
            </a:solidFill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 smtClean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for</a:t>
              </a:r>
              <a:r>
                <a:rPr lang="zh-CN" sz="16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语句流程图</a:t>
              </a:r>
              <a:endParaRPr 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2608731" y="2723053"/>
              <a:ext cx="1377143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2" name="直接箭头连接符 21"/>
            <p:cNvCxnSpPr/>
            <p:nvPr/>
          </p:nvCxnSpPr>
          <p:spPr>
            <a:xfrm flipH="1">
              <a:off x="2614274" y="2719662"/>
              <a:ext cx="1" cy="213376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tailEnd type="triangle" w="sm" len="med"/>
            </a:ln>
            <a:effectLst/>
          </p:spPr>
        </p:cxnSp>
      </p:grpSp>
      <p:sp>
        <p:nvSpPr>
          <p:cNvPr id="24" name="矩形 23"/>
          <p:cNvSpPr/>
          <p:nvPr/>
        </p:nvSpPr>
        <p:spPr>
          <a:xfrm>
            <a:off x="406215" y="1224969"/>
            <a:ext cx="34162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可迭代对象指可以按次序迭代（循环）的对象，包括序列、迭代器（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iterator</a:t>
            </a:r>
            <a:r>
              <a:rPr lang="zh-CN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）以及</a:t>
            </a:r>
            <a:r>
              <a:rPr lang="zh-CN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其他可以迭代的对象如字典的键和文件的行等</a:t>
            </a:r>
            <a:r>
              <a:rPr lang="zh-CN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zh-CN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</a:t>
            </a:r>
            <a:r>
              <a:rPr lang="zh-CN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时变量取可迭代对象中的一个值，执行语句序列，再取下一个值，执行语句序列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21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zh-CN" altLang="en-US" dirty="0" smtClean="0"/>
              <a:t>循环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53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393728" y="1060577"/>
            <a:ext cx="4338512" cy="3599405"/>
            <a:chOff x="683156" y="1486209"/>
            <a:chExt cx="4118716" cy="4694876"/>
          </a:xfrm>
        </p:grpSpPr>
        <p:sp>
          <p:nvSpPr>
            <p:cNvPr id="6" name="任意多边形 5"/>
            <p:cNvSpPr/>
            <p:nvPr/>
          </p:nvSpPr>
          <p:spPr>
            <a:xfrm>
              <a:off x="683156" y="1486209"/>
              <a:ext cx="4118716" cy="469487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400" dirty="0"/>
            </a:p>
            <a:p>
              <a:r>
                <a:rPr lang="pl-PL" altLang="zh-CN" dirty="0"/>
                <a:t>&gt;&gt;&gt; aList = [1, 2, 3] </a:t>
              </a:r>
              <a:endParaRPr lang="en-US" altLang="zh-CN" dirty="0" smtClean="0"/>
            </a:p>
            <a:p>
              <a:r>
                <a:rPr lang="en-US" altLang="zh-CN" dirty="0" smtClean="0"/>
                <a:t>&gt;&gt;&gt; </a:t>
              </a:r>
              <a:r>
                <a:rPr lang="pl-PL" altLang="zh-CN" dirty="0">
                  <a:solidFill>
                    <a:schemeClr val="accent6"/>
                  </a:solidFill>
                </a:rPr>
                <a:t>for</a:t>
              </a:r>
              <a:r>
                <a:rPr lang="pl-PL" altLang="zh-CN" dirty="0"/>
                <a:t> </a:t>
              </a:r>
              <a:r>
                <a:rPr lang="pl-PL" altLang="zh-CN" dirty="0" smtClean="0"/>
                <a:t>i</a:t>
              </a:r>
              <a:r>
                <a:rPr lang="en-US" altLang="zh-CN" dirty="0" smtClean="0"/>
                <a:t>tem</a:t>
              </a:r>
              <a:r>
                <a:rPr lang="pl-PL" altLang="zh-CN" dirty="0" smtClean="0"/>
                <a:t> </a:t>
              </a:r>
              <a:r>
                <a:rPr lang="pl-PL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>
                  <a:solidFill>
                    <a:schemeClr val="accent6"/>
                  </a:solidFill>
                </a:rPr>
                <a:t> </a:t>
              </a:r>
              <a:r>
                <a:rPr lang="en-US" altLang="zh-CN" dirty="0" err="1" smtClean="0"/>
                <a:t>aList</a:t>
              </a:r>
              <a:r>
                <a:rPr lang="pl-PL" altLang="zh-CN" dirty="0" smtClean="0"/>
                <a:t>:</a:t>
              </a:r>
              <a:endParaRPr lang="pl-PL" altLang="zh-CN" dirty="0"/>
            </a:p>
            <a:p>
              <a:r>
                <a:rPr lang="en-US" altLang="zh-CN" dirty="0"/>
                <a:t>              </a:t>
              </a:r>
              <a:r>
                <a:rPr lang="pl-PL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pl-PL" altLang="zh-CN" dirty="0" smtClean="0"/>
                <a:t>(i</a:t>
              </a:r>
              <a:r>
                <a:rPr lang="en-US" altLang="zh-CN" dirty="0" smtClean="0"/>
                <a:t>tem</a:t>
              </a:r>
              <a:r>
                <a:rPr lang="pl-PL" altLang="zh-CN" dirty="0" smtClean="0"/>
                <a:t>)</a:t>
              </a:r>
              <a:endParaRPr lang="pl-PL" altLang="zh-CN" dirty="0"/>
            </a:p>
            <a:p>
              <a:r>
                <a:rPr lang="pl-PL" altLang="zh-CN" dirty="0">
                  <a:solidFill>
                    <a:srgbClr val="0070C0"/>
                  </a:solidFill>
                </a:rPr>
                <a:t>1</a:t>
              </a: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2</a:t>
              </a:r>
              <a:endParaRPr lang="pl-PL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 smtClean="0">
                  <a:solidFill>
                    <a:srgbClr val="0070C0"/>
                  </a:solidFill>
                </a:rPr>
                <a:t>3</a:t>
              </a:r>
            </a:p>
            <a:p>
              <a:r>
                <a:rPr lang="en-US" altLang="zh-CN" dirty="0"/>
                <a:t>&gt;&gt;&gt; </a:t>
              </a:r>
              <a:r>
                <a:rPr lang="en-US" altLang="zh-CN" dirty="0" smtClean="0">
                  <a:solidFill>
                    <a:schemeClr val="accent6"/>
                  </a:solidFill>
                </a:rPr>
                <a:t>for</a:t>
              </a:r>
              <a:r>
                <a:rPr lang="en-US" altLang="zh-CN" dirty="0" smtClean="0"/>
                <a:t> </a:t>
              </a:r>
              <a:r>
                <a:rPr lang="en-US" altLang="zh-CN" dirty="0"/>
                <a:t>item </a:t>
              </a:r>
              <a:r>
                <a:rPr lang="en-US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/>
                <a:t> </a:t>
              </a:r>
              <a:r>
                <a:rPr lang="en-US" altLang="zh-CN" dirty="0">
                  <a:solidFill>
                    <a:srgbClr val="7030A0"/>
                  </a:solidFill>
                </a:rPr>
                <a:t>enumerate</a:t>
              </a:r>
              <a:r>
                <a:rPr lang="en-US" altLang="zh-CN" dirty="0"/>
                <a:t>([</a:t>
              </a:r>
              <a:r>
                <a:rPr lang="en-US" altLang="zh-CN" dirty="0">
                  <a:solidFill>
                    <a:schemeClr val="accent3"/>
                  </a:solidFill>
                </a:rPr>
                <a:t>'a'</a:t>
              </a:r>
              <a:r>
                <a:rPr lang="en-US" altLang="zh-CN" dirty="0"/>
                <a:t>,</a:t>
              </a:r>
              <a:r>
                <a:rPr lang="en-US" altLang="zh-CN" dirty="0">
                  <a:solidFill>
                    <a:schemeClr val="accent3"/>
                  </a:solidFill>
                </a:rPr>
                <a:t> 'b'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'c'</a:t>
              </a:r>
              <a:r>
                <a:rPr lang="en-US" altLang="zh-CN" dirty="0"/>
                <a:t>]):</a:t>
              </a:r>
            </a:p>
            <a:p>
              <a:r>
                <a:rPr lang="en-US" altLang="zh-CN" dirty="0">
                  <a:solidFill>
                    <a:srgbClr val="7030A0"/>
                  </a:solidFill>
                </a:rPr>
                <a:t>      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        print</a:t>
              </a:r>
              <a:r>
                <a:rPr lang="en-US" altLang="zh-CN" dirty="0" smtClean="0"/>
                <a:t>(item</a:t>
              </a:r>
              <a:r>
                <a:rPr lang="en-US" altLang="zh-CN" dirty="0" smtClean="0"/>
                <a:t>)</a:t>
              </a: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(0, 'a')</a:t>
              </a: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(1, 'b')</a:t>
              </a: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(2, 'c')</a:t>
              </a:r>
              <a:endParaRPr lang="pl-PL" altLang="zh-CN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905354" y="1526446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38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猜数字游戏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54</a:t>
            </a:fld>
            <a:endParaRPr lang="zh-CN" altLang="en-US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2670443" cy="2088232"/>
          </a:xfrm>
        </p:spPr>
        <p:txBody>
          <a:bodyPr>
            <a:normAutofit/>
          </a:bodyPr>
          <a:lstStyle/>
          <a:p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程序随机产生一个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0~300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间的整数，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玩家竞猜，允许猜多次，系统给出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“猜中”、“太大了”或太  小了”的提示。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31840" y="1043718"/>
            <a:ext cx="5760640" cy="3652227"/>
            <a:chOff x="193160" y="1505913"/>
            <a:chExt cx="4762872" cy="4680521"/>
          </a:xfrm>
        </p:grpSpPr>
        <p:sp>
          <p:nvSpPr>
            <p:cNvPr id="14" name="任意多边形 13"/>
            <p:cNvSpPr/>
            <p:nvPr/>
          </p:nvSpPr>
          <p:spPr>
            <a:xfrm>
              <a:off x="193160" y="1505914"/>
              <a:ext cx="4762872" cy="468052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1200" dirty="0"/>
            </a:p>
            <a:p>
              <a:pPr>
                <a:lnSpc>
                  <a:spcPts val="1350"/>
                </a:lnSpc>
              </a:pPr>
              <a:endParaRPr lang="en-US" altLang="zh-CN" sz="1200" dirty="0"/>
            </a:p>
            <a:p>
              <a:r>
                <a:rPr lang="en-US" altLang="zh-CN" sz="1600" i="1" dirty="0">
                  <a:solidFill>
                    <a:schemeClr val="bg1">
                      <a:lumMod val="65000"/>
                    </a:schemeClr>
                  </a:solidFill>
                </a:rPr>
                <a:t># Filename: </a:t>
              </a:r>
              <a:r>
                <a:rPr lang="en-US" altLang="zh-CN" sz="1600" i="1" dirty="0" smtClean="0">
                  <a:solidFill>
                    <a:schemeClr val="bg1">
                      <a:lumMod val="65000"/>
                    </a:schemeClr>
                  </a:solidFill>
                </a:rPr>
                <a:t>guessnum2.py</a:t>
              </a:r>
            </a:p>
            <a:p>
              <a:r>
                <a:rPr lang="en-US" altLang="zh-CN" sz="170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1700" dirty="0"/>
                <a:t> random </a:t>
              </a:r>
              <a:r>
                <a:rPr lang="en-US" altLang="zh-CN" sz="17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1700" dirty="0"/>
                <a:t> </a:t>
              </a:r>
              <a:r>
                <a:rPr lang="en-US" altLang="zh-CN" sz="1700" dirty="0" err="1" smtClean="0"/>
                <a:t>randint</a:t>
              </a:r>
              <a:endParaRPr lang="en-US" altLang="zh-CN" sz="1700" dirty="0"/>
            </a:p>
            <a:p>
              <a:r>
                <a:rPr lang="en-US" altLang="zh-CN" sz="1700" dirty="0"/>
                <a:t>x = </a:t>
              </a:r>
              <a:r>
                <a:rPr lang="en-US" altLang="zh-CN" sz="1700" dirty="0" err="1"/>
                <a:t>randint</a:t>
              </a:r>
              <a:r>
                <a:rPr lang="en-US" altLang="zh-CN" sz="1700" dirty="0"/>
                <a:t>(0, 300)</a:t>
              </a:r>
            </a:p>
            <a:p>
              <a:r>
                <a:rPr lang="en-US" altLang="zh-CN" sz="1700" dirty="0">
                  <a:solidFill>
                    <a:schemeClr val="accent6"/>
                  </a:solidFill>
                </a:rPr>
                <a:t>for </a:t>
              </a:r>
              <a:r>
                <a:rPr lang="en-US" altLang="zh-CN" sz="1700" dirty="0"/>
                <a:t>count </a:t>
              </a:r>
              <a:r>
                <a:rPr lang="en-US" altLang="zh-CN" sz="17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1700" dirty="0"/>
                <a:t> 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range</a:t>
              </a:r>
              <a:r>
                <a:rPr lang="en-US" altLang="zh-CN" sz="1700" dirty="0" smtClean="0"/>
                <a:t>(5</a:t>
              </a:r>
              <a:r>
                <a:rPr lang="en-US" altLang="zh-CN" sz="1700" dirty="0"/>
                <a:t>): </a:t>
              </a:r>
            </a:p>
            <a:p>
              <a:r>
                <a:rPr lang="en-US" altLang="zh-CN" sz="1700" dirty="0"/>
                <a:t> </a:t>
              </a:r>
              <a:r>
                <a:rPr lang="en-US" altLang="zh-CN" sz="1700" dirty="0" smtClean="0"/>
                <a:t>       digit </a:t>
              </a:r>
              <a:r>
                <a:rPr lang="en-US" altLang="zh-CN" sz="1700" dirty="0"/>
                <a:t>= </a:t>
              </a:r>
              <a:r>
                <a:rPr lang="en-US" altLang="zh-CN" sz="1700" dirty="0" err="1" smtClean="0">
                  <a:solidFill>
                    <a:srgbClr val="7030A0"/>
                  </a:solidFill>
                </a:rPr>
                <a:t>int</a:t>
              </a:r>
              <a:r>
                <a:rPr lang="en-US" altLang="zh-CN" sz="1700" dirty="0" smtClean="0"/>
                <a:t>(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1700" dirty="0" smtClean="0"/>
                <a:t>(</a:t>
              </a:r>
              <a:r>
                <a:rPr lang="en-US" altLang="zh-CN" sz="1700" dirty="0">
                  <a:solidFill>
                    <a:schemeClr val="accent3"/>
                  </a:solidFill>
                </a:rPr>
                <a:t>'Please input a number between 0~300</a:t>
              </a:r>
              <a:r>
                <a:rPr lang="en-US" altLang="zh-CN" sz="1700">
                  <a:solidFill>
                    <a:schemeClr val="accent3"/>
                  </a:solidFill>
                </a:rPr>
                <a:t>: </a:t>
              </a:r>
              <a:r>
                <a:rPr lang="en-US" altLang="zh-CN" sz="170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1700" smtClean="0"/>
                <a:t>))</a:t>
              </a:r>
              <a:endParaRPr lang="en-US" altLang="zh-CN" sz="1700" dirty="0"/>
            </a:p>
            <a:p>
              <a:r>
                <a:rPr lang="en-US" altLang="zh-CN" sz="1700" dirty="0"/>
                <a:t>    </a:t>
              </a:r>
              <a:r>
                <a:rPr lang="en-US" altLang="zh-CN" sz="1700" dirty="0" smtClean="0"/>
                <a:t>    </a:t>
              </a:r>
              <a:r>
                <a:rPr lang="en-US" altLang="zh-CN" sz="1700" dirty="0" smtClean="0">
                  <a:solidFill>
                    <a:schemeClr val="accent6"/>
                  </a:solidFill>
                </a:rPr>
                <a:t>if</a:t>
              </a:r>
              <a:r>
                <a:rPr lang="en-US" altLang="zh-CN" sz="1700" dirty="0" smtClean="0"/>
                <a:t> </a:t>
              </a:r>
              <a:r>
                <a:rPr lang="en-US" altLang="zh-CN" sz="1700" dirty="0"/>
                <a:t>digit  == x :</a:t>
              </a:r>
            </a:p>
            <a:p>
              <a:r>
                <a:rPr lang="en-US" altLang="zh-CN" sz="1700" dirty="0"/>
                <a:t>        </a:t>
              </a:r>
              <a:r>
                <a:rPr lang="en-US" altLang="zh-CN" sz="1700" dirty="0" smtClean="0"/>
                <a:t>        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700" dirty="0" smtClean="0"/>
                <a:t>(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'Bingo!'</a:t>
              </a:r>
              <a:r>
                <a:rPr lang="en-US" altLang="zh-CN" sz="1700" dirty="0" smtClean="0"/>
                <a:t>)</a:t>
              </a:r>
              <a:endParaRPr lang="en-US" altLang="zh-CN" sz="1700" dirty="0"/>
            </a:p>
            <a:p>
              <a:r>
                <a:rPr lang="en-US" altLang="zh-CN" sz="1700" dirty="0">
                  <a:solidFill>
                    <a:schemeClr val="accent6"/>
                  </a:solidFill>
                </a:rPr>
                <a:t>    </a:t>
              </a:r>
              <a:r>
                <a:rPr lang="en-US" altLang="zh-CN" sz="1700" dirty="0" smtClean="0">
                  <a:solidFill>
                    <a:schemeClr val="accent6"/>
                  </a:solidFill>
                </a:rPr>
                <a:t>    </a:t>
              </a:r>
              <a:r>
                <a:rPr lang="en-US" altLang="zh-CN" sz="1700" dirty="0" err="1" smtClean="0">
                  <a:solidFill>
                    <a:schemeClr val="accent6"/>
                  </a:solidFill>
                </a:rPr>
                <a:t>elif</a:t>
              </a:r>
              <a:r>
                <a:rPr lang="en-US" altLang="zh-CN" sz="1700" dirty="0" smtClean="0">
                  <a:solidFill>
                    <a:schemeClr val="accent6"/>
                  </a:solidFill>
                </a:rPr>
                <a:t> </a:t>
              </a:r>
              <a:r>
                <a:rPr lang="en-US" altLang="zh-CN" sz="1700" dirty="0"/>
                <a:t>digit &gt; x:</a:t>
              </a:r>
            </a:p>
            <a:p>
              <a:r>
                <a:rPr lang="en-US" altLang="zh-CN" sz="1700" dirty="0"/>
                <a:t>        </a:t>
              </a:r>
              <a:r>
                <a:rPr lang="en-US" altLang="zh-CN" sz="1700" dirty="0" smtClean="0"/>
                <a:t>        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700" dirty="0" smtClean="0"/>
                <a:t>(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'Too </a:t>
              </a:r>
              <a:r>
                <a:rPr lang="en-US" altLang="zh-CN" sz="1700" dirty="0">
                  <a:solidFill>
                    <a:schemeClr val="accent3"/>
                  </a:solidFill>
                </a:rPr>
                <a:t>large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, please </a:t>
              </a:r>
              <a:r>
                <a:rPr lang="en-US" altLang="zh-CN" sz="1700" dirty="0">
                  <a:solidFill>
                    <a:schemeClr val="accent3"/>
                  </a:solidFill>
                </a:rPr>
                <a:t>try again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.'</a:t>
              </a:r>
              <a:r>
                <a:rPr lang="en-US" altLang="zh-CN" sz="1700" dirty="0" smtClean="0"/>
                <a:t>)</a:t>
              </a:r>
              <a:endParaRPr lang="en-US" altLang="zh-CN" sz="1700" dirty="0"/>
            </a:p>
            <a:p>
              <a:r>
                <a:rPr lang="en-US" altLang="zh-CN" sz="1700" dirty="0"/>
                <a:t>    </a:t>
              </a:r>
              <a:r>
                <a:rPr lang="en-US" altLang="zh-CN" sz="1700" dirty="0" smtClean="0"/>
                <a:t>    </a:t>
              </a:r>
              <a:r>
                <a:rPr lang="en-US" altLang="zh-CN" sz="1700" dirty="0" smtClean="0">
                  <a:solidFill>
                    <a:schemeClr val="accent6"/>
                  </a:solidFill>
                </a:rPr>
                <a:t>else</a:t>
              </a:r>
              <a:r>
                <a:rPr lang="en-US" altLang="zh-CN" sz="1700" dirty="0"/>
                <a:t>:</a:t>
              </a:r>
            </a:p>
            <a:p>
              <a:r>
                <a:rPr lang="en-US" altLang="zh-CN" sz="1700" dirty="0"/>
                <a:t>        </a:t>
              </a:r>
              <a:r>
                <a:rPr lang="en-US" altLang="zh-CN" sz="1700" dirty="0" smtClean="0"/>
                <a:t>        </a:t>
              </a:r>
              <a:r>
                <a:rPr lang="en-US" altLang="zh-CN" sz="17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700" dirty="0" smtClean="0"/>
                <a:t>(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'Too </a:t>
              </a:r>
              <a:r>
                <a:rPr lang="en-US" altLang="zh-CN" sz="1700" dirty="0">
                  <a:solidFill>
                    <a:schemeClr val="accent3"/>
                  </a:solidFill>
                </a:rPr>
                <a:t>small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, please </a:t>
              </a:r>
              <a:r>
                <a:rPr lang="en-US" altLang="zh-CN" sz="1700" dirty="0">
                  <a:solidFill>
                    <a:schemeClr val="accent3"/>
                  </a:solidFill>
                </a:rPr>
                <a:t>try again</a:t>
              </a:r>
              <a:r>
                <a:rPr lang="en-US" altLang="zh-CN" sz="1700" dirty="0" smtClean="0">
                  <a:solidFill>
                    <a:schemeClr val="accent3"/>
                  </a:solidFill>
                </a:rPr>
                <a:t>.'</a:t>
              </a:r>
              <a:r>
                <a:rPr lang="en-US" altLang="zh-CN" sz="1700" dirty="0" smtClean="0"/>
                <a:t>)</a:t>
              </a:r>
              <a:endParaRPr lang="en-US" altLang="zh-CN" sz="1700" dirty="0"/>
            </a:p>
          </p:txBody>
        </p:sp>
        <p:sp>
          <p:nvSpPr>
            <p:cNvPr id="15" name="椭圆形标注 14"/>
            <p:cNvSpPr/>
            <p:nvPr/>
          </p:nvSpPr>
          <p:spPr>
            <a:xfrm>
              <a:off x="371768" y="1505913"/>
              <a:ext cx="720000" cy="50400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62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可迭代对象 和 迭代器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9902833"/>
              </p:ext>
            </p:extLst>
          </p:nvPr>
        </p:nvGraphicFramePr>
        <p:xfrm>
          <a:off x="461963" y="987425"/>
          <a:ext cx="8229600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806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可迭代对象 和 迭代器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56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025576" y="1060577"/>
            <a:ext cx="2178272" cy="2190093"/>
            <a:chOff x="683156" y="1486209"/>
            <a:chExt cx="2067917" cy="2856643"/>
          </a:xfrm>
        </p:grpSpPr>
        <p:sp>
          <p:nvSpPr>
            <p:cNvPr id="6" name="任意多边形 5"/>
            <p:cNvSpPr/>
            <p:nvPr/>
          </p:nvSpPr>
          <p:spPr>
            <a:xfrm>
              <a:off x="683156" y="1486209"/>
              <a:ext cx="2067917" cy="285664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400" dirty="0"/>
            </a:p>
            <a:p>
              <a:r>
                <a:rPr lang="pl-PL" altLang="zh-CN" dirty="0"/>
                <a:t>&gt;&gt;&gt; aList = [1, 2, 3] </a:t>
              </a:r>
              <a:endParaRPr lang="en-US" altLang="zh-CN" dirty="0" smtClean="0"/>
            </a:p>
            <a:p>
              <a:r>
                <a:rPr lang="en-US" altLang="zh-CN" dirty="0" smtClean="0"/>
                <a:t>&gt;&gt;&gt; </a:t>
              </a:r>
              <a:r>
                <a:rPr lang="pl-PL" altLang="zh-CN" dirty="0">
                  <a:solidFill>
                    <a:schemeClr val="accent6"/>
                  </a:solidFill>
                </a:rPr>
                <a:t>for</a:t>
              </a:r>
              <a:r>
                <a:rPr lang="pl-PL" altLang="zh-CN" dirty="0"/>
                <a:t> </a:t>
              </a:r>
              <a:r>
                <a:rPr lang="pl-PL" altLang="zh-CN" dirty="0" smtClean="0"/>
                <a:t>i</a:t>
              </a:r>
              <a:r>
                <a:rPr lang="en-US" altLang="zh-CN" dirty="0" smtClean="0"/>
                <a:t>tem</a:t>
              </a:r>
              <a:r>
                <a:rPr lang="pl-PL" altLang="zh-CN" dirty="0" smtClean="0"/>
                <a:t> </a:t>
              </a:r>
              <a:r>
                <a:rPr lang="pl-PL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>
                  <a:solidFill>
                    <a:schemeClr val="accent6"/>
                  </a:solidFill>
                </a:rPr>
                <a:t> </a:t>
              </a:r>
              <a:r>
                <a:rPr lang="en-US" altLang="zh-CN" dirty="0" err="1" smtClean="0"/>
                <a:t>aList</a:t>
              </a:r>
              <a:r>
                <a:rPr lang="pl-PL" altLang="zh-CN" dirty="0" smtClean="0"/>
                <a:t>:</a:t>
              </a:r>
              <a:endParaRPr lang="pl-PL" altLang="zh-CN" dirty="0"/>
            </a:p>
            <a:p>
              <a:r>
                <a:rPr lang="en-US" altLang="zh-CN" dirty="0"/>
                <a:t>              </a:t>
              </a:r>
              <a:r>
                <a:rPr lang="pl-PL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pl-PL" altLang="zh-CN" dirty="0" smtClean="0"/>
                <a:t>(i</a:t>
              </a:r>
              <a:r>
                <a:rPr lang="en-US" altLang="zh-CN" dirty="0" smtClean="0"/>
                <a:t>tem</a:t>
              </a:r>
              <a:r>
                <a:rPr lang="pl-PL" altLang="zh-CN" dirty="0" smtClean="0"/>
                <a:t>)</a:t>
              </a:r>
              <a:endParaRPr lang="pl-PL" altLang="zh-CN" dirty="0"/>
            </a:p>
            <a:p>
              <a:r>
                <a:rPr lang="pl-PL" altLang="zh-CN" dirty="0">
                  <a:solidFill>
                    <a:srgbClr val="0070C0"/>
                  </a:solidFill>
                </a:rPr>
                <a:t>1</a:t>
              </a: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2</a:t>
              </a:r>
              <a:endParaRPr lang="pl-PL" altLang="zh-CN" dirty="0">
                <a:solidFill>
                  <a:srgbClr val="0070C0"/>
                </a:solidFill>
              </a:endParaRPr>
            </a:p>
            <a:p>
              <a:r>
                <a:rPr lang="en-US" altLang="zh-CN" dirty="0" smtClean="0">
                  <a:solidFill>
                    <a:srgbClr val="0070C0"/>
                  </a:solidFill>
                </a:rPr>
                <a:t>3</a:t>
              </a:r>
              <a:endParaRPr lang="pl-PL" altLang="zh-CN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905354" y="1526446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51920" y="1060577"/>
            <a:ext cx="4248472" cy="3671413"/>
            <a:chOff x="-820763" y="1445972"/>
            <a:chExt cx="4033238" cy="4788800"/>
          </a:xfrm>
        </p:grpSpPr>
        <p:sp>
          <p:nvSpPr>
            <p:cNvPr id="12" name="任意多边形 11"/>
            <p:cNvSpPr/>
            <p:nvPr/>
          </p:nvSpPr>
          <p:spPr>
            <a:xfrm>
              <a:off x="-820763" y="1486209"/>
              <a:ext cx="4033238" cy="474856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400" dirty="0"/>
            </a:p>
            <a:p>
              <a:r>
                <a:rPr lang="pl-PL" altLang="zh-CN" dirty="0"/>
                <a:t>&gt;&gt;&gt; </a:t>
              </a:r>
              <a:r>
                <a:rPr lang="en-US" altLang="zh-CN" dirty="0" smtClean="0"/>
                <a:t>i</a:t>
              </a:r>
              <a:r>
                <a:rPr lang="pl-PL" altLang="zh-CN" dirty="0" smtClean="0"/>
                <a:t> </a:t>
              </a:r>
              <a:r>
                <a:rPr lang="pl-PL" altLang="zh-CN" dirty="0"/>
                <a:t>= </a:t>
              </a:r>
              <a:r>
                <a:rPr lang="en-US" altLang="zh-CN" dirty="0" err="1" smtClean="0">
                  <a:solidFill>
                    <a:srgbClr val="7030A0"/>
                  </a:solidFill>
                </a:rPr>
                <a:t>iter</a:t>
              </a:r>
              <a:r>
                <a:rPr lang="en-US" altLang="zh-CN" dirty="0" smtClean="0"/>
                <a:t>(</a:t>
              </a:r>
              <a:r>
                <a:rPr lang="pl-PL" altLang="zh-CN" dirty="0" smtClean="0"/>
                <a:t>[1</a:t>
              </a:r>
              <a:r>
                <a:rPr lang="pl-PL" altLang="zh-CN" dirty="0"/>
                <a:t>, 2, 3</a:t>
              </a:r>
              <a:r>
                <a:rPr lang="pl-PL" altLang="zh-CN" dirty="0" smtClean="0"/>
                <a:t>]</a:t>
              </a:r>
              <a:r>
                <a:rPr lang="en-US" altLang="zh-CN" dirty="0" smtClean="0"/>
                <a:t>)</a:t>
              </a:r>
            </a:p>
            <a:p>
              <a:r>
                <a:rPr lang="en-US" altLang="zh-CN" dirty="0"/>
                <a:t>&gt;&gt;&gt; </a:t>
              </a:r>
              <a:r>
                <a:rPr lang="en-US" altLang="zh-CN" dirty="0">
                  <a:solidFill>
                    <a:srgbClr val="7030A0"/>
                  </a:solidFill>
                </a:rPr>
                <a:t>next</a:t>
              </a:r>
              <a:r>
                <a:rPr lang="en-US" altLang="zh-CN" dirty="0"/>
                <a:t>(i)</a:t>
              </a: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1</a:t>
              </a:r>
            </a:p>
            <a:p>
              <a:r>
                <a:rPr lang="en-US" altLang="zh-CN" dirty="0"/>
                <a:t>&gt;&gt;&gt; </a:t>
              </a:r>
              <a:r>
                <a:rPr lang="en-US" altLang="zh-CN" dirty="0">
                  <a:solidFill>
                    <a:srgbClr val="7030A0"/>
                  </a:solidFill>
                </a:rPr>
                <a:t>next</a:t>
              </a:r>
              <a:r>
                <a:rPr lang="en-US" altLang="zh-CN" dirty="0"/>
                <a:t>(i) </a:t>
              </a:r>
              <a:endParaRPr lang="en-US" altLang="zh-CN" dirty="0" smtClean="0"/>
            </a:p>
            <a:p>
              <a:r>
                <a:rPr lang="en-US" altLang="zh-CN" dirty="0">
                  <a:solidFill>
                    <a:srgbClr val="0070C0"/>
                  </a:solidFill>
                </a:rPr>
                <a:t>2</a:t>
              </a:r>
            </a:p>
            <a:p>
              <a:r>
                <a:rPr lang="en-US" altLang="zh-CN" dirty="0"/>
                <a:t>&gt;&gt;&gt; </a:t>
              </a:r>
              <a:r>
                <a:rPr lang="en-US" altLang="zh-CN" dirty="0">
                  <a:solidFill>
                    <a:srgbClr val="7030A0"/>
                  </a:solidFill>
                </a:rPr>
                <a:t>next</a:t>
              </a:r>
              <a:r>
                <a:rPr lang="en-US" altLang="zh-CN" dirty="0"/>
                <a:t>(i)</a:t>
              </a:r>
            </a:p>
            <a:p>
              <a:r>
                <a:rPr lang="en-US" altLang="zh-CN" dirty="0">
                  <a:solidFill>
                    <a:srgbClr val="0070C0"/>
                  </a:solidFill>
                </a:rPr>
                <a:t>3</a:t>
              </a:r>
            </a:p>
            <a:p>
              <a:r>
                <a:rPr lang="en-US" altLang="zh-CN" dirty="0"/>
                <a:t>&gt;&gt;&gt; </a:t>
              </a:r>
              <a:r>
                <a:rPr lang="en-US" altLang="zh-CN" dirty="0">
                  <a:solidFill>
                    <a:srgbClr val="7030A0"/>
                  </a:solidFill>
                </a:rPr>
                <a:t>next</a:t>
              </a:r>
              <a:r>
                <a:rPr lang="en-US" altLang="zh-CN" dirty="0"/>
                <a:t>(i) </a:t>
              </a:r>
              <a:endParaRPr lang="en-US" altLang="zh-CN" dirty="0" smtClean="0"/>
            </a:p>
            <a:p>
              <a:r>
                <a:rPr lang="en-US" altLang="zh-CN" dirty="0" err="1" smtClean="0">
                  <a:solidFill>
                    <a:srgbClr val="FF0000"/>
                  </a:solidFill>
                </a:rPr>
                <a:t>Traceback</a:t>
              </a:r>
              <a:r>
                <a:rPr lang="en-US" altLang="zh-CN" dirty="0" smtClean="0">
                  <a:solidFill>
                    <a:srgbClr val="FF0000"/>
                  </a:solidFill>
                </a:rPr>
                <a:t> </a:t>
              </a:r>
              <a:r>
                <a:rPr lang="en-US" altLang="zh-CN" dirty="0">
                  <a:solidFill>
                    <a:srgbClr val="FF0000"/>
                  </a:solidFill>
                </a:rPr>
                <a:t>(most recent call last):</a:t>
              </a:r>
            </a:p>
            <a:p>
              <a:r>
                <a:rPr lang="en-US" altLang="zh-CN" dirty="0">
                  <a:solidFill>
                    <a:srgbClr val="FF0000"/>
                  </a:solidFill>
                </a:rPr>
                <a:t>  File "&lt;pyshell#16&gt;", line 1, in &lt;module&gt;</a:t>
              </a:r>
            </a:p>
            <a:p>
              <a:r>
                <a:rPr lang="en-US" altLang="zh-CN" dirty="0">
                  <a:solidFill>
                    <a:srgbClr val="FF0000"/>
                  </a:solidFill>
                </a:rPr>
                <a:t>    </a:t>
              </a:r>
              <a:r>
                <a:rPr lang="en-US" altLang="zh-CN" dirty="0" err="1">
                  <a:solidFill>
                    <a:srgbClr val="FF0000"/>
                  </a:solidFill>
                </a:rPr>
                <a:t>i.__next</a:t>
              </a:r>
              <a:r>
                <a:rPr lang="en-US" altLang="zh-CN" dirty="0">
                  <a:solidFill>
                    <a:srgbClr val="FF0000"/>
                  </a:solidFill>
                </a:rPr>
                <a:t>__()</a:t>
              </a:r>
            </a:p>
            <a:p>
              <a:r>
                <a:rPr lang="en-US" altLang="zh-CN" dirty="0" err="1">
                  <a:solidFill>
                    <a:srgbClr val="FF0000"/>
                  </a:solidFill>
                </a:rPr>
                <a:t>StopIteration</a:t>
              </a:r>
              <a:endParaRPr lang="pl-PL" altLang="zh-CN" dirty="0">
                <a:solidFill>
                  <a:srgbClr val="FF0000"/>
                </a:solidFill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-684043" y="1445972"/>
              <a:ext cx="720000" cy="387847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917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可迭代对象 和 迭代器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57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025576" y="1060577"/>
            <a:ext cx="7434856" cy="3167357"/>
            <a:chOff x="683156" y="1486209"/>
            <a:chExt cx="7058194" cy="4131335"/>
          </a:xfrm>
        </p:grpSpPr>
        <p:sp>
          <p:nvSpPr>
            <p:cNvPr id="6" name="任意多边形 5"/>
            <p:cNvSpPr/>
            <p:nvPr/>
          </p:nvSpPr>
          <p:spPr>
            <a:xfrm>
              <a:off x="683156" y="1486209"/>
              <a:ext cx="7058194" cy="413133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400" dirty="0"/>
            </a:p>
            <a:p>
              <a:r>
                <a:rPr lang="pl-PL" altLang="zh-CN" dirty="0"/>
                <a:t>&gt;&gt;&gt; </a:t>
              </a:r>
              <a:r>
                <a:rPr lang="pl-PL" altLang="zh-CN" dirty="0">
                  <a:solidFill>
                    <a:schemeClr val="accent6"/>
                  </a:solidFill>
                </a:rPr>
                <a:t>from</a:t>
              </a:r>
              <a:r>
                <a:rPr lang="pl-PL" altLang="zh-CN" dirty="0"/>
                <a:t> collections </a:t>
              </a:r>
              <a:r>
                <a:rPr lang="pl-PL" altLang="zh-CN" dirty="0">
                  <a:solidFill>
                    <a:schemeClr val="accent6"/>
                  </a:solidFill>
                </a:rPr>
                <a:t>import</a:t>
              </a:r>
              <a:r>
                <a:rPr lang="pl-PL" altLang="zh-CN" dirty="0"/>
                <a:t> Iterable, Iterator   </a:t>
              </a:r>
              <a:r>
                <a:rPr lang="pl-PL" altLang="zh-CN" dirty="0">
                  <a:solidFill>
                    <a:srgbClr val="FF0000"/>
                  </a:solidFill>
                </a:rPr>
                <a:t># </a:t>
              </a:r>
              <a:r>
                <a:rPr lang="zh-CN" altLang="en-US" dirty="0">
                  <a:solidFill>
                    <a:srgbClr val="FF0000"/>
                  </a:solidFill>
                </a:rPr>
                <a:t>导入</a:t>
              </a:r>
              <a:r>
                <a:rPr lang="pl-PL" altLang="zh-CN" dirty="0">
                  <a:solidFill>
                    <a:srgbClr val="FF0000"/>
                  </a:solidFill>
                </a:rPr>
                <a:t>Iterable</a:t>
              </a:r>
              <a:r>
                <a:rPr lang="zh-CN" altLang="en-US" dirty="0">
                  <a:solidFill>
                    <a:srgbClr val="FF0000"/>
                  </a:solidFill>
                </a:rPr>
                <a:t>和</a:t>
              </a:r>
              <a:r>
                <a:rPr lang="pl-PL" altLang="zh-CN" dirty="0">
                  <a:solidFill>
                    <a:srgbClr val="FF0000"/>
                  </a:solidFill>
                </a:rPr>
                <a:t>Iterator</a:t>
              </a:r>
              <a:r>
                <a:rPr lang="zh-CN" altLang="en-US" dirty="0">
                  <a:solidFill>
                    <a:srgbClr val="FF0000"/>
                  </a:solidFill>
                </a:rPr>
                <a:t>类</a:t>
              </a:r>
            </a:p>
            <a:p>
              <a:r>
                <a:rPr lang="en-US" altLang="zh-CN" dirty="0" smtClean="0"/>
                <a:t>&gt;&gt;&gt; </a:t>
              </a:r>
              <a:r>
                <a:rPr lang="pl-PL" altLang="zh-CN" dirty="0">
                  <a:solidFill>
                    <a:srgbClr val="7030A0"/>
                  </a:solidFill>
                </a:rPr>
                <a:t>isinstance</a:t>
              </a:r>
              <a:r>
                <a:rPr lang="pl-PL" altLang="zh-CN" dirty="0"/>
                <a:t>(aList, Iterable)</a:t>
              </a:r>
            </a:p>
            <a:p>
              <a:r>
                <a:rPr lang="pl-PL" altLang="zh-CN" dirty="0">
                  <a:solidFill>
                    <a:schemeClr val="accent1"/>
                  </a:solidFill>
                </a:rPr>
                <a:t>True</a:t>
              </a:r>
            </a:p>
            <a:p>
              <a:r>
                <a:rPr lang="pl-PL" altLang="zh-CN" dirty="0"/>
                <a:t>&gt;&gt;&gt; </a:t>
              </a:r>
              <a:r>
                <a:rPr lang="pl-PL" altLang="zh-CN" dirty="0">
                  <a:solidFill>
                    <a:srgbClr val="7030A0"/>
                  </a:solidFill>
                </a:rPr>
                <a:t>isinstance</a:t>
              </a:r>
              <a:r>
                <a:rPr lang="pl-PL" altLang="zh-CN" dirty="0"/>
                <a:t>(aList, Iterator)</a:t>
              </a:r>
            </a:p>
            <a:p>
              <a:r>
                <a:rPr lang="pl-PL" altLang="zh-CN" dirty="0">
                  <a:solidFill>
                    <a:schemeClr val="accent1"/>
                  </a:solidFill>
                </a:rPr>
                <a:t>False</a:t>
              </a:r>
            </a:p>
            <a:p>
              <a:r>
                <a:rPr lang="pl-PL" altLang="zh-CN" dirty="0"/>
                <a:t>&gt;&gt;&gt; </a:t>
              </a:r>
              <a:r>
                <a:rPr lang="pl-PL" altLang="zh-CN" dirty="0">
                  <a:solidFill>
                    <a:srgbClr val="7030A0"/>
                  </a:solidFill>
                </a:rPr>
                <a:t>isinstance</a:t>
              </a:r>
              <a:r>
                <a:rPr lang="pl-PL" altLang="zh-CN" dirty="0"/>
                <a:t>(</a:t>
              </a:r>
              <a:r>
                <a:rPr lang="pl-PL" altLang="zh-CN" dirty="0">
                  <a:solidFill>
                    <a:srgbClr val="7030A0"/>
                  </a:solidFill>
                </a:rPr>
                <a:t>iter</a:t>
              </a:r>
              <a:r>
                <a:rPr lang="pl-PL" altLang="zh-CN" dirty="0"/>
                <a:t>(aList), Iterator)</a:t>
              </a:r>
            </a:p>
            <a:p>
              <a:r>
                <a:rPr lang="pl-PL" altLang="zh-CN" dirty="0">
                  <a:solidFill>
                    <a:schemeClr val="accent1"/>
                  </a:solidFill>
                </a:rPr>
                <a:t>True</a:t>
              </a:r>
            </a:p>
            <a:p>
              <a:r>
                <a:rPr lang="pl-PL" altLang="zh-CN" dirty="0" smtClean="0"/>
                <a:t>&gt;&gt;&gt; </a:t>
              </a:r>
              <a:r>
                <a:rPr lang="pl-PL" altLang="zh-CN" dirty="0">
                  <a:solidFill>
                    <a:srgbClr val="7030A0"/>
                  </a:solidFill>
                </a:rPr>
                <a:t>isinstance</a:t>
              </a:r>
              <a:r>
                <a:rPr lang="pl-PL" altLang="zh-CN" dirty="0"/>
                <a:t>(</a:t>
              </a:r>
              <a:r>
                <a:rPr lang="pl-PL" altLang="zh-CN" dirty="0">
                  <a:solidFill>
                    <a:srgbClr val="7030A0"/>
                  </a:solidFill>
                </a:rPr>
                <a:t>enumerate</a:t>
              </a:r>
              <a:r>
                <a:rPr lang="pl-PL" altLang="zh-CN" dirty="0"/>
                <a:t>(</a:t>
              </a:r>
              <a:r>
                <a:rPr lang="pl-PL" altLang="zh-CN" dirty="0">
                  <a:solidFill>
                    <a:schemeClr val="accent3"/>
                  </a:solidFill>
                </a:rPr>
                <a:t>'abc'</a:t>
              </a:r>
              <a:r>
                <a:rPr lang="pl-PL" altLang="zh-CN" dirty="0"/>
                <a:t>), Iterator)</a:t>
              </a:r>
            </a:p>
            <a:p>
              <a:r>
                <a:rPr lang="pl-PL" altLang="zh-CN" dirty="0">
                  <a:solidFill>
                    <a:schemeClr val="accent1"/>
                  </a:solidFill>
                </a:rPr>
                <a:t>True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905354" y="1526446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596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可迭代对象 和 迭代器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迭代器转换成可迭代对象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58</a:t>
            </a:fld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835696" y="1707655"/>
            <a:ext cx="5256584" cy="1800200"/>
            <a:chOff x="204636" y="1486210"/>
            <a:chExt cx="4990278" cy="2348087"/>
          </a:xfrm>
        </p:grpSpPr>
        <p:sp>
          <p:nvSpPr>
            <p:cNvPr id="7" name="任意多边形 6"/>
            <p:cNvSpPr/>
            <p:nvPr/>
          </p:nvSpPr>
          <p:spPr>
            <a:xfrm>
              <a:off x="204636" y="1486210"/>
              <a:ext cx="4990278" cy="234808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400" dirty="0"/>
            </a:p>
            <a:p>
              <a:r>
                <a:rPr lang="pl-PL" altLang="zh-CN" dirty="0"/>
                <a:t>&gt;&gt;&gt; </a:t>
              </a:r>
              <a:r>
                <a:rPr lang="pl-PL" altLang="zh-CN" dirty="0">
                  <a:solidFill>
                    <a:srgbClr val="7030A0"/>
                  </a:solidFill>
                </a:rPr>
                <a:t>enumerate</a:t>
              </a:r>
              <a:r>
                <a:rPr lang="pl-PL" altLang="zh-CN" dirty="0"/>
                <a:t>(</a:t>
              </a:r>
              <a:r>
                <a:rPr lang="pl-PL" altLang="zh-CN" dirty="0">
                  <a:solidFill>
                    <a:schemeClr val="accent3"/>
                  </a:solidFill>
                </a:rPr>
                <a:t>'abc'</a:t>
              </a:r>
              <a:r>
                <a:rPr lang="pl-PL" altLang="zh-CN" dirty="0"/>
                <a:t>)</a:t>
              </a:r>
            </a:p>
            <a:p>
              <a:r>
                <a:rPr lang="pl-PL" altLang="zh-CN" dirty="0">
                  <a:solidFill>
                    <a:schemeClr val="accent1"/>
                  </a:solidFill>
                </a:rPr>
                <a:t>&lt;enumerate object at 0x000001F56219EDC8</a:t>
              </a:r>
              <a:r>
                <a:rPr lang="pl-PL" altLang="zh-CN" dirty="0" smtClean="0">
                  <a:solidFill>
                    <a:schemeClr val="accent1"/>
                  </a:solidFill>
                </a:rPr>
                <a:t>&gt;</a:t>
              </a:r>
              <a:endParaRPr lang="pl-PL" altLang="zh-CN" dirty="0">
                <a:solidFill>
                  <a:schemeClr val="accent1"/>
                </a:solidFill>
              </a:endParaRPr>
            </a:p>
            <a:p>
              <a:r>
                <a:rPr lang="pl-PL" altLang="zh-CN" dirty="0"/>
                <a:t>&gt;&gt;&gt; </a:t>
              </a:r>
              <a:r>
                <a:rPr lang="pl-PL" altLang="zh-CN" dirty="0">
                  <a:solidFill>
                    <a:srgbClr val="7030A0"/>
                  </a:solidFill>
                </a:rPr>
                <a:t>list</a:t>
              </a:r>
              <a:r>
                <a:rPr lang="pl-PL" altLang="zh-CN" dirty="0"/>
                <a:t>(</a:t>
              </a:r>
              <a:r>
                <a:rPr lang="pl-PL" altLang="zh-CN" dirty="0">
                  <a:solidFill>
                    <a:srgbClr val="7030A0"/>
                  </a:solidFill>
                </a:rPr>
                <a:t>enumerate</a:t>
              </a:r>
              <a:r>
                <a:rPr lang="pl-PL" altLang="zh-CN" dirty="0"/>
                <a:t>(</a:t>
              </a:r>
              <a:r>
                <a:rPr lang="pl-PL" altLang="zh-CN" dirty="0">
                  <a:solidFill>
                    <a:schemeClr val="accent3"/>
                  </a:solidFill>
                </a:rPr>
                <a:t>'abc'</a:t>
              </a:r>
              <a:r>
                <a:rPr lang="pl-PL" altLang="zh-CN" dirty="0"/>
                <a:t>))</a:t>
              </a:r>
            </a:p>
            <a:p>
              <a:r>
                <a:rPr lang="pl-PL" altLang="zh-CN" dirty="0">
                  <a:solidFill>
                    <a:schemeClr val="accent1"/>
                  </a:solidFill>
                </a:rPr>
                <a:t>[(0, 'a'), (1, 'b'), (2, 'c')]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409716" y="1580132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257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</a:t>
            </a:r>
            <a:r>
              <a:rPr lang="zh-CN" altLang="en-US" dirty="0" smtClean="0"/>
              <a:t>语句的迭代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59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411760" y="1275606"/>
            <a:ext cx="4176737" cy="3146475"/>
            <a:chOff x="2051447" y="1010842"/>
            <a:chExt cx="5078016" cy="3699271"/>
          </a:xfrm>
        </p:grpSpPr>
        <p:sp>
          <p:nvSpPr>
            <p:cNvPr id="6" name="MH_Other_1"/>
            <p:cNvSpPr/>
            <p:nvPr>
              <p:custDataLst>
                <p:tags r:id="rId1"/>
              </p:custDataLst>
            </p:nvPr>
          </p:nvSpPr>
          <p:spPr>
            <a:xfrm>
              <a:off x="2051447" y="1010842"/>
              <a:ext cx="2465784" cy="907256"/>
            </a:xfrm>
            <a:prstGeom prst="roundRect">
              <a:avLst>
                <a:gd name="adj" fmla="val 46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SubTitle_1"/>
            <p:cNvSpPr/>
            <p:nvPr>
              <p:custDataLst>
                <p:tags r:id="rId2"/>
              </p:custDataLst>
            </p:nvPr>
          </p:nvSpPr>
          <p:spPr>
            <a:xfrm>
              <a:off x="2137172" y="1084660"/>
              <a:ext cx="2295525" cy="759619"/>
            </a:xfrm>
            <a:prstGeom prst="roundRect">
              <a:avLst>
                <a:gd name="adj" fmla="val 464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0" rIns="324000" bIns="0" anchor="ctr"/>
            <a:lstStyle/>
            <a:p>
              <a:pPr>
                <a:defRPr/>
              </a:pPr>
              <a:r>
                <a:rPr lang="zh-CN" altLang="en-US" sz="2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序列项</a:t>
              </a:r>
              <a:endParaRPr lang="zh-CN" altLang="en-US" sz="2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MH_Other_2"/>
            <p:cNvSpPr/>
            <p:nvPr>
              <p:custDataLst>
                <p:tags r:id="rId3"/>
              </p:custDataLst>
            </p:nvPr>
          </p:nvSpPr>
          <p:spPr>
            <a:xfrm>
              <a:off x="3784997" y="1213247"/>
              <a:ext cx="719138" cy="656034"/>
            </a:xfrm>
            <a:custGeom>
              <a:avLst/>
              <a:gdLst>
                <a:gd name="connsiteX0" fmla="*/ 776377 w 785004"/>
                <a:gd name="connsiteY0" fmla="*/ 0 h 715992"/>
                <a:gd name="connsiteX1" fmla="*/ 439947 w 785004"/>
                <a:gd name="connsiteY1" fmla="*/ 0 h 715992"/>
                <a:gd name="connsiteX2" fmla="*/ 0 w 785004"/>
                <a:gd name="connsiteY2" fmla="*/ 715992 h 715992"/>
                <a:gd name="connsiteX3" fmla="*/ 785004 w 785004"/>
                <a:gd name="connsiteY3" fmla="*/ 715992 h 715992"/>
                <a:gd name="connsiteX4" fmla="*/ 776377 w 785004"/>
                <a:gd name="connsiteY4" fmla="*/ 0 h 7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004" h="715992">
                  <a:moveTo>
                    <a:pt x="776377" y="0"/>
                  </a:moveTo>
                  <a:lnTo>
                    <a:pt x="439947" y="0"/>
                  </a:lnTo>
                  <a:lnTo>
                    <a:pt x="0" y="715992"/>
                  </a:lnTo>
                  <a:lnTo>
                    <a:pt x="785004" y="715992"/>
                  </a:lnTo>
                  <a:lnTo>
                    <a:pt x="776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2000" tIns="0" rIns="0" bIns="54000" anchor="b">
              <a:normAutofit/>
            </a:bodyPr>
            <a:lstStyle/>
            <a:p>
              <a:pPr algn="ctr">
                <a:defRPr/>
              </a:pPr>
              <a:r>
                <a:rPr lang="en-US" altLang="zh-CN" sz="2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3"/>
            <p:cNvSpPr/>
            <p:nvPr>
              <p:custDataLst>
                <p:tags r:id="rId4"/>
              </p:custDataLst>
            </p:nvPr>
          </p:nvSpPr>
          <p:spPr>
            <a:xfrm flipH="1">
              <a:off x="4662488" y="1708548"/>
              <a:ext cx="2466975" cy="907256"/>
            </a:xfrm>
            <a:prstGeom prst="roundRect">
              <a:avLst>
                <a:gd name="adj" fmla="val 464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SubTitle_2"/>
            <p:cNvSpPr/>
            <p:nvPr>
              <p:custDataLst>
                <p:tags r:id="rId5"/>
              </p:custDataLst>
            </p:nvPr>
          </p:nvSpPr>
          <p:spPr>
            <a:xfrm flipH="1">
              <a:off x="4748213" y="1782366"/>
              <a:ext cx="2295524" cy="759619"/>
            </a:xfrm>
            <a:prstGeom prst="roundRect">
              <a:avLst>
                <a:gd name="adj" fmla="val 464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0" rIns="54000" bIns="0" anchor="ctr"/>
            <a:lstStyle/>
            <a:p>
              <a:pPr algn="r">
                <a:defRPr/>
              </a:pPr>
              <a:r>
                <a:rPr lang="zh-CN" altLang="en-US" sz="2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序列索引</a:t>
              </a:r>
              <a:endParaRPr lang="zh-CN" altLang="en-US" sz="2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6"/>
              </p:custDataLst>
            </p:nvPr>
          </p:nvSpPr>
          <p:spPr>
            <a:xfrm flipH="1">
              <a:off x="4675585" y="1910954"/>
              <a:ext cx="719138" cy="656034"/>
            </a:xfrm>
            <a:custGeom>
              <a:avLst/>
              <a:gdLst>
                <a:gd name="connsiteX0" fmla="*/ 776377 w 785004"/>
                <a:gd name="connsiteY0" fmla="*/ 0 h 715992"/>
                <a:gd name="connsiteX1" fmla="*/ 439947 w 785004"/>
                <a:gd name="connsiteY1" fmla="*/ 0 h 715992"/>
                <a:gd name="connsiteX2" fmla="*/ 0 w 785004"/>
                <a:gd name="connsiteY2" fmla="*/ 715992 h 715992"/>
                <a:gd name="connsiteX3" fmla="*/ 785004 w 785004"/>
                <a:gd name="connsiteY3" fmla="*/ 715992 h 715992"/>
                <a:gd name="connsiteX4" fmla="*/ 776377 w 785004"/>
                <a:gd name="connsiteY4" fmla="*/ 0 h 7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004" h="715992">
                  <a:moveTo>
                    <a:pt x="776377" y="0"/>
                  </a:moveTo>
                  <a:lnTo>
                    <a:pt x="439947" y="0"/>
                  </a:lnTo>
                  <a:lnTo>
                    <a:pt x="0" y="715992"/>
                  </a:lnTo>
                  <a:lnTo>
                    <a:pt x="785004" y="715992"/>
                  </a:lnTo>
                  <a:lnTo>
                    <a:pt x="7763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54000" anchor="b">
              <a:normAutofit/>
            </a:bodyPr>
            <a:lstStyle/>
            <a:p>
              <a:pPr>
                <a:defRPr/>
              </a:pPr>
              <a:r>
                <a:rPr lang="en-US" altLang="zh-CN" sz="2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MH_Other_5"/>
            <p:cNvSpPr/>
            <p:nvPr>
              <p:custDataLst>
                <p:tags r:id="rId7"/>
              </p:custDataLst>
            </p:nvPr>
          </p:nvSpPr>
          <p:spPr>
            <a:xfrm>
              <a:off x="2051447" y="2406253"/>
              <a:ext cx="2465784" cy="908447"/>
            </a:xfrm>
            <a:prstGeom prst="roundRect">
              <a:avLst>
                <a:gd name="adj" fmla="val 464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3"/>
            <p:cNvSpPr/>
            <p:nvPr>
              <p:custDataLst>
                <p:tags r:id="rId8"/>
              </p:custDataLst>
            </p:nvPr>
          </p:nvSpPr>
          <p:spPr>
            <a:xfrm>
              <a:off x="2137172" y="2480072"/>
              <a:ext cx="2295525" cy="760809"/>
            </a:xfrm>
            <a:prstGeom prst="roundRect">
              <a:avLst>
                <a:gd name="adj" fmla="val 464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0" rIns="324000" bIns="0" anchor="ctr"/>
            <a:lstStyle/>
            <a:p>
              <a:pPr>
                <a:defRPr/>
              </a:pPr>
              <a:r>
                <a:rPr lang="zh-CN" altLang="en-US" sz="2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序列项</a:t>
              </a:r>
              <a:endParaRPr lang="en-US" altLang="zh-CN" sz="2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2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和索引</a:t>
              </a:r>
              <a:endParaRPr lang="zh-CN" altLang="en-US" sz="2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Other_6"/>
            <p:cNvSpPr/>
            <p:nvPr>
              <p:custDataLst>
                <p:tags r:id="rId9"/>
              </p:custDataLst>
            </p:nvPr>
          </p:nvSpPr>
          <p:spPr>
            <a:xfrm>
              <a:off x="3784997" y="2608660"/>
              <a:ext cx="719138" cy="656034"/>
            </a:xfrm>
            <a:custGeom>
              <a:avLst/>
              <a:gdLst>
                <a:gd name="connsiteX0" fmla="*/ 776377 w 785004"/>
                <a:gd name="connsiteY0" fmla="*/ 0 h 715992"/>
                <a:gd name="connsiteX1" fmla="*/ 439947 w 785004"/>
                <a:gd name="connsiteY1" fmla="*/ 0 h 715992"/>
                <a:gd name="connsiteX2" fmla="*/ 0 w 785004"/>
                <a:gd name="connsiteY2" fmla="*/ 715992 h 715992"/>
                <a:gd name="connsiteX3" fmla="*/ 785004 w 785004"/>
                <a:gd name="connsiteY3" fmla="*/ 715992 h 715992"/>
                <a:gd name="connsiteX4" fmla="*/ 776377 w 785004"/>
                <a:gd name="connsiteY4" fmla="*/ 0 h 7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004" h="715992">
                  <a:moveTo>
                    <a:pt x="776377" y="0"/>
                  </a:moveTo>
                  <a:lnTo>
                    <a:pt x="439947" y="0"/>
                  </a:lnTo>
                  <a:lnTo>
                    <a:pt x="0" y="715992"/>
                  </a:lnTo>
                  <a:lnTo>
                    <a:pt x="785004" y="715992"/>
                  </a:lnTo>
                  <a:lnTo>
                    <a:pt x="77637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2000" tIns="0" rIns="0" bIns="54000" anchor="b">
              <a:normAutofit/>
            </a:bodyPr>
            <a:lstStyle/>
            <a:p>
              <a:pPr algn="ctr">
                <a:defRPr/>
              </a:pPr>
              <a:r>
                <a:rPr lang="en-US" altLang="zh-CN" sz="2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Other_7"/>
            <p:cNvSpPr/>
            <p:nvPr>
              <p:custDataLst>
                <p:tags r:id="rId10"/>
              </p:custDataLst>
            </p:nvPr>
          </p:nvSpPr>
          <p:spPr>
            <a:xfrm flipH="1">
              <a:off x="4662488" y="3105151"/>
              <a:ext cx="2466975" cy="907256"/>
            </a:xfrm>
            <a:prstGeom prst="roundRect">
              <a:avLst>
                <a:gd name="adj" fmla="val 464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MH_SubTitle_4"/>
            <p:cNvSpPr/>
            <p:nvPr>
              <p:custDataLst>
                <p:tags r:id="rId11"/>
              </p:custDataLst>
            </p:nvPr>
          </p:nvSpPr>
          <p:spPr>
            <a:xfrm flipH="1">
              <a:off x="4748213" y="3178969"/>
              <a:ext cx="2295525" cy="759619"/>
            </a:xfrm>
            <a:prstGeom prst="roundRect">
              <a:avLst>
                <a:gd name="adj" fmla="val 464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tIns="0" rIns="54000" bIns="0" anchor="ctr"/>
            <a:lstStyle/>
            <a:p>
              <a:pPr algn="r">
                <a:defRPr/>
              </a:pPr>
              <a:r>
                <a:rPr lang="zh-CN" altLang="en-US" sz="2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字典的键</a:t>
              </a:r>
              <a:endParaRPr lang="zh-CN" altLang="en-US" sz="2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Other_8"/>
            <p:cNvSpPr/>
            <p:nvPr>
              <p:custDataLst>
                <p:tags r:id="rId12"/>
              </p:custDataLst>
            </p:nvPr>
          </p:nvSpPr>
          <p:spPr>
            <a:xfrm flipH="1">
              <a:off x="4675585" y="3307557"/>
              <a:ext cx="719138" cy="656035"/>
            </a:xfrm>
            <a:custGeom>
              <a:avLst/>
              <a:gdLst>
                <a:gd name="connsiteX0" fmla="*/ 776377 w 785004"/>
                <a:gd name="connsiteY0" fmla="*/ 0 h 715992"/>
                <a:gd name="connsiteX1" fmla="*/ 439947 w 785004"/>
                <a:gd name="connsiteY1" fmla="*/ 0 h 715992"/>
                <a:gd name="connsiteX2" fmla="*/ 0 w 785004"/>
                <a:gd name="connsiteY2" fmla="*/ 715992 h 715992"/>
                <a:gd name="connsiteX3" fmla="*/ 785004 w 785004"/>
                <a:gd name="connsiteY3" fmla="*/ 715992 h 715992"/>
                <a:gd name="connsiteX4" fmla="*/ 776377 w 785004"/>
                <a:gd name="connsiteY4" fmla="*/ 0 h 7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004" h="715992">
                  <a:moveTo>
                    <a:pt x="776377" y="0"/>
                  </a:moveTo>
                  <a:lnTo>
                    <a:pt x="439947" y="0"/>
                  </a:lnTo>
                  <a:lnTo>
                    <a:pt x="0" y="715992"/>
                  </a:lnTo>
                  <a:lnTo>
                    <a:pt x="785004" y="715992"/>
                  </a:lnTo>
                  <a:lnTo>
                    <a:pt x="776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54000" anchor="b">
              <a:normAutofit/>
            </a:bodyPr>
            <a:lstStyle/>
            <a:p>
              <a:pPr>
                <a:defRPr/>
              </a:pPr>
              <a:r>
                <a:rPr lang="en-US" altLang="zh-CN" sz="2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Other_9"/>
            <p:cNvSpPr/>
            <p:nvPr>
              <p:custDataLst>
                <p:tags r:id="rId13"/>
              </p:custDataLst>
            </p:nvPr>
          </p:nvSpPr>
          <p:spPr>
            <a:xfrm>
              <a:off x="2051447" y="3802857"/>
              <a:ext cx="2465784" cy="907256"/>
            </a:xfrm>
            <a:prstGeom prst="roundRect">
              <a:avLst>
                <a:gd name="adj" fmla="val 464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MH_SubTitle_5"/>
            <p:cNvSpPr/>
            <p:nvPr>
              <p:custDataLst>
                <p:tags r:id="rId14"/>
              </p:custDataLst>
            </p:nvPr>
          </p:nvSpPr>
          <p:spPr>
            <a:xfrm>
              <a:off x="2137172" y="3876675"/>
              <a:ext cx="2295525" cy="759619"/>
            </a:xfrm>
            <a:prstGeom prst="roundRect">
              <a:avLst>
                <a:gd name="adj" fmla="val 464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0" rIns="324000" bIns="0" anchor="ctr"/>
            <a:lstStyle/>
            <a:p>
              <a:pPr>
                <a:defRPr/>
              </a:pPr>
              <a:r>
                <a:rPr lang="zh-CN" altLang="en-US" sz="22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文件的行</a:t>
              </a:r>
              <a:endParaRPr lang="zh-CN" altLang="en-US" sz="2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Other_10"/>
            <p:cNvSpPr/>
            <p:nvPr>
              <p:custDataLst>
                <p:tags r:id="rId15"/>
              </p:custDataLst>
            </p:nvPr>
          </p:nvSpPr>
          <p:spPr>
            <a:xfrm>
              <a:off x="3784997" y="4005263"/>
              <a:ext cx="719138" cy="656035"/>
            </a:xfrm>
            <a:custGeom>
              <a:avLst/>
              <a:gdLst>
                <a:gd name="connsiteX0" fmla="*/ 776377 w 785004"/>
                <a:gd name="connsiteY0" fmla="*/ 0 h 715992"/>
                <a:gd name="connsiteX1" fmla="*/ 439947 w 785004"/>
                <a:gd name="connsiteY1" fmla="*/ 0 h 715992"/>
                <a:gd name="connsiteX2" fmla="*/ 0 w 785004"/>
                <a:gd name="connsiteY2" fmla="*/ 715992 h 715992"/>
                <a:gd name="connsiteX3" fmla="*/ 785004 w 785004"/>
                <a:gd name="connsiteY3" fmla="*/ 715992 h 715992"/>
                <a:gd name="connsiteX4" fmla="*/ 776377 w 785004"/>
                <a:gd name="connsiteY4" fmla="*/ 0 h 71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004" h="715992">
                  <a:moveTo>
                    <a:pt x="776377" y="0"/>
                  </a:moveTo>
                  <a:lnTo>
                    <a:pt x="439947" y="0"/>
                  </a:lnTo>
                  <a:lnTo>
                    <a:pt x="0" y="715992"/>
                  </a:lnTo>
                  <a:lnTo>
                    <a:pt x="785004" y="715992"/>
                  </a:lnTo>
                  <a:lnTo>
                    <a:pt x="77637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2000" tIns="0" rIns="0" bIns="54000" anchor="b">
              <a:normAutofit/>
            </a:bodyPr>
            <a:lstStyle/>
            <a:p>
              <a:pPr algn="ctr">
                <a:defRPr/>
              </a:pPr>
              <a:r>
                <a:rPr lang="en-US" altLang="zh-CN" sz="2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117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赋值语句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475656" y="1779662"/>
            <a:ext cx="5843588" cy="1396603"/>
            <a:chOff x="1689497" y="2084785"/>
            <a:chExt cx="5843588" cy="1396603"/>
          </a:xfrm>
        </p:grpSpPr>
        <p:sp>
          <p:nvSpPr>
            <p:cNvPr id="6" name="MH_Text_1"/>
            <p:cNvSpPr/>
            <p:nvPr>
              <p:custDataLst>
                <p:tags r:id="rId1"/>
              </p:custDataLst>
            </p:nvPr>
          </p:nvSpPr>
          <p:spPr>
            <a:xfrm>
              <a:off x="1689497" y="2084785"/>
              <a:ext cx="1238250" cy="1056084"/>
            </a:xfrm>
            <a:custGeom>
              <a:avLst/>
              <a:gdLst>
                <a:gd name="connsiteX0" fmla="*/ 252028 w 1728192"/>
                <a:gd name="connsiteY0" fmla="*/ 1368152 h 1473820"/>
                <a:gd name="connsiteX1" fmla="*/ 252028 w 1728192"/>
                <a:gd name="connsiteY1" fmla="*/ 1473820 h 1473820"/>
                <a:gd name="connsiteX2" fmla="*/ 0 w 1728192"/>
                <a:gd name="connsiteY2" fmla="*/ 864096 h 1473820"/>
                <a:gd name="connsiteX3" fmla="*/ 864096 w 1728192"/>
                <a:gd name="connsiteY3" fmla="*/ 0 h 1473820"/>
                <a:gd name="connsiteX4" fmla="*/ 1728192 w 1728192"/>
                <a:gd name="connsiteY4" fmla="*/ 864096 h 1473820"/>
                <a:gd name="connsiteX5" fmla="*/ 1476164 w 1728192"/>
                <a:gd name="connsiteY5" fmla="*/ 1473820 h 1473820"/>
                <a:gd name="connsiteX6" fmla="*/ 1476164 w 1728192"/>
                <a:gd name="connsiteY6" fmla="*/ 1368152 h 1473820"/>
                <a:gd name="connsiteX7" fmla="*/ 343468 w 1728192"/>
                <a:gd name="connsiteY7" fmla="*/ 145959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  <a:gd name="connsiteX5" fmla="*/ 1476164 w 1728192"/>
                <a:gd name="connsiteY5" fmla="*/ 1368152 h 1473820"/>
                <a:gd name="connsiteX6" fmla="*/ 343468 w 1728192"/>
                <a:gd name="connsiteY6" fmla="*/ 145959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  <a:gd name="connsiteX5" fmla="*/ 1476164 w 1728192"/>
                <a:gd name="connsiteY5" fmla="*/ 136815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192" h="1473820">
                  <a:moveTo>
                    <a:pt x="252028" y="1473820"/>
                  </a:moveTo>
                  <a:cubicBezTo>
                    <a:pt x="96235" y="1317654"/>
                    <a:pt x="0" y="1102113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ubicBezTo>
                    <a:pt x="1341323" y="0"/>
                    <a:pt x="1728192" y="386869"/>
                    <a:pt x="1728192" y="864096"/>
                  </a:cubicBezTo>
                  <a:cubicBezTo>
                    <a:pt x="1728192" y="1102113"/>
                    <a:pt x="1631958" y="1317654"/>
                    <a:pt x="1476164" y="1473820"/>
                  </a:cubicBezTo>
                </a:path>
              </a:pathLst>
            </a:custGeom>
            <a:noFill/>
            <a:ln w="2540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350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普通</a:t>
              </a:r>
              <a:endPara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赋值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789510" y="3184923"/>
              <a:ext cx="1038225" cy="296465"/>
            </a:xfrm>
            <a:prstGeom prst="roundRect">
              <a:avLst>
                <a:gd name="adj" fmla="val 10917"/>
              </a:avLst>
            </a:prstGeom>
            <a:solidFill>
              <a:schemeClr val="accent1"/>
            </a:solidFill>
            <a:ln>
              <a:noFill/>
            </a:ln>
          </p:spPr>
          <p:txBody>
            <a:bodyPr lIns="27000" tIns="27000" rIns="27000" bIns="27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en-US" altLang="zh-CN" sz="1500" dirty="0">
                  <a:solidFill>
                    <a:srgbClr val="FFFFFF"/>
                  </a:solidFill>
                  <a:latin typeface="+mn-lt"/>
                  <a:ea typeface="+mn-ea"/>
                </a:rPr>
                <a:t>r = 2</a:t>
              </a:r>
            </a:p>
          </p:txBody>
        </p:sp>
        <p:sp>
          <p:nvSpPr>
            <p:cNvPr id="8" name="MH_Text_2"/>
            <p:cNvSpPr/>
            <p:nvPr>
              <p:custDataLst>
                <p:tags r:id="rId3"/>
              </p:custDataLst>
            </p:nvPr>
          </p:nvSpPr>
          <p:spPr>
            <a:xfrm>
              <a:off x="3224213" y="2084785"/>
              <a:ext cx="1239441" cy="1056084"/>
            </a:xfrm>
            <a:custGeom>
              <a:avLst/>
              <a:gdLst>
                <a:gd name="connsiteX0" fmla="*/ 252028 w 1728192"/>
                <a:gd name="connsiteY0" fmla="*/ 1368152 h 1473820"/>
                <a:gd name="connsiteX1" fmla="*/ 252028 w 1728192"/>
                <a:gd name="connsiteY1" fmla="*/ 1473820 h 1473820"/>
                <a:gd name="connsiteX2" fmla="*/ 0 w 1728192"/>
                <a:gd name="connsiteY2" fmla="*/ 864096 h 1473820"/>
                <a:gd name="connsiteX3" fmla="*/ 864096 w 1728192"/>
                <a:gd name="connsiteY3" fmla="*/ 0 h 1473820"/>
                <a:gd name="connsiteX4" fmla="*/ 1728192 w 1728192"/>
                <a:gd name="connsiteY4" fmla="*/ 864096 h 1473820"/>
                <a:gd name="connsiteX5" fmla="*/ 1476164 w 1728192"/>
                <a:gd name="connsiteY5" fmla="*/ 1473820 h 1473820"/>
                <a:gd name="connsiteX6" fmla="*/ 1476164 w 1728192"/>
                <a:gd name="connsiteY6" fmla="*/ 1368152 h 1473820"/>
                <a:gd name="connsiteX7" fmla="*/ 343468 w 1728192"/>
                <a:gd name="connsiteY7" fmla="*/ 145959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  <a:gd name="connsiteX5" fmla="*/ 1476164 w 1728192"/>
                <a:gd name="connsiteY5" fmla="*/ 1368152 h 1473820"/>
                <a:gd name="connsiteX6" fmla="*/ 343468 w 1728192"/>
                <a:gd name="connsiteY6" fmla="*/ 145959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  <a:gd name="connsiteX5" fmla="*/ 1476164 w 1728192"/>
                <a:gd name="connsiteY5" fmla="*/ 136815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192" h="1473820">
                  <a:moveTo>
                    <a:pt x="252028" y="1473820"/>
                  </a:moveTo>
                  <a:cubicBezTo>
                    <a:pt x="96235" y="1317654"/>
                    <a:pt x="0" y="1102113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ubicBezTo>
                    <a:pt x="1341323" y="0"/>
                    <a:pt x="1728192" y="386869"/>
                    <a:pt x="1728192" y="864096"/>
                  </a:cubicBezTo>
                  <a:cubicBezTo>
                    <a:pt x="1728192" y="1102113"/>
                    <a:pt x="1631958" y="1317654"/>
                    <a:pt x="1476164" y="1473820"/>
                  </a:cubicBezTo>
                </a:path>
              </a:pathLst>
            </a:custGeom>
            <a:noFill/>
            <a:ln w="2540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350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增量</a:t>
              </a:r>
              <a:endPara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赋值</a:t>
              </a:r>
              <a:endParaRPr lang="da-DK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SubTitle_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324225" y="3184923"/>
              <a:ext cx="1039416" cy="296465"/>
            </a:xfrm>
            <a:prstGeom prst="roundRect">
              <a:avLst>
                <a:gd name="adj" fmla="val 1091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lIns="27000" tIns="27000" rIns="27000" bIns="27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en-US" altLang="zh-CN" sz="1500" dirty="0" smtClean="0">
                  <a:solidFill>
                    <a:srgbClr val="FFFFFF"/>
                  </a:solidFill>
                  <a:latin typeface="+mn-lt"/>
                  <a:ea typeface="+mn-ea"/>
                </a:rPr>
                <a:t>m /= 5</a:t>
              </a:r>
              <a:endParaRPr lang="zh-CN" altLang="en-US" sz="15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MH_Text_3"/>
            <p:cNvSpPr/>
            <p:nvPr>
              <p:custDataLst>
                <p:tags r:id="rId5"/>
              </p:custDataLst>
            </p:nvPr>
          </p:nvSpPr>
          <p:spPr>
            <a:xfrm>
              <a:off x="4760119" y="2084785"/>
              <a:ext cx="1238250" cy="1056084"/>
            </a:xfrm>
            <a:custGeom>
              <a:avLst/>
              <a:gdLst>
                <a:gd name="connsiteX0" fmla="*/ 252028 w 1728192"/>
                <a:gd name="connsiteY0" fmla="*/ 1368152 h 1473820"/>
                <a:gd name="connsiteX1" fmla="*/ 252028 w 1728192"/>
                <a:gd name="connsiteY1" fmla="*/ 1473820 h 1473820"/>
                <a:gd name="connsiteX2" fmla="*/ 0 w 1728192"/>
                <a:gd name="connsiteY2" fmla="*/ 864096 h 1473820"/>
                <a:gd name="connsiteX3" fmla="*/ 864096 w 1728192"/>
                <a:gd name="connsiteY3" fmla="*/ 0 h 1473820"/>
                <a:gd name="connsiteX4" fmla="*/ 1728192 w 1728192"/>
                <a:gd name="connsiteY4" fmla="*/ 864096 h 1473820"/>
                <a:gd name="connsiteX5" fmla="*/ 1476164 w 1728192"/>
                <a:gd name="connsiteY5" fmla="*/ 1473820 h 1473820"/>
                <a:gd name="connsiteX6" fmla="*/ 1476164 w 1728192"/>
                <a:gd name="connsiteY6" fmla="*/ 1368152 h 1473820"/>
                <a:gd name="connsiteX7" fmla="*/ 343468 w 1728192"/>
                <a:gd name="connsiteY7" fmla="*/ 145959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  <a:gd name="connsiteX5" fmla="*/ 1476164 w 1728192"/>
                <a:gd name="connsiteY5" fmla="*/ 1368152 h 1473820"/>
                <a:gd name="connsiteX6" fmla="*/ 343468 w 1728192"/>
                <a:gd name="connsiteY6" fmla="*/ 145959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  <a:gd name="connsiteX5" fmla="*/ 1476164 w 1728192"/>
                <a:gd name="connsiteY5" fmla="*/ 136815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192" h="1473820">
                  <a:moveTo>
                    <a:pt x="252028" y="1473820"/>
                  </a:moveTo>
                  <a:cubicBezTo>
                    <a:pt x="96235" y="1317654"/>
                    <a:pt x="0" y="1102113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ubicBezTo>
                    <a:pt x="1341323" y="0"/>
                    <a:pt x="1728192" y="386869"/>
                    <a:pt x="1728192" y="864096"/>
                  </a:cubicBezTo>
                  <a:cubicBezTo>
                    <a:pt x="1728192" y="1102113"/>
                    <a:pt x="1631958" y="1317654"/>
                    <a:pt x="1476164" y="1473820"/>
                  </a:cubicBezTo>
                </a:path>
              </a:pathLst>
            </a:custGeom>
            <a:noFill/>
            <a:ln w="25400">
              <a:solidFill>
                <a:schemeClr val="accent3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350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链式</a:t>
              </a:r>
              <a:endPara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赋值</a:t>
              </a:r>
              <a:endParaRPr lang="da-DK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SubTitle_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858942" y="3184923"/>
              <a:ext cx="1039415" cy="296465"/>
            </a:xfrm>
            <a:prstGeom prst="roundRect">
              <a:avLst>
                <a:gd name="adj" fmla="val 1091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lIns="27000" tIns="27000" rIns="27000" bIns="27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en-US" altLang="zh-CN" sz="1500" dirty="0" smtClean="0">
                  <a:solidFill>
                    <a:srgbClr val="FFFFFF"/>
                  </a:solidFill>
                  <a:latin typeface="+mn-lt"/>
                  <a:ea typeface="+mn-ea"/>
                </a:rPr>
                <a:t>b = a = a + 1</a:t>
              </a:r>
              <a:endParaRPr lang="zh-CN" altLang="en-US" sz="15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MH_Text_4"/>
            <p:cNvSpPr/>
            <p:nvPr>
              <p:custDataLst>
                <p:tags r:id="rId7"/>
              </p:custDataLst>
            </p:nvPr>
          </p:nvSpPr>
          <p:spPr>
            <a:xfrm>
              <a:off x="6294835" y="2084785"/>
              <a:ext cx="1238250" cy="1056084"/>
            </a:xfrm>
            <a:custGeom>
              <a:avLst/>
              <a:gdLst>
                <a:gd name="connsiteX0" fmla="*/ 252028 w 1728192"/>
                <a:gd name="connsiteY0" fmla="*/ 1368152 h 1473820"/>
                <a:gd name="connsiteX1" fmla="*/ 252028 w 1728192"/>
                <a:gd name="connsiteY1" fmla="*/ 1473820 h 1473820"/>
                <a:gd name="connsiteX2" fmla="*/ 0 w 1728192"/>
                <a:gd name="connsiteY2" fmla="*/ 864096 h 1473820"/>
                <a:gd name="connsiteX3" fmla="*/ 864096 w 1728192"/>
                <a:gd name="connsiteY3" fmla="*/ 0 h 1473820"/>
                <a:gd name="connsiteX4" fmla="*/ 1728192 w 1728192"/>
                <a:gd name="connsiteY4" fmla="*/ 864096 h 1473820"/>
                <a:gd name="connsiteX5" fmla="*/ 1476164 w 1728192"/>
                <a:gd name="connsiteY5" fmla="*/ 1473820 h 1473820"/>
                <a:gd name="connsiteX6" fmla="*/ 1476164 w 1728192"/>
                <a:gd name="connsiteY6" fmla="*/ 1368152 h 1473820"/>
                <a:gd name="connsiteX7" fmla="*/ 343468 w 1728192"/>
                <a:gd name="connsiteY7" fmla="*/ 145959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  <a:gd name="connsiteX5" fmla="*/ 1476164 w 1728192"/>
                <a:gd name="connsiteY5" fmla="*/ 1368152 h 1473820"/>
                <a:gd name="connsiteX6" fmla="*/ 343468 w 1728192"/>
                <a:gd name="connsiteY6" fmla="*/ 145959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  <a:gd name="connsiteX5" fmla="*/ 1476164 w 1728192"/>
                <a:gd name="connsiteY5" fmla="*/ 1368152 h 1473820"/>
                <a:gd name="connsiteX0" fmla="*/ 252028 w 1728192"/>
                <a:gd name="connsiteY0" fmla="*/ 1473820 h 1473820"/>
                <a:gd name="connsiteX1" fmla="*/ 0 w 1728192"/>
                <a:gd name="connsiteY1" fmla="*/ 864096 h 1473820"/>
                <a:gd name="connsiteX2" fmla="*/ 864096 w 1728192"/>
                <a:gd name="connsiteY2" fmla="*/ 0 h 1473820"/>
                <a:gd name="connsiteX3" fmla="*/ 1728192 w 1728192"/>
                <a:gd name="connsiteY3" fmla="*/ 864096 h 1473820"/>
                <a:gd name="connsiteX4" fmla="*/ 1476164 w 1728192"/>
                <a:gd name="connsiteY4" fmla="*/ 1473820 h 147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192" h="1473820">
                  <a:moveTo>
                    <a:pt x="252028" y="1473820"/>
                  </a:moveTo>
                  <a:cubicBezTo>
                    <a:pt x="96235" y="1317654"/>
                    <a:pt x="0" y="1102113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ubicBezTo>
                    <a:pt x="1341323" y="0"/>
                    <a:pt x="1728192" y="386869"/>
                    <a:pt x="1728192" y="864096"/>
                  </a:cubicBezTo>
                  <a:cubicBezTo>
                    <a:pt x="1728192" y="1102113"/>
                    <a:pt x="1631958" y="1317654"/>
                    <a:pt x="1476164" y="1473820"/>
                  </a:cubicBezTo>
                </a:path>
              </a:pathLst>
            </a:custGeom>
            <a:noFill/>
            <a:ln w="25400"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350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多重</a:t>
              </a:r>
              <a:endPara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赋值</a:t>
              </a:r>
              <a:endParaRPr lang="da-DK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394847" y="3184923"/>
              <a:ext cx="1038225" cy="296465"/>
            </a:xfrm>
            <a:prstGeom prst="roundRect">
              <a:avLst>
                <a:gd name="adj" fmla="val 1091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lIns="27000" tIns="27000" rIns="27000" bIns="27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en-US" altLang="zh-CN" sz="1500" dirty="0" smtClean="0">
                  <a:solidFill>
                    <a:srgbClr val="FFFFFF"/>
                  </a:solidFill>
                  <a:latin typeface="+mn-lt"/>
                  <a:ea typeface="+mn-ea"/>
                </a:rPr>
                <a:t>p , r = 3 , 5</a:t>
              </a:r>
              <a:endParaRPr lang="zh-CN" altLang="en-US" sz="15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16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zh-CN" altLang="en-US" dirty="0" smtClean="0"/>
              <a:t>语句迭代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序列项迭代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60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601640" y="1029729"/>
            <a:ext cx="3240360" cy="3582614"/>
            <a:chOff x="683156" y="1486209"/>
            <a:chExt cx="3076198" cy="4672975"/>
          </a:xfrm>
        </p:grpSpPr>
        <p:sp>
          <p:nvSpPr>
            <p:cNvPr id="10" name="任意多边形 9"/>
            <p:cNvSpPr/>
            <p:nvPr/>
          </p:nvSpPr>
          <p:spPr>
            <a:xfrm>
              <a:off x="683156" y="1486209"/>
              <a:ext cx="3076198" cy="467297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400" dirty="0"/>
            </a:p>
            <a:p>
              <a:r>
                <a:rPr lang="pl-PL" altLang="zh-CN" dirty="0" smtClean="0"/>
                <a:t>&gt;&gt;&gt; </a:t>
              </a:r>
              <a:r>
                <a:rPr lang="pl-PL" altLang="zh-CN" dirty="0"/>
                <a:t>s = [</a:t>
              </a:r>
              <a:r>
                <a:rPr lang="pl-PL" altLang="zh-CN" dirty="0">
                  <a:solidFill>
                    <a:schemeClr val="accent3"/>
                  </a:solidFill>
                </a:rPr>
                <a:t>'I'</a:t>
              </a:r>
              <a:r>
                <a:rPr lang="pl-PL" altLang="zh-CN" dirty="0"/>
                <a:t>, </a:t>
              </a:r>
              <a:r>
                <a:rPr lang="pl-PL" altLang="zh-CN" dirty="0">
                  <a:solidFill>
                    <a:schemeClr val="accent3"/>
                  </a:solidFill>
                </a:rPr>
                <a:t>'love'</a:t>
              </a:r>
              <a:r>
                <a:rPr lang="pl-PL" altLang="zh-CN" dirty="0"/>
                <a:t>, </a:t>
              </a:r>
              <a:r>
                <a:rPr lang="pl-PL" altLang="zh-CN" dirty="0">
                  <a:solidFill>
                    <a:schemeClr val="accent3"/>
                  </a:solidFill>
                </a:rPr>
                <a:t>'Python'</a:t>
              </a:r>
              <a:r>
                <a:rPr lang="pl-PL" altLang="zh-CN" dirty="0"/>
                <a:t>]</a:t>
              </a:r>
            </a:p>
            <a:p>
              <a:r>
                <a:rPr lang="pl-PL" altLang="zh-CN" dirty="0"/>
                <a:t>&gt;&gt;&gt; </a:t>
              </a:r>
              <a:r>
                <a:rPr lang="pl-PL" altLang="zh-CN" dirty="0">
                  <a:solidFill>
                    <a:schemeClr val="accent6"/>
                  </a:solidFill>
                </a:rPr>
                <a:t>for</a:t>
              </a:r>
              <a:r>
                <a:rPr lang="pl-PL" altLang="zh-CN" dirty="0"/>
                <a:t> word </a:t>
              </a:r>
              <a:r>
                <a:rPr lang="pl-PL" altLang="zh-CN" dirty="0">
                  <a:solidFill>
                    <a:schemeClr val="accent6"/>
                  </a:solidFill>
                </a:rPr>
                <a:t>in</a:t>
              </a:r>
              <a:r>
                <a:rPr lang="pl-PL" altLang="zh-CN" dirty="0"/>
                <a:t> s:</a:t>
              </a:r>
            </a:p>
            <a:p>
              <a:r>
                <a:rPr lang="en-US" altLang="zh-CN" dirty="0"/>
                <a:t> </a:t>
              </a:r>
              <a:r>
                <a:rPr lang="en-US" altLang="zh-CN" dirty="0" smtClean="0"/>
                <a:t>             </a:t>
              </a:r>
              <a:r>
                <a:rPr lang="pl-PL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pl-PL" altLang="zh-CN" dirty="0" smtClean="0"/>
                <a:t>(word</a:t>
              </a:r>
              <a:r>
                <a:rPr lang="pl-PL" altLang="zh-CN" dirty="0"/>
                <a:t>, end = </a:t>
              </a:r>
              <a:r>
                <a:rPr lang="pl-PL" altLang="zh-CN" dirty="0">
                  <a:solidFill>
                    <a:schemeClr val="accent3"/>
                  </a:solidFill>
                </a:rPr>
                <a:t>' '</a:t>
              </a:r>
              <a:r>
                <a:rPr lang="pl-PL" altLang="zh-CN" dirty="0"/>
                <a:t>)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I love Python</a:t>
              </a:r>
            </a:p>
            <a:p>
              <a:r>
                <a:rPr lang="en-US" altLang="zh-CN" dirty="0" smtClean="0"/>
                <a:t>&gt;&gt;&gt; </a:t>
              </a:r>
              <a:r>
                <a:rPr lang="pl-PL" altLang="zh-CN" dirty="0">
                  <a:solidFill>
                    <a:schemeClr val="accent6"/>
                  </a:solidFill>
                </a:rPr>
                <a:t>for</a:t>
              </a:r>
              <a:r>
                <a:rPr lang="pl-PL" altLang="zh-CN" dirty="0"/>
                <a:t> i </a:t>
              </a:r>
              <a:r>
                <a:rPr lang="pl-PL" altLang="zh-CN" dirty="0">
                  <a:solidFill>
                    <a:schemeClr val="accent6"/>
                  </a:solidFill>
                </a:rPr>
                <a:t>in</a:t>
              </a:r>
              <a:r>
                <a:rPr lang="pl-PL" altLang="zh-CN" dirty="0"/>
                <a:t> range(1, 5):</a:t>
              </a:r>
            </a:p>
            <a:p>
              <a:r>
                <a:rPr lang="en-US" altLang="zh-CN" dirty="0" smtClean="0"/>
                <a:t>              </a:t>
              </a:r>
              <a:r>
                <a:rPr lang="pl-PL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pl-PL" altLang="zh-CN" dirty="0" smtClean="0"/>
                <a:t>(i </a:t>
              </a:r>
              <a:r>
                <a:rPr lang="pl-PL" altLang="zh-CN" dirty="0"/>
                <a:t>* i)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1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4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9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16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905354" y="1526446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36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zh-CN" altLang="en-US" dirty="0" smtClean="0"/>
              <a:t>语句迭代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序列索引迭代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61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555776" y="1419622"/>
            <a:ext cx="3753432" cy="2118084"/>
            <a:chOff x="683156" y="1486209"/>
            <a:chExt cx="3563277" cy="2762719"/>
          </a:xfrm>
        </p:grpSpPr>
        <p:sp>
          <p:nvSpPr>
            <p:cNvPr id="10" name="任意多边形 9"/>
            <p:cNvSpPr/>
            <p:nvPr/>
          </p:nvSpPr>
          <p:spPr>
            <a:xfrm>
              <a:off x="683156" y="1486209"/>
              <a:ext cx="3563277" cy="276271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pl-PL" altLang="zh-CN" sz="2400" dirty="0" smtClean="0"/>
                <a:t>&gt;&gt;&gt; </a:t>
              </a:r>
              <a:r>
                <a:rPr lang="pl-PL" altLang="zh-CN" sz="2400" dirty="0"/>
                <a:t>s = [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'I'</a:t>
              </a:r>
              <a:r>
                <a:rPr lang="pl-PL" altLang="zh-CN" sz="2400" dirty="0"/>
                <a:t>,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'love'</a:t>
              </a:r>
              <a:r>
                <a:rPr lang="pl-PL" altLang="zh-CN" sz="2400" dirty="0"/>
                <a:t>,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'Python'</a:t>
              </a:r>
              <a:r>
                <a:rPr lang="pl-PL" altLang="zh-CN" sz="2400" dirty="0"/>
                <a:t>]</a:t>
              </a:r>
            </a:p>
            <a:p>
              <a:r>
                <a:rPr lang="pl-PL" altLang="zh-CN" sz="2400" dirty="0"/>
                <a:t>&gt;&gt;&gt; </a:t>
              </a:r>
              <a:r>
                <a:rPr lang="pl-PL" altLang="zh-CN" sz="2400" dirty="0">
                  <a:solidFill>
                    <a:schemeClr val="accent6"/>
                  </a:solidFill>
                </a:rPr>
                <a:t>for</a:t>
              </a:r>
              <a:r>
                <a:rPr lang="pl-PL" altLang="zh-CN" sz="2400" dirty="0"/>
                <a:t> </a:t>
              </a:r>
              <a:r>
                <a:rPr lang="en-US" altLang="zh-CN" sz="2400" dirty="0" smtClean="0"/>
                <a:t>i</a:t>
              </a:r>
              <a:r>
                <a:rPr lang="pl-PL" altLang="zh-CN" sz="2400" dirty="0" smtClean="0"/>
                <a:t> </a:t>
              </a:r>
              <a:r>
                <a:rPr lang="pl-PL" altLang="zh-CN" sz="2400" dirty="0">
                  <a:solidFill>
                    <a:schemeClr val="accent6"/>
                  </a:solidFill>
                </a:rPr>
                <a:t>in</a:t>
              </a:r>
              <a:r>
                <a:rPr lang="pl-PL" altLang="zh-CN" sz="2400" dirty="0"/>
                <a:t> range(len(s)):</a:t>
              </a:r>
            </a:p>
            <a:p>
              <a:r>
                <a:rPr lang="en-US" altLang="zh-CN" sz="2400" dirty="0"/>
                <a:t> </a:t>
              </a:r>
              <a:r>
                <a:rPr lang="en-US" altLang="zh-CN" sz="2400" dirty="0" smtClean="0"/>
                <a:t>             </a:t>
              </a:r>
              <a:r>
                <a:rPr lang="pl-PL" altLang="zh-CN" sz="2400" dirty="0" smtClean="0">
                  <a:solidFill>
                    <a:srgbClr val="7030A0"/>
                  </a:solidFill>
                </a:rPr>
                <a:t>print</a:t>
              </a:r>
              <a:r>
                <a:rPr lang="pl-PL" altLang="zh-CN" sz="2400" dirty="0" smtClean="0"/>
                <a:t>(</a:t>
              </a:r>
              <a:r>
                <a:rPr lang="pl-PL" altLang="zh-CN" sz="2400" dirty="0"/>
                <a:t>s[i]</a:t>
              </a:r>
              <a:r>
                <a:rPr lang="pl-PL" altLang="zh-CN" sz="2400" dirty="0" smtClean="0"/>
                <a:t>, </a:t>
              </a:r>
              <a:r>
                <a:rPr lang="pl-PL" altLang="zh-CN" sz="2400" dirty="0"/>
                <a:t>end =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 '</a:t>
              </a:r>
              <a:r>
                <a:rPr lang="pl-PL" altLang="zh-CN" sz="2400" dirty="0"/>
                <a:t>)</a:t>
              </a:r>
            </a:p>
            <a:p>
              <a:r>
                <a:rPr lang="pl-PL" altLang="zh-CN" sz="2400" dirty="0">
                  <a:solidFill>
                    <a:srgbClr val="0070C0"/>
                  </a:solidFill>
                </a:rPr>
                <a:t>I love </a:t>
              </a:r>
              <a:r>
                <a:rPr lang="pl-PL" altLang="zh-CN" sz="2400" dirty="0" smtClean="0">
                  <a:solidFill>
                    <a:srgbClr val="0070C0"/>
                  </a:solidFill>
                </a:rPr>
                <a:t>Python</a:t>
              </a:r>
              <a:endParaRPr lang="pl-PL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888236" y="1520774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09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zh-CN" altLang="en-US" dirty="0" smtClean="0"/>
              <a:t>语句迭代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序列项和索引迭代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62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790676" y="1203598"/>
            <a:ext cx="5562648" cy="3126197"/>
            <a:chOff x="683156" y="1486209"/>
            <a:chExt cx="5280836" cy="4077648"/>
          </a:xfrm>
        </p:grpSpPr>
        <p:sp>
          <p:nvSpPr>
            <p:cNvPr id="10" name="任意多边形 9"/>
            <p:cNvSpPr/>
            <p:nvPr/>
          </p:nvSpPr>
          <p:spPr>
            <a:xfrm>
              <a:off x="683156" y="1486209"/>
              <a:ext cx="5280836" cy="407764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pl-PL" altLang="zh-CN" sz="2400" dirty="0"/>
                <a:t>&gt;&gt;&gt; courses = [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'Maths'</a:t>
              </a:r>
              <a:r>
                <a:rPr lang="pl-PL" altLang="zh-CN" sz="2400" dirty="0"/>
                <a:t>,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'English'</a:t>
              </a:r>
              <a:r>
                <a:rPr lang="pl-PL" altLang="zh-CN" sz="2400" dirty="0"/>
                <a:t>, 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'Python'</a:t>
              </a:r>
              <a:r>
                <a:rPr lang="pl-PL" altLang="zh-CN" sz="2400" dirty="0"/>
                <a:t>]</a:t>
              </a:r>
            </a:p>
            <a:p>
              <a:r>
                <a:rPr lang="pl-PL" altLang="zh-CN" sz="2400" dirty="0"/>
                <a:t>&gt;&gt;&gt; scores = [88, 92, 95]</a:t>
              </a:r>
            </a:p>
            <a:p>
              <a:r>
                <a:rPr lang="pl-PL" altLang="zh-CN" sz="2400" dirty="0"/>
                <a:t>&gt;&gt;&gt; </a:t>
              </a:r>
              <a:r>
                <a:rPr lang="pl-PL" altLang="zh-CN" sz="2400" dirty="0">
                  <a:solidFill>
                    <a:schemeClr val="accent6"/>
                  </a:solidFill>
                </a:rPr>
                <a:t>for</a:t>
              </a:r>
              <a:r>
                <a:rPr lang="pl-PL" altLang="zh-CN" sz="2400" dirty="0"/>
                <a:t> c, s </a:t>
              </a:r>
              <a:r>
                <a:rPr lang="pl-PL" altLang="zh-CN" sz="2400" dirty="0">
                  <a:solidFill>
                    <a:schemeClr val="accent6"/>
                  </a:solidFill>
                </a:rPr>
                <a:t>in</a:t>
              </a:r>
              <a:r>
                <a:rPr lang="pl-PL" altLang="zh-CN" sz="2400" dirty="0"/>
                <a:t> </a:t>
              </a:r>
              <a:r>
                <a:rPr lang="pl-PL" altLang="zh-CN" sz="2400" dirty="0">
                  <a:solidFill>
                    <a:srgbClr val="7030A0"/>
                  </a:solidFill>
                </a:rPr>
                <a:t>zip</a:t>
              </a:r>
              <a:r>
                <a:rPr lang="pl-PL" altLang="zh-CN" sz="2400" dirty="0"/>
                <a:t>(courses, scores):</a:t>
              </a:r>
            </a:p>
            <a:p>
              <a:r>
                <a:rPr lang="pl-PL" altLang="zh-CN" sz="2400" dirty="0"/>
                <a:t>	    </a:t>
              </a:r>
              <a:r>
                <a:rPr lang="pl-PL" altLang="zh-CN" sz="2400" dirty="0">
                  <a:solidFill>
                    <a:srgbClr val="7030A0"/>
                  </a:solidFill>
                </a:rPr>
                <a:t>print</a:t>
              </a:r>
              <a:r>
                <a:rPr lang="pl-PL" altLang="zh-CN" sz="2400" dirty="0"/>
                <a:t>(</a:t>
              </a:r>
              <a:r>
                <a:rPr lang="pl-PL" altLang="zh-CN" sz="2400" dirty="0">
                  <a:solidFill>
                    <a:schemeClr val="accent3"/>
                  </a:solidFill>
                </a:rPr>
                <a:t>'{0} – {1:d}'</a:t>
              </a:r>
              <a:r>
                <a:rPr lang="pl-PL" altLang="zh-CN" sz="2400" dirty="0"/>
                <a:t>.format(c, s))</a:t>
              </a:r>
            </a:p>
            <a:p>
              <a:r>
                <a:rPr lang="pl-PL" altLang="zh-CN" sz="2400" dirty="0">
                  <a:solidFill>
                    <a:srgbClr val="0070C0"/>
                  </a:solidFill>
                </a:rPr>
                <a:t>Maths - 88</a:t>
              </a:r>
            </a:p>
            <a:p>
              <a:r>
                <a:rPr lang="pl-PL" altLang="zh-CN" sz="2400" dirty="0">
                  <a:solidFill>
                    <a:srgbClr val="0070C0"/>
                  </a:solidFill>
                </a:rPr>
                <a:t>English - 92</a:t>
              </a:r>
            </a:p>
            <a:p>
              <a:r>
                <a:rPr lang="pl-PL" altLang="zh-CN" sz="2400" dirty="0">
                  <a:solidFill>
                    <a:srgbClr val="0070C0"/>
                  </a:solidFill>
                </a:rPr>
                <a:t>Python - 95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956596" y="1486209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350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zh-CN" altLang="en-US" dirty="0" smtClean="0"/>
              <a:t>语句迭代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其他迭代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63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790676" y="1059582"/>
            <a:ext cx="5562648" cy="3690408"/>
            <a:chOff x="683156" y="1486209"/>
            <a:chExt cx="5280836" cy="4813575"/>
          </a:xfrm>
        </p:grpSpPr>
        <p:sp>
          <p:nvSpPr>
            <p:cNvPr id="10" name="任意多边形 9"/>
            <p:cNvSpPr/>
            <p:nvPr/>
          </p:nvSpPr>
          <p:spPr>
            <a:xfrm>
              <a:off x="683156" y="1486209"/>
              <a:ext cx="5280836" cy="481357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dirty="0"/>
            </a:p>
            <a:p>
              <a:r>
                <a:rPr lang="pl-PL" altLang="zh-CN" dirty="0"/>
                <a:t>&gt;&gt;&gt; d_stock = {</a:t>
              </a:r>
              <a:r>
                <a:rPr lang="pl-PL" altLang="zh-CN" dirty="0">
                  <a:solidFill>
                    <a:schemeClr val="accent3"/>
                  </a:solidFill>
                </a:rPr>
                <a:t>'AXP'</a:t>
              </a:r>
              <a:r>
                <a:rPr lang="pl-PL" altLang="zh-CN" dirty="0"/>
                <a:t>: </a:t>
              </a:r>
              <a:r>
                <a:rPr lang="pl-PL" altLang="zh-CN" dirty="0">
                  <a:solidFill>
                    <a:schemeClr val="accent3"/>
                  </a:solidFill>
                </a:rPr>
                <a:t>'78.51'</a:t>
              </a:r>
              <a:r>
                <a:rPr lang="pl-PL" altLang="zh-CN" dirty="0"/>
                <a:t>, </a:t>
              </a:r>
              <a:r>
                <a:rPr lang="pl-PL" altLang="zh-CN" dirty="0">
                  <a:solidFill>
                    <a:schemeClr val="accent3"/>
                  </a:solidFill>
                </a:rPr>
                <a:t>'BA'</a:t>
              </a:r>
              <a:r>
                <a:rPr lang="pl-PL" altLang="zh-CN" dirty="0"/>
                <a:t>: </a:t>
              </a:r>
              <a:r>
                <a:rPr lang="pl-PL" altLang="zh-CN" dirty="0">
                  <a:solidFill>
                    <a:schemeClr val="accent3"/>
                  </a:solidFill>
                </a:rPr>
                <a:t>'184.76'</a:t>
              </a:r>
              <a:r>
                <a:rPr lang="pl-PL" altLang="zh-CN" dirty="0"/>
                <a:t>, </a:t>
              </a:r>
              <a:r>
                <a:rPr lang="pl-PL" altLang="zh-CN" dirty="0">
                  <a:solidFill>
                    <a:schemeClr val="accent3"/>
                  </a:solidFill>
                </a:rPr>
                <a:t>'CAT'</a:t>
              </a:r>
              <a:r>
                <a:rPr lang="pl-PL" altLang="zh-CN" dirty="0"/>
                <a:t>: </a:t>
              </a:r>
              <a:r>
                <a:rPr lang="pl-PL" altLang="zh-CN" dirty="0">
                  <a:solidFill>
                    <a:schemeClr val="accent3"/>
                  </a:solidFill>
                </a:rPr>
                <a:t>'96.39'</a:t>
              </a:r>
              <a:r>
                <a:rPr lang="pl-PL" altLang="zh-CN" dirty="0"/>
                <a:t>}</a:t>
              </a:r>
            </a:p>
            <a:p>
              <a:r>
                <a:rPr lang="pl-PL" altLang="zh-CN" dirty="0"/>
                <a:t>&gt;&gt;&gt; </a:t>
              </a:r>
              <a:r>
                <a:rPr lang="pl-PL" altLang="zh-CN" dirty="0">
                  <a:solidFill>
                    <a:schemeClr val="accent6"/>
                  </a:solidFill>
                </a:rPr>
                <a:t>for</a:t>
              </a:r>
              <a:r>
                <a:rPr lang="pl-PL" altLang="zh-CN" dirty="0"/>
                <a:t> k, v </a:t>
              </a:r>
              <a:r>
                <a:rPr lang="pl-PL" altLang="zh-CN" dirty="0">
                  <a:solidFill>
                    <a:schemeClr val="accent6"/>
                  </a:solidFill>
                </a:rPr>
                <a:t>in</a:t>
              </a:r>
              <a:r>
                <a:rPr lang="pl-PL" altLang="zh-CN" dirty="0"/>
                <a:t> d_stock.items():</a:t>
              </a:r>
            </a:p>
            <a:p>
              <a:r>
                <a:rPr lang="pl-PL" altLang="zh-CN" dirty="0"/>
                <a:t>	    </a:t>
              </a:r>
              <a:r>
                <a:rPr lang="pl-PL" altLang="zh-CN" dirty="0">
                  <a:solidFill>
                    <a:srgbClr val="7030A0"/>
                  </a:solidFill>
                </a:rPr>
                <a:t>print</a:t>
              </a:r>
              <a:r>
                <a:rPr lang="pl-PL" altLang="zh-CN" dirty="0"/>
                <a:t>(</a:t>
              </a:r>
              <a:r>
                <a:rPr lang="pl-PL" altLang="zh-CN" dirty="0">
                  <a:solidFill>
                    <a:schemeClr val="accent3"/>
                  </a:solidFill>
                </a:rPr>
                <a:t>'{0:&gt;3}: {1}'</a:t>
              </a:r>
              <a:r>
                <a:rPr lang="pl-PL" altLang="zh-CN" dirty="0"/>
                <a:t>.format(k, v))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AXP: 78.51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 BA: 184.76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CAT: </a:t>
              </a:r>
              <a:r>
                <a:rPr lang="pl-PL" altLang="zh-CN" dirty="0" smtClean="0">
                  <a:solidFill>
                    <a:srgbClr val="0070C0"/>
                  </a:solidFill>
                </a:rPr>
                <a:t>96.39</a:t>
              </a:r>
              <a:endParaRPr lang="en-US" altLang="zh-CN" dirty="0" smtClean="0">
                <a:solidFill>
                  <a:srgbClr val="0070C0"/>
                </a:solidFill>
              </a:endParaRPr>
            </a:p>
            <a:p>
              <a:r>
                <a:rPr lang="pl-PL" altLang="zh-CN" dirty="0" smtClean="0"/>
                <a:t>&gt;&gt;&gt; </a:t>
              </a:r>
              <a:r>
                <a:rPr lang="pl-PL" altLang="zh-CN" dirty="0">
                  <a:solidFill>
                    <a:schemeClr val="accent6"/>
                  </a:solidFill>
                </a:rPr>
                <a:t>for</a:t>
              </a:r>
              <a:r>
                <a:rPr lang="pl-PL" altLang="zh-CN" dirty="0"/>
                <a:t> k </a:t>
              </a:r>
              <a:r>
                <a:rPr lang="pl-PL" altLang="zh-CN" dirty="0">
                  <a:solidFill>
                    <a:schemeClr val="accent6"/>
                  </a:solidFill>
                </a:rPr>
                <a:t>in</a:t>
              </a:r>
              <a:r>
                <a:rPr lang="pl-PL" altLang="zh-CN" dirty="0"/>
                <a:t> d_stock.keys():</a:t>
              </a:r>
            </a:p>
            <a:p>
              <a:r>
                <a:rPr lang="pl-PL" altLang="zh-CN" dirty="0"/>
                <a:t>	</a:t>
              </a:r>
              <a:r>
                <a:rPr lang="pl-PL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pl-PL" altLang="zh-CN" dirty="0" smtClean="0"/>
                <a:t>(k</a:t>
              </a:r>
              <a:r>
                <a:rPr lang="pl-PL" altLang="zh-CN" dirty="0"/>
                <a:t>, d_stock[k])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AXP 78.51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BA 184.76</a:t>
              </a:r>
            </a:p>
            <a:p>
              <a:r>
                <a:rPr lang="pl-PL" altLang="zh-CN" dirty="0">
                  <a:solidFill>
                    <a:srgbClr val="0070C0"/>
                  </a:solidFill>
                </a:rPr>
                <a:t>CAT 96.39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930975" y="1486209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365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迭代中修改迭代对象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64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987824" y="1168719"/>
            <a:ext cx="3096344" cy="2296241"/>
            <a:chOff x="-342663" y="1505913"/>
            <a:chExt cx="2560044" cy="2942754"/>
          </a:xfrm>
        </p:grpSpPr>
        <p:sp>
          <p:nvSpPr>
            <p:cNvPr id="6" name="任意多边形 5"/>
            <p:cNvSpPr/>
            <p:nvPr/>
          </p:nvSpPr>
          <p:spPr>
            <a:xfrm>
              <a:off x="-342663" y="1505913"/>
              <a:ext cx="2560044" cy="294275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2000" dirty="0"/>
            </a:p>
            <a:p>
              <a:pPr>
                <a:lnSpc>
                  <a:spcPts val="1350"/>
                </a:lnSpc>
              </a:pPr>
              <a:endParaRPr lang="en-US" altLang="zh-CN" sz="2000" dirty="0"/>
            </a:p>
            <a:p>
              <a:r>
                <a:rPr lang="en-US" altLang="zh-CN" sz="2400" dirty="0" err="1" smtClean="0"/>
                <a:t>lst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[1, 2, 4, 3, 5]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item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lst</a:t>
              </a:r>
              <a:r>
                <a:rPr lang="en-US" altLang="zh-CN" sz="2400" dirty="0"/>
                <a:t>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400" dirty="0"/>
                <a:t> item % 2 == 0: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err="1" smtClean="0"/>
                <a:t>lst.remove</a:t>
              </a:r>
              <a:r>
                <a:rPr lang="en-US" altLang="zh-CN" sz="2400" dirty="0" smtClean="0"/>
                <a:t>(item</a:t>
              </a:r>
              <a:r>
                <a:rPr lang="en-US" altLang="zh-CN" sz="2400" dirty="0"/>
                <a:t>)</a:t>
              </a:r>
            </a:p>
            <a:p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</a:t>
              </a:r>
              <a:r>
                <a:rPr lang="en-US" altLang="zh-CN" sz="2400" dirty="0" err="1"/>
                <a:t>lst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164055" y="1582543"/>
              <a:ext cx="496326" cy="461409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 bwMode="auto">
          <a:xfrm>
            <a:off x="611560" y="3651870"/>
            <a:ext cx="7920879" cy="707886"/>
          </a:xfrm>
          <a:prstGeom prst="rect">
            <a:avLst/>
          </a:prstGeom>
          <a:solidFill>
            <a:srgbClr val="376092"/>
          </a:solidFill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2000" b="1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</a:t>
            </a:r>
            <a:r>
              <a:rPr lang="zh-CN" altLang="en-US" sz="2000" b="1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遍历可变对象的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同时删除了列表元素，影响</a:t>
            </a:r>
            <a:r>
              <a:rPr lang="zh-CN" altLang="en-US" sz="2000" b="1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了迭代器的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迭代机制，要避免使用，类似的还有</a:t>
            </a:r>
            <a:r>
              <a:rPr lang="en-US" altLang="zh-CN" sz="2000" b="1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pop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2000" b="1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insert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2000" b="1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append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</a:t>
            </a:r>
            <a:r>
              <a:rPr lang="zh-CN" altLang="en-US" sz="2000" b="1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操作</a:t>
            </a:r>
            <a:endParaRPr lang="zh-CN" altLang="en-US" sz="2000" b="1" kern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521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5.8 </a:t>
            </a:r>
            <a:r>
              <a:rPr lang="zh-CN" altLang="zh-CN" dirty="0" smtClean="0"/>
              <a:t>求</a:t>
            </a:r>
            <a:r>
              <a:rPr lang="zh-CN" altLang="zh-CN" dirty="0"/>
              <a:t>斐波纳契（</a:t>
            </a:r>
            <a:r>
              <a:rPr lang="en-US" altLang="zh-CN" dirty="0"/>
              <a:t>Fibonacci</a:t>
            </a:r>
            <a:r>
              <a:rPr lang="zh-CN" altLang="zh-CN" dirty="0"/>
              <a:t>）数列前</a:t>
            </a:r>
            <a:r>
              <a:rPr lang="en-US" altLang="zh-CN" dirty="0"/>
              <a:t>20</a:t>
            </a:r>
            <a:r>
              <a:rPr lang="zh-CN" altLang="zh-CN" dirty="0"/>
              <a:t>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429" y="1291354"/>
            <a:ext cx="3246507" cy="1368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斐波纳契</a:t>
            </a:r>
            <a:r>
              <a:rPr lang="zh-CN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数列：</a:t>
            </a:r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indent="0">
              <a:buNone/>
            </a:pP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34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55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89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144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zh-CN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</a:t>
            </a:r>
            <a:endParaRPr lang="zh-CN" altLang="zh-CN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65</a:t>
            </a:fld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735789" y="2622395"/>
                <a:ext cx="2082943" cy="9766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 = 0</m:t>
                              </m:r>
                            </m:e>
                            <m:e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 = 1</m:t>
                              </m:r>
                            </m:e>
                            <m:e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789" y="2622395"/>
                <a:ext cx="2082943" cy="97661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4211960" y="1139605"/>
            <a:ext cx="3888432" cy="2690898"/>
            <a:chOff x="-342663" y="1505913"/>
            <a:chExt cx="3214939" cy="3448528"/>
          </a:xfrm>
        </p:grpSpPr>
        <p:sp>
          <p:nvSpPr>
            <p:cNvPr id="7" name="任意多边形 6"/>
            <p:cNvSpPr/>
            <p:nvPr/>
          </p:nvSpPr>
          <p:spPr>
            <a:xfrm>
              <a:off x="-342663" y="1505913"/>
              <a:ext cx="3214939" cy="344852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2000" dirty="0"/>
            </a:p>
            <a:p>
              <a:pPr>
                <a:lnSpc>
                  <a:spcPts val="1350"/>
                </a:lnSpc>
              </a:pPr>
              <a:endParaRPr lang="en-US" altLang="zh-CN" sz="20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prog5-8.py</a:t>
              </a:r>
              <a:endParaRPr lang="en-US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000" dirty="0"/>
                <a:t>f = [0] * </a:t>
              </a:r>
              <a:r>
                <a:rPr lang="en-US" altLang="zh-CN" sz="2000" dirty="0" smtClean="0"/>
                <a:t>20</a:t>
              </a:r>
              <a:endParaRPr lang="zh-CN" altLang="en-US" sz="2000" dirty="0" smtClean="0"/>
            </a:p>
            <a:p>
              <a:r>
                <a:rPr lang="en-US" altLang="zh-CN" sz="2000" dirty="0" smtClean="0"/>
                <a:t>f[0], f[1] = 0, 1</a:t>
              </a:r>
            </a:p>
            <a:p>
              <a:r>
                <a:rPr lang="en-US" altLang="zh-CN" sz="2000" dirty="0" smtClean="0">
                  <a:solidFill>
                    <a:schemeClr val="accent6"/>
                  </a:solidFill>
                </a:rPr>
                <a:t>for</a:t>
              </a:r>
              <a:r>
                <a:rPr lang="en-US" altLang="zh-CN" sz="2000" dirty="0" smtClean="0"/>
                <a:t> </a:t>
              </a:r>
              <a:r>
                <a:rPr lang="en-US" altLang="zh-CN" sz="2000" dirty="0"/>
                <a:t>i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000" dirty="0"/>
                <a:t>(2, 20):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dirty="0" smtClean="0"/>
                <a:t>  f[</a:t>
              </a:r>
              <a:r>
                <a:rPr lang="en-US" altLang="zh-CN" sz="2000" dirty="0" err="1" smtClean="0"/>
                <a:t>i</a:t>
              </a:r>
              <a:r>
                <a:rPr lang="en-US" altLang="zh-CN" sz="2000" dirty="0"/>
                <a:t>] = f[i-1] + f[i-2]</a:t>
              </a:r>
            </a:p>
            <a:p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(f)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-164055" y="1582543"/>
              <a:ext cx="496326" cy="461409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47664" y="3949062"/>
            <a:ext cx="6741895" cy="670972"/>
            <a:chOff x="-3453021" y="2690462"/>
            <a:chExt cx="10173296" cy="423685"/>
          </a:xfrm>
        </p:grpSpPr>
        <p:sp>
          <p:nvSpPr>
            <p:cNvPr id="10" name="任意多边形 9"/>
            <p:cNvSpPr/>
            <p:nvPr/>
          </p:nvSpPr>
          <p:spPr>
            <a:xfrm>
              <a:off x="-3453021" y="2690462"/>
              <a:ext cx="10173296" cy="42368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[0, 1, 1, 2, 3, 5, 8, 13, 21, 34, 55, 89, 144, 233, 377, 610, 987, 1597, 2584, 4181]</a:t>
              </a:r>
              <a:endParaRPr lang="zh-CN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3276233" y="2698528"/>
              <a:ext cx="1453076" cy="168027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40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5.9 </a:t>
            </a:r>
            <a:r>
              <a:rPr lang="zh-CN" altLang="en-US" dirty="0" smtClean="0"/>
              <a:t>统计英语句子中单词词频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15059" cy="3168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从键盘输入一个英文句子，除单词和空格外句子中只包含“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,”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、“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.”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、“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'”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、“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"”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和“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!”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这几个标点符号，统计句子中包括的每个单词（将句中大写全部转换成小写）的词频并将结果存入字典中并输出。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304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/>
              <a:t>5.9 </a:t>
            </a:r>
            <a:r>
              <a:rPr lang="zh-CN" altLang="en-US" dirty="0"/>
              <a:t>统计英语句子中单词词频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67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851920" y="960972"/>
            <a:ext cx="4752528" cy="3843026"/>
            <a:chOff x="-342663" y="1505913"/>
            <a:chExt cx="3929370" cy="4925041"/>
          </a:xfrm>
        </p:grpSpPr>
        <p:sp>
          <p:nvSpPr>
            <p:cNvPr id="6" name="任意多边形 5"/>
            <p:cNvSpPr/>
            <p:nvPr/>
          </p:nvSpPr>
          <p:spPr>
            <a:xfrm>
              <a:off x="-342663" y="1505913"/>
              <a:ext cx="3929370" cy="492504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dirty="0"/>
            </a:p>
            <a:p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</a:rPr>
                <a:t># prog5-9.py</a:t>
              </a:r>
            </a:p>
            <a:p>
              <a:r>
                <a:rPr lang="en-US" altLang="zh-CN" dirty="0"/>
                <a:t>s = </a:t>
              </a:r>
              <a:r>
                <a:rPr lang="en-US" altLang="zh-CN" dirty="0">
                  <a:solidFill>
                    <a:srgbClr val="7030A0"/>
                  </a:solidFill>
                </a:rPr>
                <a:t>input</a:t>
              </a:r>
              <a:r>
                <a:rPr lang="en-US" altLang="zh-CN" dirty="0" smtClean="0"/>
                <a:t>(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"Enter </a:t>
              </a:r>
              <a:r>
                <a:rPr lang="en-US" altLang="zh-CN" dirty="0">
                  <a:solidFill>
                    <a:schemeClr val="accent3"/>
                  </a:solidFill>
                </a:rPr>
                <a:t>an English sentence: "</a:t>
              </a:r>
              <a:r>
                <a:rPr lang="en-US" altLang="zh-CN" dirty="0"/>
                <a:t>)</a:t>
              </a:r>
            </a:p>
            <a:p>
              <a:r>
                <a:rPr lang="en-US" altLang="zh-CN" dirty="0"/>
                <a:t>s = </a:t>
              </a:r>
              <a:r>
                <a:rPr lang="en-US" altLang="zh-CN" dirty="0" err="1"/>
                <a:t>s.lower</a:t>
              </a:r>
              <a:r>
                <a:rPr lang="en-US" altLang="zh-CN" dirty="0"/>
                <a:t>()</a:t>
              </a:r>
            </a:p>
            <a:p>
              <a:r>
                <a:rPr lang="en-US" altLang="zh-CN" dirty="0" err="1"/>
                <a:t>sList</a:t>
              </a:r>
              <a:r>
                <a:rPr lang="en-US" altLang="zh-CN" dirty="0"/>
                <a:t> = </a:t>
              </a:r>
              <a:r>
                <a:rPr lang="en-US" altLang="zh-CN" dirty="0" err="1"/>
                <a:t>s.split</a:t>
              </a:r>
              <a:r>
                <a:rPr lang="en-US" altLang="zh-CN" dirty="0"/>
                <a:t>()</a:t>
              </a:r>
            </a:p>
            <a:p>
              <a:r>
                <a:rPr lang="en-US" altLang="zh-CN" dirty="0" err="1"/>
                <a:t>sDict</a:t>
              </a:r>
              <a:r>
                <a:rPr lang="en-US" altLang="zh-CN" dirty="0"/>
                <a:t> = {}</a:t>
              </a:r>
            </a:p>
            <a:p>
              <a:r>
                <a:rPr lang="en-US" altLang="zh-CN" dirty="0">
                  <a:solidFill>
                    <a:schemeClr val="accent6"/>
                  </a:solidFill>
                </a:rPr>
                <a:t>for</a:t>
              </a:r>
              <a:r>
                <a:rPr lang="en-US" altLang="zh-CN" dirty="0"/>
                <a:t> item </a:t>
              </a:r>
              <a:r>
                <a:rPr lang="en-US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/>
                <a:t> </a:t>
              </a:r>
              <a:r>
                <a:rPr lang="en-US" altLang="zh-CN" dirty="0" err="1"/>
                <a:t>sList</a:t>
              </a:r>
              <a:r>
                <a:rPr lang="en-US" altLang="zh-CN" dirty="0"/>
                <a:t>:    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>
                  <a:solidFill>
                    <a:schemeClr val="accent6"/>
                  </a:solidFill>
                </a:rPr>
                <a:t>if</a:t>
              </a:r>
              <a:r>
                <a:rPr lang="en-US" altLang="zh-CN" dirty="0"/>
                <a:t> item[-1] </a:t>
              </a:r>
              <a:r>
                <a:rPr lang="en-US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/>
                <a:t> </a:t>
              </a:r>
              <a:r>
                <a:rPr lang="en-US" altLang="zh-CN" dirty="0">
                  <a:solidFill>
                    <a:schemeClr val="accent3"/>
                  </a:solidFill>
                </a:rPr>
                <a:t>',.\'"!'</a:t>
              </a:r>
              <a:r>
                <a:rPr lang="en-US" altLang="zh-CN" dirty="0"/>
                <a:t>:</a:t>
              </a:r>
            </a:p>
            <a:p>
              <a:r>
                <a:rPr lang="en-US" altLang="zh-CN" dirty="0"/>
                <a:t>        item = item[:-1]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>
                  <a:solidFill>
                    <a:schemeClr val="accent6"/>
                  </a:solidFill>
                </a:rPr>
                <a:t>if</a:t>
              </a:r>
              <a:r>
                <a:rPr lang="en-US" altLang="zh-CN" dirty="0"/>
                <a:t> item </a:t>
              </a:r>
              <a:r>
                <a:rPr lang="en-US" altLang="zh-CN" dirty="0">
                  <a:solidFill>
                    <a:schemeClr val="accent6"/>
                  </a:solidFill>
                </a:rPr>
                <a:t>not</a:t>
              </a:r>
              <a:r>
                <a:rPr lang="en-US" altLang="zh-CN" dirty="0"/>
                <a:t> </a:t>
              </a:r>
              <a:r>
                <a:rPr lang="en-US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/>
                <a:t> </a:t>
              </a:r>
              <a:r>
                <a:rPr lang="en-US" altLang="zh-CN" dirty="0" err="1"/>
                <a:t>sDict</a:t>
              </a:r>
              <a:r>
                <a:rPr lang="en-US" altLang="zh-CN" dirty="0"/>
                <a:t>:</a:t>
              </a:r>
            </a:p>
            <a:p>
              <a:r>
                <a:rPr lang="en-US" altLang="zh-CN" dirty="0"/>
                <a:t>        </a:t>
              </a:r>
              <a:r>
                <a:rPr lang="en-US" altLang="zh-CN" dirty="0" err="1"/>
                <a:t>sDict</a:t>
              </a:r>
              <a:r>
                <a:rPr lang="en-US" altLang="zh-CN" dirty="0"/>
                <a:t>[item] = 1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>
                  <a:solidFill>
                    <a:schemeClr val="accent6"/>
                  </a:solidFill>
                </a:rPr>
                <a:t>else</a:t>
              </a:r>
              <a:r>
                <a:rPr lang="en-US" altLang="zh-CN" dirty="0"/>
                <a:t>:</a:t>
              </a:r>
            </a:p>
            <a:p>
              <a:r>
                <a:rPr lang="en-US" altLang="zh-CN" dirty="0"/>
                <a:t>        </a:t>
              </a:r>
              <a:r>
                <a:rPr lang="en-US" altLang="zh-CN" dirty="0" err="1"/>
                <a:t>sDict</a:t>
              </a:r>
              <a:r>
                <a:rPr lang="en-US" altLang="zh-CN" dirty="0"/>
                <a:t>[item] += 1</a:t>
              </a:r>
            </a:p>
            <a:p>
              <a:r>
                <a:rPr lang="en-US" altLang="zh-CN" dirty="0">
                  <a:solidFill>
                    <a:srgbClr val="7030A0"/>
                  </a:solidFill>
                </a:rPr>
                <a:t>print</a:t>
              </a:r>
              <a:r>
                <a:rPr lang="en-US" altLang="zh-CN" dirty="0"/>
                <a:t>(</a:t>
              </a:r>
              <a:r>
                <a:rPr lang="en-US" altLang="zh-CN" dirty="0" err="1"/>
                <a:t>sDict</a:t>
              </a:r>
              <a:r>
                <a:rPr lang="en-US" altLang="zh-CN" dirty="0"/>
                <a:t>)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223591" y="1505914"/>
              <a:ext cx="496326" cy="31093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9513" y="1635252"/>
            <a:ext cx="3600400" cy="1247235"/>
            <a:chOff x="-3453019" y="2690461"/>
            <a:chExt cx="5432884" cy="787566"/>
          </a:xfrm>
        </p:grpSpPr>
        <p:sp>
          <p:nvSpPr>
            <p:cNvPr id="9" name="任意多边形 8"/>
            <p:cNvSpPr/>
            <p:nvPr/>
          </p:nvSpPr>
          <p:spPr>
            <a:xfrm>
              <a:off x="-3453019" y="2690461"/>
              <a:ext cx="5432884" cy="787566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 English sentence: A friend in need is a friend indeed.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{'a': 2, 'friend': 2, 'in': 1, 'need': 1, 'is': 1, 'indeed': 1}</a:t>
              </a:r>
              <a:endParaRPr lang="zh-CN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3276232" y="2698528"/>
              <a:ext cx="1412550" cy="153207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93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用字典统计词频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8229600" cy="648072"/>
          </a:xfrm>
        </p:spPr>
        <p:txBody>
          <a:bodyPr/>
          <a:lstStyle/>
          <a:p>
            <a:r>
              <a:rPr lang="zh-CN" altLang="zh-CN" dirty="0"/>
              <a:t>利用字典作词频统计的程序写法在</a:t>
            </a:r>
            <a:r>
              <a:rPr lang="en-US" altLang="zh-CN" dirty="0"/>
              <a:t>Python</a:t>
            </a:r>
            <a:r>
              <a:rPr lang="zh-CN" altLang="zh-CN" dirty="0"/>
              <a:t>中很常用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68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03633" y="1851670"/>
            <a:ext cx="4674200" cy="10432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 item in 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sList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: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处理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标点</a:t>
            </a:r>
            <a:endParaRPr lang="en-US" altLang="zh-CN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en-US" altLang="zh-CN" sz="20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sDict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[item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] = 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sDict.get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(item, 0) + 1</a:t>
            </a:r>
          </a:p>
        </p:txBody>
      </p:sp>
    </p:spTree>
    <p:extLst>
      <p:ext uri="{BB962C8B-B14F-4D97-AF65-F5344CB8AC3E}">
        <p14:creationId xmlns:p14="http://schemas.microsoft.com/office/powerpoint/2010/main" val="69318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5.10  </a:t>
            </a:r>
            <a:r>
              <a:rPr lang="zh-CN" altLang="en-US" dirty="0"/>
              <a:t>输出</a:t>
            </a:r>
            <a:r>
              <a:rPr lang="zh-CN" altLang="zh-CN" dirty="0"/>
              <a:t>公司代码和股票价格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7422971" cy="3168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假设已有若干道琼斯工业指数成分股公司某个时期的财经数据，包括公司代码、公司名称和股票价格：</a:t>
            </a:r>
            <a:endParaRPr lang="en-US" altLang="zh-CN" sz="16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indent="0">
              <a:buNone/>
            </a:pP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&gt;&gt;&gt; </a:t>
            </a:r>
            <a:r>
              <a:rPr lang="en-US" altLang="zh-CN" sz="16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stockList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=[('AXP', 'American Express Company', '78.51'),</a:t>
            </a:r>
          </a:p>
          <a:p>
            <a:pPr marL="0" indent="0">
              <a:buNone/>
            </a:pP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           ('BA', 'The Boeing Company', '184.76'),</a:t>
            </a:r>
          </a:p>
          <a:p>
            <a:pPr marL="0" indent="0">
              <a:buNone/>
            </a:pP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	         ('CAT', 'Caterpillar Inc.', '96.39')]</a:t>
            </a:r>
          </a:p>
          <a:p>
            <a:pPr marL="0" indent="0">
              <a:buNone/>
            </a:pP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从数据中获取公司代码和股票价格对并输出。</a:t>
            </a:r>
          </a:p>
          <a:p>
            <a:pPr marL="0" indent="0">
              <a:buNone/>
            </a:pP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69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68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多重赋值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多重赋值的基本形式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9592" y="1635646"/>
            <a:ext cx="6480720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1,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2, …,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 =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1,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2, …,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表达式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899592" y="2192224"/>
            <a:ext cx="4032408" cy="2291186"/>
            <a:chOff x="548640" y="2121408"/>
            <a:chExt cx="2666038" cy="1989125"/>
          </a:xfrm>
        </p:grpSpPr>
        <p:sp>
          <p:nvSpPr>
            <p:cNvPr id="7" name="任意多边形 6"/>
            <p:cNvSpPr/>
            <p:nvPr/>
          </p:nvSpPr>
          <p:spPr>
            <a:xfrm>
              <a:off x="548640" y="2121408"/>
              <a:ext cx="2666038" cy="198912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/>
                <a:t>&gt;&gt;&gt; name, age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Niuyun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18</a:t>
              </a:r>
            </a:p>
            <a:p>
              <a:r>
                <a:rPr lang="en-US" altLang="zh-CN" sz="2400" dirty="0"/>
                <a:t>&gt;&gt;&gt; name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Niuyun</a:t>
              </a:r>
              <a:r>
                <a:rPr lang="en-US" altLang="zh-CN" sz="2400" dirty="0">
                  <a:solidFill>
                    <a:srgbClr val="0070C0"/>
                  </a:solidFill>
                </a:rPr>
                <a:t>'</a:t>
              </a:r>
            </a:p>
            <a:p>
              <a:r>
                <a:rPr lang="en-US" altLang="zh-CN" sz="2400" dirty="0"/>
                <a:t>&gt;&gt;&gt; age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18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642910" y="2143116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564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5.10 </a:t>
            </a:r>
            <a:r>
              <a:rPr lang="zh-CN" altLang="en-US" dirty="0"/>
              <a:t>输出</a:t>
            </a:r>
            <a:r>
              <a:rPr lang="zh-CN" altLang="zh-CN" dirty="0"/>
              <a:t>公司代码和股票价格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70</a:t>
            </a:fld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851920" y="960972"/>
            <a:ext cx="4752528" cy="3843026"/>
            <a:chOff x="-342663" y="1505913"/>
            <a:chExt cx="3929370" cy="4925041"/>
          </a:xfrm>
        </p:grpSpPr>
        <p:sp>
          <p:nvSpPr>
            <p:cNvPr id="7" name="任意多边形 6"/>
            <p:cNvSpPr/>
            <p:nvPr/>
          </p:nvSpPr>
          <p:spPr>
            <a:xfrm>
              <a:off x="-342663" y="1505913"/>
              <a:ext cx="3929370" cy="4925041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dirty="0"/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prog5-10-1.py</a:t>
              </a:r>
              <a:endParaRPr lang="en-US" altLang="zh-CN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dirty="0" err="1"/>
                <a:t>stockList</a:t>
              </a:r>
              <a:r>
                <a:rPr lang="en-US" altLang="zh-CN" dirty="0"/>
                <a:t> =[(</a:t>
              </a:r>
              <a:r>
                <a:rPr lang="en-US" altLang="zh-CN" dirty="0">
                  <a:solidFill>
                    <a:schemeClr val="accent3"/>
                  </a:solidFill>
                </a:rPr>
                <a:t>'AXP'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'American Express Company'</a:t>
              </a:r>
              <a:r>
                <a:rPr lang="en-US" altLang="zh-CN" dirty="0" smtClean="0"/>
                <a:t>,</a:t>
              </a:r>
            </a:p>
            <a:p>
              <a:r>
                <a:rPr lang="en-US" altLang="zh-CN" dirty="0" smtClean="0"/>
                <a:t>          </a:t>
              </a:r>
              <a:r>
                <a:rPr lang="en-US" altLang="zh-CN" dirty="0">
                  <a:solidFill>
                    <a:schemeClr val="accent3"/>
                  </a:solidFill>
                </a:rPr>
                <a:t>'78.51'</a:t>
              </a:r>
              <a:r>
                <a:rPr lang="en-US" altLang="zh-CN" dirty="0"/>
                <a:t>),  (</a:t>
              </a:r>
              <a:r>
                <a:rPr lang="en-US" altLang="zh-CN" dirty="0">
                  <a:solidFill>
                    <a:schemeClr val="accent3"/>
                  </a:solidFill>
                </a:rPr>
                <a:t>'BA'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'The Boeing Company'</a:t>
              </a:r>
              <a:r>
                <a:rPr lang="en-US" altLang="zh-CN" dirty="0"/>
                <a:t>, </a:t>
              </a:r>
              <a:endParaRPr lang="en-US" altLang="zh-CN" dirty="0" smtClean="0"/>
            </a:p>
            <a:p>
              <a:r>
                <a:rPr lang="en-US" altLang="zh-CN" dirty="0"/>
                <a:t> </a:t>
              </a:r>
              <a:r>
                <a:rPr lang="en-US" altLang="zh-CN" dirty="0" smtClean="0"/>
                <a:t>         </a:t>
              </a:r>
              <a:r>
                <a:rPr lang="en-US" altLang="zh-CN" dirty="0">
                  <a:solidFill>
                    <a:schemeClr val="accent3"/>
                  </a:solidFill>
                </a:rPr>
                <a:t>'184.76'</a:t>
              </a:r>
              <a:r>
                <a:rPr lang="en-US" altLang="zh-CN" dirty="0"/>
                <a:t>), (</a:t>
              </a:r>
              <a:r>
                <a:rPr lang="en-US" altLang="zh-CN" dirty="0">
                  <a:solidFill>
                    <a:schemeClr val="accent3"/>
                  </a:solidFill>
                </a:rPr>
                <a:t>'CAT'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'Caterpillar Inc.'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'96.39'</a:t>
              </a:r>
              <a:r>
                <a:rPr lang="en-US" altLang="zh-CN" dirty="0" smtClean="0"/>
                <a:t>)]</a:t>
              </a:r>
              <a:endParaRPr lang="en-US" altLang="zh-CN" dirty="0"/>
            </a:p>
            <a:p>
              <a:r>
                <a:rPr lang="en-US" altLang="zh-CN" dirty="0" err="1"/>
                <a:t>aList</a:t>
              </a:r>
              <a:r>
                <a:rPr lang="en-US" altLang="zh-CN" dirty="0"/>
                <a:t> = []</a:t>
              </a:r>
            </a:p>
            <a:p>
              <a:r>
                <a:rPr lang="en-US" altLang="zh-CN" dirty="0" err="1"/>
                <a:t>bList</a:t>
              </a:r>
              <a:r>
                <a:rPr lang="en-US" altLang="zh-CN" dirty="0"/>
                <a:t> = []</a:t>
              </a:r>
            </a:p>
            <a:p>
              <a:r>
                <a:rPr lang="en-US" altLang="zh-CN" dirty="0">
                  <a:solidFill>
                    <a:schemeClr val="accent6"/>
                  </a:solidFill>
                </a:rPr>
                <a:t>for</a:t>
              </a:r>
              <a:r>
                <a:rPr lang="en-US" altLang="zh-CN" dirty="0"/>
                <a:t> i </a:t>
              </a:r>
              <a:r>
                <a:rPr lang="en-US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/>
                <a:t> </a:t>
              </a:r>
              <a:r>
                <a:rPr lang="en-US" altLang="zh-CN" dirty="0" err="1" smtClean="0">
                  <a:solidFill>
                    <a:srgbClr val="7030A0"/>
                  </a:solidFill>
                </a:rPr>
                <a:t>len</a:t>
              </a:r>
              <a:r>
                <a:rPr lang="en-US" altLang="zh-CN" dirty="0" smtClean="0"/>
                <a:t>(</a:t>
              </a:r>
              <a:r>
                <a:rPr lang="en-US" altLang="zh-CN" dirty="0" err="1" smtClean="0"/>
                <a:t>sotckList</a:t>
              </a:r>
              <a:r>
                <a:rPr lang="en-US" altLang="zh-CN" dirty="0" smtClean="0"/>
                <a:t>):</a:t>
              </a:r>
              <a:endParaRPr lang="en-US" altLang="zh-CN" dirty="0"/>
            </a:p>
            <a:p>
              <a:r>
                <a:rPr lang="en-US" altLang="zh-CN" dirty="0"/>
                <a:t>    </a:t>
              </a:r>
              <a:r>
                <a:rPr lang="en-US" altLang="zh-CN" dirty="0" smtClean="0"/>
                <a:t>  </a:t>
              </a:r>
              <a:r>
                <a:rPr lang="en-US" altLang="zh-CN" dirty="0" err="1" smtClean="0"/>
                <a:t>aStr</a:t>
              </a:r>
              <a:r>
                <a:rPr lang="en-US" altLang="zh-CN" dirty="0" smtClean="0"/>
                <a:t> </a:t>
              </a:r>
              <a:r>
                <a:rPr lang="en-US" altLang="zh-CN" dirty="0"/>
                <a:t>= </a:t>
              </a:r>
              <a:r>
                <a:rPr lang="en-US" altLang="zh-CN" dirty="0" err="1"/>
                <a:t>stockList</a:t>
              </a:r>
              <a:r>
                <a:rPr lang="en-US" altLang="zh-CN" dirty="0"/>
                <a:t>[i][0]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 smtClean="0"/>
                <a:t>  </a:t>
              </a:r>
              <a:r>
                <a:rPr lang="en-US" altLang="zh-CN" dirty="0" err="1" smtClean="0"/>
                <a:t>bStr</a:t>
              </a:r>
              <a:r>
                <a:rPr lang="en-US" altLang="zh-CN" dirty="0" smtClean="0"/>
                <a:t> </a:t>
              </a:r>
              <a:r>
                <a:rPr lang="en-US" altLang="zh-CN" dirty="0"/>
                <a:t>= </a:t>
              </a:r>
              <a:r>
                <a:rPr lang="en-US" altLang="zh-CN" dirty="0" err="1"/>
                <a:t>stockList</a:t>
              </a:r>
              <a:r>
                <a:rPr lang="en-US" altLang="zh-CN" dirty="0"/>
                <a:t>[i][2]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 smtClean="0"/>
                <a:t>  </a:t>
              </a:r>
              <a:r>
                <a:rPr lang="en-US" altLang="zh-CN" dirty="0" err="1" smtClean="0"/>
                <a:t>aList.append</a:t>
              </a:r>
              <a:r>
                <a:rPr lang="en-US" altLang="zh-CN" dirty="0" smtClean="0"/>
                <a:t>(</a:t>
              </a:r>
              <a:r>
                <a:rPr lang="en-US" altLang="zh-CN" dirty="0" err="1" smtClean="0"/>
                <a:t>aStr</a:t>
              </a:r>
              <a:r>
                <a:rPr lang="en-US" altLang="zh-CN" dirty="0"/>
                <a:t>)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 smtClean="0"/>
                <a:t>  </a:t>
              </a:r>
              <a:r>
                <a:rPr lang="en-US" altLang="zh-CN" dirty="0" err="1" smtClean="0"/>
                <a:t>bList.append</a:t>
              </a:r>
              <a:r>
                <a:rPr lang="en-US" altLang="zh-CN" dirty="0" smtClean="0"/>
                <a:t>(</a:t>
              </a:r>
              <a:r>
                <a:rPr lang="en-US" altLang="zh-CN" dirty="0" err="1" smtClean="0"/>
                <a:t>bStr</a:t>
              </a:r>
              <a:r>
                <a:rPr lang="en-US" altLang="zh-CN" dirty="0"/>
                <a:t>)</a:t>
              </a:r>
            </a:p>
            <a:p>
              <a:r>
                <a:rPr lang="en-US" altLang="zh-CN" dirty="0" err="1"/>
                <a:t>stockDict</a:t>
              </a:r>
              <a:r>
                <a:rPr lang="en-US" altLang="zh-CN" dirty="0"/>
                <a:t> = </a:t>
              </a:r>
              <a:r>
                <a:rPr lang="en-US" altLang="zh-CN" dirty="0" err="1">
                  <a:solidFill>
                    <a:srgbClr val="7030A0"/>
                  </a:solidFill>
                </a:rPr>
                <a:t>dict</a:t>
              </a:r>
              <a:r>
                <a:rPr lang="en-US" altLang="zh-CN" dirty="0"/>
                <a:t>(</a:t>
              </a:r>
              <a:r>
                <a:rPr lang="en-US" altLang="zh-CN" dirty="0">
                  <a:solidFill>
                    <a:srgbClr val="7030A0"/>
                  </a:solidFill>
                </a:rPr>
                <a:t>zip</a:t>
              </a:r>
              <a:r>
                <a:rPr lang="en-US" altLang="zh-CN" dirty="0"/>
                <a:t>(</a:t>
              </a:r>
              <a:r>
                <a:rPr lang="en-US" altLang="zh-CN" dirty="0" err="1"/>
                <a:t>aList,bList</a:t>
              </a:r>
              <a:r>
                <a:rPr lang="en-US" altLang="zh-CN" dirty="0"/>
                <a:t>))</a:t>
              </a:r>
            </a:p>
            <a:p>
              <a:r>
                <a:rPr lang="en-US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dirty="0" smtClean="0"/>
                <a:t>(</a:t>
              </a:r>
              <a:r>
                <a:rPr lang="en-US" altLang="zh-CN" dirty="0" err="1" smtClean="0"/>
                <a:t>stockDict</a:t>
              </a:r>
              <a:r>
                <a:rPr lang="en-US" altLang="zh-CN" dirty="0"/>
                <a:t>)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-223591" y="1505914"/>
              <a:ext cx="496326" cy="31093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9512" y="1635253"/>
            <a:ext cx="3717559" cy="670972"/>
            <a:chOff x="-3453021" y="2690462"/>
            <a:chExt cx="5609673" cy="423685"/>
          </a:xfrm>
        </p:grpSpPr>
        <p:sp>
          <p:nvSpPr>
            <p:cNvPr id="10" name="任意多边形 9"/>
            <p:cNvSpPr/>
            <p:nvPr/>
          </p:nvSpPr>
          <p:spPr>
            <a:xfrm>
              <a:off x="-3453021" y="2690462"/>
              <a:ext cx="5609673" cy="42368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{'CAT': '96.39', 'BA': '184.76', 'AXP': '78.51'}</a:t>
              </a:r>
              <a:endParaRPr lang="zh-CN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3276232" y="2698528"/>
              <a:ext cx="1412550" cy="153207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73864" y="969574"/>
            <a:ext cx="2114871" cy="427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用序列索引迭代</a:t>
            </a:r>
          </a:p>
        </p:txBody>
      </p:sp>
    </p:spTree>
    <p:extLst>
      <p:ext uri="{BB962C8B-B14F-4D97-AF65-F5344CB8AC3E}">
        <p14:creationId xmlns:p14="http://schemas.microsoft.com/office/powerpoint/2010/main" val="113275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5.10 </a:t>
            </a:r>
            <a:r>
              <a:rPr lang="zh-CN" altLang="en-US" dirty="0"/>
              <a:t>输出</a:t>
            </a:r>
            <a:r>
              <a:rPr lang="zh-CN" altLang="zh-CN" dirty="0"/>
              <a:t>公司代码和股票价格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71</a:t>
            </a:fld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963054" y="1491630"/>
            <a:ext cx="4752528" cy="2762906"/>
            <a:chOff x="-342663" y="1505913"/>
            <a:chExt cx="3929370" cy="3540810"/>
          </a:xfrm>
        </p:grpSpPr>
        <p:sp>
          <p:nvSpPr>
            <p:cNvPr id="7" name="任意多边形 6"/>
            <p:cNvSpPr/>
            <p:nvPr/>
          </p:nvSpPr>
          <p:spPr>
            <a:xfrm>
              <a:off x="-342663" y="1505913"/>
              <a:ext cx="3929370" cy="354081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dirty="0"/>
            </a:p>
            <a:p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prog5-10-2.py</a:t>
              </a:r>
              <a:endParaRPr lang="en-US" altLang="zh-CN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dirty="0" err="1"/>
                <a:t>stockList</a:t>
              </a:r>
              <a:r>
                <a:rPr lang="en-US" altLang="zh-CN" dirty="0"/>
                <a:t> =[(</a:t>
              </a:r>
              <a:r>
                <a:rPr lang="en-US" altLang="zh-CN" dirty="0">
                  <a:solidFill>
                    <a:schemeClr val="accent3"/>
                  </a:solidFill>
                </a:rPr>
                <a:t>'AXP'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'American Express Company'</a:t>
              </a:r>
              <a:r>
                <a:rPr lang="en-US" altLang="zh-CN" dirty="0" smtClean="0"/>
                <a:t>,</a:t>
              </a:r>
            </a:p>
            <a:p>
              <a:r>
                <a:rPr lang="en-US" altLang="zh-CN" dirty="0" smtClean="0"/>
                <a:t>          </a:t>
              </a:r>
              <a:r>
                <a:rPr lang="en-US" altLang="zh-CN" dirty="0">
                  <a:solidFill>
                    <a:schemeClr val="accent3"/>
                  </a:solidFill>
                </a:rPr>
                <a:t>'78.51'</a:t>
              </a:r>
              <a:r>
                <a:rPr lang="en-US" altLang="zh-CN" dirty="0"/>
                <a:t>),  (</a:t>
              </a:r>
              <a:r>
                <a:rPr lang="en-US" altLang="zh-CN" dirty="0">
                  <a:solidFill>
                    <a:schemeClr val="accent3"/>
                  </a:solidFill>
                </a:rPr>
                <a:t>'BA'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'The Boeing Company'</a:t>
              </a:r>
              <a:r>
                <a:rPr lang="en-US" altLang="zh-CN" dirty="0"/>
                <a:t>, </a:t>
              </a:r>
              <a:endParaRPr lang="en-US" altLang="zh-CN" dirty="0" smtClean="0"/>
            </a:p>
            <a:p>
              <a:r>
                <a:rPr lang="en-US" altLang="zh-CN" dirty="0"/>
                <a:t> </a:t>
              </a:r>
              <a:r>
                <a:rPr lang="en-US" altLang="zh-CN" dirty="0" smtClean="0"/>
                <a:t>         </a:t>
              </a:r>
              <a:r>
                <a:rPr lang="en-US" altLang="zh-CN" dirty="0">
                  <a:solidFill>
                    <a:schemeClr val="accent3"/>
                  </a:solidFill>
                </a:rPr>
                <a:t>'184.76'</a:t>
              </a:r>
              <a:r>
                <a:rPr lang="en-US" altLang="zh-CN" dirty="0"/>
                <a:t>), (</a:t>
              </a:r>
              <a:r>
                <a:rPr lang="en-US" altLang="zh-CN" dirty="0">
                  <a:solidFill>
                    <a:schemeClr val="accent3"/>
                  </a:solidFill>
                </a:rPr>
                <a:t>'CAT'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'Caterpillar Inc.'</a:t>
              </a:r>
              <a:r>
                <a:rPr lang="en-US" altLang="zh-CN" dirty="0"/>
                <a:t>, </a:t>
              </a:r>
              <a:r>
                <a:rPr lang="en-US" altLang="zh-CN" dirty="0">
                  <a:solidFill>
                    <a:schemeClr val="accent3"/>
                  </a:solidFill>
                </a:rPr>
                <a:t>'96.39'</a:t>
              </a:r>
              <a:r>
                <a:rPr lang="en-US" altLang="zh-CN" dirty="0" smtClean="0"/>
                <a:t>)]</a:t>
              </a:r>
              <a:endParaRPr lang="en-US" altLang="zh-CN" dirty="0"/>
            </a:p>
            <a:p>
              <a:r>
                <a:rPr lang="en-US" altLang="zh-CN" dirty="0" err="1" smtClean="0"/>
                <a:t>stockDict</a:t>
              </a:r>
              <a:r>
                <a:rPr lang="en-US" altLang="zh-CN" dirty="0" smtClean="0"/>
                <a:t> </a:t>
              </a:r>
              <a:r>
                <a:rPr lang="en-US" altLang="zh-CN" dirty="0"/>
                <a:t>= {}</a:t>
              </a:r>
            </a:p>
            <a:p>
              <a:r>
                <a:rPr lang="en-US" altLang="zh-CN" dirty="0">
                  <a:solidFill>
                    <a:schemeClr val="accent6"/>
                  </a:solidFill>
                </a:rPr>
                <a:t>for</a:t>
              </a:r>
              <a:r>
                <a:rPr lang="en-US" altLang="zh-CN" dirty="0"/>
                <a:t> data </a:t>
              </a:r>
              <a:r>
                <a:rPr lang="en-US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/>
                <a:t> </a:t>
              </a:r>
              <a:r>
                <a:rPr lang="en-US" altLang="zh-CN" dirty="0" err="1"/>
                <a:t>stockList</a:t>
              </a:r>
              <a:r>
                <a:rPr lang="en-US" altLang="zh-CN" dirty="0"/>
                <a:t>:</a:t>
              </a:r>
            </a:p>
            <a:p>
              <a:r>
                <a:rPr lang="en-US" altLang="zh-CN" dirty="0"/>
                <a:t>    </a:t>
              </a:r>
              <a:r>
                <a:rPr lang="en-US" altLang="zh-CN" dirty="0" smtClean="0"/>
                <a:t>  </a:t>
              </a:r>
              <a:r>
                <a:rPr lang="en-US" altLang="zh-CN" dirty="0" err="1" smtClean="0"/>
                <a:t>stockDict</a:t>
              </a:r>
              <a:r>
                <a:rPr lang="en-US" altLang="zh-CN" dirty="0" smtClean="0"/>
                <a:t>[data[0</a:t>
              </a:r>
              <a:r>
                <a:rPr lang="en-US" altLang="zh-CN" dirty="0"/>
                <a:t>]] = data[2]</a:t>
              </a:r>
            </a:p>
            <a:p>
              <a:r>
                <a:rPr lang="en-US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dirty="0" smtClean="0"/>
                <a:t>(</a:t>
              </a:r>
              <a:r>
                <a:rPr lang="en-US" altLang="zh-CN" dirty="0" err="1" smtClean="0"/>
                <a:t>stockDict</a:t>
              </a:r>
              <a:r>
                <a:rPr lang="en-US" altLang="zh-CN" dirty="0"/>
                <a:t>)</a:t>
              </a:r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-223591" y="1505914"/>
              <a:ext cx="496326" cy="31093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4361" y="1923678"/>
            <a:ext cx="3717559" cy="670972"/>
            <a:chOff x="-3453021" y="2690462"/>
            <a:chExt cx="5609673" cy="423685"/>
          </a:xfrm>
        </p:grpSpPr>
        <p:sp>
          <p:nvSpPr>
            <p:cNvPr id="10" name="任意多边形 9"/>
            <p:cNvSpPr/>
            <p:nvPr/>
          </p:nvSpPr>
          <p:spPr>
            <a:xfrm>
              <a:off x="-3453021" y="2690462"/>
              <a:ext cx="5609673" cy="42368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{'CAT': '96.39', 'BA': '184.76', 'AXP': '78.51'}</a:t>
              </a:r>
              <a:endParaRPr lang="zh-CN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3276232" y="2698528"/>
              <a:ext cx="1412550" cy="153207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7200" y="989730"/>
            <a:ext cx="1505848" cy="427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用序列迭代</a:t>
            </a:r>
          </a:p>
        </p:txBody>
      </p:sp>
    </p:spTree>
    <p:extLst>
      <p:ext uri="{BB962C8B-B14F-4D97-AF65-F5344CB8AC3E}">
        <p14:creationId xmlns:p14="http://schemas.microsoft.com/office/powerpoint/2010/main" val="74813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5.3.3 </a:t>
            </a:r>
            <a:r>
              <a:rPr lang="zh-CN" altLang="zh-CN" dirty="0"/>
              <a:t>嵌套循环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83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循环嵌套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while</a:t>
            </a:r>
            <a:r>
              <a:rPr lang="zh-CN" altLang="zh-CN" dirty="0">
                <a:latin typeface="Calibri" panose="020F0502020204030204" pitchFamily="34" charset="0"/>
                <a:cs typeface="Times New Roman" panose="02020603050405020304" pitchFamily="18" charset="0"/>
              </a:rPr>
              <a:t>语句和</a:t>
            </a:r>
            <a:r>
              <a:rPr lang="en-US" altLang="zh-CN" dirty="0">
                <a:latin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zh-CN" altLang="zh-CN" dirty="0">
                <a:latin typeface="Calibri" panose="020F0502020204030204" pitchFamily="34" charset="0"/>
                <a:cs typeface="Times New Roman" panose="02020603050405020304" pitchFamily="18" charset="0"/>
              </a:rPr>
              <a:t>语句可以嵌套自身语句结构，也可以相互嵌套，可以呈现各种复杂的形式</a:t>
            </a:r>
            <a:r>
              <a:rPr lang="zh-CN" altLang="zh-CN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517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zh-CN" altLang="zh-CN" sz="2400" dirty="0"/>
              <a:t>例</a:t>
            </a:r>
            <a:r>
              <a:rPr lang="en-US" altLang="zh-CN" sz="2400" dirty="0" smtClean="0"/>
              <a:t>5.11 </a:t>
            </a:r>
            <a:r>
              <a:rPr lang="zh-CN" altLang="zh-CN" sz="2400" dirty="0"/>
              <a:t>编写程序统计一元人民币换成一分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zh-CN" sz="2400" dirty="0" smtClean="0"/>
              <a:t>两</a:t>
            </a:r>
            <a:r>
              <a:rPr lang="zh-CN" altLang="zh-CN" sz="2400" dirty="0"/>
              <a:t>分和五分的所有兑换方案个数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74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547664" y="1059582"/>
            <a:ext cx="6696745" cy="3410978"/>
            <a:chOff x="-1950133" y="1505913"/>
            <a:chExt cx="5536840" cy="4371348"/>
          </a:xfrm>
        </p:grpSpPr>
        <p:sp>
          <p:nvSpPr>
            <p:cNvPr id="6" name="任意多边形 5"/>
            <p:cNvSpPr/>
            <p:nvPr/>
          </p:nvSpPr>
          <p:spPr>
            <a:xfrm>
              <a:off x="-1950133" y="1505913"/>
              <a:ext cx="5536840" cy="437134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20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prog5-11.py</a:t>
              </a:r>
              <a:endParaRPr lang="zh-CN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000" dirty="0"/>
                <a:t>i, j, k = 0, 0, 0    </a:t>
              </a:r>
              <a:r>
                <a: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# </a:t>
              </a:r>
              <a:r>
                <a:rPr lang="en-US" altLang="zh-CN" sz="2000" dirty="0" err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i,j,k</a:t>
              </a:r>
              <a:r>
                <a:rPr lang="zh-CN" altLang="zh-CN" sz="20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分别代表五分、两分和一分的数量</a:t>
              </a:r>
            </a:p>
            <a:p>
              <a:r>
                <a:rPr lang="en-US" altLang="zh-CN" sz="2000" dirty="0"/>
                <a:t>count = 0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000" dirty="0"/>
                <a:t> i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000" dirty="0"/>
                <a:t>(21):</a:t>
              </a:r>
              <a:endParaRPr lang="zh-CN" altLang="zh-CN" sz="2000" dirty="0"/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000" dirty="0"/>
                <a:t> j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000" dirty="0"/>
                <a:t>(51):</a:t>
              </a:r>
              <a:endParaRPr lang="zh-CN" altLang="zh-CN" sz="2000" dirty="0"/>
            </a:p>
            <a:p>
              <a:r>
                <a:rPr lang="en-US" altLang="zh-CN" sz="2000" dirty="0"/>
                <a:t>        k = 100 - 5 * i - 2 * j</a:t>
              </a:r>
              <a:endParaRPr lang="zh-CN" altLang="zh-CN" sz="2000" dirty="0"/>
            </a:p>
            <a:p>
              <a:r>
                <a:rPr lang="en-US" altLang="zh-CN" sz="2000" dirty="0"/>
                <a:t>    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000" dirty="0"/>
                <a:t> k &gt;= 0</a:t>
              </a:r>
              <a:r>
                <a:rPr lang="en-US" altLang="zh-CN" sz="2000" dirty="0" smtClean="0"/>
                <a:t>:   </a:t>
              </a:r>
              <a:r>
                <a:rPr lang="en-US" altLang="zh-CN" sz="20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#k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是一分，可以是任意个</a:t>
              </a:r>
              <a:endParaRPr lang="zh-CN" altLang="zh-CN" sz="2000" dirty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en-US" altLang="zh-CN" sz="2000" dirty="0"/>
                <a:t>            count += 1</a:t>
              </a:r>
              <a:endParaRPr lang="zh-CN" altLang="zh-CN" sz="2000" dirty="0"/>
            </a:p>
            <a:p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'count = {:d}'</a:t>
              </a:r>
              <a:r>
                <a:rPr lang="en-US" altLang="zh-CN" sz="2000" dirty="0"/>
                <a:t>.format(count))</a:t>
              </a:r>
              <a:endParaRPr lang="zh-CN" altLang="zh-CN" sz="2000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1831061" y="1505913"/>
              <a:ext cx="535823" cy="46141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16216" y="2643758"/>
            <a:ext cx="1368152" cy="670972"/>
            <a:chOff x="-3453019" y="2690462"/>
            <a:chExt cx="2064496" cy="423685"/>
          </a:xfrm>
        </p:grpSpPr>
        <p:sp>
          <p:nvSpPr>
            <p:cNvPr id="9" name="任意多边形 8"/>
            <p:cNvSpPr/>
            <p:nvPr/>
          </p:nvSpPr>
          <p:spPr>
            <a:xfrm>
              <a:off x="-3453019" y="2690462"/>
              <a:ext cx="2064496" cy="42368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count = </a:t>
              </a:r>
              <a:r>
                <a:rPr lang="en-US" altLang="zh-CN" sz="14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541</a:t>
              </a:r>
              <a:endParaRPr lang="zh-CN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3276231" y="2690462"/>
              <a:ext cx="134442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102170" y="3651870"/>
            <a:ext cx="2196244" cy="369332"/>
          </a:xfrm>
          <a:prstGeom prst="rect">
            <a:avLst/>
          </a:prstGeom>
          <a:solidFill>
            <a:srgbClr val="37609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可以用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while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替换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</a:t>
            </a:r>
            <a:endParaRPr lang="zh-CN" altLang="en-US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110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5.12 </a:t>
            </a:r>
            <a:r>
              <a:rPr lang="zh-CN" altLang="zh-CN" dirty="0" smtClean="0"/>
              <a:t>两</a:t>
            </a:r>
            <a:r>
              <a:rPr lang="zh-CN" altLang="zh-CN" dirty="0"/>
              <a:t>个</a:t>
            </a:r>
            <a:r>
              <a:rPr lang="zh-CN" altLang="zh-CN" dirty="0" smtClean="0"/>
              <a:t>列表的</a:t>
            </a:r>
            <a:r>
              <a:rPr lang="zh-CN" altLang="en-US" dirty="0" smtClean="0"/>
              <a:t>新</a:t>
            </a:r>
            <a:r>
              <a:rPr lang="zh-CN" altLang="zh-CN" dirty="0" smtClean="0"/>
              <a:t>组合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397" y="987574"/>
            <a:ext cx="3174499" cy="3495836"/>
          </a:xfrm>
        </p:spPr>
        <p:txBody>
          <a:bodyPr>
            <a:normAutofit/>
          </a:bodyPr>
          <a:lstStyle/>
          <a:p>
            <a:r>
              <a:rPr lang="zh-CN" altLang="zh-CN" sz="1800" dirty="0" smtClean="0"/>
              <a:t>从</a:t>
            </a:r>
            <a:r>
              <a:rPr lang="zh-CN" altLang="zh-CN" sz="1800" dirty="0"/>
              <a:t>两个列表中分别选出一个元素，组成一个元组放到一个新列表中，要求新列表中包含所有的组合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75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563888" y="1059582"/>
            <a:ext cx="4752529" cy="3359034"/>
            <a:chOff x="-342664" y="1353826"/>
            <a:chExt cx="3929371" cy="4304779"/>
          </a:xfrm>
        </p:grpSpPr>
        <p:sp>
          <p:nvSpPr>
            <p:cNvPr id="6" name="任意多边形 5"/>
            <p:cNvSpPr/>
            <p:nvPr/>
          </p:nvSpPr>
          <p:spPr>
            <a:xfrm>
              <a:off x="-342664" y="1353826"/>
              <a:ext cx="3929371" cy="430477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prog5-12.py</a:t>
              </a:r>
              <a:endParaRPr lang="zh-CN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/>
                <a:t>result = []</a:t>
              </a:r>
              <a:endParaRPr lang="zh-CN" altLang="zh-CN" sz="2400" dirty="0"/>
            </a:p>
            <a:p>
              <a:r>
                <a:rPr lang="en-US" altLang="zh-CN" sz="2400" dirty="0" err="1" smtClean="0"/>
                <a:t>pdlList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[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'C++'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'Java'</a:t>
              </a:r>
              <a:r>
                <a:rPr lang="en-US" altLang="zh-CN" sz="2400" dirty="0"/>
                <a:t>,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'Python'</a:t>
              </a:r>
              <a:r>
                <a:rPr lang="en-US" altLang="zh-CN" sz="2400" dirty="0"/>
                <a:t>]</a:t>
              </a:r>
              <a:endParaRPr lang="zh-CN" altLang="zh-CN" sz="2400" dirty="0"/>
            </a:p>
            <a:p>
              <a:r>
                <a:rPr lang="en-US" altLang="zh-CN" sz="2400" dirty="0" err="1" smtClean="0"/>
                <a:t>creditList</a:t>
              </a:r>
              <a:r>
                <a:rPr lang="en-US" altLang="zh-CN" sz="2400" dirty="0" smtClean="0"/>
                <a:t> </a:t>
              </a:r>
              <a:r>
                <a:rPr lang="en-US" altLang="zh-CN" sz="2400" dirty="0"/>
                <a:t>= [2, 3, 4]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</a:t>
              </a:r>
              <a:r>
                <a:rPr lang="en-US" altLang="zh-CN" sz="2400" dirty="0" err="1"/>
                <a:t>pdl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 err="1" smtClean="0"/>
                <a:t>pdlList</a:t>
              </a:r>
              <a:r>
                <a:rPr lang="en-US" altLang="zh-CN" sz="2400" dirty="0"/>
                <a:t>:</a:t>
              </a:r>
              <a:endParaRPr lang="zh-CN" altLang="zh-CN" sz="2400" dirty="0"/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credit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 err="1" smtClean="0"/>
                <a:t>creditList</a:t>
              </a:r>
              <a:r>
                <a:rPr lang="en-US" altLang="zh-CN" sz="2400" dirty="0"/>
                <a:t>:</a:t>
              </a:r>
              <a:endParaRPr lang="zh-CN" altLang="zh-CN" sz="2400" dirty="0"/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 smtClean="0"/>
                <a:t>  </a:t>
              </a:r>
              <a:r>
                <a:rPr lang="en-US" altLang="zh-CN" sz="2400" dirty="0" err="1" smtClean="0"/>
                <a:t>result.append</a:t>
              </a:r>
              <a:r>
                <a:rPr lang="en-US" altLang="zh-CN" sz="2400" dirty="0"/>
                <a:t>((</a:t>
              </a:r>
              <a:r>
                <a:rPr lang="en-US" altLang="zh-CN" sz="2400" dirty="0" err="1"/>
                <a:t>pdl</a:t>
              </a:r>
              <a:r>
                <a:rPr lang="en-US" altLang="zh-CN" sz="2400" dirty="0"/>
                <a:t>, credit))</a:t>
              </a:r>
              <a:endParaRPr lang="zh-CN" altLang="zh-CN" sz="2400" dirty="0"/>
            </a:p>
            <a:p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(result)</a:t>
              </a:r>
              <a:endParaRPr lang="zh-CN" altLang="zh-CN" sz="2400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223591" y="1433792"/>
              <a:ext cx="476287" cy="381443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7200" y="2770299"/>
            <a:ext cx="2890663" cy="1385628"/>
            <a:chOff x="-3681307" y="2690462"/>
            <a:chExt cx="4361915" cy="874954"/>
          </a:xfrm>
        </p:grpSpPr>
        <p:sp>
          <p:nvSpPr>
            <p:cNvPr id="9" name="任意多边形 8"/>
            <p:cNvSpPr/>
            <p:nvPr/>
          </p:nvSpPr>
          <p:spPr>
            <a:xfrm>
              <a:off x="-3681307" y="2690462"/>
              <a:ext cx="4361915" cy="87495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[(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'C++', 2), ('C++', 3), ('C++', 4), ('Java', 2), ('Java', 3), ('Java', 4), ('Python', 2), ('Python', 3), ('Python', 4)]</a:t>
              </a:r>
              <a:endParaRPr lang="zh-CN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3557041" y="2690716"/>
              <a:ext cx="141255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871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5.13 </a:t>
            </a:r>
            <a:r>
              <a:rPr lang="zh-CN" altLang="en-US" dirty="0" smtClean="0"/>
              <a:t>杨辉三角的输出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zh-CN" dirty="0" smtClean="0"/>
              <a:t>根据</a:t>
            </a:r>
            <a:r>
              <a:rPr lang="zh-CN" altLang="zh-CN" dirty="0"/>
              <a:t>输入的行数</a:t>
            </a:r>
            <a:r>
              <a:rPr lang="en-US" altLang="zh-CN" dirty="0"/>
              <a:t>n</a:t>
            </a:r>
            <a:r>
              <a:rPr lang="zh-CN" altLang="zh-CN" dirty="0"/>
              <a:t>，输出</a:t>
            </a:r>
            <a:r>
              <a:rPr lang="en-US" altLang="zh-CN" dirty="0"/>
              <a:t>n</a:t>
            </a:r>
            <a:r>
              <a:rPr lang="zh-CN" altLang="zh-CN" dirty="0"/>
              <a:t>行杨辉三角形，杨辉三角形的排列规律是每一行两端都是</a:t>
            </a:r>
            <a:r>
              <a:rPr lang="en-US" altLang="zh-CN" dirty="0"/>
              <a:t>1</a:t>
            </a:r>
            <a:r>
              <a:rPr lang="zh-CN" altLang="zh-CN" dirty="0"/>
              <a:t>，其余各数都是上一行中与此数最相邻的两数之和，它最早由北宋数学家贾宪发现，收录在南宋数学家杨辉的著作中。</a:t>
            </a:r>
            <a:r>
              <a:rPr lang="en-US" altLang="zh-CN" dirty="0"/>
              <a:t>5</a:t>
            </a:r>
            <a:r>
              <a:rPr lang="zh-CN" altLang="zh-CN" dirty="0"/>
              <a:t>行杨辉三角形如下所示：</a:t>
            </a:r>
          </a:p>
          <a:p>
            <a:pPr marL="1881188" indent="896938">
              <a:buNone/>
            </a:pPr>
            <a:r>
              <a:rPr lang="en-US" altLang="zh-CN" dirty="0"/>
              <a:t>1</a:t>
            </a:r>
            <a:endParaRPr lang="zh-CN" altLang="zh-CN" dirty="0"/>
          </a:p>
          <a:p>
            <a:pPr marL="1881188" indent="896938">
              <a:buNone/>
            </a:pPr>
            <a:r>
              <a:rPr lang="en-US" altLang="zh-CN" dirty="0"/>
              <a:t>1    1</a:t>
            </a:r>
            <a:endParaRPr lang="zh-CN" altLang="zh-CN" dirty="0"/>
          </a:p>
          <a:p>
            <a:pPr marL="1881188" indent="896938">
              <a:buNone/>
            </a:pPr>
            <a:r>
              <a:rPr lang="en-US" altLang="zh-CN" dirty="0"/>
              <a:t>1    2    1</a:t>
            </a:r>
            <a:endParaRPr lang="zh-CN" altLang="zh-CN" dirty="0"/>
          </a:p>
          <a:p>
            <a:pPr marL="1881188" indent="896938">
              <a:buNone/>
            </a:pPr>
            <a:r>
              <a:rPr lang="en-US" altLang="zh-CN" dirty="0"/>
              <a:t>1    3    3     1</a:t>
            </a:r>
            <a:endParaRPr lang="zh-CN" altLang="zh-CN" dirty="0"/>
          </a:p>
          <a:p>
            <a:pPr marL="1881188" indent="896938">
              <a:buNone/>
            </a:pPr>
            <a:r>
              <a:rPr lang="en-US" altLang="zh-CN" dirty="0"/>
              <a:t>1    4    6     4   1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09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/>
              <a:t>5.13 </a:t>
            </a:r>
            <a:r>
              <a:rPr lang="zh-CN" altLang="en-US" dirty="0"/>
              <a:t>杨辉三角的输出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77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67544" y="1059582"/>
            <a:ext cx="4248472" cy="3672408"/>
            <a:chOff x="-1950132" y="1505913"/>
            <a:chExt cx="3512619" cy="4706384"/>
          </a:xfrm>
        </p:grpSpPr>
        <p:sp>
          <p:nvSpPr>
            <p:cNvPr id="6" name="任意多边形 5"/>
            <p:cNvSpPr/>
            <p:nvPr/>
          </p:nvSpPr>
          <p:spPr>
            <a:xfrm>
              <a:off x="-1950132" y="1505913"/>
              <a:ext cx="3512619" cy="470638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1600" dirty="0"/>
            </a:p>
            <a:p>
              <a:endParaRPr lang="en-US" altLang="zh-CN" sz="16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1600" i="1" dirty="0" smtClean="0">
                  <a:solidFill>
                    <a:schemeClr val="bg1">
                      <a:lumMod val="65000"/>
                    </a:schemeClr>
                  </a:solidFill>
                </a:rPr>
                <a:t># prog5-13.py</a:t>
              </a:r>
              <a:endParaRPr lang="zh-CN" altLang="zh-CN" sz="16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1600" dirty="0"/>
                <a:t>n = </a:t>
              </a:r>
              <a:r>
                <a:rPr lang="en-US" altLang="zh-CN" sz="16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1600" dirty="0"/>
                <a:t>(</a:t>
              </a:r>
              <a:r>
                <a:rPr lang="en-US" altLang="zh-CN" sz="16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1600" dirty="0"/>
                <a:t>(</a:t>
              </a:r>
              <a:r>
                <a:rPr lang="en-US" altLang="zh-CN" sz="1600" dirty="0">
                  <a:solidFill>
                    <a:schemeClr val="accent3"/>
                  </a:solidFill>
                </a:rPr>
                <a:t>"enter the number of layers: "</a:t>
              </a:r>
              <a:r>
                <a:rPr lang="en-US" altLang="zh-CN" sz="1600" dirty="0"/>
                <a:t>))</a:t>
              </a:r>
            </a:p>
            <a:p>
              <a:r>
                <a:rPr lang="en-US" altLang="zh-CN" sz="1600" dirty="0" err="1"/>
                <a:t>lstPre</a:t>
              </a:r>
              <a:r>
                <a:rPr lang="en-US" altLang="zh-CN" sz="1600" dirty="0"/>
                <a:t> = [1]</a:t>
              </a:r>
            </a:p>
            <a:p>
              <a:r>
                <a:rPr lang="en-US" altLang="zh-CN" sz="16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1600" dirty="0"/>
                <a:t>(</a:t>
              </a:r>
              <a:r>
                <a:rPr lang="en-US" altLang="zh-CN" sz="1600" dirty="0" err="1"/>
                <a:t>lstPre</a:t>
              </a:r>
              <a:r>
                <a:rPr lang="en-US" altLang="zh-CN" sz="1600" dirty="0"/>
                <a:t>)</a:t>
              </a:r>
            </a:p>
            <a:p>
              <a:r>
                <a:rPr lang="en-US" altLang="zh-CN" sz="16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1600" dirty="0"/>
                <a:t> i </a:t>
              </a:r>
              <a:r>
                <a:rPr lang="en-US" altLang="zh-CN" sz="16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1600" dirty="0"/>
                <a:t> </a:t>
              </a:r>
              <a:r>
                <a:rPr lang="en-US" altLang="zh-CN" sz="16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1600" dirty="0"/>
                <a:t>(n-1):</a:t>
              </a:r>
            </a:p>
            <a:p>
              <a:r>
                <a:rPr lang="en-US" altLang="zh-CN" sz="1600" dirty="0"/>
                <a:t>    </a:t>
              </a:r>
              <a:r>
                <a:rPr lang="en-US" altLang="zh-CN" sz="1600" dirty="0" err="1"/>
                <a:t>lstTemp</a:t>
              </a:r>
              <a:r>
                <a:rPr lang="en-US" altLang="zh-CN" sz="1600" dirty="0"/>
                <a:t> = </a:t>
              </a:r>
              <a:r>
                <a:rPr lang="en-US" altLang="zh-CN" sz="1600" dirty="0" err="1"/>
                <a:t>lstPre</a:t>
              </a:r>
              <a:r>
                <a:rPr lang="en-US" altLang="zh-CN" sz="1600" dirty="0"/>
                <a:t>[:]</a:t>
              </a:r>
            </a:p>
            <a:p>
              <a:r>
                <a:rPr lang="en-US" altLang="zh-CN" sz="1600" dirty="0"/>
                <a:t>    </a:t>
              </a:r>
              <a:r>
                <a:rPr lang="en-US" altLang="zh-CN" sz="1600" dirty="0" err="1"/>
                <a:t>lstTemp.insert</a:t>
              </a:r>
              <a:r>
                <a:rPr lang="en-US" altLang="zh-CN" sz="1600" dirty="0"/>
                <a:t>(0, 0)</a:t>
              </a:r>
            </a:p>
            <a:p>
              <a:r>
                <a:rPr lang="en-US" altLang="zh-CN" sz="1600" dirty="0"/>
                <a:t>    </a:t>
              </a:r>
              <a:r>
                <a:rPr lang="en-US" altLang="zh-CN" sz="1600" dirty="0" err="1"/>
                <a:t>lstTemp.append</a:t>
              </a:r>
              <a:r>
                <a:rPr lang="en-US" altLang="zh-CN" sz="1600" dirty="0"/>
                <a:t>(0) </a:t>
              </a:r>
            </a:p>
            <a:p>
              <a:r>
                <a:rPr lang="en-US" altLang="zh-CN" sz="1600" dirty="0"/>
                <a:t>    </a:t>
              </a:r>
              <a:r>
                <a:rPr lang="en-US" altLang="zh-CN" sz="1600" dirty="0" err="1"/>
                <a:t>lstNext</a:t>
              </a:r>
              <a:r>
                <a:rPr lang="en-US" altLang="zh-CN" sz="1600" dirty="0"/>
                <a:t> = []</a:t>
              </a:r>
            </a:p>
            <a:p>
              <a:r>
                <a:rPr lang="en-US" altLang="zh-CN" sz="1600" dirty="0"/>
                <a:t>    </a:t>
              </a:r>
              <a:r>
                <a:rPr lang="en-US" altLang="zh-CN" sz="16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1600" dirty="0"/>
                <a:t> i </a:t>
              </a:r>
              <a:r>
                <a:rPr lang="en-US" altLang="zh-CN" sz="16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1600" dirty="0"/>
                <a:t> </a:t>
              </a:r>
              <a:r>
                <a:rPr lang="en-US" altLang="zh-CN" sz="16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1600" dirty="0"/>
                <a:t>(</a:t>
              </a:r>
              <a:r>
                <a:rPr lang="en-US" altLang="zh-CN" sz="1600" dirty="0" err="1">
                  <a:solidFill>
                    <a:srgbClr val="7030A0"/>
                  </a:solidFill>
                </a:rPr>
                <a:t>len</a:t>
              </a:r>
              <a:r>
                <a:rPr lang="en-US" altLang="zh-CN" sz="1600" dirty="0"/>
                <a:t>(</a:t>
              </a:r>
              <a:r>
                <a:rPr lang="en-US" altLang="zh-CN" sz="1600" dirty="0" err="1"/>
                <a:t>lstTemp</a:t>
              </a:r>
              <a:r>
                <a:rPr lang="en-US" altLang="zh-CN" sz="1600" dirty="0"/>
                <a:t>) - 1):</a:t>
              </a:r>
            </a:p>
            <a:p>
              <a:r>
                <a:rPr lang="en-US" altLang="zh-CN" sz="1600" dirty="0"/>
                <a:t>        </a:t>
              </a:r>
              <a:r>
                <a:rPr lang="en-US" altLang="zh-CN" sz="1600" dirty="0" err="1"/>
                <a:t>lstNext.append</a:t>
              </a:r>
              <a:r>
                <a:rPr lang="en-US" altLang="zh-CN" sz="1600" dirty="0"/>
                <a:t>(</a:t>
              </a:r>
              <a:r>
                <a:rPr lang="en-US" altLang="zh-CN" sz="1600" dirty="0" err="1"/>
                <a:t>lstTemp</a:t>
              </a:r>
              <a:r>
                <a:rPr lang="en-US" altLang="zh-CN" sz="1600" dirty="0"/>
                <a:t>[i] + </a:t>
              </a:r>
              <a:r>
                <a:rPr lang="en-US" altLang="zh-CN" sz="1600" dirty="0" err="1"/>
                <a:t>lstTemp</a:t>
              </a:r>
              <a:r>
                <a:rPr lang="en-US" altLang="zh-CN" sz="1600" dirty="0"/>
                <a:t>[i+1])</a:t>
              </a:r>
            </a:p>
            <a:p>
              <a:r>
                <a:rPr lang="en-US" altLang="zh-CN" sz="1600" dirty="0"/>
                <a:t>    </a:t>
              </a:r>
              <a:r>
                <a:rPr lang="en-US" altLang="zh-CN" sz="1600" dirty="0" err="1"/>
                <a:t>lstPre</a:t>
              </a:r>
              <a:r>
                <a:rPr lang="en-US" altLang="zh-CN" sz="1600" dirty="0"/>
                <a:t> = </a:t>
              </a:r>
              <a:r>
                <a:rPr lang="en-US" altLang="zh-CN" sz="1600" dirty="0" err="1"/>
                <a:t>lstNext</a:t>
              </a:r>
              <a:r>
                <a:rPr lang="en-US" altLang="zh-CN" sz="1600" dirty="0"/>
                <a:t>[:]</a:t>
              </a:r>
            </a:p>
            <a:p>
              <a:r>
                <a:rPr lang="en-US" altLang="zh-CN" sz="1600" dirty="0"/>
                <a:t>    </a:t>
              </a:r>
              <a:r>
                <a:rPr lang="en-US" altLang="zh-CN" sz="16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1600" dirty="0"/>
                <a:t>(</a:t>
              </a:r>
              <a:r>
                <a:rPr lang="en-US" altLang="zh-CN" sz="1600" dirty="0" err="1"/>
                <a:t>lstNext</a:t>
              </a:r>
              <a:r>
                <a:rPr lang="en-US" altLang="zh-CN" sz="1600" dirty="0"/>
                <a:t>)</a:t>
              </a:r>
              <a:endParaRPr lang="zh-CN" altLang="zh-CN" sz="1600" dirty="0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-1831061" y="1505913"/>
              <a:ext cx="535823" cy="46141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88024" y="1203599"/>
            <a:ext cx="2890663" cy="2016223"/>
            <a:chOff x="-3681307" y="2690463"/>
            <a:chExt cx="4361915" cy="1273143"/>
          </a:xfrm>
        </p:grpSpPr>
        <p:sp>
          <p:nvSpPr>
            <p:cNvPr id="9" name="任意多边形 8"/>
            <p:cNvSpPr/>
            <p:nvPr/>
          </p:nvSpPr>
          <p:spPr>
            <a:xfrm>
              <a:off x="-3681307" y="2690463"/>
              <a:ext cx="4361915" cy="127314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number of layers: 7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[1]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[1, 1]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[1, 2, 1]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[1, 3, 3, 1]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[1, 4, 6, 4, 1]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[1, 5, 10, 10, 5, 1]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[1, 6, 15, 20, 15, 6, 1]</a:t>
              </a:r>
              <a:endParaRPr lang="zh-CN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3557041" y="2690716"/>
              <a:ext cx="141255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094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5.14  </a:t>
            </a:r>
            <a:r>
              <a:rPr lang="zh-CN" altLang="en-US" dirty="0" smtClean="0"/>
              <a:t>编程</a:t>
            </a:r>
            <a:r>
              <a:rPr lang="zh-CN" altLang="en-US" dirty="0"/>
              <a:t>计算</a:t>
            </a:r>
            <a:r>
              <a:rPr lang="en-US" altLang="zh-CN" dirty="0"/>
              <a:t>1+2!+3!+…+50!</a:t>
            </a:r>
            <a:r>
              <a:rPr lang="zh-CN" altLang="en-US" dirty="0"/>
              <a:t>的和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78</a:t>
            </a:fld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467544" y="1059582"/>
            <a:ext cx="3168352" cy="3672408"/>
            <a:chOff x="-1950132" y="1505913"/>
            <a:chExt cx="2619580" cy="4706384"/>
          </a:xfrm>
        </p:grpSpPr>
        <p:sp>
          <p:nvSpPr>
            <p:cNvPr id="7" name="任意多边形 6"/>
            <p:cNvSpPr/>
            <p:nvPr/>
          </p:nvSpPr>
          <p:spPr>
            <a:xfrm>
              <a:off x="-1950132" y="1505913"/>
              <a:ext cx="2619580" cy="470638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1600" dirty="0"/>
            </a:p>
            <a:p>
              <a:endParaRPr lang="en-US" altLang="zh-CN" sz="16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# prog5-14-1.py</a:t>
              </a:r>
              <a:endParaRPr lang="zh-CN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/>
                <a:t>s = 0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i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(1, 51):</a:t>
              </a:r>
            </a:p>
            <a:p>
              <a:r>
                <a:rPr lang="en-US" altLang="zh-CN" sz="2400" dirty="0"/>
                <a:t>    product = 1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j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(2, i+1):</a:t>
              </a:r>
            </a:p>
            <a:p>
              <a:r>
                <a:rPr lang="en-US" altLang="zh-CN" sz="2400" dirty="0"/>
                <a:t>        product *= j</a:t>
              </a:r>
            </a:p>
            <a:p>
              <a:r>
                <a:rPr lang="en-US" altLang="zh-CN" sz="2400" dirty="0"/>
                <a:t>    s += product</a:t>
              </a:r>
            </a:p>
            <a:p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(s)</a:t>
              </a:r>
              <a:endParaRPr lang="zh-CN" altLang="zh-CN" sz="2400" dirty="0"/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-1831061" y="1505913"/>
              <a:ext cx="535823" cy="46141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99992" y="1029227"/>
            <a:ext cx="3168352" cy="2766659"/>
            <a:chOff x="-1950132" y="1505913"/>
            <a:chExt cx="2619580" cy="3545619"/>
          </a:xfrm>
        </p:grpSpPr>
        <p:sp>
          <p:nvSpPr>
            <p:cNvPr id="10" name="任意多边形 9"/>
            <p:cNvSpPr/>
            <p:nvPr/>
          </p:nvSpPr>
          <p:spPr>
            <a:xfrm>
              <a:off x="-1950132" y="1505913"/>
              <a:ext cx="2619580" cy="354561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1600" dirty="0"/>
            </a:p>
            <a:p>
              <a:endParaRPr lang="en-US" altLang="zh-CN" sz="16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i="1" dirty="0" smtClean="0">
                  <a:solidFill>
                    <a:schemeClr val="bg1">
                      <a:lumMod val="65000"/>
                    </a:schemeClr>
                  </a:solidFill>
                </a:rPr>
                <a:t># prog5-14-2.py</a:t>
              </a:r>
              <a:endParaRPr lang="zh-CN" altLang="zh-CN" sz="24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400" dirty="0" smtClean="0"/>
                <a:t>item</a:t>
              </a:r>
              <a:r>
                <a:rPr lang="en-US" altLang="zh-CN" sz="2400" dirty="0"/>
                <a:t>, s = 1, 0</a:t>
              </a:r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i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(1, 51):</a:t>
              </a:r>
            </a:p>
            <a:p>
              <a:r>
                <a:rPr lang="en-US" altLang="zh-CN" sz="2400" dirty="0"/>
                <a:t>    item *= i</a:t>
              </a:r>
            </a:p>
            <a:p>
              <a:r>
                <a:rPr lang="en-US" altLang="zh-CN" sz="2400" dirty="0"/>
                <a:t>    s += item</a:t>
              </a:r>
            </a:p>
            <a:p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(s)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1831061" y="1505913"/>
              <a:ext cx="535823" cy="461410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62780" y="3979925"/>
            <a:ext cx="6169821" cy="581269"/>
            <a:chOff x="-3681309" y="2690464"/>
            <a:chExt cx="9310056" cy="367042"/>
          </a:xfrm>
        </p:grpSpPr>
        <p:sp>
          <p:nvSpPr>
            <p:cNvPr id="13" name="任意多边形 12"/>
            <p:cNvSpPr/>
            <p:nvPr/>
          </p:nvSpPr>
          <p:spPr>
            <a:xfrm>
              <a:off x="-3681309" y="2690464"/>
              <a:ext cx="9310056" cy="36704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31035053229546199656252032972759319953190362094566672920420940313</a:t>
              </a:r>
              <a:endParaRPr lang="zh-CN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-3557041" y="2690716"/>
              <a:ext cx="141255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214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运行时间结果对比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zh-CN" altLang="zh-CN" sz="2000" dirty="0"/>
              <a:t>用</a:t>
            </a:r>
            <a:r>
              <a:rPr lang="en-US" altLang="zh-CN" sz="2000" dirty="0"/>
              <a:t>time</a:t>
            </a:r>
            <a:r>
              <a:rPr lang="zh-CN" altLang="zh-CN" sz="2000" dirty="0"/>
              <a:t>模块中的</a:t>
            </a:r>
            <a:r>
              <a:rPr lang="en-US" altLang="zh-CN" sz="2000" dirty="0"/>
              <a:t>clock()</a:t>
            </a:r>
            <a:r>
              <a:rPr lang="zh-CN" altLang="zh-CN" sz="2000" dirty="0"/>
              <a:t>函数测试这两个程序的执行时间，将以下两条语句分别加到</a:t>
            </a:r>
            <a:r>
              <a:rPr lang="en-US" altLang="zh-CN" sz="2000" dirty="0"/>
              <a:t>prog5_14_1</a:t>
            </a:r>
            <a:r>
              <a:rPr lang="zh-CN" altLang="zh-CN" sz="2000" dirty="0"/>
              <a:t>和</a:t>
            </a:r>
            <a:r>
              <a:rPr lang="en-US" altLang="zh-CN" sz="2000" dirty="0"/>
              <a:t>prog5_14_2</a:t>
            </a:r>
            <a:r>
              <a:rPr lang="zh-CN" altLang="zh-CN" sz="2000" dirty="0"/>
              <a:t>的前后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0" indent="0" algn="just">
              <a:buNone/>
            </a:pPr>
            <a:endParaRPr lang="en-US" altLang="zh-CN" sz="2000" dirty="0"/>
          </a:p>
          <a:p>
            <a:pPr marL="0" indent="0" algn="just">
              <a:buNone/>
            </a:pP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/>
              <a:t>某次测试的运行时间结果对比为：</a:t>
            </a:r>
          </a:p>
          <a:p>
            <a:pPr marL="400050" lvl="1" indent="0">
              <a:buNone/>
            </a:pPr>
            <a:r>
              <a:rPr lang="en-US" altLang="zh-CN" sz="1600" dirty="0"/>
              <a:t>0.00014235307412491238 seconds process time</a:t>
            </a:r>
            <a:endParaRPr lang="zh-CN" altLang="zh-CN" sz="1600" dirty="0"/>
          </a:p>
          <a:p>
            <a:pPr marL="400050" lvl="1" indent="0">
              <a:buNone/>
            </a:pPr>
            <a:r>
              <a:rPr lang="en-US" altLang="zh-CN" sz="1600" dirty="0"/>
              <a:t>0.001369088498677229 seconds process time</a:t>
            </a:r>
            <a:endParaRPr lang="zh-CN" altLang="zh-CN" sz="1600" dirty="0"/>
          </a:p>
          <a:p>
            <a:pPr marL="0" indent="0">
              <a:buNone/>
            </a:pPr>
            <a:r>
              <a:rPr lang="zh-CN" altLang="zh-CN" sz="2000" dirty="0"/>
              <a:t>可以看出，用一重循环的递推法效率要高于二重循环的非递推法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79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75656" y="1995686"/>
            <a:ext cx="6048672" cy="830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dirty="0"/>
              <a:t>t0 = </a:t>
            </a:r>
            <a:r>
              <a:rPr lang="en-US" altLang="zh-CN" sz="2400" dirty="0" err="1"/>
              <a:t>time.clock</a:t>
            </a:r>
            <a:r>
              <a:rPr lang="en-US" altLang="zh-CN" sz="2400" dirty="0"/>
              <a:t>()</a:t>
            </a:r>
            <a:endParaRPr lang="zh-CN" altLang="zh-CN" sz="2400" dirty="0"/>
          </a:p>
          <a:p>
            <a:r>
              <a:rPr lang="en-US" altLang="zh-CN" sz="2400" dirty="0"/>
              <a:t>print(</a:t>
            </a:r>
            <a:r>
              <a:rPr lang="en-US" altLang="zh-CN" sz="2400" dirty="0" err="1"/>
              <a:t>time.clock</a:t>
            </a:r>
            <a:r>
              <a:rPr lang="en-US" altLang="zh-CN" sz="2400" dirty="0"/>
              <a:t>() - t0, "seconds process time")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7497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多重</a:t>
            </a:r>
            <a:r>
              <a:rPr lang="zh-CN" altLang="zh-CN" dirty="0" smtClean="0"/>
              <a:t>赋值</a:t>
            </a:r>
            <a:r>
              <a:rPr lang="zh-CN" altLang="en-US" dirty="0" smtClean="0"/>
              <a:t>的本质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899592" y="1031343"/>
            <a:ext cx="4032408" cy="3628639"/>
            <a:chOff x="548640" y="1176088"/>
            <a:chExt cx="2666038" cy="3150253"/>
          </a:xfrm>
        </p:grpSpPr>
        <p:sp>
          <p:nvSpPr>
            <p:cNvPr id="6" name="任意多边形 5"/>
            <p:cNvSpPr/>
            <p:nvPr/>
          </p:nvSpPr>
          <p:spPr>
            <a:xfrm>
              <a:off x="548640" y="1200604"/>
              <a:ext cx="2666038" cy="3125737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/>
                <a:t>&gt;&gt;&gt; name, age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Niuyun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</a:t>
              </a:r>
              <a:r>
                <a:rPr lang="en-US" altLang="zh-CN" sz="2400" dirty="0" smtClean="0"/>
                <a:t>18</a:t>
              </a:r>
            </a:p>
            <a:p>
              <a:r>
                <a:rPr lang="en-US" altLang="zh-CN" sz="2400" dirty="0"/>
                <a:t>&gt;&gt;&gt; temp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 err="1">
                  <a:solidFill>
                    <a:schemeClr val="accent3"/>
                  </a:solidFill>
                </a:rPr>
                <a:t>Niuyun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</a:t>
              </a:r>
              <a:r>
                <a:rPr lang="en-US" altLang="zh-CN" sz="2400" dirty="0"/>
                <a:t>, 18</a:t>
              </a:r>
              <a:endParaRPr lang="en-US" altLang="zh-CN" sz="2400" dirty="0" smtClean="0"/>
            </a:p>
            <a:p>
              <a:r>
                <a:rPr lang="en-US" altLang="zh-CN" sz="2400" dirty="0"/>
                <a:t>&gt;&gt;&gt; temp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('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Niuyun</a:t>
              </a:r>
              <a:r>
                <a:rPr lang="en-US" altLang="zh-CN" sz="2400" dirty="0">
                  <a:solidFill>
                    <a:srgbClr val="0070C0"/>
                  </a:solidFill>
                </a:rPr>
                <a:t>', 18)</a:t>
              </a:r>
            </a:p>
            <a:p>
              <a:r>
                <a:rPr lang="en-US" altLang="zh-CN" sz="2400" dirty="0"/>
                <a:t>&gt;&gt;&gt; name, age = </a:t>
              </a:r>
              <a:r>
                <a:rPr lang="en-US" altLang="zh-CN" sz="2400" dirty="0" smtClean="0"/>
                <a:t>temp</a:t>
              </a:r>
            </a:p>
            <a:p>
              <a:r>
                <a:rPr lang="en-US" altLang="zh-CN" sz="2400" dirty="0" smtClean="0"/>
                <a:t>&gt;&gt;&gt; </a:t>
              </a:r>
              <a:r>
                <a:rPr lang="en-US" altLang="zh-CN" sz="2400" dirty="0"/>
                <a:t>name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'</a:t>
              </a:r>
              <a:r>
                <a:rPr lang="en-US" altLang="zh-CN" sz="2400" dirty="0" err="1">
                  <a:solidFill>
                    <a:srgbClr val="0070C0"/>
                  </a:solidFill>
                </a:rPr>
                <a:t>Niuyun</a:t>
              </a:r>
              <a:r>
                <a:rPr lang="en-US" altLang="zh-CN" sz="2400" dirty="0">
                  <a:solidFill>
                    <a:srgbClr val="0070C0"/>
                  </a:solidFill>
                </a:rPr>
                <a:t>'</a:t>
              </a:r>
            </a:p>
            <a:p>
              <a:r>
                <a:rPr lang="en-US" altLang="zh-CN" sz="2400" dirty="0"/>
                <a:t>&gt;&gt;&gt; age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18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643857" y="1176088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线形标注 1 7"/>
          <p:cNvSpPr/>
          <p:nvPr/>
        </p:nvSpPr>
        <p:spPr>
          <a:xfrm>
            <a:off x="5132039" y="1851670"/>
            <a:ext cx="3312327" cy="830997"/>
          </a:xfrm>
          <a:prstGeom prst="borderCallout1">
            <a:avLst>
              <a:gd name="adj1" fmla="val 14165"/>
              <a:gd name="adj2" fmla="val -1719"/>
              <a:gd name="adj3" fmla="val 15072"/>
              <a:gd name="adj4" fmla="val -33444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打包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Tuple packing</a:t>
            </a:r>
          </a:p>
        </p:txBody>
      </p:sp>
      <p:sp>
        <p:nvSpPr>
          <p:cNvPr id="9" name="线形标注 1 8"/>
          <p:cNvSpPr/>
          <p:nvPr/>
        </p:nvSpPr>
        <p:spPr>
          <a:xfrm>
            <a:off x="5132040" y="3003798"/>
            <a:ext cx="3312327" cy="830997"/>
          </a:xfrm>
          <a:prstGeom prst="borderCallout1">
            <a:avLst>
              <a:gd name="adj1" fmla="val 9580"/>
              <a:gd name="adj2" fmla="val -2294"/>
              <a:gd name="adj3" fmla="val 9341"/>
              <a:gd name="adj4" fmla="val -34307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序列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包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Sequence unpacking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53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5.3.4 </a:t>
            </a:r>
            <a:r>
              <a:rPr lang="en-US" altLang="zh-CN" cap="none" dirty="0" smtClean="0"/>
              <a:t>break, continue</a:t>
            </a:r>
            <a:r>
              <a:rPr lang="zh-CN" altLang="en-US" dirty="0" smtClean="0"/>
              <a:t>语句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80</a:t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561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break </a:t>
            </a:r>
            <a:r>
              <a:rPr lang="zh-CN" altLang="en-US" dirty="0" smtClean="0"/>
              <a:t>语句</a:t>
            </a:r>
            <a:endParaRPr lang="en-US" altLang="zh-CN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550" y="984891"/>
            <a:ext cx="3226238" cy="3429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000" dirty="0" smtClean="0"/>
              <a:t>break</a:t>
            </a:r>
            <a:r>
              <a:rPr lang="zh-CN" altLang="en-US" sz="2000" dirty="0" smtClean="0"/>
              <a:t>语句终止当前循环，转而执行循环之后的语句</a:t>
            </a:r>
            <a:endParaRPr lang="en-US" altLang="zh-CN" sz="2000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3652788" y="1145423"/>
            <a:ext cx="4680520" cy="3330368"/>
            <a:chOff x="193160" y="1361898"/>
            <a:chExt cx="3456274" cy="3237164"/>
          </a:xfrm>
        </p:grpSpPr>
        <p:sp>
          <p:nvSpPr>
            <p:cNvPr id="8" name="任意多边形 7"/>
            <p:cNvSpPr/>
            <p:nvPr/>
          </p:nvSpPr>
          <p:spPr>
            <a:xfrm>
              <a:off x="193160" y="1361898"/>
              <a:ext cx="3456274" cy="323716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breakpro.py</a:t>
              </a:r>
              <a:endParaRPr lang="en-US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000" dirty="0" smtClean="0"/>
                <a:t>s </a:t>
              </a:r>
              <a:r>
                <a:rPr lang="en-US" altLang="zh-CN" sz="2000" dirty="0"/>
                <a:t>= 0</a:t>
              </a:r>
            </a:p>
            <a:p>
              <a:r>
                <a:rPr lang="en-US" altLang="zh-CN" sz="2000" dirty="0"/>
                <a:t>i = 1</a:t>
              </a:r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while</a:t>
              </a:r>
              <a:r>
                <a:rPr lang="en-US" altLang="zh-CN" sz="2000" dirty="0"/>
                <a:t> i </a:t>
              </a:r>
              <a:r>
                <a:rPr lang="en-US" altLang="zh-CN" sz="2000" dirty="0" smtClean="0"/>
                <a:t>&lt; 10:</a:t>
              </a:r>
              <a:endParaRPr lang="en-US" altLang="zh-CN" sz="2000" dirty="0"/>
            </a:p>
            <a:p>
              <a:r>
                <a:rPr lang="en-US" altLang="zh-CN" sz="2000" dirty="0"/>
                <a:t>     </a:t>
              </a:r>
              <a:r>
                <a:rPr lang="en-US" altLang="zh-CN" sz="2000" dirty="0" smtClean="0"/>
                <a:t>s </a:t>
              </a:r>
              <a:r>
                <a:rPr lang="en-US" altLang="zh-CN" sz="2000" dirty="0"/>
                <a:t>+= i</a:t>
              </a:r>
            </a:p>
            <a:p>
              <a:r>
                <a:rPr lang="en-US" altLang="zh-CN" sz="2000" dirty="0" smtClean="0">
                  <a:solidFill>
                    <a:schemeClr val="accent6"/>
                  </a:solidFill>
                </a:rPr>
                <a:t>     if</a:t>
              </a:r>
              <a:r>
                <a:rPr lang="en-US" altLang="zh-CN" sz="2000" dirty="0" smtClean="0"/>
                <a:t> s </a:t>
              </a:r>
              <a:r>
                <a:rPr lang="en-US" altLang="zh-CN" sz="2000" dirty="0"/>
                <a:t>&gt; 10: </a:t>
              </a:r>
            </a:p>
            <a:p>
              <a:r>
                <a:rPr lang="en-US" altLang="zh-CN" sz="2000" dirty="0"/>
                <a:t>          </a:t>
              </a:r>
              <a:r>
                <a:rPr lang="en-US" altLang="zh-CN" sz="2000" dirty="0" smtClean="0">
                  <a:solidFill>
                    <a:schemeClr val="accent6"/>
                  </a:solidFill>
                </a:rPr>
                <a:t>break</a:t>
              </a:r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 </a:t>
              </a:r>
              <a:r>
                <a:rPr lang="en-US" altLang="zh-CN" sz="2000" dirty="0" smtClean="0">
                  <a:solidFill>
                    <a:schemeClr val="accent6"/>
                  </a:solidFill>
                </a:rPr>
                <a:t>    </a:t>
              </a:r>
              <a:r>
                <a:rPr lang="en-US" altLang="zh-CN" sz="2000" dirty="0"/>
                <a:t>i += 1</a:t>
              </a:r>
            </a:p>
            <a:p>
              <a:r>
                <a:rPr lang="en-US" altLang="zh-CN" sz="20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 smtClean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'i = {0:d}, sum = {1:d}'</a:t>
              </a:r>
              <a:r>
                <a:rPr lang="en-US" altLang="zh-CN" sz="2000" dirty="0" smtClean="0"/>
                <a:t>.format(i, s))</a:t>
              </a:r>
              <a:endParaRPr lang="en-US" altLang="zh-CN" sz="20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337176" y="1361899"/>
              <a:ext cx="461068" cy="279971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81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428302" y="2207399"/>
            <a:ext cx="2120004" cy="1569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r>
              <a:rPr lang="zh-CN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1+2+3+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…不断累加的和，当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等于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r>
              <a:rPr lang="zh-CN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第一次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大于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，执行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break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语句跳出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while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循环语句，继而去执行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print</a:t>
            </a:r>
            <a:r>
              <a:rPr lang="zh-CN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语句</a:t>
            </a:r>
            <a:endParaRPr lang="zh-CN" altLang="en-US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74128" y="1225997"/>
            <a:ext cx="1512208" cy="670972"/>
            <a:chOff x="-3453019" y="2690462"/>
            <a:chExt cx="2281872" cy="423685"/>
          </a:xfrm>
        </p:grpSpPr>
        <p:sp>
          <p:nvSpPr>
            <p:cNvPr id="12" name="任意多边形 11"/>
            <p:cNvSpPr/>
            <p:nvPr/>
          </p:nvSpPr>
          <p:spPr>
            <a:xfrm>
              <a:off x="-3453019" y="2690462"/>
              <a:ext cx="2281872" cy="423685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i=5, s=15</a:t>
              </a:r>
              <a:endParaRPr lang="en-US" altLang="zh-CN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形标注 13"/>
            <p:cNvSpPr/>
            <p:nvPr/>
          </p:nvSpPr>
          <p:spPr>
            <a:xfrm>
              <a:off x="-3276231" y="2690462"/>
              <a:ext cx="134442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27584" y="2564492"/>
            <a:ext cx="1975555" cy="427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循环非正常结束</a:t>
            </a:r>
          </a:p>
        </p:txBody>
      </p:sp>
    </p:spTree>
    <p:extLst>
      <p:ext uri="{BB962C8B-B14F-4D97-AF65-F5344CB8AC3E}">
        <p14:creationId xmlns:p14="http://schemas.microsoft.com/office/powerpoint/2010/main" val="115804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break </a:t>
            </a:r>
            <a:r>
              <a:rPr lang="zh-CN" altLang="en-US" dirty="0" smtClean="0"/>
              <a:t>语句</a:t>
            </a:r>
            <a:endParaRPr lang="en-US" altLang="zh-CN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46104"/>
            <a:ext cx="3034680" cy="3429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/>
              <a:t>“while i &lt; 10:”</a:t>
            </a:r>
            <a:r>
              <a:rPr lang="zh-CN" altLang="en-US" sz="2000" dirty="0"/>
              <a:t>意义不大</a:t>
            </a:r>
            <a:r>
              <a:rPr lang="zh-CN" altLang="en-US" sz="2000" dirty="0" smtClean="0"/>
              <a:t>，常会</a:t>
            </a:r>
            <a:r>
              <a:rPr lang="zh-CN" altLang="en-US" sz="2000" dirty="0"/>
              <a:t>将此条语句替换成另一种在</a:t>
            </a:r>
            <a:r>
              <a:rPr lang="en-US" altLang="zh-CN" sz="2000" dirty="0"/>
              <a:t>Python</a:t>
            </a:r>
            <a:r>
              <a:rPr lang="zh-CN" altLang="en-US" sz="2000" dirty="0"/>
              <a:t>中常与</a:t>
            </a:r>
            <a:r>
              <a:rPr lang="en-US" altLang="zh-CN" sz="2000" dirty="0"/>
              <a:t>break</a:t>
            </a:r>
            <a:r>
              <a:rPr lang="zh-CN" altLang="en-US" sz="2000" dirty="0"/>
              <a:t>语句一起使用的的循环控制语句“</a:t>
            </a:r>
            <a:r>
              <a:rPr lang="en-US" altLang="zh-CN" sz="2000" dirty="0"/>
              <a:t>while </a:t>
            </a:r>
            <a:r>
              <a:rPr lang="en-US" altLang="zh-CN" sz="2000" dirty="0" smtClean="0"/>
              <a:t>True:”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63888" y="969574"/>
            <a:ext cx="4680520" cy="3330368"/>
            <a:chOff x="193160" y="1361898"/>
            <a:chExt cx="3456274" cy="3237164"/>
          </a:xfrm>
        </p:grpSpPr>
        <p:sp>
          <p:nvSpPr>
            <p:cNvPr id="8" name="任意多边形 7"/>
            <p:cNvSpPr/>
            <p:nvPr/>
          </p:nvSpPr>
          <p:spPr>
            <a:xfrm>
              <a:off x="193160" y="1361898"/>
              <a:ext cx="3456274" cy="323716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sz="2000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sz="2000" i="1" dirty="0" smtClean="0">
                  <a:solidFill>
                    <a:schemeClr val="bg1">
                      <a:lumMod val="65000"/>
                    </a:schemeClr>
                  </a:solidFill>
                </a:rPr>
                <a:t>breakpro.py</a:t>
              </a:r>
              <a:endParaRPr lang="en-US" altLang="zh-CN" sz="2000" i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en-US" altLang="zh-CN" sz="2000" dirty="0" smtClean="0"/>
                <a:t>s </a:t>
              </a:r>
              <a:r>
                <a:rPr lang="en-US" altLang="zh-CN" sz="2000" dirty="0"/>
                <a:t>= 0</a:t>
              </a:r>
            </a:p>
            <a:p>
              <a:r>
                <a:rPr lang="en-US" altLang="zh-CN" sz="2000" dirty="0"/>
                <a:t>i = 1</a:t>
              </a:r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while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True</a:t>
              </a:r>
              <a:r>
                <a:rPr lang="en-US" altLang="zh-CN" sz="2000" dirty="0" smtClean="0"/>
                <a:t>:</a:t>
              </a:r>
              <a:endParaRPr lang="en-US" altLang="zh-CN" sz="2000" dirty="0"/>
            </a:p>
            <a:p>
              <a:r>
                <a:rPr lang="en-US" altLang="zh-CN" sz="2000" dirty="0"/>
                <a:t>     </a:t>
              </a:r>
              <a:r>
                <a:rPr lang="en-US" altLang="zh-CN" sz="2000" dirty="0" smtClean="0"/>
                <a:t>s </a:t>
              </a:r>
              <a:r>
                <a:rPr lang="en-US" altLang="zh-CN" sz="2000" dirty="0"/>
                <a:t>+= i</a:t>
              </a:r>
            </a:p>
            <a:p>
              <a:r>
                <a:rPr lang="en-US" altLang="zh-CN" sz="2000" dirty="0" smtClean="0">
                  <a:solidFill>
                    <a:schemeClr val="accent6"/>
                  </a:solidFill>
                </a:rPr>
                <a:t>     if</a:t>
              </a:r>
              <a:r>
                <a:rPr lang="en-US" altLang="zh-CN" sz="2000" dirty="0" smtClean="0"/>
                <a:t> s </a:t>
              </a:r>
              <a:r>
                <a:rPr lang="en-US" altLang="zh-CN" sz="2000" dirty="0"/>
                <a:t>&gt; 10: </a:t>
              </a:r>
            </a:p>
            <a:p>
              <a:r>
                <a:rPr lang="en-US" altLang="zh-CN" sz="2000" dirty="0"/>
                <a:t>          </a:t>
              </a:r>
              <a:r>
                <a:rPr lang="en-US" altLang="zh-CN" sz="2000" dirty="0" smtClean="0">
                  <a:solidFill>
                    <a:schemeClr val="accent6"/>
                  </a:solidFill>
                </a:rPr>
                <a:t>break</a:t>
              </a:r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 </a:t>
              </a:r>
              <a:r>
                <a:rPr lang="en-US" altLang="zh-CN" sz="2000" dirty="0" smtClean="0">
                  <a:solidFill>
                    <a:schemeClr val="accent6"/>
                  </a:solidFill>
                </a:rPr>
                <a:t>    </a:t>
              </a:r>
              <a:r>
                <a:rPr lang="en-US" altLang="zh-CN" sz="2000" dirty="0"/>
                <a:t>i += 1</a:t>
              </a:r>
            </a:p>
            <a:p>
              <a:r>
                <a:rPr lang="en-US" altLang="zh-CN" sz="20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 smtClean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'i = {0:d}, sum = {1:d}'</a:t>
              </a:r>
              <a:r>
                <a:rPr lang="en-US" altLang="zh-CN" sz="2000" dirty="0" smtClean="0"/>
                <a:t>.format(i, s))</a:t>
              </a:r>
              <a:endParaRPr lang="en-US" altLang="zh-CN" sz="2000" dirty="0"/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337176" y="1361899"/>
              <a:ext cx="461068" cy="279971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82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563888" y="2355726"/>
            <a:ext cx="1728192" cy="15121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69616" y="1707654"/>
            <a:ext cx="1534161" cy="427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while i &lt; 10: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4387" y="2711455"/>
            <a:ext cx="1534161" cy="427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while </a:t>
            </a: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True: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5" name="直接箭头连接符 4"/>
          <p:cNvCxnSpPr>
            <a:stCxn id="13" idx="2"/>
            <a:endCxn id="15" idx="0"/>
          </p:cNvCxnSpPr>
          <p:nvPr/>
        </p:nvCxnSpPr>
        <p:spPr>
          <a:xfrm>
            <a:off x="7436697" y="2135391"/>
            <a:ext cx="4771" cy="576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16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break </a:t>
            </a:r>
            <a:r>
              <a:rPr lang="zh-CN" altLang="en-US" dirty="0" smtClean="0"/>
              <a:t>语句</a:t>
            </a:r>
            <a:endParaRPr lang="en-US" altLang="zh-CN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46104"/>
            <a:ext cx="3106688" cy="34290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altLang="zh-CN" sz="2000" dirty="0" smtClean="0"/>
              <a:t>i </a:t>
            </a:r>
            <a:r>
              <a:rPr lang="zh-CN" altLang="en-US" sz="2000" dirty="0" smtClean="0"/>
              <a:t>和 </a:t>
            </a:r>
            <a:r>
              <a:rPr lang="en-US" altLang="zh-CN" sz="2000" dirty="0" smtClean="0"/>
              <a:t>j </a:t>
            </a:r>
            <a:r>
              <a:rPr lang="zh-CN" altLang="en-US" sz="2000" dirty="0" smtClean="0"/>
              <a:t>分别等于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9</a:t>
            </a:r>
            <a:r>
              <a:rPr lang="zh-CN" altLang="en-US" sz="2000" dirty="0" smtClean="0"/>
              <a:t>时 </a:t>
            </a:r>
            <a:r>
              <a:rPr lang="en-US" altLang="zh-CN" sz="2000" dirty="0" smtClean="0"/>
              <a:t>i </a:t>
            </a:r>
            <a:r>
              <a:rPr lang="zh-CN" altLang="en-US" sz="2000" dirty="0" smtClean="0"/>
              <a:t>和 </a:t>
            </a:r>
            <a:r>
              <a:rPr lang="en-US" altLang="zh-CN" sz="2000" dirty="0" smtClean="0"/>
              <a:t>j </a:t>
            </a:r>
            <a:r>
              <a:rPr lang="zh-CN" altLang="en-US" sz="2000" dirty="0" smtClean="0"/>
              <a:t>的</a:t>
            </a:r>
            <a:r>
              <a:rPr lang="zh-CN" altLang="en-US" sz="2000" dirty="0"/>
              <a:t>乘积第一次</a:t>
            </a:r>
            <a:r>
              <a:rPr lang="zh-CN" altLang="en-US" sz="2000" dirty="0" smtClean="0"/>
              <a:t>等于</a:t>
            </a:r>
            <a:r>
              <a:rPr lang="en-US" altLang="zh-CN" sz="2000" dirty="0" smtClean="0"/>
              <a:t>36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如果</a:t>
            </a:r>
            <a:r>
              <a:rPr lang="en-US" altLang="zh-CN" sz="2000" dirty="0"/>
              <a:t>break</a:t>
            </a:r>
            <a:r>
              <a:rPr lang="zh-CN" altLang="en-US" sz="2000" dirty="0"/>
              <a:t>语句可以跳出两重循环的话则输出结果应该是</a:t>
            </a:r>
            <a:r>
              <a:rPr lang="zh-CN" altLang="en-US" sz="2000" dirty="0" smtClean="0"/>
              <a:t>“</a:t>
            </a:r>
            <a:r>
              <a:rPr lang="en-US" altLang="zh-CN" sz="2000" dirty="0" smtClean="0"/>
              <a:t>4   9”</a:t>
            </a:r>
            <a:r>
              <a:rPr lang="zh-CN" altLang="en-US" sz="2000" dirty="0"/>
              <a:t>，而程序的实际输出结果是“</a:t>
            </a:r>
            <a:r>
              <a:rPr lang="en-US" altLang="zh-CN" sz="2000" dirty="0"/>
              <a:t>10  </a:t>
            </a:r>
            <a:r>
              <a:rPr lang="en-US" altLang="zh-CN" sz="2000" dirty="0" smtClean="0"/>
              <a:t>4”</a:t>
            </a:r>
            <a:r>
              <a:rPr lang="zh-CN" altLang="en-US" sz="2000" dirty="0" smtClean="0"/>
              <a:t>，所以</a:t>
            </a:r>
            <a:r>
              <a:rPr lang="en-US" altLang="zh-CN" sz="2000" dirty="0"/>
              <a:t>break</a:t>
            </a:r>
            <a:r>
              <a:rPr lang="zh-CN" altLang="en-US" sz="2000" dirty="0"/>
              <a:t>只能跳出紧包层即</a:t>
            </a:r>
            <a:r>
              <a:rPr lang="en-US" altLang="zh-CN" sz="2000" dirty="0"/>
              <a:t>break</a:t>
            </a:r>
            <a:r>
              <a:rPr lang="zh-CN" altLang="en-US" sz="2000" dirty="0"/>
              <a:t>所在层次的</a:t>
            </a:r>
            <a:r>
              <a:rPr lang="zh-CN" altLang="en-US" sz="2000" dirty="0" smtClean="0"/>
              <a:t>循环。</a:t>
            </a:r>
            <a:endParaRPr lang="en-US" altLang="zh-CN" sz="2000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5004048" y="1347614"/>
            <a:ext cx="2808311" cy="2250248"/>
            <a:chOff x="193160" y="1361898"/>
            <a:chExt cx="2073764" cy="2187272"/>
          </a:xfrm>
        </p:grpSpPr>
        <p:sp>
          <p:nvSpPr>
            <p:cNvPr id="8" name="任意多边形 7"/>
            <p:cNvSpPr/>
            <p:nvPr/>
          </p:nvSpPr>
          <p:spPr>
            <a:xfrm>
              <a:off x="193160" y="1361898"/>
              <a:ext cx="2073764" cy="218727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000" dirty="0"/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i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(11):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j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(11):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400" dirty="0"/>
                <a:t> i * j &gt;= </a:t>
              </a:r>
              <a:r>
                <a:rPr lang="en-US" altLang="zh-CN" sz="2400" dirty="0" smtClean="0"/>
                <a:t>36:</a:t>
              </a:r>
              <a:endParaRPr lang="en-US" altLang="zh-CN" sz="2400" dirty="0"/>
            </a:p>
            <a:p>
              <a:r>
                <a:rPr lang="en-US" altLang="zh-CN" sz="2400" dirty="0"/>
                <a:t>        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break</a:t>
              </a:r>
            </a:p>
            <a:p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(i, j)</a:t>
              </a: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337176" y="1361899"/>
              <a:ext cx="461068" cy="279971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83</a:t>
            </a:fld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574884" y="2193448"/>
            <a:ext cx="1296144" cy="427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两重循环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24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1511"/>
            <a:ext cx="7715200" cy="504056"/>
          </a:xfrm>
        </p:spPr>
        <p:txBody>
          <a:bodyPr/>
          <a:lstStyle/>
          <a:p>
            <a:r>
              <a:rPr lang="zh-CN" altLang="en-US" dirty="0"/>
              <a:t>例</a:t>
            </a:r>
            <a:r>
              <a:rPr lang="en-US" altLang="zh-CN" dirty="0" smtClean="0"/>
              <a:t>5.15 </a:t>
            </a:r>
            <a:r>
              <a:rPr lang="zh-CN" altLang="en-US" dirty="0" smtClean="0"/>
              <a:t>输出</a:t>
            </a:r>
            <a:r>
              <a:rPr lang="en-US" altLang="zh-CN" dirty="0"/>
              <a:t>2~100</a:t>
            </a:r>
            <a:r>
              <a:rPr lang="zh-CN" altLang="en-US" dirty="0"/>
              <a:t>之间的素数，每行显示</a:t>
            </a:r>
            <a:r>
              <a:rPr lang="en-US" altLang="zh-CN" dirty="0"/>
              <a:t>5</a:t>
            </a:r>
            <a:r>
              <a:rPr lang="zh-CN" altLang="en-US" dirty="0"/>
              <a:t>个</a:t>
            </a:r>
            <a:endParaRPr lang="en-US" altLang="zh-CN" dirty="0" smtClean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1129824"/>
            <a:ext cx="3755290" cy="362896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zh-CN" altLang="en-US" sz="2200" dirty="0" smtClean="0">
                <a:solidFill>
                  <a:schemeClr val="accent6"/>
                </a:solidFill>
              </a:rPr>
              <a:t>素数</a:t>
            </a:r>
            <a:r>
              <a:rPr lang="zh-CN" altLang="en-US" sz="2200" dirty="0">
                <a:solidFill>
                  <a:schemeClr val="accent6"/>
                </a:solidFill>
              </a:rPr>
              <a:t>（</a:t>
            </a:r>
            <a:r>
              <a:rPr lang="en-US" altLang="zh-CN" sz="2200" dirty="0">
                <a:solidFill>
                  <a:schemeClr val="accent6"/>
                </a:solidFill>
              </a:rPr>
              <a:t>prime</a:t>
            </a:r>
            <a:r>
              <a:rPr lang="zh-CN" altLang="en-US" sz="2200" dirty="0" smtClean="0">
                <a:solidFill>
                  <a:schemeClr val="accent6"/>
                </a:solidFill>
              </a:rPr>
              <a:t>）</a:t>
            </a:r>
            <a:r>
              <a:rPr lang="en-US" altLang="zh-CN" sz="2200" dirty="0" smtClean="0"/>
              <a:t>: </a:t>
            </a:r>
            <a:r>
              <a:rPr lang="zh-CN" altLang="en-US" sz="2200" dirty="0" smtClean="0"/>
              <a:t>只能</a:t>
            </a:r>
            <a:r>
              <a:rPr lang="zh-CN" altLang="en-US" sz="2200" dirty="0"/>
              <a:t>被</a:t>
            </a:r>
            <a:r>
              <a:rPr lang="en-US" altLang="zh-CN" sz="2200" dirty="0"/>
              <a:t>1</a:t>
            </a:r>
            <a:r>
              <a:rPr lang="zh-CN" altLang="en-US" sz="2200" dirty="0"/>
              <a:t>和</a:t>
            </a:r>
            <a:r>
              <a:rPr lang="en-US" altLang="zh-CN" sz="2200" dirty="0"/>
              <a:t>n</a:t>
            </a:r>
            <a:r>
              <a:rPr lang="zh-CN" altLang="en-US" sz="2200" dirty="0"/>
              <a:t>自身</a:t>
            </a:r>
            <a:r>
              <a:rPr lang="zh-CN" altLang="en-US" sz="2200" dirty="0" smtClean="0"/>
              <a:t>整除的正整数</a:t>
            </a:r>
            <a:r>
              <a:rPr lang="en-US" altLang="zh-CN" sz="2200" dirty="0" smtClean="0"/>
              <a:t>n</a:t>
            </a:r>
            <a:r>
              <a:rPr lang="zh-CN" altLang="en-US" sz="2200" dirty="0" smtClean="0"/>
              <a:t>（</a:t>
            </a:r>
            <a:r>
              <a:rPr lang="en-US" altLang="zh-CN" sz="2200" dirty="0" smtClean="0"/>
              <a:t>13</a:t>
            </a:r>
            <a:r>
              <a:rPr lang="zh-CN" altLang="en-US" sz="2200" dirty="0"/>
              <a:t>是素数，</a:t>
            </a:r>
            <a:r>
              <a:rPr lang="en-US" altLang="zh-CN" sz="2200" dirty="0"/>
              <a:t>6</a:t>
            </a:r>
            <a:r>
              <a:rPr lang="zh-CN" altLang="en-US" sz="2200" dirty="0"/>
              <a:t>不是</a:t>
            </a:r>
            <a:r>
              <a:rPr lang="zh-CN" altLang="en-US" sz="2200" dirty="0" smtClean="0"/>
              <a:t>素数</a:t>
            </a:r>
            <a:r>
              <a:rPr lang="zh-CN" altLang="en-US" sz="2200" dirty="0"/>
              <a:t>）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marL="0" indent="0" algn="just">
              <a:buNone/>
            </a:pPr>
            <a:r>
              <a:rPr lang="zh-CN" altLang="en-US" sz="2200" dirty="0" smtClean="0">
                <a:solidFill>
                  <a:schemeClr val="accent6"/>
                </a:solidFill>
              </a:rPr>
              <a:t>素数</a:t>
            </a:r>
            <a:r>
              <a:rPr lang="zh-CN" altLang="en-US" sz="2200" dirty="0">
                <a:solidFill>
                  <a:schemeClr val="accent6"/>
                </a:solidFill>
              </a:rPr>
              <a:t>判断</a:t>
            </a:r>
            <a:r>
              <a:rPr lang="zh-CN" altLang="en-US" sz="2200" dirty="0" smtClean="0">
                <a:solidFill>
                  <a:schemeClr val="accent6"/>
                </a:solidFill>
              </a:rPr>
              <a:t>算法</a:t>
            </a:r>
            <a:r>
              <a:rPr lang="zh-CN" altLang="en-US" sz="2200" dirty="0" smtClean="0"/>
              <a:t>：</a:t>
            </a:r>
            <a:endParaRPr lang="en-US" altLang="zh-CN" sz="2200" dirty="0" smtClean="0"/>
          </a:p>
          <a:p>
            <a:pPr algn="just"/>
            <a:r>
              <a:rPr lang="zh-CN" altLang="en-US" sz="2200" dirty="0" smtClean="0"/>
              <a:t>若</a:t>
            </a:r>
            <a:r>
              <a:rPr lang="en-US" altLang="zh-CN" sz="2200" dirty="0"/>
              <a:t>n</a:t>
            </a:r>
            <a:r>
              <a:rPr lang="zh-CN" altLang="en-US" sz="2200" dirty="0"/>
              <a:t>不能被</a:t>
            </a:r>
            <a:r>
              <a:rPr lang="en-US" altLang="zh-CN" sz="2200" dirty="0"/>
              <a:t>2~n-1</a:t>
            </a:r>
            <a:r>
              <a:rPr lang="zh-CN" altLang="en-US" sz="2200" dirty="0"/>
              <a:t>范围内的任一个整数整除</a:t>
            </a:r>
            <a:r>
              <a:rPr lang="en-US" altLang="zh-CN" sz="2200" dirty="0"/>
              <a:t>n</a:t>
            </a:r>
            <a:r>
              <a:rPr lang="zh-CN" altLang="en-US" sz="2200" dirty="0"/>
              <a:t>就是素数，否则</a:t>
            </a:r>
            <a:r>
              <a:rPr lang="en-US" altLang="zh-CN" sz="2200" dirty="0"/>
              <a:t>n</a:t>
            </a:r>
            <a:r>
              <a:rPr lang="zh-CN" altLang="en-US" sz="2200" dirty="0"/>
              <a:t>不是</a:t>
            </a:r>
            <a:r>
              <a:rPr lang="zh-CN" altLang="en-US" sz="2200" dirty="0" smtClean="0"/>
              <a:t>素数</a:t>
            </a:r>
            <a:endParaRPr lang="en-US" altLang="zh-CN" sz="2200" dirty="0" smtClean="0"/>
          </a:p>
          <a:p>
            <a:pPr algn="just"/>
            <a:r>
              <a:rPr lang="zh-CN" altLang="en-US" sz="2200" dirty="0" smtClean="0"/>
              <a:t>如果</a:t>
            </a:r>
            <a:r>
              <a:rPr lang="zh-CN" altLang="en-US" sz="2200" dirty="0"/>
              <a:t>发现</a:t>
            </a:r>
            <a:r>
              <a:rPr lang="en-US" altLang="zh-CN" sz="2200" dirty="0"/>
              <a:t>n</a:t>
            </a:r>
            <a:r>
              <a:rPr lang="zh-CN" altLang="en-US" sz="2200" dirty="0"/>
              <a:t>能被某个整数</a:t>
            </a:r>
            <a:r>
              <a:rPr lang="zh-CN" altLang="en-US" sz="2200" dirty="0" smtClean="0"/>
              <a:t>整除可</a:t>
            </a:r>
            <a:r>
              <a:rPr lang="zh-CN" altLang="en-US" sz="2200" dirty="0"/>
              <a:t>立即停止继续判断</a:t>
            </a:r>
            <a:r>
              <a:rPr lang="en-US" altLang="zh-CN" sz="2200" dirty="0"/>
              <a:t>n</a:t>
            </a:r>
            <a:r>
              <a:rPr lang="zh-CN" altLang="en-US" sz="2200" dirty="0"/>
              <a:t>是否能被范围内其他整数整除</a:t>
            </a:r>
            <a:r>
              <a:rPr lang="zh-CN" altLang="en-US" sz="2200" dirty="0" smtClean="0"/>
              <a:t>。</a:t>
            </a:r>
            <a:endParaRPr lang="zh-CN" altLang="en-US" sz="2200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84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977245" y="1419622"/>
            <a:ext cx="2061232" cy="1387236"/>
            <a:chOff x="-3453019" y="2690460"/>
            <a:chExt cx="3110331" cy="875969"/>
          </a:xfrm>
        </p:grpSpPr>
        <p:sp>
          <p:nvSpPr>
            <p:cNvPr id="10" name="任意多边形 9"/>
            <p:cNvSpPr/>
            <p:nvPr/>
          </p:nvSpPr>
          <p:spPr>
            <a:xfrm>
              <a:off x="-3453019" y="2690460"/>
              <a:ext cx="3110331" cy="87596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3 5 7 11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13 17 19 23 29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31 37 41 43 47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53 59 61 67 71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73 79 83 89 97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3276231" y="2690462"/>
              <a:ext cx="134442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977245" y="3167064"/>
            <a:ext cx="797680" cy="3693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altLang="zh-CN" dirty="0" smtClean="0"/>
              <a:t>2~n/2</a:t>
            </a:r>
            <a:endParaRPr lang="zh-CN" altLang="en-US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/>
              <p:cNvSpPr txBox="1"/>
              <p:nvPr/>
            </p:nvSpPr>
            <p:spPr>
              <a:xfrm>
                <a:off x="6240797" y="3163986"/>
                <a:ext cx="797680" cy="37241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dirty="0" smtClean="0"/>
                  <a:t>2~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endParaRPr lang="zh-CN" altLang="en-US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mc:Choice>
        <mc:Fallback xmlns=""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797" y="3163986"/>
                <a:ext cx="797680" cy="372410"/>
              </a:xfrm>
              <a:prstGeom prst="rect">
                <a:avLst/>
              </a:prstGeom>
              <a:blipFill rotWithShape="0">
                <a:blip r:embed="rId3"/>
                <a:stretch>
                  <a:fillRect l="-6870" t="-6557" b="-262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/>
          <p:cNvSpPr txBox="1"/>
          <p:nvPr/>
        </p:nvSpPr>
        <p:spPr>
          <a:xfrm>
            <a:off x="5795367" y="3157608"/>
            <a:ext cx="445477" cy="37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or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561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1511"/>
            <a:ext cx="7715200" cy="504056"/>
          </a:xfrm>
        </p:spPr>
        <p:txBody>
          <a:bodyPr/>
          <a:lstStyle/>
          <a:p>
            <a:r>
              <a:rPr lang="zh-CN" altLang="en-US" dirty="0"/>
              <a:t>例</a:t>
            </a:r>
            <a:r>
              <a:rPr lang="en-US" altLang="zh-CN" dirty="0" smtClean="0"/>
              <a:t>5.15 </a:t>
            </a:r>
            <a:r>
              <a:rPr lang="zh-CN" altLang="en-US" dirty="0" smtClean="0"/>
              <a:t>输出</a:t>
            </a:r>
            <a:r>
              <a:rPr lang="en-US" altLang="zh-CN" dirty="0"/>
              <a:t>2~100</a:t>
            </a:r>
            <a:r>
              <a:rPr lang="zh-CN" altLang="en-US" dirty="0"/>
              <a:t>之间的素数，每行显示</a:t>
            </a:r>
            <a:r>
              <a:rPr lang="en-US" altLang="zh-CN" dirty="0"/>
              <a:t>5</a:t>
            </a:r>
            <a:r>
              <a:rPr lang="zh-CN" altLang="en-US" dirty="0"/>
              <a:t>个</a:t>
            </a:r>
            <a:endParaRPr lang="en-US" altLang="zh-CN" dirty="0" smtClean="0"/>
          </a:p>
        </p:txBody>
      </p:sp>
      <p:grpSp>
        <p:nvGrpSpPr>
          <p:cNvPr id="6" name="组合 5"/>
          <p:cNvGrpSpPr/>
          <p:nvPr/>
        </p:nvGrpSpPr>
        <p:grpSpPr>
          <a:xfrm>
            <a:off x="4171269" y="915567"/>
            <a:ext cx="3209043" cy="3843223"/>
            <a:chOff x="356065" y="1361897"/>
            <a:chExt cx="3880433" cy="4311603"/>
          </a:xfrm>
        </p:grpSpPr>
        <p:sp>
          <p:nvSpPr>
            <p:cNvPr id="7" name="任意多边形 6"/>
            <p:cNvSpPr/>
            <p:nvPr/>
          </p:nvSpPr>
          <p:spPr>
            <a:xfrm>
              <a:off x="356065" y="1361897"/>
              <a:ext cx="3880433" cy="431160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600" dirty="0" smtClean="0"/>
            </a:p>
            <a:p>
              <a:pPr>
                <a:lnSpc>
                  <a:spcPct val="90000"/>
                </a:lnSpc>
              </a:pPr>
              <a:r>
                <a:rPr lang="en-US" altLang="zh-CN" sz="1600" i="1" dirty="0" smtClean="0">
                  <a:solidFill>
                    <a:schemeClr val="bg1">
                      <a:lumMod val="65000"/>
                    </a:schemeClr>
                  </a:solidFill>
                </a:rPr>
                <a:t># Filename: 5-15.py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>
                  <a:solidFill>
                    <a:schemeClr val="accent6"/>
                  </a:solidFill>
                </a:rPr>
                <a:t>from</a:t>
              </a:r>
              <a:r>
                <a:rPr lang="en-US" altLang="zh-CN" sz="1600" dirty="0" smtClean="0"/>
                <a:t> math </a:t>
              </a:r>
              <a:r>
                <a:rPr lang="en-US" altLang="zh-CN" sz="1600" dirty="0" smtClean="0">
                  <a:solidFill>
                    <a:schemeClr val="accent6"/>
                  </a:solidFill>
                </a:rPr>
                <a:t>import</a:t>
              </a:r>
              <a:r>
                <a:rPr lang="en-US" altLang="zh-CN" sz="1600" dirty="0" smtClean="0"/>
                <a:t> </a:t>
              </a:r>
              <a:r>
                <a:rPr lang="en-US" altLang="zh-CN" sz="1600" dirty="0" err="1" smtClean="0"/>
                <a:t>sqrt</a:t>
              </a:r>
              <a:endParaRPr lang="en-US" altLang="zh-CN" sz="1600" dirty="0" smtClean="0"/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/>
                <a:t>j = 2 ; count = 0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>
                  <a:solidFill>
                    <a:schemeClr val="accent6"/>
                  </a:solidFill>
                </a:rPr>
                <a:t>while</a:t>
              </a:r>
              <a:r>
                <a:rPr lang="en-US" altLang="zh-CN" sz="1600" dirty="0" smtClean="0"/>
                <a:t> j &lt;=100: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/>
                <a:t>    i = 2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/>
                <a:t>    k= </a:t>
              </a:r>
              <a:r>
                <a:rPr lang="en-US" altLang="zh-CN" sz="1600" dirty="0" err="1" smtClean="0"/>
                <a:t>sqrt</a:t>
              </a:r>
              <a:r>
                <a:rPr lang="en-US" altLang="zh-CN" sz="1600" dirty="0" smtClean="0"/>
                <a:t>(j)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/>
                <a:t>    </a:t>
              </a:r>
              <a:r>
                <a:rPr lang="en-US" altLang="zh-CN" sz="1600" dirty="0" smtClean="0">
                  <a:solidFill>
                    <a:schemeClr val="accent6"/>
                  </a:solidFill>
                </a:rPr>
                <a:t>while</a:t>
              </a:r>
              <a:r>
                <a:rPr lang="en-US" altLang="zh-CN" sz="1600" dirty="0" smtClean="0"/>
                <a:t> i &lt;= k: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/>
                <a:t>        </a:t>
              </a:r>
              <a:r>
                <a:rPr lang="en-US" altLang="zh-CN" sz="1600" dirty="0" smtClean="0">
                  <a:solidFill>
                    <a:schemeClr val="accent6"/>
                  </a:solidFill>
                </a:rPr>
                <a:t>if</a:t>
              </a:r>
              <a:r>
                <a:rPr lang="en-US" altLang="zh-CN" sz="1600" dirty="0" smtClean="0"/>
                <a:t> </a:t>
              </a:r>
              <a:r>
                <a:rPr lang="en-US" altLang="zh-CN" sz="1600" dirty="0" err="1" smtClean="0"/>
                <a:t>j%i</a:t>
              </a:r>
              <a:r>
                <a:rPr lang="en-US" altLang="zh-CN" sz="1600" dirty="0" smtClean="0"/>
                <a:t> == 0: </a:t>
              </a:r>
              <a:r>
                <a:rPr lang="en-US" altLang="zh-CN" sz="1600" dirty="0" smtClean="0">
                  <a:solidFill>
                    <a:schemeClr val="accent6"/>
                  </a:solidFill>
                </a:rPr>
                <a:t>break 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/>
                <a:t>        i += 1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dirty="0" smtClean="0"/>
                <a:t>    </a:t>
              </a:r>
              <a:r>
                <a:rPr lang="en-US" altLang="zh-CN" sz="1600" dirty="0" smtClean="0">
                  <a:solidFill>
                    <a:schemeClr val="accent6"/>
                  </a:solidFill>
                </a:rPr>
                <a:t>if</a:t>
              </a:r>
              <a:r>
                <a:rPr lang="en-US" altLang="zh-CN" sz="1600" dirty="0" smtClean="0"/>
                <a:t> i &gt; k:</a:t>
              </a:r>
            </a:p>
            <a:p>
              <a:r>
                <a:rPr lang="en-US" altLang="zh-CN" sz="1600" dirty="0" smtClean="0"/>
                <a:t>        count += 1</a:t>
              </a:r>
              <a:endParaRPr lang="zh-CN" altLang="zh-CN" sz="1600" dirty="0" smtClean="0"/>
            </a:p>
            <a:p>
              <a:r>
                <a:rPr lang="en-US" altLang="zh-CN" sz="1600" dirty="0" smtClean="0"/>
                <a:t>        </a:t>
              </a:r>
              <a:r>
                <a:rPr lang="en-US" altLang="zh-CN" sz="1600" dirty="0" smtClean="0">
                  <a:solidFill>
                    <a:schemeClr val="accent6"/>
                  </a:solidFill>
                </a:rPr>
                <a:t>if</a:t>
              </a:r>
              <a:r>
                <a:rPr lang="en-US" altLang="zh-CN" sz="1600" dirty="0" smtClean="0"/>
                <a:t> count % 5 == 0:</a:t>
              </a:r>
              <a:endParaRPr lang="zh-CN" altLang="zh-CN" sz="1600" dirty="0" smtClean="0"/>
            </a:p>
            <a:p>
              <a:r>
                <a:rPr lang="en-US" altLang="zh-CN" sz="1600" dirty="0" smtClean="0"/>
                <a:t>            </a:t>
              </a:r>
              <a:r>
                <a:rPr lang="en-US" altLang="zh-CN" sz="16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600" dirty="0" smtClean="0"/>
                <a:t>(j, end = </a:t>
              </a:r>
              <a:r>
                <a:rPr lang="en-US" altLang="zh-CN" sz="1600" dirty="0" smtClean="0">
                  <a:solidFill>
                    <a:schemeClr val="accent3"/>
                  </a:solidFill>
                </a:rPr>
                <a:t>'\n'</a:t>
              </a:r>
              <a:r>
                <a:rPr lang="en-US" altLang="zh-CN" sz="1600" dirty="0" smtClean="0"/>
                <a:t>)</a:t>
              </a:r>
              <a:endParaRPr lang="zh-CN" altLang="zh-CN" sz="1600" dirty="0" smtClean="0"/>
            </a:p>
            <a:p>
              <a:r>
                <a:rPr lang="en-US" altLang="zh-CN" sz="1600" dirty="0" smtClean="0"/>
                <a:t>        </a:t>
              </a:r>
              <a:r>
                <a:rPr lang="en-US" altLang="zh-CN" sz="1600" dirty="0" smtClean="0">
                  <a:solidFill>
                    <a:schemeClr val="accent6"/>
                  </a:solidFill>
                </a:rPr>
                <a:t>else</a:t>
              </a:r>
              <a:r>
                <a:rPr lang="en-US" altLang="zh-CN" sz="1600" dirty="0" smtClean="0"/>
                <a:t>:</a:t>
              </a:r>
              <a:endParaRPr lang="zh-CN" altLang="zh-CN" sz="1600" dirty="0" smtClean="0"/>
            </a:p>
            <a:p>
              <a:r>
                <a:rPr lang="en-US" altLang="zh-CN" sz="1600" dirty="0" smtClean="0">
                  <a:solidFill>
                    <a:srgbClr val="7030A0"/>
                  </a:solidFill>
                </a:rPr>
                <a:t>            print</a:t>
              </a:r>
              <a:r>
                <a:rPr lang="en-US" altLang="zh-CN" sz="1600" dirty="0" smtClean="0"/>
                <a:t>(j, end = </a:t>
              </a:r>
              <a:r>
                <a:rPr lang="en-US" altLang="zh-CN" sz="1600" dirty="0" smtClean="0">
                  <a:solidFill>
                    <a:schemeClr val="accent3"/>
                  </a:solidFill>
                </a:rPr>
                <a:t>' '</a:t>
              </a:r>
              <a:r>
                <a:rPr lang="en-US" altLang="zh-CN" sz="1600" dirty="0" smtClean="0"/>
                <a:t>))</a:t>
              </a:r>
            </a:p>
            <a:p>
              <a:r>
                <a:rPr lang="en-US" altLang="zh-CN" sz="1600" dirty="0" smtClean="0"/>
                <a:t>    j += 1</a:t>
              </a:r>
              <a:endParaRPr lang="en-US" altLang="zh-CN" sz="1600" dirty="0"/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376516" y="1361897"/>
              <a:ext cx="687379" cy="229566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85</a:t>
            </a:fld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043608" y="1923678"/>
            <a:ext cx="1661776" cy="1387236"/>
            <a:chOff x="-3453019" y="2690460"/>
            <a:chExt cx="2507565" cy="875969"/>
          </a:xfrm>
        </p:grpSpPr>
        <p:sp>
          <p:nvSpPr>
            <p:cNvPr id="10" name="任意多边形 9"/>
            <p:cNvSpPr/>
            <p:nvPr/>
          </p:nvSpPr>
          <p:spPr>
            <a:xfrm>
              <a:off x="-3453019" y="2690460"/>
              <a:ext cx="2507565" cy="87596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3 5 7 11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13 17 19 23 29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31 37 41 43 47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53 59 61 67 71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73 79 83 89 97</a:t>
              </a:r>
            </a:p>
          </p:txBody>
        </p:sp>
        <p:sp>
          <p:nvSpPr>
            <p:cNvPr id="11" name="椭圆形标注 10"/>
            <p:cNvSpPr/>
            <p:nvPr/>
          </p:nvSpPr>
          <p:spPr>
            <a:xfrm>
              <a:off x="-3276231" y="2690462"/>
              <a:ext cx="134442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7200" y="998170"/>
            <a:ext cx="2025630" cy="427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46800" bIns="7200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for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循环和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break</a:t>
            </a:r>
          </a:p>
        </p:txBody>
      </p:sp>
    </p:spTree>
    <p:extLst>
      <p:ext uri="{BB962C8B-B14F-4D97-AF65-F5344CB8AC3E}">
        <p14:creationId xmlns:p14="http://schemas.microsoft.com/office/powerpoint/2010/main" val="23526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zh-CN" altLang="en-US" dirty="0" smtClean="0"/>
              <a:t>循环和</a:t>
            </a:r>
            <a:r>
              <a:rPr lang="en-US" altLang="zh-CN" dirty="0" smtClean="0"/>
              <a:t>break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860032" y="934177"/>
            <a:ext cx="2592288" cy="3869821"/>
            <a:chOff x="193160" y="1514741"/>
            <a:chExt cx="2966881" cy="3019334"/>
          </a:xfrm>
        </p:grpSpPr>
        <p:sp>
          <p:nvSpPr>
            <p:cNvPr id="7" name="任意多边形 6"/>
            <p:cNvSpPr/>
            <p:nvPr/>
          </p:nvSpPr>
          <p:spPr>
            <a:xfrm>
              <a:off x="193160" y="1553725"/>
              <a:ext cx="2966881" cy="29803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dirty="0" smtClean="0">
                <a:solidFill>
                  <a:schemeClr val="accent6"/>
                </a:solidFill>
              </a:endParaRPr>
            </a:p>
            <a:p>
              <a:r>
                <a:rPr lang="en-US" altLang="zh-CN" dirty="0" smtClean="0">
                  <a:solidFill>
                    <a:schemeClr val="accent6"/>
                  </a:solidFill>
                </a:rPr>
                <a:t>from</a:t>
              </a:r>
              <a:r>
                <a:rPr lang="en-US" altLang="zh-CN" dirty="0" smtClean="0"/>
                <a:t> </a:t>
              </a:r>
              <a:r>
                <a:rPr lang="en-US" altLang="zh-CN" dirty="0"/>
                <a:t>math </a:t>
              </a:r>
              <a:r>
                <a:rPr lang="en-US" altLang="zh-CN" dirty="0">
                  <a:solidFill>
                    <a:schemeClr val="accent6"/>
                  </a:solidFill>
                </a:rPr>
                <a:t>import</a:t>
              </a:r>
              <a:r>
                <a:rPr lang="en-US" altLang="zh-CN" dirty="0"/>
                <a:t> </a:t>
              </a:r>
              <a:r>
                <a:rPr lang="en-US" altLang="zh-CN" dirty="0" err="1"/>
                <a:t>sqrt</a:t>
              </a:r>
              <a:endParaRPr lang="en-US" altLang="zh-CN" dirty="0"/>
            </a:p>
            <a:p>
              <a:r>
                <a:rPr lang="en-US" altLang="zh-CN" dirty="0">
                  <a:solidFill>
                    <a:schemeClr val="accent6"/>
                  </a:solidFill>
                </a:rPr>
                <a:t>for</a:t>
              </a:r>
              <a:r>
                <a:rPr lang="en-US" altLang="zh-CN" dirty="0"/>
                <a:t> i </a:t>
              </a:r>
              <a:r>
                <a:rPr lang="en-US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/>
                <a:t> 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range</a:t>
              </a:r>
              <a:r>
                <a:rPr lang="en-US" altLang="zh-CN" dirty="0" smtClean="0"/>
                <a:t>(2,101):</a:t>
              </a:r>
            </a:p>
            <a:p>
              <a:r>
                <a:rPr lang="en-US" altLang="zh-CN" dirty="0" smtClean="0"/>
                <a:t>     k </a:t>
              </a:r>
              <a:r>
                <a:rPr lang="en-US" altLang="zh-CN" dirty="0"/>
                <a:t>= </a:t>
              </a:r>
              <a:r>
                <a:rPr lang="en-US" altLang="zh-CN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dirty="0"/>
                <a:t>(</a:t>
              </a:r>
              <a:r>
                <a:rPr lang="en-US" altLang="zh-CN" dirty="0" err="1"/>
                <a:t>sqrt</a:t>
              </a:r>
              <a:r>
                <a:rPr lang="en-US" altLang="zh-CN" dirty="0"/>
                <a:t>(i</a:t>
              </a:r>
              <a:r>
                <a:rPr lang="en-US" altLang="zh-CN" dirty="0" smtClean="0"/>
                <a:t>)); flag = 1</a:t>
              </a:r>
              <a:endParaRPr lang="en-US" altLang="zh-CN" dirty="0"/>
            </a:p>
            <a:p>
              <a:r>
                <a:rPr lang="en-US" altLang="zh-CN" dirty="0"/>
                <a:t>     </a:t>
              </a:r>
              <a:r>
                <a:rPr lang="en-US" altLang="zh-CN" dirty="0">
                  <a:solidFill>
                    <a:schemeClr val="accent6"/>
                  </a:solidFill>
                </a:rPr>
                <a:t>for</a:t>
              </a:r>
              <a:r>
                <a:rPr lang="en-US" altLang="zh-CN" dirty="0"/>
                <a:t> j </a:t>
              </a:r>
              <a:r>
                <a:rPr lang="en-US" altLang="zh-CN" dirty="0">
                  <a:solidFill>
                    <a:schemeClr val="accent6"/>
                  </a:solidFill>
                </a:rPr>
                <a:t>in</a:t>
              </a:r>
              <a:r>
                <a:rPr lang="en-US" altLang="zh-CN" dirty="0"/>
                <a:t> 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range</a:t>
              </a:r>
              <a:r>
                <a:rPr lang="en-US" altLang="zh-CN" dirty="0" smtClean="0"/>
                <a:t>(2,k+1):</a:t>
              </a:r>
              <a:endParaRPr lang="en-US" altLang="zh-CN" dirty="0"/>
            </a:p>
            <a:p>
              <a:r>
                <a:rPr lang="en-US" altLang="zh-CN" dirty="0">
                  <a:solidFill>
                    <a:schemeClr val="accent6"/>
                  </a:solidFill>
                </a:rPr>
                <a:t>         if </a:t>
              </a:r>
              <a:r>
                <a:rPr lang="en-US" altLang="zh-CN" dirty="0" err="1"/>
                <a:t>i%j</a:t>
              </a:r>
              <a:r>
                <a:rPr lang="en-US" altLang="zh-CN" dirty="0"/>
                <a:t> == 0</a:t>
              </a:r>
              <a:r>
                <a:rPr lang="en-US" altLang="zh-CN" dirty="0" smtClean="0"/>
                <a:t>:</a:t>
              </a:r>
            </a:p>
            <a:p>
              <a:r>
                <a:rPr lang="en-US" altLang="zh-CN" dirty="0"/>
                <a:t> </a:t>
              </a:r>
              <a:r>
                <a:rPr lang="en-US" altLang="zh-CN" dirty="0" smtClean="0"/>
                <a:t>              flag = 0</a:t>
              </a:r>
            </a:p>
            <a:p>
              <a:r>
                <a:rPr lang="en-US" altLang="zh-CN" dirty="0" smtClean="0"/>
                <a:t>               </a:t>
              </a:r>
              <a:r>
                <a:rPr lang="en-US" altLang="zh-CN" dirty="0">
                  <a:solidFill>
                    <a:schemeClr val="accent6"/>
                  </a:solidFill>
                </a:rPr>
                <a:t>break</a:t>
              </a:r>
            </a:p>
            <a:p>
              <a:r>
                <a:rPr lang="en-US" altLang="zh-CN" dirty="0"/>
                <a:t>     </a:t>
              </a:r>
              <a:r>
                <a:rPr lang="en-US" altLang="zh-CN" dirty="0" smtClean="0">
                  <a:solidFill>
                    <a:schemeClr val="accent6"/>
                  </a:solidFill>
                </a:rPr>
                <a:t>if </a:t>
              </a:r>
              <a:r>
                <a:rPr lang="en-US" altLang="zh-CN" dirty="0" smtClean="0"/>
                <a:t>( flag ): </a:t>
              </a:r>
            </a:p>
            <a:p>
              <a:r>
                <a:rPr lang="en-US" altLang="zh-CN" dirty="0" smtClean="0"/>
                <a:t>    </a:t>
              </a:r>
              <a:r>
                <a:rPr lang="en-US" altLang="zh-CN" dirty="0"/>
                <a:t>count += 1</a:t>
              </a:r>
              <a:endParaRPr lang="zh-CN" altLang="zh-CN" dirty="0"/>
            </a:p>
            <a:p>
              <a:r>
                <a:rPr lang="en-US" altLang="zh-CN" dirty="0"/>
                <a:t>        </a:t>
              </a:r>
              <a:r>
                <a:rPr lang="en-US" altLang="zh-CN" dirty="0" smtClean="0"/>
                <a:t>  </a:t>
              </a:r>
              <a:r>
                <a:rPr lang="en-US" altLang="zh-CN" dirty="0" smtClean="0">
                  <a:solidFill>
                    <a:schemeClr val="accent6"/>
                  </a:solidFill>
                </a:rPr>
                <a:t>if</a:t>
              </a:r>
              <a:r>
                <a:rPr lang="en-US" altLang="zh-CN" dirty="0" smtClean="0"/>
                <a:t> </a:t>
              </a:r>
              <a:r>
                <a:rPr lang="en-US" altLang="zh-CN" dirty="0"/>
                <a:t>count % 5 == 0:</a:t>
              </a:r>
              <a:endParaRPr lang="zh-CN" altLang="zh-CN" dirty="0"/>
            </a:p>
            <a:p>
              <a:r>
                <a:rPr lang="en-US" altLang="zh-CN" dirty="0"/>
                <a:t>            </a:t>
              </a:r>
              <a:r>
                <a:rPr lang="en-US" altLang="zh-CN" dirty="0" smtClean="0"/>
                <a:t>  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dirty="0" smtClean="0"/>
                <a:t>(</a:t>
              </a:r>
              <a:r>
                <a:rPr lang="en-US" altLang="zh-CN" dirty="0" err="1" smtClean="0"/>
                <a:t>i</a:t>
              </a:r>
              <a:r>
                <a:rPr lang="en-US" altLang="zh-CN" dirty="0" smtClean="0"/>
                <a:t>, </a:t>
              </a:r>
              <a:r>
                <a:rPr lang="en-US" altLang="zh-CN" dirty="0"/>
                <a:t>end = </a:t>
              </a:r>
              <a:r>
                <a:rPr lang="en-US" altLang="zh-CN" dirty="0">
                  <a:solidFill>
                    <a:schemeClr val="accent3"/>
                  </a:solidFill>
                </a:rPr>
                <a:t>'\n'</a:t>
              </a:r>
              <a:r>
                <a:rPr lang="en-US" altLang="zh-CN" dirty="0"/>
                <a:t>)</a:t>
              </a:r>
              <a:endParaRPr lang="zh-CN" altLang="zh-CN" dirty="0"/>
            </a:p>
            <a:p>
              <a:r>
                <a:rPr lang="en-US" altLang="zh-CN" dirty="0"/>
                <a:t>        </a:t>
              </a:r>
              <a:r>
                <a:rPr lang="en-US" altLang="zh-CN" dirty="0" smtClean="0"/>
                <a:t>  </a:t>
              </a:r>
              <a:r>
                <a:rPr lang="en-US" altLang="zh-CN" dirty="0" smtClean="0">
                  <a:solidFill>
                    <a:schemeClr val="accent6"/>
                  </a:solidFill>
                </a:rPr>
                <a:t>else</a:t>
              </a:r>
              <a:r>
                <a:rPr lang="en-US" altLang="zh-CN" dirty="0"/>
                <a:t>:</a:t>
              </a:r>
              <a:endParaRPr lang="zh-CN" altLang="zh-CN" dirty="0"/>
            </a:p>
            <a:p>
              <a:r>
                <a:rPr lang="en-US" altLang="zh-CN" dirty="0">
                  <a:solidFill>
                    <a:srgbClr val="7030A0"/>
                  </a:solidFill>
                </a:rPr>
                <a:t>            </a:t>
              </a:r>
              <a:r>
                <a:rPr lang="en-US" altLang="zh-CN" dirty="0" smtClean="0">
                  <a:solidFill>
                    <a:srgbClr val="7030A0"/>
                  </a:solidFill>
                </a:rPr>
                <a:t>  print</a:t>
              </a:r>
              <a:r>
                <a:rPr lang="en-US" altLang="zh-CN" dirty="0" smtClean="0"/>
                <a:t>(</a:t>
              </a:r>
              <a:r>
                <a:rPr lang="en-US" altLang="zh-CN" dirty="0" err="1" smtClean="0"/>
                <a:t>i</a:t>
              </a:r>
              <a:r>
                <a:rPr lang="en-US" altLang="zh-CN" dirty="0" smtClean="0"/>
                <a:t>, </a:t>
              </a:r>
              <a:r>
                <a:rPr lang="en-US" altLang="zh-CN" dirty="0"/>
                <a:t>end = </a:t>
              </a:r>
              <a:r>
                <a:rPr lang="en-US" altLang="zh-CN" dirty="0">
                  <a:solidFill>
                    <a:schemeClr val="accent3"/>
                  </a:solidFill>
                </a:rPr>
                <a:t>' </a:t>
              </a:r>
              <a:r>
                <a:rPr lang="en-US" altLang="zh-CN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dirty="0" smtClean="0"/>
                <a:t>))</a:t>
              </a:r>
              <a:endParaRPr lang="en-US" altLang="zh-CN" dirty="0"/>
            </a:p>
          </p:txBody>
        </p:sp>
        <p:sp>
          <p:nvSpPr>
            <p:cNvPr id="8" name="椭圆形标注 7"/>
            <p:cNvSpPr/>
            <p:nvPr/>
          </p:nvSpPr>
          <p:spPr>
            <a:xfrm>
              <a:off x="357987" y="1514741"/>
              <a:ext cx="747978" cy="183639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86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195736" y="1923678"/>
            <a:ext cx="1661776" cy="1387236"/>
            <a:chOff x="-3453019" y="2690460"/>
            <a:chExt cx="2507565" cy="875969"/>
          </a:xfrm>
        </p:grpSpPr>
        <p:sp>
          <p:nvSpPr>
            <p:cNvPr id="19" name="任意多边形 18"/>
            <p:cNvSpPr/>
            <p:nvPr/>
          </p:nvSpPr>
          <p:spPr>
            <a:xfrm>
              <a:off x="-3453019" y="2690460"/>
              <a:ext cx="2507565" cy="875969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</a:t>
              </a:r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3 5 7 11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13 17 19 23 29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31 37 41 43 47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53 59 61 67 71</a:t>
              </a:r>
            </a:p>
            <a:p>
              <a:r>
                <a:rPr lang="en-US" altLang="zh-CN" sz="14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73 79 83 89 97</a:t>
              </a:r>
            </a:p>
          </p:txBody>
        </p:sp>
        <p:sp>
          <p:nvSpPr>
            <p:cNvPr id="20" name="椭圆形标注 19"/>
            <p:cNvSpPr/>
            <p:nvPr/>
          </p:nvSpPr>
          <p:spPr>
            <a:xfrm>
              <a:off x="-3276231" y="2690462"/>
              <a:ext cx="134442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011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continue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dirty="0" smtClean="0"/>
              <a:t>在</a:t>
            </a:r>
            <a:r>
              <a:rPr lang="en-US" altLang="zh-CN" sz="2200" dirty="0" smtClean="0"/>
              <a:t>while</a:t>
            </a:r>
            <a:r>
              <a:rPr lang="zh-CN" altLang="en-US" sz="2200" dirty="0" smtClean="0"/>
              <a:t>和</a:t>
            </a:r>
            <a:r>
              <a:rPr lang="en-US" altLang="zh-CN" sz="2200" dirty="0" smtClean="0"/>
              <a:t>for</a:t>
            </a:r>
            <a:r>
              <a:rPr lang="zh-CN" altLang="en-US" sz="2200" dirty="0" smtClean="0"/>
              <a:t>循环中，</a:t>
            </a:r>
            <a:r>
              <a:rPr lang="en-US" altLang="zh-CN" sz="2200" dirty="0" smtClean="0"/>
              <a:t>continue</a:t>
            </a:r>
            <a:r>
              <a:rPr lang="zh-CN" altLang="en-US" sz="2200" dirty="0" smtClean="0"/>
              <a:t>语句的作用：</a:t>
            </a:r>
            <a:endParaRPr lang="en-US" altLang="zh-CN" sz="2200" dirty="0" smtClean="0"/>
          </a:p>
          <a:p>
            <a:pPr lvl="1"/>
            <a:r>
              <a:rPr lang="zh-CN" altLang="en-US" dirty="0"/>
              <a:t>跳过循环体内</a:t>
            </a:r>
            <a:r>
              <a:rPr lang="en-US" altLang="zh-CN" dirty="0"/>
              <a:t>continue</a:t>
            </a:r>
            <a:r>
              <a:rPr lang="zh-CN" altLang="en-US" dirty="0"/>
              <a:t>后面的语句，并开始新的一轮</a:t>
            </a:r>
            <a:r>
              <a:rPr lang="zh-CN" altLang="en-US" dirty="0" smtClean="0"/>
              <a:t>循环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while</a:t>
            </a:r>
            <a:r>
              <a:rPr lang="zh-CN" altLang="en-US" dirty="0" smtClean="0"/>
              <a:t>循环则判断循环条件是否满足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for</a:t>
            </a:r>
            <a:r>
              <a:rPr lang="zh-CN" altLang="en-US" dirty="0" smtClean="0"/>
              <a:t>循环则判断迭代是否已经结束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467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continue</a:t>
            </a:r>
            <a:r>
              <a:rPr lang="zh-CN" altLang="en-US" dirty="0" smtClean="0"/>
              <a:t>语句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88</a:t>
            </a:fld>
            <a:endParaRPr lang="zh-CN" altLang="en-US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83568" y="1116175"/>
            <a:ext cx="3398474" cy="32078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2200" dirty="0"/>
              <a:t>程序的功能是对于在</a:t>
            </a:r>
            <a:r>
              <a:rPr lang="en-US" altLang="zh-CN" sz="2200" dirty="0"/>
              <a:t>1~20</a:t>
            </a:r>
            <a:r>
              <a:rPr lang="zh-CN" altLang="en-US" sz="2200" dirty="0"/>
              <a:t>之间的数，当它是</a:t>
            </a:r>
            <a:r>
              <a:rPr lang="en-US" altLang="zh-CN" sz="2200" dirty="0"/>
              <a:t>3</a:t>
            </a:r>
            <a:r>
              <a:rPr lang="zh-CN" altLang="en-US" sz="2200" dirty="0"/>
              <a:t>的倍数时执行</a:t>
            </a:r>
            <a:r>
              <a:rPr lang="en-US" altLang="zh-CN" sz="2200" dirty="0"/>
              <a:t>print(i, end = ' ')</a:t>
            </a:r>
            <a:r>
              <a:rPr lang="zh-CN" altLang="en-US" sz="2200" dirty="0"/>
              <a:t>函数调用语句，当它不是</a:t>
            </a:r>
            <a:r>
              <a:rPr lang="en-US" altLang="zh-CN" sz="2200" dirty="0"/>
              <a:t>3</a:t>
            </a:r>
            <a:r>
              <a:rPr lang="zh-CN" altLang="en-US" sz="2200" dirty="0"/>
              <a:t>的倍数时执行</a:t>
            </a:r>
            <a:r>
              <a:rPr lang="en-US" altLang="zh-CN" sz="2200" dirty="0"/>
              <a:t>continue</a:t>
            </a:r>
            <a:r>
              <a:rPr lang="zh-CN" altLang="en-US" sz="2200" dirty="0"/>
              <a:t>语句，跳过其后的</a:t>
            </a:r>
            <a:r>
              <a:rPr lang="en-US" altLang="zh-CN" sz="2200" dirty="0"/>
              <a:t>print()</a:t>
            </a:r>
            <a:r>
              <a:rPr lang="zh-CN" altLang="en-US" sz="2200" dirty="0"/>
              <a:t>函数调用语句继续执行下一轮循环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291727" y="1272144"/>
            <a:ext cx="3599197" cy="2088231"/>
            <a:chOff x="193160" y="1387821"/>
            <a:chExt cx="2678849" cy="2029790"/>
          </a:xfrm>
        </p:grpSpPr>
        <p:sp>
          <p:nvSpPr>
            <p:cNvPr id="14" name="任意多边形 13"/>
            <p:cNvSpPr/>
            <p:nvPr/>
          </p:nvSpPr>
          <p:spPr>
            <a:xfrm>
              <a:off x="193160" y="1387821"/>
              <a:ext cx="2678849" cy="202979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i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(1,21):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400" dirty="0"/>
                <a:t> i % 3 != 0: </a:t>
              </a:r>
            </a:p>
            <a:p>
              <a:r>
                <a:rPr lang="en-US" altLang="zh-CN" sz="2400" dirty="0"/>
                <a:t>       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continue</a:t>
              </a:r>
            </a:p>
            <a:p>
              <a:r>
                <a:rPr lang="en-US" altLang="zh-CN" sz="2400" dirty="0"/>
                <a:t>    </a:t>
              </a:r>
              <a:r>
                <a:rPr lang="en-US" altLang="zh-CN" sz="24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400" dirty="0"/>
                <a:t>(i, end = </a:t>
              </a:r>
              <a:r>
                <a:rPr lang="en-US" altLang="zh-CN" sz="2400" dirty="0">
                  <a:solidFill>
                    <a:schemeClr val="accent3"/>
                  </a:solidFill>
                </a:rPr>
                <a:t>' '</a:t>
              </a:r>
              <a:r>
                <a:rPr lang="en-US" altLang="zh-CN" sz="2400" dirty="0"/>
                <a:t>)</a:t>
              </a:r>
            </a:p>
          </p:txBody>
        </p:sp>
        <p:sp>
          <p:nvSpPr>
            <p:cNvPr id="15" name="椭圆形标注 14"/>
            <p:cNvSpPr/>
            <p:nvPr/>
          </p:nvSpPr>
          <p:spPr>
            <a:xfrm>
              <a:off x="300350" y="1414394"/>
              <a:ext cx="490529" cy="284997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91727" y="3558560"/>
            <a:ext cx="1661776" cy="765419"/>
            <a:chOff x="-3453019" y="2690460"/>
            <a:chExt cx="2507565" cy="483323"/>
          </a:xfrm>
        </p:grpSpPr>
        <p:sp>
          <p:nvSpPr>
            <p:cNvPr id="17" name="任意多边形 16"/>
            <p:cNvSpPr/>
            <p:nvPr/>
          </p:nvSpPr>
          <p:spPr>
            <a:xfrm>
              <a:off x="-3453019" y="2690460"/>
              <a:ext cx="2507565" cy="483323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6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3 6 9 12 15 18</a:t>
              </a:r>
            </a:p>
          </p:txBody>
        </p:sp>
        <p:sp>
          <p:nvSpPr>
            <p:cNvPr id="18" name="椭圆形标注 17"/>
            <p:cNvSpPr/>
            <p:nvPr/>
          </p:nvSpPr>
          <p:spPr>
            <a:xfrm>
              <a:off x="-3276231" y="2690462"/>
              <a:ext cx="134442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622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continue</a:t>
            </a:r>
            <a:r>
              <a:rPr lang="zh-CN" altLang="en-US" dirty="0" smtClean="0"/>
              <a:t>语句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6367" y="911268"/>
            <a:ext cx="2243795" cy="50835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2200" dirty="0" smtClean="0"/>
              <a:t>循环中的</a:t>
            </a:r>
            <a:r>
              <a:rPr lang="en-US" altLang="zh-CN" sz="2200" dirty="0" smtClean="0"/>
              <a:t>break</a:t>
            </a:r>
            <a:r>
              <a:rPr lang="zh-CN" altLang="en-US" sz="2200" dirty="0" smtClean="0"/>
              <a:t>：</a:t>
            </a:r>
            <a:endParaRPr lang="en-US" altLang="zh-CN" sz="2200" dirty="0" smtClean="0"/>
          </a:p>
          <a:p>
            <a:pPr lvl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89</a:t>
            </a:fld>
            <a:endParaRPr lang="zh-CN" altLang="en-US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5087602" y="911268"/>
            <a:ext cx="2585351" cy="50835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200" dirty="0" smtClean="0"/>
              <a:t>循环中的</a:t>
            </a:r>
            <a:r>
              <a:rPr lang="en-US" altLang="zh-CN" sz="2200" dirty="0" smtClean="0"/>
              <a:t>continue</a:t>
            </a:r>
            <a:r>
              <a:rPr lang="zh-CN" altLang="en-US" sz="2200" dirty="0" smtClean="0"/>
              <a:t>：</a:t>
            </a:r>
            <a:endParaRPr lang="en-US" altLang="zh-CN" sz="2200" dirty="0" smtClean="0"/>
          </a:p>
          <a:p>
            <a:pPr lvl="1"/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5087602" y="1540658"/>
            <a:ext cx="2796766" cy="1661355"/>
            <a:chOff x="193161" y="1361898"/>
            <a:chExt cx="2081607" cy="1614860"/>
          </a:xfrm>
        </p:grpSpPr>
        <p:sp>
          <p:nvSpPr>
            <p:cNvPr id="14" name="任意多边形 13"/>
            <p:cNvSpPr/>
            <p:nvPr/>
          </p:nvSpPr>
          <p:spPr>
            <a:xfrm>
              <a:off x="193161" y="1361898"/>
              <a:ext cx="2081607" cy="161486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000" dirty="0"/>
                <a:t> i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000" dirty="0"/>
                <a:t>(1,21):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000" dirty="0"/>
                <a:t> i % 3 != 0: </a:t>
              </a:r>
            </a:p>
            <a:p>
              <a:r>
                <a:rPr lang="en-US" altLang="zh-CN" sz="2000" dirty="0"/>
                <a:t>    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continue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(i, end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'</a:t>
              </a:r>
              <a:r>
                <a:rPr lang="en-US" altLang="zh-CN" sz="2000" dirty="0"/>
                <a:t>)</a:t>
              </a:r>
            </a:p>
          </p:txBody>
        </p:sp>
        <p:sp>
          <p:nvSpPr>
            <p:cNvPr id="15" name="椭圆形标注 14"/>
            <p:cNvSpPr/>
            <p:nvPr/>
          </p:nvSpPr>
          <p:spPr>
            <a:xfrm>
              <a:off x="337176" y="1361898"/>
              <a:ext cx="490529" cy="284997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86367" y="1525049"/>
            <a:ext cx="2796766" cy="1661355"/>
            <a:chOff x="193161" y="1361898"/>
            <a:chExt cx="2081607" cy="1614860"/>
          </a:xfrm>
        </p:grpSpPr>
        <p:sp>
          <p:nvSpPr>
            <p:cNvPr id="17" name="任意多边形 16"/>
            <p:cNvSpPr/>
            <p:nvPr/>
          </p:nvSpPr>
          <p:spPr>
            <a:xfrm>
              <a:off x="193161" y="1361898"/>
              <a:ext cx="2081607" cy="161486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000" dirty="0"/>
                <a:t> i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000" dirty="0"/>
                <a:t>(1,21):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000" dirty="0"/>
                <a:t> i % 3 != 0: </a:t>
              </a:r>
            </a:p>
            <a:p>
              <a:r>
                <a:rPr lang="en-US" altLang="zh-CN" sz="2000" dirty="0"/>
                <a:t>        </a:t>
              </a:r>
              <a:r>
                <a:rPr lang="en-US" altLang="zh-CN" sz="2000" dirty="0" smtClean="0">
                  <a:solidFill>
                    <a:schemeClr val="accent6"/>
                  </a:solidFill>
                </a:rPr>
                <a:t>break</a:t>
              </a:r>
              <a:endParaRPr lang="en-US" altLang="zh-CN" sz="2000" dirty="0">
                <a:solidFill>
                  <a:schemeClr val="accent6"/>
                </a:solidFill>
              </a:endParaRPr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(i, end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'</a:t>
              </a:r>
              <a:r>
                <a:rPr lang="en-US" altLang="zh-CN" sz="2000" dirty="0"/>
                <a:t>)</a:t>
              </a:r>
            </a:p>
          </p:txBody>
        </p:sp>
        <p:sp>
          <p:nvSpPr>
            <p:cNvPr id="18" name="椭圆形标注 17"/>
            <p:cNvSpPr/>
            <p:nvPr/>
          </p:nvSpPr>
          <p:spPr>
            <a:xfrm>
              <a:off x="337176" y="1361898"/>
              <a:ext cx="490529" cy="284997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951362"/>
              </p:ext>
            </p:extLst>
          </p:nvPr>
        </p:nvGraphicFramePr>
        <p:xfrm>
          <a:off x="1247172" y="3291830"/>
          <a:ext cx="6781212" cy="140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0606">
                  <a:extLst>
                    <a:ext uri="{9D8B030D-6E8A-4147-A177-3AD203B41FA5}">
                      <a16:colId xmlns:a16="http://schemas.microsoft.com/office/drawing/2014/main" xmlns="" val="3119828259"/>
                    </a:ext>
                  </a:extLst>
                </a:gridCol>
                <a:gridCol w="3390606">
                  <a:extLst>
                    <a:ext uri="{9D8B030D-6E8A-4147-A177-3AD203B41FA5}">
                      <a16:colId xmlns:a16="http://schemas.microsoft.com/office/drawing/2014/main" xmlns="" val="1170692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break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continue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2757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break</a:t>
                      </a:r>
                      <a:r>
                        <a:rPr lang="zh-CN" altLang="en-US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语句跳出所有轮循环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continue</a:t>
                      </a:r>
                      <a:r>
                        <a:rPr lang="zh-CN" altLang="en-US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语句则是跳出本轮循环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0440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没有任何输出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输出</a:t>
                      </a:r>
                      <a:r>
                        <a:rPr lang="en-US" altLang="zh-CN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1-20</a:t>
                      </a:r>
                      <a:r>
                        <a:rPr lang="zh-CN" altLang="en-US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之间所有</a:t>
                      </a:r>
                      <a:r>
                        <a:rPr lang="en-US" altLang="zh-CN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的倍数“</a:t>
                      </a:r>
                      <a:r>
                        <a:rPr lang="en-US" altLang="zh-CN" sz="18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 pitchFamily="18" charset="0"/>
                        </a:rPr>
                        <a:t>3 6 9 12 15 18”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29881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77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多重赋值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1187624" y="1203598"/>
            <a:ext cx="2304255" cy="3096344"/>
            <a:chOff x="548640" y="1200604"/>
            <a:chExt cx="1523465" cy="2688134"/>
          </a:xfrm>
        </p:grpSpPr>
        <p:sp>
          <p:nvSpPr>
            <p:cNvPr id="6" name="任意多边形 5"/>
            <p:cNvSpPr/>
            <p:nvPr/>
          </p:nvSpPr>
          <p:spPr>
            <a:xfrm>
              <a:off x="548640" y="1200604"/>
              <a:ext cx="1523465" cy="2688134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400" dirty="0"/>
            </a:p>
            <a:p>
              <a:r>
                <a:rPr lang="es-ES" altLang="zh-CN" sz="2400" dirty="0"/>
                <a:t>&gt;&gt;&gt; x = 3</a:t>
              </a:r>
            </a:p>
            <a:p>
              <a:r>
                <a:rPr lang="es-ES" altLang="zh-CN" sz="2400" dirty="0"/>
                <a:t>&gt;&gt;&gt; y = 5</a:t>
              </a:r>
            </a:p>
            <a:p>
              <a:r>
                <a:rPr lang="es-ES" altLang="zh-CN" sz="2400" dirty="0"/>
                <a:t>&gt;&gt;&gt; x, y = y, x</a:t>
              </a:r>
            </a:p>
            <a:p>
              <a:r>
                <a:rPr lang="es-ES" altLang="zh-CN" sz="2400" dirty="0"/>
                <a:t>&gt;&gt;&gt; x</a:t>
              </a:r>
            </a:p>
            <a:p>
              <a:r>
                <a:rPr lang="es-ES" altLang="zh-CN" sz="2400" dirty="0">
                  <a:solidFill>
                    <a:srgbClr val="0070C0"/>
                  </a:solidFill>
                </a:rPr>
                <a:t>5</a:t>
              </a:r>
            </a:p>
            <a:p>
              <a:r>
                <a:rPr lang="es-ES" altLang="zh-CN" sz="2400" dirty="0"/>
                <a:t>&gt;&gt;&gt; y</a:t>
              </a:r>
            </a:p>
            <a:p>
              <a:r>
                <a:rPr lang="es-ES" altLang="zh-CN" sz="2400" dirty="0">
                  <a:solidFill>
                    <a:srgbClr val="0070C0"/>
                  </a:solidFill>
                </a:rPr>
                <a:t>3</a:t>
              </a: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691465" y="1200604"/>
              <a:ext cx="571504" cy="35719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2700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788" dirty="0">
                  <a:solidFill>
                    <a:schemeClr val="accent6"/>
                  </a:solidFill>
                </a:rPr>
                <a:t>ource</a:t>
              </a:r>
              <a:endParaRPr lang="zh-CN" altLang="en-US" sz="788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211960" y="2283718"/>
            <a:ext cx="2377574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语法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糖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syntactic sugar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6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continue</a:t>
            </a:r>
            <a:r>
              <a:rPr lang="zh-CN" altLang="en-US" dirty="0" smtClean="0"/>
              <a:t>语句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0517" y="1127545"/>
            <a:ext cx="2940782" cy="5083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 dirty="0" smtClean="0"/>
              <a:t>循环中的替代</a:t>
            </a:r>
            <a:r>
              <a:rPr lang="en-US" altLang="zh-CN" sz="2000" dirty="0" smtClean="0"/>
              <a:t>continue</a:t>
            </a:r>
            <a:r>
              <a:rPr lang="zh-CN" altLang="en-US" sz="2000" dirty="0" smtClean="0"/>
              <a:t>：</a:t>
            </a:r>
            <a:endParaRPr lang="zh-CN" altLang="en-US" sz="20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90</a:t>
            </a:fld>
            <a:endParaRPr lang="zh-CN" altLang="en-US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1115616" y="1203598"/>
            <a:ext cx="2585351" cy="50835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200" dirty="0" smtClean="0"/>
              <a:t>循环中的</a:t>
            </a:r>
            <a:r>
              <a:rPr lang="en-US" altLang="zh-CN" sz="2200" dirty="0" smtClean="0"/>
              <a:t>continue</a:t>
            </a:r>
            <a:r>
              <a:rPr lang="zh-CN" altLang="en-US" sz="2200" dirty="0" smtClean="0"/>
              <a:t>：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1259632" y="1779662"/>
            <a:ext cx="2796766" cy="1661355"/>
            <a:chOff x="193161" y="1361898"/>
            <a:chExt cx="2081607" cy="1614860"/>
          </a:xfrm>
        </p:grpSpPr>
        <p:sp>
          <p:nvSpPr>
            <p:cNvPr id="14" name="任意多边形 13"/>
            <p:cNvSpPr/>
            <p:nvPr/>
          </p:nvSpPr>
          <p:spPr>
            <a:xfrm>
              <a:off x="193161" y="1361898"/>
              <a:ext cx="2081607" cy="161486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endParaRPr lang="en-US" altLang="zh-CN" sz="1200" dirty="0"/>
            </a:p>
            <a:p>
              <a:r>
                <a:rPr lang="en-US" altLang="zh-CN" sz="2000" b="1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000" dirty="0"/>
                <a:t> i </a:t>
              </a:r>
              <a:r>
                <a:rPr lang="en-US" altLang="zh-CN" sz="2000" b="1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000" dirty="0"/>
                <a:t>(1,21):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b="1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000" dirty="0"/>
                <a:t> i % 3 != 0: </a:t>
              </a:r>
            </a:p>
            <a:p>
              <a:r>
                <a:rPr lang="en-US" altLang="zh-CN" sz="2000" dirty="0"/>
                <a:t>        </a:t>
              </a:r>
              <a:r>
                <a:rPr lang="en-US" altLang="zh-CN" sz="2000" b="1" dirty="0">
                  <a:solidFill>
                    <a:schemeClr val="accent6"/>
                  </a:solidFill>
                </a:rPr>
                <a:t>continue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dirty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(i, end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'</a:t>
              </a:r>
              <a:r>
                <a:rPr lang="en-US" altLang="zh-CN" sz="2000" dirty="0"/>
                <a:t>)</a:t>
              </a:r>
            </a:p>
          </p:txBody>
        </p:sp>
        <p:sp>
          <p:nvSpPr>
            <p:cNvPr id="15" name="椭圆形标注 14"/>
            <p:cNvSpPr/>
            <p:nvPr/>
          </p:nvSpPr>
          <p:spPr>
            <a:xfrm>
              <a:off x="337176" y="1361898"/>
              <a:ext cx="490529" cy="284997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94533" y="1774022"/>
            <a:ext cx="2796766" cy="1661355"/>
            <a:chOff x="193161" y="1361898"/>
            <a:chExt cx="2081607" cy="1614860"/>
          </a:xfrm>
        </p:grpSpPr>
        <p:sp>
          <p:nvSpPr>
            <p:cNvPr id="17" name="任意多边形 16"/>
            <p:cNvSpPr/>
            <p:nvPr/>
          </p:nvSpPr>
          <p:spPr>
            <a:xfrm>
              <a:off x="193161" y="1361898"/>
              <a:ext cx="2081607" cy="161486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200" dirty="0"/>
            </a:p>
            <a:p>
              <a:r>
                <a:rPr lang="en-US" altLang="zh-CN" sz="2000" b="1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000" dirty="0"/>
                <a:t> i </a:t>
              </a:r>
              <a:r>
                <a:rPr lang="en-US" altLang="zh-CN" sz="2000" b="1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000" dirty="0"/>
                <a:t> </a:t>
              </a:r>
              <a:r>
                <a:rPr lang="en-US" altLang="zh-CN" sz="20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000" dirty="0"/>
                <a:t>(1,21):</a:t>
              </a:r>
            </a:p>
            <a:p>
              <a:r>
                <a:rPr lang="en-US" altLang="zh-CN" sz="2000" dirty="0"/>
                <a:t>    </a:t>
              </a:r>
              <a:r>
                <a:rPr lang="en-US" altLang="zh-CN" sz="2000" b="1" dirty="0">
                  <a:solidFill>
                    <a:schemeClr val="accent6"/>
                  </a:solidFill>
                </a:rPr>
                <a:t>if</a:t>
              </a:r>
              <a:r>
                <a:rPr lang="en-US" altLang="zh-CN" sz="2000" dirty="0"/>
                <a:t> i % 3 </a:t>
              </a:r>
              <a:r>
                <a:rPr lang="en-US" altLang="zh-CN" sz="2000" dirty="0" smtClean="0"/>
                <a:t>== </a:t>
              </a:r>
              <a:r>
                <a:rPr lang="en-US" altLang="zh-CN" sz="2000" dirty="0"/>
                <a:t>0: </a:t>
              </a:r>
            </a:p>
            <a:p>
              <a:r>
                <a:rPr lang="en-US" altLang="zh-CN" sz="2000" dirty="0" smtClean="0">
                  <a:solidFill>
                    <a:srgbClr val="7030A0"/>
                  </a:solidFill>
                </a:rPr>
                <a:t>          print</a:t>
              </a:r>
              <a:r>
                <a:rPr lang="en-US" altLang="zh-CN" sz="2000" dirty="0" smtClean="0"/>
                <a:t>(i</a:t>
              </a:r>
              <a:r>
                <a:rPr lang="en-US" altLang="zh-CN" sz="2000" dirty="0"/>
                <a:t>, end = 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 '</a:t>
              </a:r>
              <a:r>
                <a:rPr lang="en-US" altLang="zh-CN" sz="2000" dirty="0"/>
                <a:t>)</a:t>
              </a:r>
            </a:p>
          </p:txBody>
        </p:sp>
        <p:sp>
          <p:nvSpPr>
            <p:cNvPr id="18" name="椭圆形标注 17"/>
            <p:cNvSpPr/>
            <p:nvPr/>
          </p:nvSpPr>
          <p:spPr>
            <a:xfrm>
              <a:off x="337176" y="1361898"/>
              <a:ext cx="490529" cy="284997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719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5.3.5 </a:t>
            </a:r>
            <a:r>
              <a:rPr lang="zh-CN" altLang="zh-CN" dirty="0"/>
              <a:t>循环结构中</a:t>
            </a:r>
            <a:r>
              <a:rPr lang="zh-CN" altLang="zh-CN" dirty="0" smtClean="0"/>
              <a:t>的</a:t>
            </a:r>
            <a:r>
              <a:rPr lang="en-US" altLang="zh-CN" cap="none" dirty="0" smtClean="0"/>
              <a:t>else</a:t>
            </a:r>
            <a:r>
              <a:rPr lang="zh-CN" altLang="zh-CN" dirty="0" smtClean="0"/>
              <a:t>子句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9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循环中的</a:t>
            </a:r>
            <a:r>
              <a:rPr lang="en-US" altLang="zh-CN" dirty="0" smtClean="0"/>
              <a:t>else</a:t>
            </a:r>
            <a:r>
              <a:rPr lang="zh-CN" altLang="en-US" dirty="0" smtClean="0"/>
              <a:t>子句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dirty="0" smtClean="0"/>
              <a:t>循环中的</a:t>
            </a:r>
            <a:r>
              <a:rPr lang="en-US" altLang="zh-CN" sz="2200" dirty="0" smtClean="0"/>
              <a:t>else</a:t>
            </a:r>
            <a:r>
              <a:rPr lang="zh-CN" altLang="en-US" sz="2200" dirty="0" smtClean="0"/>
              <a:t>子句：</a:t>
            </a:r>
            <a:endParaRPr lang="en-US" altLang="zh-CN" sz="2200" dirty="0" smtClean="0"/>
          </a:p>
          <a:p>
            <a:pPr lvl="1"/>
            <a:r>
              <a:rPr lang="zh-CN" altLang="en-US" dirty="0" smtClean="0"/>
              <a:t>如果循环代码从</a:t>
            </a:r>
            <a:r>
              <a:rPr lang="en-US" altLang="zh-CN" dirty="0" smtClean="0"/>
              <a:t>break</a:t>
            </a:r>
            <a:r>
              <a:rPr lang="zh-CN" altLang="en-US" dirty="0" smtClean="0"/>
              <a:t>处终止，跳出循环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正常结束循环，则执行</a:t>
            </a:r>
            <a:r>
              <a:rPr lang="en-US" altLang="zh-CN" dirty="0" smtClean="0"/>
              <a:t>else</a:t>
            </a:r>
            <a:r>
              <a:rPr lang="zh-CN" altLang="en-US" dirty="0" smtClean="0"/>
              <a:t>中代码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489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1511"/>
            <a:ext cx="7931184" cy="504056"/>
          </a:xfrm>
        </p:spPr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5.16  </a:t>
            </a:r>
            <a:r>
              <a:rPr lang="zh-CN" altLang="zh-CN" dirty="0" smtClean="0"/>
              <a:t>输入</a:t>
            </a:r>
            <a:r>
              <a:rPr lang="zh-CN" altLang="zh-CN" dirty="0"/>
              <a:t>一个整数，并判断其是否为素数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93</a:t>
            </a:fld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4054542" y="1029273"/>
            <a:ext cx="4752528" cy="3270669"/>
            <a:chOff x="193160" y="1505912"/>
            <a:chExt cx="6286991" cy="5643440"/>
          </a:xfrm>
        </p:grpSpPr>
        <p:sp>
          <p:nvSpPr>
            <p:cNvPr id="9" name="任意多边形 8"/>
            <p:cNvSpPr/>
            <p:nvPr/>
          </p:nvSpPr>
          <p:spPr>
            <a:xfrm>
              <a:off x="193160" y="1505912"/>
              <a:ext cx="6286991" cy="564344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ct val="80000"/>
                </a:lnSpc>
              </a:pPr>
              <a:endParaRPr lang="en-US" altLang="zh-CN" sz="2000" i="1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# </a:t>
              </a:r>
              <a:r>
                <a:rPr lang="en-US" altLang="zh-CN" i="1" dirty="0">
                  <a:solidFill>
                    <a:schemeClr val="bg1">
                      <a:lumMod val="65000"/>
                    </a:schemeClr>
                  </a:solidFill>
                </a:rPr>
                <a:t>Filename: </a:t>
              </a:r>
              <a:r>
                <a:rPr lang="en-US" altLang="zh-CN" i="1" dirty="0" smtClean="0">
                  <a:solidFill>
                    <a:schemeClr val="bg1">
                      <a:lumMod val="65000"/>
                    </a:schemeClr>
                  </a:solidFill>
                </a:rPr>
                <a:t>5-16.py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2000" dirty="0"/>
                <a:t> </a:t>
              </a:r>
              <a:r>
                <a:rPr lang="en-US" altLang="zh-CN" sz="2000" dirty="0" smtClean="0"/>
                <a:t>math </a:t>
              </a:r>
              <a:r>
                <a:rPr lang="en-US" altLang="zh-CN" sz="20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2000" dirty="0"/>
                <a:t> </a:t>
              </a:r>
              <a:r>
                <a:rPr lang="en-US" altLang="zh-CN" sz="2000" dirty="0" err="1" smtClean="0"/>
                <a:t>sqrt</a:t>
              </a:r>
              <a:endParaRPr lang="en-US" altLang="zh-CN" sz="2000" dirty="0"/>
            </a:p>
            <a:p>
              <a:pPr>
                <a:lnSpc>
                  <a:spcPct val="80000"/>
                </a:lnSpc>
              </a:pPr>
              <a:r>
                <a:rPr lang="en-US" altLang="zh-CN" sz="2000" dirty="0" err="1"/>
                <a:t>num</a:t>
              </a:r>
              <a:r>
                <a:rPr lang="en-US" altLang="zh-CN" sz="2000" dirty="0"/>
                <a:t> =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rgbClr val="7030A0"/>
                  </a:solidFill>
                </a:rPr>
                <a:t>input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'Please enter a number: '</a:t>
              </a:r>
              <a:r>
                <a:rPr lang="en-US" altLang="zh-CN" sz="2000" dirty="0"/>
                <a:t>))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/>
                <a:t>j = 2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>
                  <a:solidFill>
                    <a:schemeClr val="accent6"/>
                  </a:solidFill>
                </a:rPr>
                <a:t>while</a:t>
              </a:r>
              <a:r>
                <a:rPr lang="en-US" altLang="zh-CN" sz="2000" dirty="0"/>
                <a:t> j &lt;= </a:t>
              </a:r>
              <a:r>
                <a:rPr lang="en-US" altLang="zh-CN" sz="2000" dirty="0" err="1">
                  <a:solidFill>
                    <a:srgbClr val="7030A0"/>
                  </a:solidFill>
                </a:rPr>
                <a:t>int</a:t>
              </a:r>
              <a:r>
                <a:rPr lang="en-US" altLang="zh-CN" sz="2000" dirty="0"/>
                <a:t>(</a:t>
              </a:r>
              <a:r>
                <a:rPr lang="en-US" altLang="zh-CN" sz="2000" dirty="0" err="1"/>
                <a:t>sqrt</a:t>
              </a:r>
              <a:r>
                <a:rPr lang="en-US" altLang="zh-CN" sz="2000" dirty="0"/>
                <a:t>(</a:t>
              </a:r>
              <a:r>
                <a:rPr lang="en-US" altLang="zh-CN" sz="2000" dirty="0" err="1"/>
                <a:t>num</a:t>
              </a:r>
              <a:r>
                <a:rPr lang="en-US" altLang="zh-CN" sz="2000" dirty="0"/>
                <a:t>)):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/>
                <a:t>    </a:t>
              </a:r>
              <a:r>
                <a:rPr lang="en-US" altLang="zh-CN" sz="2000" dirty="0" smtClean="0"/>
                <a:t>  </a:t>
              </a:r>
              <a:r>
                <a:rPr lang="en-US" altLang="zh-CN" sz="2000" dirty="0" smtClean="0">
                  <a:solidFill>
                    <a:schemeClr val="accent6"/>
                  </a:solidFill>
                </a:rPr>
                <a:t>if</a:t>
              </a:r>
              <a:r>
                <a:rPr lang="en-US" altLang="zh-CN" sz="2000" dirty="0" smtClean="0"/>
                <a:t> </a:t>
              </a:r>
              <a:r>
                <a:rPr lang="en-US" altLang="zh-CN" sz="2000" dirty="0" err="1"/>
                <a:t>num</a:t>
              </a:r>
              <a:r>
                <a:rPr lang="en-US" altLang="zh-CN" sz="2000" dirty="0"/>
                <a:t> % j == 0: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/>
                <a:t>        </a:t>
              </a:r>
              <a:r>
                <a:rPr lang="en-US" altLang="zh-CN" sz="2000" dirty="0" smtClean="0"/>
                <a:t>  </a:t>
              </a:r>
              <a:r>
                <a:rPr lang="en-US" altLang="zh-CN" sz="20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'{:d} is not a 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prime.'</a:t>
              </a:r>
              <a:r>
                <a:rPr lang="en-US" altLang="zh-CN" sz="2000" dirty="0" err="1"/>
                <a:t>.format</a:t>
              </a:r>
              <a:r>
                <a:rPr lang="en-US" altLang="zh-CN" sz="2000" dirty="0"/>
                <a:t>(</a:t>
              </a:r>
              <a:r>
                <a:rPr lang="en-US" altLang="zh-CN" sz="2000" dirty="0" err="1"/>
                <a:t>num</a:t>
              </a:r>
              <a:r>
                <a:rPr lang="en-US" altLang="zh-CN" sz="2000" dirty="0"/>
                <a:t>))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/>
                <a:t>        </a:t>
              </a:r>
              <a:r>
                <a:rPr lang="en-US" altLang="zh-CN" sz="2000" dirty="0" smtClean="0"/>
                <a:t>  </a:t>
              </a:r>
              <a:r>
                <a:rPr lang="en-US" altLang="zh-CN" sz="2000" dirty="0" smtClean="0">
                  <a:solidFill>
                    <a:schemeClr val="accent6"/>
                  </a:solidFill>
                </a:rPr>
                <a:t>break</a:t>
              </a:r>
              <a:r>
                <a:rPr lang="en-US" altLang="zh-CN" sz="2000" dirty="0" smtClean="0"/>
                <a:t> </a:t>
              </a:r>
              <a:endParaRPr lang="en-US" altLang="zh-CN" sz="2000" dirty="0"/>
            </a:p>
            <a:p>
              <a:pPr>
                <a:lnSpc>
                  <a:spcPct val="80000"/>
                </a:lnSpc>
              </a:pPr>
              <a:r>
                <a:rPr lang="en-US" altLang="zh-CN" sz="2000" dirty="0"/>
                <a:t>    </a:t>
              </a:r>
              <a:r>
                <a:rPr lang="en-US" altLang="zh-CN" sz="2000" dirty="0" smtClean="0"/>
                <a:t>  j </a:t>
              </a:r>
              <a:r>
                <a:rPr lang="en-US" altLang="zh-CN" sz="2000" dirty="0"/>
                <a:t>+= 1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20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2000" dirty="0"/>
                <a:t>    </a:t>
              </a:r>
              <a:r>
                <a:rPr lang="en-US" altLang="zh-CN" sz="2000" dirty="0" smtClean="0"/>
                <a:t> </a:t>
              </a:r>
              <a:r>
                <a:rPr lang="en-US" altLang="zh-CN" sz="20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2000" dirty="0"/>
                <a:t>(</a:t>
              </a:r>
              <a:r>
                <a:rPr lang="en-US" altLang="zh-CN" sz="2000" dirty="0">
                  <a:solidFill>
                    <a:schemeClr val="accent3"/>
                  </a:solidFill>
                </a:rPr>
                <a:t>'{:d} is a </a:t>
              </a:r>
              <a:r>
                <a:rPr lang="en-US" altLang="zh-CN" sz="2000" dirty="0" err="1">
                  <a:solidFill>
                    <a:schemeClr val="accent3"/>
                  </a:solidFill>
                </a:rPr>
                <a:t>prime.'</a:t>
              </a:r>
              <a:r>
                <a:rPr lang="en-US" altLang="zh-CN" sz="2000" dirty="0" err="1"/>
                <a:t>.format</a:t>
              </a:r>
              <a:r>
                <a:rPr lang="en-US" altLang="zh-CN" sz="2000" dirty="0"/>
                <a:t>(</a:t>
              </a:r>
              <a:r>
                <a:rPr lang="en-US" altLang="zh-CN" sz="2000" dirty="0" err="1"/>
                <a:t>num</a:t>
              </a:r>
              <a:r>
                <a:rPr lang="en-US" altLang="zh-CN" sz="2000" dirty="0"/>
                <a:t>))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320308" y="1540905"/>
              <a:ext cx="720000" cy="503999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1397" y="987574"/>
            <a:ext cx="3606547" cy="349583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zh-CN" altLang="zh-CN" dirty="0"/>
              <a:t>如果输入的整数有有效因子（除了</a:t>
            </a:r>
            <a:r>
              <a:rPr lang="en-US" altLang="zh-CN" dirty="0"/>
              <a:t>1</a:t>
            </a:r>
            <a:r>
              <a:rPr lang="zh-CN" altLang="zh-CN" dirty="0"/>
              <a:t>和它本身的因子）则可以直接输出非素数的结论并继而执行</a:t>
            </a:r>
            <a:r>
              <a:rPr lang="en-US" altLang="zh-CN" dirty="0"/>
              <a:t>break</a:t>
            </a:r>
            <a:r>
              <a:rPr lang="zh-CN" altLang="zh-CN" dirty="0"/>
              <a:t>语句跳出循环，如果没有执行过</a:t>
            </a:r>
            <a:r>
              <a:rPr lang="en-US" altLang="zh-CN" dirty="0"/>
              <a:t>break</a:t>
            </a:r>
            <a:r>
              <a:rPr lang="zh-CN" altLang="zh-CN" dirty="0"/>
              <a:t>语句则表示循环正常结束，也就是整数并无有效因子则表明它是一个素数，则执行</a:t>
            </a:r>
            <a:r>
              <a:rPr lang="en-US" altLang="zh-CN" dirty="0"/>
              <a:t>else</a:t>
            </a:r>
            <a:r>
              <a:rPr lang="zh-CN" altLang="zh-CN" dirty="0"/>
              <a:t>子句的输出语句。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56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 smtClean="0"/>
              <a:t>5.17  </a:t>
            </a:r>
            <a:r>
              <a:rPr lang="zh-CN" altLang="en-US" dirty="0" smtClean="0"/>
              <a:t>猜数字游戏（想停就停，非固定次数）</a:t>
            </a:r>
            <a:endParaRPr lang="zh-CN" altLang="en-US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 smtClean="0"/>
              <a:t>程序随机产生一个</a:t>
            </a:r>
            <a:r>
              <a:rPr lang="en-US" altLang="zh-CN" sz="1800" dirty="0" smtClean="0"/>
              <a:t>0~300</a:t>
            </a:r>
            <a:r>
              <a:rPr lang="zh-CN" altLang="en-US" sz="1800" dirty="0" smtClean="0"/>
              <a:t>间的整数，玩家竞猜，允许玩家自己控制游戏次数，如果猜中系统给出提示并退出程序，如果猜错给出“太大了”或“太小了”的提示，如果不想继续玩可以退出并说再见。</a:t>
            </a:r>
            <a:endParaRPr lang="zh-CN" altLang="en-US" sz="18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15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例</a:t>
            </a:r>
            <a:r>
              <a:rPr lang="en-US" altLang="zh-CN" dirty="0"/>
              <a:t>5.17  </a:t>
            </a:r>
            <a:r>
              <a:rPr lang="zh-CN" altLang="en-US" dirty="0"/>
              <a:t>猜数字游戏（想停就停，非固定次数）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95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139952" y="987575"/>
            <a:ext cx="4608512" cy="3600399"/>
            <a:chOff x="193160" y="1433963"/>
            <a:chExt cx="4618543" cy="4614101"/>
          </a:xfrm>
        </p:grpSpPr>
        <p:sp>
          <p:nvSpPr>
            <p:cNvPr id="6" name="任意多边形 5"/>
            <p:cNvSpPr/>
            <p:nvPr/>
          </p:nvSpPr>
          <p:spPr>
            <a:xfrm>
              <a:off x="193160" y="1505914"/>
              <a:ext cx="4618543" cy="4542150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>
                <a:lnSpc>
                  <a:spcPts val="1350"/>
                </a:lnSpc>
              </a:pPr>
              <a:endParaRPr lang="en-US" altLang="zh-CN" sz="1200" dirty="0"/>
            </a:p>
            <a:p>
              <a:pPr>
                <a:lnSpc>
                  <a:spcPct val="80000"/>
                </a:lnSpc>
              </a:pPr>
              <a:r>
                <a:rPr lang="en-US" altLang="zh-CN" sz="1400" i="1" dirty="0">
                  <a:solidFill>
                    <a:schemeClr val="bg1">
                      <a:lumMod val="65000"/>
                    </a:schemeClr>
                  </a:solidFill>
                </a:rPr>
                <a:t># Filename: </a:t>
              </a:r>
              <a:r>
                <a:rPr lang="en-US" altLang="zh-CN" sz="1400" i="1" dirty="0" smtClean="0">
                  <a:solidFill>
                    <a:schemeClr val="bg1">
                      <a:lumMod val="65000"/>
                    </a:schemeClr>
                  </a:solidFill>
                </a:rPr>
                <a:t>prog5-17.py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</a:rPr>
                <a:t>from</a:t>
              </a:r>
              <a:r>
                <a:rPr lang="en-US" altLang="zh-CN" sz="1400" dirty="0"/>
                <a:t> random </a:t>
              </a:r>
              <a:r>
                <a:rPr lang="en-US" altLang="zh-CN" sz="1400" dirty="0">
                  <a:solidFill>
                    <a:schemeClr val="accent6"/>
                  </a:solidFill>
                </a:rPr>
                <a:t>import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randint</a:t>
              </a:r>
              <a:endParaRPr lang="en-US" altLang="zh-CN" sz="1400" dirty="0"/>
            </a:p>
            <a:p>
              <a:pPr>
                <a:lnSpc>
                  <a:spcPct val="80000"/>
                </a:lnSpc>
              </a:pPr>
              <a:r>
                <a:rPr lang="en-US" altLang="zh-CN" sz="1400" dirty="0" smtClean="0"/>
                <a:t>x </a:t>
              </a:r>
              <a:r>
                <a:rPr lang="en-US" altLang="zh-CN" sz="1400" dirty="0"/>
                <a:t>= </a:t>
              </a:r>
              <a:r>
                <a:rPr lang="en-US" altLang="zh-CN" sz="1400" dirty="0" err="1"/>
                <a:t>randint</a:t>
              </a:r>
              <a:r>
                <a:rPr lang="en-US" altLang="zh-CN" sz="1400" dirty="0"/>
                <a:t>(0, 300</a:t>
              </a:r>
              <a:r>
                <a:rPr lang="en-US" altLang="zh-CN" sz="1400" dirty="0" smtClean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/>
                <a:t>go = 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'y'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</a:rPr>
                <a:t>while</a:t>
              </a:r>
              <a:r>
                <a:rPr lang="en-US" altLang="zh-CN" sz="1400" dirty="0"/>
                <a:t> (go == 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'y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'</a:t>
              </a:r>
              <a:r>
                <a:rPr lang="en-US" altLang="zh-CN" sz="1400" dirty="0" smtClean="0"/>
                <a:t>):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 smtClean="0"/>
                <a:t>    digit = </a:t>
              </a:r>
              <a:r>
                <a:rPr lang="en-US" altLang="zh-CN" sz="1400" dirty="0" err="1" smtClean="0">
                  <a:solidFill>
                    <a:srgbClr val="7030A0"/>
                  </a:solidFill>
                </a:rPr>
                <a:t>int</a:t>
              </a:r>
              <a:r>
                <a:rPr lang="en-US" altLang="zh-CN" sz="1400" dirty="0" smtClean="0"/>
                <a:t>(</a:t>
              </a:r>
              <a:r>
                <a:rPr lang="en-US" altLang="zh-CN" sz="14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1400" dirty="0" smtClean="0"/>
                <a:t>(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'Please 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enter 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a number between 0~300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: '</a:t>
              </a:r>
              <a:r>
                <a:rPr lang="en-US" altLang="zh-CN" sz="1400" dirty="0" smtClean="0"/>
                <a:t>))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 smtClean="0"/>
                <a:t>    </a:t>
              </a:r>
              <a:r>
                <a:rPr lang="en-US" altLang="zh-CN" sz="1400" dirty="0">
                  <a:solidFill>
                    <a:schemeClr val="accent6"/>
                  </a:solidFill>
                </a:rPr>
                <a:t>if</a:t>
              </a:r>
              <a:r>
                <a:rPr lang="en-US" altLang="zh-CN" sz="1400" dirty="0"/>
                <a:t> digit  == x 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/>
                <a:t>        </a:t>
              </a:r>
              <a:r>
                <a:rPr lang="en-US" altLang="zh-CN" sz="1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400" dirty="0"/>
                <a:t>(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'Bingo!'</a:t>
              </a:r>
              <a:r>
                <a:rPr lang="en-US" altLang="zh-CN" sz="1400" dirty="0" smtClean="0"/>
                <a:t>)</a:t>
              </a:r>
              <a:endParaRPr lang="en-US" altLang="zh-CN" sz="1400" dirty="0" smtClean="0">
                <a:solidFill>
                  <a:schemeClr val="accent3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</a:rPr>
                <a:t>        break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</a:rPr>
                <a:t>    </a:t>
              </a:r>
              <a:r>
                <a:rPr lang="en-US" altLang="zh-CN" sz="1400" dirty="0" err="1">
                  <a:solidFill>
                    <a:schemeClr val="accent6"/>
                  </a:solidFill>
                </a:rPr>
                <a:t>elif</a:t>
              </a:r>
              <a:r>
                <a:rPr lang="en-US" altLang="zh-CN" sz="1400" dirty="0">
                  <a:solidFill>
                    <a:schemeClr val="accent6"/>
                  </a:solidFill>
                </a:rPr>
                <a:t> </a:t>
              </a:r>
              <a:r>
                <a:rPr lang="en-US" altLang="zh-CN" sz="1400" dirty="0"/>
                <a:t>digit &gt; x: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/>
                <a:t>        </a:t>
              </a:r>
              <a:r>
                <a:rPr lang="en-US" altLang="zh-CN" sz="1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400" dirty="0"/>
                <a:t>(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'Too 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large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, please 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try again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.'</a:t>
              </a:r>
              <a:r>
                <a:rPr lang="en-US" altLang="zh-CN" sz="1400" dirty="0"/>
                <a:t>)</a:t>
              </a:r>
              <a:endParaRPr lang="en-US" altLang="zh-CN" sz="1400" dirty="0">
                <a:solidFill>
                  <a:schemeClr val="accent3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1400" dirty="0"/>
                <a:t>    </a:t>
              </a:r>
              <a:r>
                <a:rPr lang="en-US" altLang="zh-CN" sz="14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14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/>
                <a:t>        </a:t>
              </a:r>
              <a:r>
                <a:rPr lang="en-US" altLang="zh-CN" sz="1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400" dirty="0"/>
                <a:t>(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'Too 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small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, please 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try again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.'</a:t>
              </a:r>
              <a:r>
                <a:rPr lang="en-US" altLang="zh-CN" sz="1400" dirty="0" smtClean="0"/>
                <a:t>)</a:t>
              </a:r>
              <a:endParaRPr lang="en-US" altLang="zh-CN" sz="1400" dirty="0" smtClean="0">
                <a:solidFill>
                  <a:schemeClr val="accent3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accent3"/>
                  </a:solidFill>
                </a:rPr>
                <a:t>    </a:t>
              </a:r>
              <a:r>
                <a:rPr lang="en-US" altLang="zh-CN" sz="1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400" dirty="0" smtClean="0"/>
                <a:t>(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'Enter y if you want to continue.'</a:t>
              </a:r>
              <a:r>
                <a:rPr lang="en-US" altLang="zh-CN" sz="1400" dirty="0" smtClean="0"/>
                <a:t>)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    </a:t>
              </a:r>
              <a:endParaRPr lang="en-US" altLang="zh-CN" sz="1400" dirty="0">
                <a:solidFill>
                  <a:schemeClr val="accent3"/>
                </a:solidFill>
              </a:endParaRPr>
            </a:p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accent3"/>
                  </a:solidFill>
                </a:rPr>
                <a:t>    </a:t>
              </a:r>
              <a:r>
                <a:rPr lang="en-US" altLang="zh-CN" sz="1400" dirty="0"/>
                <a:t>go </a:t>
              </a:r>
              <a:r>
                <a:rPr lang="en-US" altLang="zh-CN" sz="1400" dirty="0" smtClean="0"/>
                <a:t>= </a:t>
              </a:r>
              <a:r>
                <a:rPr lang="en-US" altLang="zh-CN" sz="1400" dirty="0" smtClean="0">
                  <a:solidFill>
                    <a:srgbClr val="7030A0"/>
                  </a:solidFill>
                </a:rPr>
                <a:t>input</a:t>
              </a:r>
              <a:r>
                <a:rPr lang="en-US" altLang="zh-CN" sz="1400" dirty="0" smtClean="0"/>
                <a:t>()</a:t>
              </a:r>
              <a:endParaRPr lang="en-US" altLang="zh-CN" sz="1400" dirty="0"/>
            </a:p>
            <a:p>
              <a:pPr>
                <a:lnSpc>
                  <a:spcPct val="80000"/>
                </a:lnSpc>
              </a:pPr>
              <a:r>
                <a:rPr lang="en-US" altLang="zh-CN" sz="1400" dirty="0" smtClean="0">
                  <a:solidFill>
                    <a:schemeClr val="accent3"/>
                  </a:solidFill>
                </a:rPr>
                <a:t>    </a:t>
              </a:r>
              <a:r>
                <a:rPr lang="en-US" altLang="zh-CN" sz="1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400" dirty="0" smtClean="0"/>
                <a:t>(go</a:t>
              </a:r>
              <a:r>
                <a:rPr lang="en-US" altLang="zh-CN" sz="1400" dirty="0"/>
                <a:t>)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accent6"/>
                  </a:solidFill>
                </a:rPr>
                <a:t>else</a:t>
              </a:r>
              <a:r>
                <a:rPr lang="en-US" altLang="zh-CN" sz="1400" dirty="0"/>
                <a:t>: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accent3"/>
                  </a:solidFill>
                </a:rPr>
                <a:t>    </a:t>
              </a:r>
              <a:r>
                <a:rPr lang="en-US" altLang="zh-CN" sz="1400" dirty="0" smtClean="0">
                  <a:solidFill>
                    <a:srgbClr val="7030A0"/>
                  </a:solidFill>
                </a:rPr>
                <a:t>print</a:t>
              </a:r>
              <a:r>
                <a:rPr lang="en-US" altLang="zh-CN" sz="1400" dirty="0" smtClean="0"/>
                <a:t>(</a:t>
              </a:r>
              <a:r>
                <a:rPr lang="en-US" altLang="zh-CN" sz="1400" dirty="0" smtClean="0">
                  <a:solidFill>
                    <a:schemeClr val="accent3"/>
                  </a:solidFill>
                </a:rPr>
                <a:t>'I 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quit and </a:t>
              </a:r>
              <a:r>
                <a:rPr lang="en-US" altLang="zh-CN" sz="1400" dirty="0" err="1">
                  <a:solidFill>
                    <a:schemeClr val="accent3"/>
                  </a:solidFill>
                </a:rPr>
                <a:t>byebye</a:t>
              </a:r>
              <a:r>
                <a:rPr lang="en-US" altLang="zh-CN" sz="1400" dirty="0">
                  <a:solidFill>
                    <a:schemeClr val="accent3"/>
                  </a:solidFill>
                </a:rPr>
                <a:t>!'</a:t>
              </a:r>
              <a:r>
                <a:rPr lang="en-US" altLang="zh-CN" sz="1400" dirty="0" smtClean="0"/>
                <a:t>)</a:t>
              </a:r>
              <a:endParaRPr lang="en-US" altLang="zh-CN" sz="1400" dirty="0">
                <a:solidFill>
                  <a:schemeClr val="accent3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51729" y="1433963"/>
              <a:ext cx="720000" cy="369128"/>
            </a:xfrm>
            <a:prstGeom prst="wedgeEllipseCallout">
              <a:avLst/>
            </a:prstGeom>
            <a:ln w="19050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>
                <a:lnSpc>
                  <a:spcPts val="1350"/>
                </a:lnSpc>
              </a:pPr>
              <a:r>
                <a:rPr lang="en-US" altLang="zh-CN" b="1" dirty="0">
                  <a:solidFill>
                    <a:schemeClr val="accent1"/>
                  </a:solidFill>
                </a:rPr>
                <a:t>F</a:t>
              </a:r>
              <a:r>
                <a:rPr lang="en-US" altLang="zh-CN" sz="600" dirty="0">
                  <a:solidFill>
                    <a:schemeClr val="accent1"/>
                  </a:solidFill>
                </a:rPr>
                <a:t>ile</a:t>
              </a:r>
              <a:endParaRPr lang="zh-CN" altLang="en-US" sz="6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7544" y="1347613"/>
            <a:ext cx="3600400" cy="2160241"/>
            <a:chOff x="-3453019" y="2690460"/>
            <a:chExt cx="5432885" cy="1364082"/>
          </a:xfrm>
        </p:grpSpPr>
        <p:sp>
          <p:nvSpPr>
            <p:cNvPr id="9" name="任意多边形 8"/>
            <p:cNvSpPr/>
            <p:nvPr/>
          </p:nvSpPr>
          <p:spPr>
            <a:xfrm>
              <a:off x="-3453019" y="2690460"/>
              <a:ext cx="5432885" cy="1364082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1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enter a number between 0~300: 123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Too small, please try again.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y if you want to continue: y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enter a number between 0~300: 200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Too large, please try again.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y if you want to continue: y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enter a number between 0~300: 150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Too small, please try again.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y if you want to continue: n</a:t>
              </a:r>
            </a:p>
            <a:p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 quit and </a:t>
              </a:r>
              <a:r>
                <a:rPr lang="en-US" altLang="zh-CN" sz="1200" dirty="0" err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byebye</a:t>
              </a:r>
              <a:r>
                <a:rPr lang="en-US" altLang="zh-CN" sz="12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-3276231" y="2690462"/>
              <a:ext cx="1344420" cy="181878"/>
            </a:xfrm>
            <a:prstGeom prst="wedgeEllipseCallout">
              <a:avLst/>
            </a:prstGeom>
            <a:ln w="19050">
              <a:solidFill>
                <a:schemeClr val="accent3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600" b="1" dirty="0">
                  <a:solidFill>
                    <a:schemeClr val="accent3"/>
                  </a:solidFill>
                </a:rPr>
                <a:t>I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nput and</a:t>
              </a:r>
              <a:r>
                <a:rPr lang="en-US" altLang="zh-CN" sz="1600" b="1" dirty="0">
                  <a:solidFill>
                    <a:schemeClr val="accent3"/>
                  </a:solidFill>
                </a:rPr>
                <a:t> O</a:t>
              </a:r>
              <a:r>
                <a:rPr lang="en-US" altLang="zh-CN" sz="500" b="1" dirty="0">
                  <a:solidFill>
                    <a:schemeClr val="accent3"/>
                  </a:solidFill>
                </a:rPr>
                <a:t>utput</a:t>
              </a:r>
              <a:endParaRPr lang="zh-CN" altLang="en-US" sz="5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835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5.3.6 </a:t>
            </a:r>
            <a:r>
              <a:rPr lang="zh-CN" altLang="zh-CN" dirty="0"/>
              <a:t>特殊的循环—列表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74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列表解析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Python</a:t>
            </a:r>
            <a:r>
              <a:rPr lang="zh-CN" altLang="zh-CN" dirty="0"/>
              <a:t>中有一种特殊的循环，通过</a:t>
            </a:r>
            <a:r>
              <a:rPr lang="en-US" altLang="zh-CN" dirty="0"/>
              <a:t>for</a:t>
            </a:r>
            <a:r>
              <a:rPr lang="zh-CN" altLang="zh-CN" dirty="0"/>
              <a:t>语句结合</a:t>
            </a:r>
            <a:r>
              <a:rPr lang="en-US" altLang="zh-CN" dirty="0"/>
              <a:t>if</a:t>
            </a:r>
            <a:r>
              <a:rPr lang="zh-CN" altLang="zh-CN" dirty="0"/>
              <a:t>语句</a:t>
            </a:r>
            <a:r>
              <a:rPr lang="zh-CN" altLang="zh-CN" dirty="0" smtClean="0"/>
              <a:t>，生成</a:t>
            </a:r>
            <a:r>
              <a:rPr lang="zh-CN" altLang="zh-CN" dirty="0"/>
              <a:t>新列表，这种特殊的轻量级循环称为列表解析（</a:t>
            </a:r>
            <a:r>
              <a:rPr lang="en-US" altLang="zh-CN" dirty="0"/>
              <a:t>list comprehension</a:t>
            </a:r>
            <a:r>
              <a:rPr lang="zh-CN" altLang="zh-CN" dirty="0"/>
              <a:t>，也译作列表推导式）。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137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列表解析的语法形式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列表解析中的多个</a:t>
            </a:r>
            <a:r>
              <a:rPr lang="en-US" altLang="zh-CN" dirty="0"/>
              <a:t>for</a:t>
            </a:r>
            <a:r>
              <a:rPr lang="zh-CN" altLang="zh-CN" dirty="0"/>
              <a:t>语句相当于是</a:t>
            </a:r>
            <a:r>
              <a:rPr lang="en-US" altLang="zh-CN" dirty="0"/>
              <a:t>for</a:t>
            </a:r>
            <a:r>
              <a:rPr lang="zh-CN" altLang="zh-CN" dirty="0"/>
              <a:t>结构的嵌套使用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98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68860" y="1707654"/>
            <a:ext cx="480628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[ 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表达式 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for 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表达式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 in 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序列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</a:t>
            </a:r>
            <a:endParaRPr lang="zh-CN" altLang="zh-CN" sz="24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          for 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表达式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 in 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序列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</a:t>
            </a:r>
            <a:endParaRPr lang="zh-CN" altLang="zh-CN" sz="24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indent="866775" algn="just">
              <a:spcAft>
                <a:spcPts val="0"/>
              </a:spcAft>
            </a:pP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…</a:t>
            </a: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          for 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表达式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N in 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序列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N</a:t>
            </a:r>
            <a:endParaRPr lang="zh-CN" altLang="zh-CN" sz="24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           if 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条件 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]</a:t>
            </a:r>
            <a:endParaRPr lang="zh-CN" altLang="zh-CN" sz="24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76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列表解析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18B1CCC-5B4E-41DC-9FD8-30B8F0069F97}" type="slidenum">
              <a:rPr lang="zh-CN" altLang="en-US" smtClean="0"/>
              <a:pPr/>
              <a:t>99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644008" y="1563638"/>
            <a:ext cx="3384376" cy="1674184"/>
            <a:chOff x="683156" y="1486209"/>
            <a:chExt cx="3212918" cy="2183718"/>
          </a:xfrm>
        </p:grpSpPr>
        <p:sp>
          <p:nvSpPr>
            <p:cNvPr id="6" name="任意多边形 5"/>
            <p:cNvSpPr/>
            <p:nvPr/>
          </p:nvSpPr>
          <p:spPr>
            <a:xfrm>
              <a:off x="683156" y="1486209"/>
              <a:ext cx="3212918" cy="2183718"/>
            </a:xfrm>
            <a:custGeom>
              <a:avLst/>
              <a:gdLst>
                <a:gd name="connsiteX0" fmla="*/ 0 w 1764792"/>
                <a:gd name="connsiteY0" fmla="*/ 0 h 2167128"/>
                <a:gd name="connsiteX1" fmla="*/ 0 w 1764792"/>
                <a:gd name="connsiteY1" fmla="*/ 2167128 h 2167128"/>
                <a:gd name="connsiteX2" fmla="*/ 1764792 w 1764792"/>
                <a:gd name="connsiteY2" fmla="*/ 2167128 h 216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792" h="2167128">
                  <a:moveTo>
                    <a:pt x="0" y="0"/>
                  </a:moveTo>
                  <a:lnTo>
                    <a:pt x="0" y="2167128"/>
                  </a:lnTo>
                  <a:lnTo>
                    <a:pt x="1764792" y="2167128"/>
                  </a:lnTo>
                </a:path>
              </a:pathLst>
            </a:cu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en-US" altLang="zh-CN" sz="2200" dirty="0"/>
            </a:p>
            <a:p>
              <a:r>
                <a:rPr lang="en-US" altLang="zh-CN" sz="2400" dirty="0"/>
                <a:t>&gt;&gt;&gt; [x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for</a:t>
              </a:r>
              <a:r>
                <a:rPr lang="en-US" altLang="zh-CN" sz="2400" dirty="0"/>
                <a:t> x </a:t>
              </a:r>
              <a:r>
                <a:rPr lang="en-US" altLang="zh-CN" sz="2400" dirty="0">
                  <a:solidFill>
                    <a:schemeClr val="accent6"/>
                  </a:solidFill>
                </a:rPr>
                <a:t>in</a:t>
              </a:r>
              <a:r>
                <a:rPr lang="en-US" altLang="zh-CN" sz="2400" dirty="0"/>
                <a:t> </a:t>
              </a:r>
              <a:r>
                <a:rPr lang="en-US" altLang="zh-CN" sz="2400" dirty="0">
                  <a:solidFill>
                    <a:srgbClr val="7030A0"/>
                  </a:solidFill>
                </a:rPr>
                <a:t>range</a:t>
              </a:r>
              <a:r>
                <a:rPr lang="en-US" altLang="zh-CN" sz="2400" dirty="0"/>
                <a:t>(10)]</a:t>
              </a:r>
            </a:p>
            <a:p>
              <a:r>
                <a:rPr lang="en-US" altLang="zh-CN" sz="2400" dirty="0">
                  <a:solidFill>
                    <a:srgbClr val="0070C0"/>
                  </a:solidFill>
                </a:rPr>
                <a:t>[0, 1, 2, 3, 4, 5, 6, 7, 8, 9</a:t>
              </a:r>
              <a:r>
                <a:rPr lang="en-US" altLang="zh-CN" sz="2400" dirty="0" smtClean="0">
                  <a:solidFill>
                    <a:srgbClr val="0070C0"/>
                  </a:solidFill>
                </a:rPr>
                <a:t>]</a:t>
              </a:r>
              <a:endParaRPr lang="en-US" altLang="zh-CN" sz="2400" dirty="0">
                <a:solidFill>
                  <a:srgbClr val="0070C0"/>
                </a:solidFill>
              </a:endParaRPr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956596" y="1486209"/>
              <a:ext cx="720000" cy="504000"/>
            </a:xfrm>
            <a:prstGeom prst="wedgeEllipseCallout">
              <a:avLst/>
            </a:prstGeom>
            <a:ln w="190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b="1" dirty="0">
                  <a:solidFill>
                    <a:schemeClr val="accent6"/>
                  </a:solidFill>
                </a:rPr>
                <a:t>S</a:t>
              </a:r>
              <a:r>
                <a:rPr lang="en-US" altLang="zh-CN" sz="600" dirty="0">
                  <a:solidFill>
                    <a:schemeClr val="accent6"/>
                  </a:solidFill>
                </a:rPr>
                <a:t>ource</a:t>
              </a:r>
              <a:endParaRPr lang="zh-CN" altLang="en-US" sz="6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7584" y="2067694"/>
            <a:ext cx="3250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创建一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个从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0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到</a:t>
            </a:r>
            <a:r>
              <a:rPr lang="en-US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9</a:t>
            </a:r>
            <a:r>
              <a:rPr lang="zh-CN" altLang="zh-CN" sz="24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的简单的整数序列</a:t>
            </a:r>
            <a:r>
              <a:rPr lang="zh-CN" altLang="zh-CN" sz="2400" kern="1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；</a:t>
            </a:r>
            <a:endParaRPr lang="zh-CN" altLang="zh-CN" sz="24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95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91018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91018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91018"/>
  <p:tag name="MH_LIBRARY" val="GRAPHIC"/>
  <p:tag name="MH_TYPE" val="Text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91018"/>
  <p:tag name="MH_LIBRARY" val="GRAPHIC"/>
  <p:tag name="MH_TYPE" val="SubTitl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91018"/>
  <p:tag name="MH_LIBRARY" val="GRAPHIC"/>
  <p:tag name="MH_TYPE" val="Text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91018"/>
  <p:tag name="MH_LIBRARY" val="GRAPHIC"/>
  <p:tag name="MH_TYPE" val="SubTitle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91018"/>
  <p:tag name="MH_LIBRARY" val="GRAPHIC"/>
  <p:tag name="MH_TYPE" val="Text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91018"/>
  <p:tag name="MH_LIBRARY" val="GRAPHIC"/>
  <p:tag name="MH_TYPE" val="SubTitle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7090246"/>
  <p:tag name="MH_LIBRARY" val="GRAPHIC"/>
  <p:tag name="MH_TYPE" val="Other"/>
  <p:tag name="MH_ORDER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7090246"/>
  <p:tag name="MH_LIBRARY" val="GRAPHIC"/>
  <p:tag name="MH_TYPE" val="SubTitle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7090246"/>
  <p:tag name="MH_LIBRARY" val="GRAPHIC"/>
  <p:tag name="MH_TYPE" val="Other"/>
  <p:tag name="MH_ORDER" val="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7090246"/>
  <p:tag name="MH_LIBRARY" val="GRAPHIC"/>
  <p:tag name="MH_TYPE" val="Other"/>
  <p:tag name="MH_ORDER" val="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7090246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7090246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7090246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7090246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3111347"/>
  <p:tag name="MH_LIBRARY" val="GRAPHIC"/>
  <p:tag name="MH_TYPE" val="Other"/>
  <p:tag name="MH_ORDER" val="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SubTitle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SubTitle"/>
  <p:tag name="MH_ORDER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SubTitle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SubTitle"/>
  <p:tag name="MH_ORDER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25162552"/>
  <p:tag name="MH_LIBRARY" val="GRAPHIC"/>
  <p:tag name="MH_TYPE" val="Other"/>
  <p:tag name="MH_ORDER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0083856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A000120140929A02KPBG</Template>
  <TotalTime>21798</TotalTime>
  <Words>6800</Words>
  <Application>Microsoft Office PowerPoint</Application>
  <PresentationFormat>全屏显示(16:9)</PresentationFormat>
  <Paragraphs>1322</Paragraphs>
  <Slides>108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108</vt:i4>
      </vt:variant>
    </vt:vector>
  </HeadingPairs>
  <TitlesOfParts>
    <vt:vector size="123" baseType="lpstr">
      <vt:lpstr>Bauhaus 93</vt:lpstr>
      <vt:lpstr>Broadway</vt:lpstr>
      <vt:lpstr>汉仪菱心体简</vt:lpstr>
      <vt:lpstr>楷体</vt:lpstr>
      <vt:lpstr>宋体</vt:lpstr>
      <vt:lpstr>微软雅黑</vt:lpstr>
      <vt:lpstr>微软雅黑 Light</vt:lpstr>
      <vt:lpstr>幼圆</vt:lpstr>
      <vt:lpstr>Arial</vt:lpstr>
      <vt:lpstr>Arial Black</vt:lpstr>
      <vt:lpstr>Calibri</vt:lpstr>
      <vt:lpstr>Cambria Math</vt:lpstr>
      <vt:lpstr>Courier New</vt:lpstr>
      <vt:lpstr>Times New Roman</vt:lpstr>
      <vt:lpstr>Office 主题​​</vt:lpstr>
      <vt:lpstr>第5章 程序控制结构</vt:lpstr>
      <vt:lpstr>程序控制结构</vt:lpstr>
      <vt:lpstr>顺序结构</vt:lpstr>
      <vt:lpstr>顺序结构</vt:lpstr>
      <vt:lpstr>5.1.1 赋值语句</vt:lpstr>
      <vt:lpstr>赋值语句</vt:lpstr>
      <vt:lpstr>多重赋值</vt:lpstr>
      <vt:lpstr>多重赋值的本质</vt:lpstr>
      <vt:lpstr>多重赋值</vt:lpstr>
      <vt:lpstr>5.1.2 基本输入和输出语句</vt:lpstr>
      <vt:lpstr>输入/输出</vt:lpstr>
      <vt:lpstr>输入函数input()</vt:lpstr>
      <vt:lpstr>输入input()函数</vt:lpstr>
      <vt:lpstr>输入input()函数</vt:lpstr>
      <vt:lpstr>输入input()函数</vt:lpstr>
      <vt:lpstr>输入input()函数</vt:lpstr>
      <vt:lpstr>输出函数print()</vt:lpstr>
      <vt:lpstr>输出函数print()</vt:lpstr>
      <vt:lpstr>输出函数print()</vt:lpstr>
      <vt:lpstr>输出函数print()——格式化模板</vt:lpstr>
      <vt:lpstr>PowerPoint 演示文稿</vt:lpstr>
      <vt:lpstr>选择结构</vt:lpstr>
      <vt:lpstr>5.2.1  if语句</vt:lpstr>
      <vt:lpstr>if 语句</vt:lpstr>
      <vt:lpstr>if 语句</vt:lpstr>
      <vt:lpstr>例5.1 程序随机产生一个0~300之间的整数，玩家竞猜，若猜中则提示Bingo</vt:lpstr>
      <vt:lpstr>例5.1 程序随机产生一个0~300之间的整数，玩家竞猜，若猜中则提示Bingo</vt:lpstr>
      <vt:lpstr>5.2.2  else子句</vt:lpstr>
      <vt:lpstr>else 语句</vt:lpstr>
      <vt:lpstr>例5.2 程序随机产生一个0~300之间的整数，玩家竞猜，若猜中则提示Bingo，否则提示Wrong</vt:lpstr>
      <vt:lpstr>else 语句</vt:lpstr>
      <vt:lpstr>else 语句——三元运算符</vt:lpstr>
      <vt:lpstr>5.2.3  elif子句</vt:lpstr>
      <vt:lpstr>elif 语句</vt:lpstr>
      <vt:lpstr>elif 语句</vt:lpstr>
      <vt:lpstr>例5.3 猜数字游戏</vt:lpstr>
      <vt:lpstr>5.2.4 嵌套的if语句</vt:lpstr>
      <vt:lpstr>嵌套的if语句</vt:lpstr>
      <vt:lpstr>例5.3 猜数字游戏——改写代码</vt:lpstr>
      <vt:lpstr>例5.4 符号函数（sign function）</vt:lpstr>
      <vt:lpstr>例5.4 符号函数</vt:lpstr>
      <vt:lpstr>循环结构</vt:lpstr>
      <vt:lpstr>循环</vt:lpstr>
      <vt:lpstr>5.3.1 while语句</vt:lpstr>
      <vt:lpstr>while 循环</vt:lpstr>
      <vt:lpstr>while 语句</vt:lpstr>
      <vt:lpstr>例5.5 计算1+2+…+100的值</vt:lpstr>
      <vt:lpstr>例5.6 求两个正整数的最大公约数和最小公倍数。</vt:lpstr>
      <vt:lpstr>例5.7  计算π</vt:lpstr>
      <vt:lpstr>5.3.2 for语句</vt:lpstr>
      <vt:lpstr>for 循环</vt:lpstr>
      <vt:lpstr>for 循环</vt:lpstr>
      <vt:lpstr>for 循环</vt:lpstr>
      <vt:lpstr>猜数字游戏</vt:lpstr>
      <vt:lpstr>可迭代对象 和 迭代器</vt:lpstr>
      <vt:lpstr>可迭代对象 和 迭代器</vt:lpstr>
      <vt:lpstr>可迭代对象 和 迭代器</vt:lpstr>
      <vt:lpstr>可迭代对象 和 迭代器</vt:lpstr>
      <vt:lpstr>for语句的迭代</vt:lpstr>
      <vt:lpstr>for 语句迭代——序列项迭代</vt:lpstr>
      <vt:lpstr>for 语句迭代——序列索引迭代</vt:lpstr>
      <vt:lpstr>for 语句迭代——序列项和索引迭代</vt:lpstr>
      <vt:lpstr>for 语句迭代——其他迭代</vt:lpstr>
      <vt:lpstr>迭代中修改迭代对象</vt:lpstr>
      <vt:lpstr>例5.8 求斐波纳契（Fibonacci）数列前20项</vt:lpstr>
      <vt:lpstr>例5.9 统计英语句子中单词词频</vt:lpstr>
      <vt:lpstr>例5.9 统计英语句子中单词词频</vt:lpstr>
      <vt:lpstr>用字典统计词频</vt:lpstr>
      <vt:lpstr>例5.10  输出公司代码和股票价格</vt:lpstr>
      <vt:lpstr>例5.10 输出公司代码和股票价格</vt:lpstr>
      <vt:lpstr>例5.10 输出公司代码和股票价格</vt:lpstr>
      <vt:lpstr>5.3.3 嵌套循环</vt:lpstr>
      <vt:lpstr>循环嵌套</vt:lpstr>
      <vt:lpstr>例5.11 编写程序统计一元人民币换成一分、 两分和五分的所有兑换方案个数</vt:lpstr>
      <vt:lpstr>例5.12 两个列表的新组合</vt:lpstr>
      <vt:lpstr>例5.13 杨辉三角的输出</vt:lpstr>
      <vt:lpstr>例5.13 杨辉三角的输出</vt:lpstr>
      <vt:lpstr>例5.14  编程计算1+2!+3!+…+50!的和</vt:lpstr>
      <vt:lpstr>运行时间结果对比</vt:lpstr>
      <vt:lpstr>5.3.4 break, continue语句</vt:lpstr>
      <vt:lpstr>break 语句</vt:lpstr>
      <vt:lpstr>break 语句</vt:lpstr>
      <vt:lpstr>break 语句</vt:lpstr>
      <vt:lpstr>例5.15 输出2~100之间的素数，每行显示5个</vt:lpstr>
      <vt:lpstr>例5.15 输出2~100之间的素数，每行显示5个</vt:lpstr>
      <vt:lpstr>for 循环和break</vt:lpstr>
      <vt:lpstr>continue 语句</vt:lpstr>
      <vt:lpstr>continue语句</vt:lpstr>
      <vt:lpstr>continue语句</vt:lpstr>
      <vt:lpstr>continue语句</vt:lpstr>
      <vt:lpstr>5.3.5 循环结构中的else子句</vt:lpstr>
      <vt:lpstr>循环中的else子句</vt:lpstr>
      <vt:lpstr>例5.16  输入一个整数，并判断其是否为素数</vt:lpstr>
      <vt:lpstr>例5.17  猜数字游戏（想停就停，非固定次数）</vt:lpstr>
      <vt:lpstr>例5.17  猜数字游戏（想停就停，非固定次数）</vt:lpstr>
      <vt:lpstr>5.3.6 特殊的循环—列表解析</vt:lpstr>
      <vt:lpstr>列表解析</vt:lpstr>
      <vt:lpstr>列表解析的语法形式</vt:lpstr>
      <vt:lpstr>列表解析</vt:lpstr>
      <vt:lpstr>列表解析</vt:lpstr>
      <vt:lpstr>列表解析</vt:lpstr>
      <vt:lpstr>列表解析</vt:lpstr>
      <vt:lpstr>列表解析</vt:lpstr>
      <vt:lpstr>例5.12 列表解析方法</vt:lpstr>
      <vt:lpstr>列表解析将数字字符串转换成全部整数</vt:lpstr>
      <vt:lpstr>生成器</vt:lpstr>
      <vt:lpstr>生成器</vt:lpstr>
      <vt:lpstr>小结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Zhang Lily</cp:lastModifiedBy>
  <cp:revision>1090</cp:revision>
  <dcterms:created xsi:type="dcterms:W3CDTF">2014-10-11T09:01:24Z</dcterms:created>
  <dcterms:modified xsi:type="dcterms:W3CDTF">2019-05-03T14:09:20Z</dcterms:modified>
</cp:coreProperties>
</file>