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4"/>
  </p:notesMasterIdLst>
  <p:handoutMasterIdLst>
    <p:handoutMasterId r:id="rId115"/>
  </p:handoutMasterIdLst>
  <p:sldIdLst>
    <p:sldId id="394" r:id="rId2"/>
    <p:sldId id="366" r:id="rId3"/>
    <p:sldId id="369" r:id="rId4"/>
    <p:sldId id="370" r:id="rId5"/>
    <p:sldId id="371" r:id="rId6"/>
    <p:sldId id="372" r:id="rId7"/>
    <p:sldId id="373" r:id="rId8"/>
    <p:sldId id="367" r:id="rId9"/>
    <p:sldId id="368" r:id="rId10"/>
    <p:sldId id="407" r:id="rId11"/>
    <p:sldId id="375" r:id="rId12"/>
    <p:sldId id="376" r:id="rId13"/>
    <p:sldId id="408" r:id="rId14"/>
    <p:sldId id="398" r:id="rId15"/>
    <p:sldId id="409" r:id="rId16"/>
    <p:sldId id="410" r:id="rId17"/>
    <p:sldId id="377" r:id="rId18"/>
    <p:sldId id="414" r:id="rId19"/>
    <p:sldId id="484" r:id="rId20"/>
    <p:sldId id="485" r:id="rId21"/>
    <p:sldId id="486" r:id="rId22"/>
    <p:sldId id="413" r:id="rId23"/>
    <p:sldId id="487" r:id="rId24"/>
    <p:sldId id="415" r:id="rId25"/>
    <p:sldId id="378" r:id="rId26"/>
    <p:sldId id="379" r:id="rId27"/>
    <p:sldId id="488" r:id="rId28"/>
    <p:sldId id="416" r:id="rId29"/>
    <p:sldId id="400" r:id="rId30"/>
    <p:sldId id="419" r:id="rId31"/>
    <p:sldId id="489" r:id="rId32"/>
    <p:sldId id="401" r:id="rId33"/>
    <p:sldId id="420" r:id="rId34"/>
    <p:sldId id="490" r:id="rId35"/>
    <p:sldId id="492" r:id="rId36"/>
    <p:sldId id="493" r:id="rId37"/>
    <p:sldId id="417" r:id="rId38"/>
    <p:sldId id="381" r:id="rId39"/>
    <p:sldId id="421" r:id="rId40"/>
    <p:sldId id="418" r:id="rId41"/>
    <p:sldId id="402" r:id="rId42"/>
    <p:sldId id="494" r:id="rId43"/>
    <p:sldId id="496" r:id="rId44"/>
    <p:sldId id="382" r:id="rId45"/>
    <p:sldId id="422" r:id="rId46"/>
    <p:sldId id="383" r:id="rId47"/>
    <p:sldId id="384" r:id="rId48"/>
    <p:sldId id="498" r:id="rId49"/>
    <p:sldId id="385" r:id="rId50"/>
    <p:sldId id="423" r:id="rId51"/>
    <p:sldId id="386" r:id="rId52"/>
    <p:sldId id="387" r:id="rId53"/>
    <p:sldId id="424" r:id="rId54"/>
    <p:sldId id="390" r:id="rId55"/>
    <p:sldId id="425" r:id="rId56"/>
    <p:sldId id="393" r:id="rId57"/>
    <p:sldId id="499" r:id="rId58"/>
    <p:sldId id="500" r:id="rId59"/>
    <p:sldId id="444" r:id="rId60"/>
    <p:sldId id="472" r:id="rId61"/>
    <p:sldId id="481" r:id="rId62"/>
    <p:sldId id="482" r:id="rId63"/>
    <p:sldId id="473" r:id="rId64"/>
    <p:sldId id="471" r:id="rId65"/>
    <p:sldId id="426" r:id="rId66"/>
    <p:sldId id="429" r:id="rId67"/>
    <p:sldId id="430" r:id="rId68"/>
    <p:sldId id="431" r:id="rId69"/>
    <p:sldId id="503" r:id="rId70"/>
    <p:sldId id="504" r:id="rId71"/>
    <p:sldId id="505" r:id="rId72"/>
    <p:sldId id="506" r:id="rId73"/>
    <p:sldId id="507" r:id="rId74"/>
    <p:sldId id="509" r:id="rId75"/>
    <p:sldId id="508" r:id="rId76"/>
    <p:sldId id="433" r:id="rId77"/>
    <p:sldId id="434" r:id="rId78"/>
    <p:sldId id="435" r:id="rId79"/>
    <p:sldId id="440" r:id="rId80"/>
    <p:sldId id="442" r:id="rId81"/>
    <p:sldId id="510" r:id="rId82"/>
    <p:sldId id="443" r:id="rId83"/>
    <p:sldId id="470" r:id="rId84"/>
    <p:sldId id="445" r:id="rId85"/>
    <p:sldId id="450" r:id="rId86"/>
    <p:sldId id="447" r:id="rId87"/>
    <p:sldId id="446" r:id="rId88"/>
    <p:sldId id="451" r:id="rId89"/>
    <p:sldId id="511" r:id="rId90"/>
    <p:sldId id="512" r:id="rId91"/>
    <p:sldId id="452" r:id="rId92"/>
    <p:sldId id="453" r:id="rId93"/>
    <p:sldId id="454" r:id="rId94"/>
    <p:sldId id="432" r:id="rId95"/>
    <p:sldId id="456" r:id="rId96"/>
    <p:sldId id="458" r:id="rId97"/>
    <p:sldId id="455" r:id="rId98"/>
    <p:sldId id="459" r:id="rId99"/>
    <p:sldId id="460" r:id="rId100"/>
    <p:sldId id="461" r:id="rId101"/>
    <p:sldId id="463" r:id="rId102"/>
    <p:sldId id="464" r:id="rId103"/>
    <p:sldId id="465" r:id="rId104"/>
    <p:sldId id="466" r:id="rId105"/>
    <p:sldId id="467" r:id="rId106"/>
    <p:sldId id="483" r:id="rId107"/>
    <p:sldId id="468" r:id="rId108"/>
    <p:sldId id="469" r:id="rId109"/>
    <p:sldId id="477" r:id="rId110"/>
    <p:sldId id="480" r:id="rId111"/>
    <p:sldId id="405" r:id="rId112"/>
    <p:sldId id="406" r:id="rId1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674A8"/>
    <a:srgbClr val="3333FF"/>
    <a:srgbClr val="898989"/>
    <a:srgbClr val="3366FF"/>
    <a:srgbClr val="6699FF"/>
    <a:srgbClr val="376092"/>
    <a:srgbClr val="F5F395"/>
    <a:srgbClr val="F1EE64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0" autoAdjust="0"/>
    <p:restoredTop sz="87887" autoAdjust="0"/>
  </p:normalViewPr>
  <p:slideViewPr>
    <p:cSldViewPr>
      <p:cViewPr varScale="1">
        <p:scale>
          <a:sx n="120" d="100"/>
          <a:sy n="120" d="100"/>
        </p:scale>
        <p:origin x="131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81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90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80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2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27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091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076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39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7001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altLang="zh-CN" dirty="0" smtClean="0"/>
              <a:t>def fun(x,y):</a:t>
            </a:r>
          </a:p>
          <a:p>
            <a:r>
              <a:rPr lang="es-ES" altLang="zh-CN" dirty="0" smtClean="0"/>
              <a:t>            return (x+1)*(y+1)</a:t>
            </a:r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80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69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725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40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379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736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97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062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0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where()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函数是条件表达式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“x if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条件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else y”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的数组版，参数是典型的三元组，常见的形式为：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result =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np.where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(condition,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aArr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bArr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condition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（一个布尔数组）的值为真时取数组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aArr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中的值，否则取数组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中的值，第二个和第三个参数也可以是标量，例如前例中的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-1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3339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where()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函数是条件表达式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“x if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条件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else y”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的数组版，参数是典型的三元组，常见的形式为：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result =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np.where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(condition,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aArr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bArr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condition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（一个布尔数组）的值为真时取数组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aArr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中的值，否则取数组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bArr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中的值，第二个和第三个参数也可以是标量，例如前例中的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-1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51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chemeClr val="accent6"/>
                </a:solidFill>
              </a:rPr>
              <a:t>import </a:t>
            </a:r>
            <a:r>
              <a:rPr lang="en-US" altLang="zh-CN" sz="1200" dirty="0" err="1" smtClean="0"/>
              <a:t>numpy</a:t>
            </a:r>
            <a:r>
              <a:rPr lang="en-US" altLang="zh-CN" sz="1200" dirty="0" smtClean="0"/>
              <a:t> </a:t>
            </a:r>
            <a:r>
              <a:rPr lang="en-US" altLang="zh-CN" sz="1200" dirty="0" smtClean="0">
                <a:solidFill>
                  <a:schemeClr val="accent6"/>
                </a:solidFill>
              </a:rPr>
              <a:t>as</a:t>
            </a:r>
            <a:r>
              <a:rPr lang="en-US" altLang="zh-CN" sz="1200" dirty="0" smtClean="0"/>
              <a:t> np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a = </a:t>
            </a:r>
            <a:r>
              <a:rPr lang="en-US" altLang="zh-CN" sz="1200" dirty="0" err="1" smtClean="0"/>
              <a:t>np.arange</a:t>
            </a:r>
            <a:r>
              <a:rPr lang="en-US" altLang="zh-CN" sz="1200" dirty="0" smtClean="0"/>
              <a:t>(1,5)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a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array([1, 2, 3, 4])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b = </a:t>
            </a:r>
            <a:r>
              <a:rPr lang="en-US" altLang="zh-CN" sz="1200" dirty="0" err="1" smtClean="0"/>
              <a:t>np.arange</a:t>
            </a:r>
            <a:r>
              <a:rPr lang="en-US" altLang="zh-CN" sz="1200" dirty="0" smtClean="0"/>
              <a:t>(2,6)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b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array([2, 3, 4, 5])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</a:t>
            </a:r>
            <a:r>
              <a:rPr lang="en-US" altLang="zh-CN" sz="1200" dirty="0" err="1" smtClean="0"/>
              <a:t>np.add</a:t>
            </a:r>
            <a:r>
              <a:rPr lang="en-US" altLang="zh-CN" sz="1200" dirty="0" smtClean="0"/>
              <a:t>(</a:t>
            </a:r>
            <a:r>
              <a:rPr lang="en-US" altLang="zh-CN" sz="1200" dirty="0" err="1" smtClean="0"/>
              <a:t>a,b</a:t>
            </a:r>
            <a:r>
              <a:rPr lang="en-US" altLang="zh-CN" sz="12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array([3, 5, 7, 9])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</a:t>
            </a:r>
            <a:r>
              <a:rPr lang="en-US" altLang="zh-CN" sz="1200" dirty="0" err="1" smtClean="0"/>
              <a:t>np.add.accumulate</a:t>
            </a:r>
            <a:r>
              <a:rPr lang="en-US" altLang="zh-CN" sz="1200" dirty="0" smtClean="0"/>
              <a:t>([2, 3, 8])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array([ 2,  5, 13])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</a:t>
            </a:r>
            <a:r>
              <a:rPr lang="en-US" altLang="zh-CN" sz="1200" dirty="0" err="1" smtClean="0"/>
              <a:t>np.multiply.accumulate</a:t>
            </a:r>
            <a:r>
              <a:rPr lang="en-US" altLang="zh-CN" sz="1200" dirty="0" smtClean="0"/>
              <a:t>([2, 3, 8])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array([ 2,  6, 48])</a:t>
            </a:r>
            <a:endParaRPr lang="zh-CN" altLang="en-US" sz="1200" dirty="0" smtClean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1200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1200" dirty="0" smtClean="0">
              <a:solidFill>
                <a:schemeClr val="accent6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chemeClr val="accent6"/>
                </a:solidFill>
              </a:rPr>
              <a:t>import </a:t>
            </a:r>
            <a:r>
              <a:rPr lang="en-US" altLang="zh-CN" sz="1200" dirty="0" err="1" smtClean="0"/>
              <a:t>numpy</a:t>
            </a:r>
            <a:r>
              <a:rPr lang="en-US" altLang="zh-CN" sz="1200" dirty="0" smtClean="0"/>
              <a:t> </a:t>
            </a:r>
            <a:r>
              <a:rPr lang="en-US" altLang="zh-CN" sz="1200" dirty="0" smtClean="0">
                <a:solidFill>
                  <a:schemeClr val="accent6"/>
                </a:solidFill>
              </a:rPr>
              <a:t>as</a:t>
            </a:r>
            <a:r>
              <a:rPr lang="en-US" altLang="zh-CN" sz="1200" dirty="0" smtClean="0"/>
              <a:t> np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a = </a:t>
            </a:r>
            <a:r>
              <a:rPr lang="en-US" altLang="zh-CN" sz="1200" dirty="0" err="1" smtClean="0"/>
              <a:t>np.arange</a:t>
            </a:r>
            <a:r>
              <a:rPr lang="en-US" altLang="zh-CN" sz="1200" dirty="0" smtClean="0"/>
              <a:t>(1,5)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a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array([1, 2, 3, 4])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b = </a:t>
            </a:r>
            <a:r>
              <a:rPr lang="en-US" altLang="zh-CN" sz="1200" dirty="0" err="1" smtClean="0"/>
              <a:t>np.arange</a:t>
            </a:r>
            <a:r>
              <a:rPr lang="en-US" altLang="zh-CN" sz="1200" dirty="0" smtClean="0"/>
              <a:t>(2,6)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b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array([2, 3, 4, 5])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</a:t>
            </a:r>
            <a:r>
              <a:rPr lang="en-US" altLang="zh-CN" sz="1200" dirty="0" err="1" smtClean="0"/>
              <a:t>np.add</a:t>
            </a:r>
            <a:r>
              <a:rPr lang="en-US" altLang="zh-CN" sz="1200" dirty="0" smtClean="0"/>
              <a:t>(</a:t>
            </a:r>
            <a:r>
              <a:rPr lang="en-US" altLang="zh-CN" sz="1200" dirty="0" err="1" smtClean="0"/>
              <a:t>a,b</a:t>
            </a:r>
            <a:r>
              <a:rPr lang="en-US" altLang="zh-CN" sz="12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array([3, 5, 7, 9])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</a:t>
            </a:r>
            <a:r>
              <a:rPr lang="en-US" altLang="zh-CN" sz="1200" dirty="0" err="1" smtClean="0"/>
              <a:t>np.add.accumulate</a:t>
            </a:r>
            <a:r>
              <a:rPr lang="en-US" altLang="zh-CN" sz="1200" dirty="0" smtClean="0"/>
              <a:t>([2, 3, 8])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array([ 2,  5, 13])</a:t>
            </a:r>
          </a:p>
          <a:p>
            <a:pPr>
              <a:lnSpc>
                <a:spcPct val="90000"/>
              </a:lnSpc>
            </a:pPr>
            <a:r>
              <a:rPr lang="en-US" altLang="zh-CN" sz="1200" dirty="0" smtClean="0"/>
              <a:t>&gt;&gt;&gt; </a:t>
            </a:r>
            <a:r>
              <a:rPr lang="en-US" altLang="zh-CN" sz="1200" dirty="0" err="1" smtClean="0"/>
              <a:t>np.multiply.accumulate</a:t>
            </a:r>
            <a:r>
              <a:rPr lang="en-US" altLang="zh-CN" sz="1200" dirty="0" smtClean="0"/>
              <a:t>([2, 3, 8])   </a:t>
            </a:r>
            <a:r>
              <a:rPr lang="en-US" altLang="zh-CN" sz="1200" baseline="0" dirty="0" smtClean="0"/>
              <a:t> #ufunc</a:t>
            </a:r>
            <a:r>
              <a:rPr lang="zh-CN" altLang="en-US" sz="1200" baseline="0" dirty="0" smtClean="0"/>
              <a:t>函数对象本身还有一些方法如</a:t>
            </a:r>
            <a:r>
              <a:rPr lang="en-US" altLang="zh-CN" sz="1200" baseline="0" dirty="0" smtClean="0"/>
              <a:t>reduce</a:t>
            </a:r>
            <a:r>
              <a:rPr lang="zh-CN" altLang="en-US" sz="1200" baseline="0" dirty="0" smtClean="0"/>
              <a:t>等</a:t>
            </a:r>
            <a:endParaRPr lang="en-US" altLang="zh-CN" sz="1200" dirty="0" smtClean="0"/>
          </a:p>
          <a:p>
            <a:pPr>
              <a:lnSpc>
                <a:spcPct val="90000"/>
              </a:lnSpc>
            </a:pPr>
            <a:r>
              <a:rPr lang="en-US" altLang="zh-CN" sz="1200" dirty="0" smtClean="0">
                <a:solidFill>
                  <a:srgbClr val="0070C0"/>
                </a:solidFill>
              </a:rPr>
              <a:t>array([ 2,  6, 48])</a:t>
            </a:r>
            <a:endParaRPr lang="zh-CN" altLang="en-US" sz="1200" dirty="0" smtClean="0">
              <a:solidFill>
                <a:srgbClr val="0070C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import time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import math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import </a:t>
            </a:r>
            <a:r>
              <a:rPr lang="en-US" altLang="zh-CN" dirty="0" err="1" smtClean="0"/>
              <a:t>numpy</a:t>
            </a:r>
            <a:r>
              <a:rPr lang="en-US" altLang="zh-CN" dirty="0" smtClean="0"/>
              <a:t> as np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x = 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for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in range(1000000)]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start = </a:t>
            </a:r>
            <a:r>
              <a:rPr lang="en-US" altLang="zh-CN" dirty="0" err="1" smtClean="0"/>
              <a:t>time.clock</a:t>
            </a:r>
            <a:r>
              <a:rPr lang="en-US" altLang="zh-CN" dirty="0" smtClean="0"/>
              <a:t>()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sum = 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#for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, v in enumerate(x):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#    x[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] = </a:t>
            </a:r>
            <a:r>
              <a:rPr lang="en-US" altLang="zh-CN" dirty="0" err="1" smtClean="0"/>
              <a:t>math.sin</a:t>
            </a:r>
            <a:r>
              <a:rPr lang="en-US" altLang="zh-CN" dirty="0" smtClean="0"/>
              <a:t>(v)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for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in x: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    sum += </a:t>
            </a:r>
            <a:r>
              <a:rPr lang="en-US" altLang="zh-CN" dirty="0" err="1" smtClean="0"/>
              <a:t>i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print("</a:t>
            </a:r>
            <a:r>
              <a:rPr lang="en-US" altLang="zh-CN" dirty="0" err="1" smtClean="0"/>
              <a:t>math.sin</a:t>
            </a:r>
            <a:r>
              <a:rPr lang="en-US" altLang="zh-CN" dirty="0" smtClean="0"/>
              <a:t>:", </a:t>
            </a:r>
            <a:r>
              <a:rPr lang="en-US" altLang="zh-CN" dirty="0" err="1" smtClean="0"/>
              <a:t>time.clock</a:t>
            </a:r>
            <a:r>
              <a:rPr lang="en-US" altLang="zh-CN" dirty="0" smtClean="0"/>
              <a:t>() - start)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x = [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* 1.0 for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 in range(1000000)]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x = </a:t>
            </a:r>
            <a:r>
              <a:rPr lang="en-US" altLang="zh-CN" dirty="0" err="1" smtClean="0"/>
              <a:t>np.array</a:t>
            </a:r>
            <a:r>
              <a:rPr lang="en-US" altLang="zh-CN" dirty="0" smtClean="0"/>
              <a:t>(x)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start = </a:t>
            </a:r>
            <a:r>
              <a:rPr lang="en-US" altLang="zh-CN" dirty="0" err="1" smtClean="0"/>
              <a:t>time.clock</a:t>
            </a:r>
            <a:r>
              <a:rPr lang="en-US" altLang="zh-CN" dirty="0" smtClean="0"/>
              <a:t>()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 = </a:t>
            </a:r>
            <a:r>
              <a:rPr lang="en-US" altLang="zh-CN" dirty="0" err="1" smtClean="0"/>
              <a:t>x.sum</a:t>
            </a:r>
            <a:r>
              <a:rPr lang="en-US" altLang="zh-CN" dirty="0" smtClean="0"/>
              <a:t>()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#</a:t>
            </a:r>
            <a:r>
              <a:rPr lang="en-US" altLang="zh-CN" dirty="0" err="1" smtClean="0"/>
              <a:t>np.sin</a:t>
            </a:r>
            <a:r>
              <a:rPr lang="en-US" altLang="zh-CN" dirty="0" smtClean="0"/>
              <a:t>(x, out = x)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print("</a:t>
            </a:r>
            <a:r>
              <a:rPr lang="en-US" altLang="zh-CN" dirty="0" err="1" smtClean="0"/>
              <a:t>numpy.sin</a:t>
            </a:r>
            <a:r>
              <a:rPr lang="en-US" altLang="zh-CN" dirty="0" smtClean="0"/>
              <a:t>:", </a:t>
            </a:r>
            <a:r>
              <a:rPr lang="en-US" altLang="zh-CN" dirty="0" err="1" smtClean="0"/>
              <a:t>time.clock</a:t>
            </a:r>
            <a:r>
              <a:rPr lang="en-US" altLang="zh-CN" dirty="0" smtClean="0"/>
              <a:t>() - start)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843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338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7214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NumPy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有一些专门的应用，以常用的线性代数为例，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NumPy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为其所需功能提供了若干函数和方法，另外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NumPy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中也有一个与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SciPy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library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中名字一样的模块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linalg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，可以认为它是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SciPy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library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相应模块的一个子集，利用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linalg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库中的函数可进行各类线性代数运算。</a:t>
            </a:r>
            <a:endParaRPr lang="en-US" altLang="zh-CN" dirty="0" smtClean="0"/>
          </a:p>
          <a:p>
            <a:r>
              <a:rPr lang="en-US" altLang="zh-CN" dirty="0" smtClean="0"/>
              <a:t>https://docs.scipy.org/doc/numpy/user/quickstart.html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1232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17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从普通值创建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851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也可从</a:t>
            </a:r>
            <a:r>
              <a:rPr lang="en-US" altLang="zh-CN" dirty="0" err="1" smtClean="0"/>
              <a:t>ndarray</a:t>
            </a:r>
            <a:r>
              <a:rPr lang="zh-CN" altLang="en-US" dirty="0" smtClean="0"/>
              <a:t>数组或字典创建  </a:t>
            </a:r>
            <a:r>
              <a:rPr lang="en-US" altLang="zh-CN" dirty="0" err="1" smtClean="0"/>
              <a:t>pd.Series</a:t>
            </a:r>
            <a:r>
              <a:rPr lang="en-US" altLang="zh-CN" dirty="0" smtClean="0"/>
              <a:t>({‘’:’’…})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也同样可以进行切片操作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296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也可从</a:t>
            </a:r>
            <a:r>
              <a:rPr lang="en-US" altLang="zh-CN" dirty="0" err="1" smtClean="0"/>
              <a:t>ndarray</a:t>
            </a:r>
            <a:r>
              <a:rPr lang="zh-CN" altLang="en-US" dirty="0" smtClean="0"/>
              <a:t>数组或字典创建  </a:t>
            </a:r>
            <a:r>
              <a:rPr lang="en-US" altLang="zh-CN" dirty="0" err="1" smtClean="0"/>
              <a:t>pd.Series</a:t>
            </a:r>
            <a:r>
              <a:rPr lang="en-US" altLang="zh-CN" dirty="0" smtClean="0"/>
              <a:t>({‘’:’’…})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也同样可以进行切片操作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165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9497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289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248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307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161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3077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229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4199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1064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399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312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0275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13928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del </a:t>
            </a:r>
            <a:r>
              <a:rPr lang="en-US" altLang="zh-CN" dirty="0" err="1" smtClean="0"/>
              <a:t>aDF</a:t>
            </a:r>
            <a:r>
              <a:rPr lang="en-US" altLang="zh-CN" dirty="0" smtClean="0"/>
              <a:t>['tax']</a:t>
            </a:r>
            <a:r>
              <a:rPr lang="zh-CN" altLang="en-US" dirty="0" smtClean="0"/>
              <a:t>直接删除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58073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71384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6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651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712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89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2880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2543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154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5914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68983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2165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1492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110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7137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7804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1583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79104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8976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74019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err="1" smtClean="0"/>
              <a:t>narray</a:t>
            </a:r>
            <a:r>
              <a:rPr lang="zh-CN" altLang="en-US" dirty="0" smtClean="0"/>
              <a:t>的布尔数组索引类似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33144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2430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424</a:t>
            </a:r>
            <a:r>
              <a:rPr lang="zh-CN" altLang="en-US" dirty="0" smtClean="0"/>
              <a:t>和</a:t>
            </a:r>
            <a:r>
              <a:rPr lang="en-US" altLang="zh-CN" dirty="0" smtClean="0"/>
              <a:t>426</a:t>
            </a:r>
            <a:r>
              <a:rPr lang="zh-CN" altLang="en-US" dirty="0" smtClean="0"/>
              <a:t>个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9462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6115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32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61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08211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或写</a:t>
            </a:r>
            <a:endParaRPr lang="en-US" altLang="zh-CN" dirty="0" smtClean="0"/>
          </a:p>
          <a:p>
            <a:r>
              <a:rPr lang="en-US" altLang="zh-CN" dirty="0" err="1" smtClean="0"/>
              <a:t>df</a:t>
            </a:r>
            <a:r>
              <a:rPr lang="en-US" altLang="zh-CN" dirty="0" smtClean="0"/>
              <a:t>.</a:t>
            </a:r>
            <a:r>
              <a:rPr lang="zh-CN" altLang="en-US" dirty="0" smtClean="0"/>
              <a:t>姓名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groupby</a:t>
            </a:r>
            <a:r>
              <a:rPr lang="en-US" altLang="zh-CN" dirty="0" smtClean="0"/>
              <a:t>(mark).apply(</a:t>
            </a:r>
            <a:r>
              <a:rPr lang="en-US" altLang="zh-CN" dirty="0" err="1" smtClean="0"/>
              <a:t>len</a:t>
            </a:r>
            <a:r>
              <a:rPr lang="en-US" altLang="zh-CN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235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或写</a:t>
            </a:r>
            <a:endParaRPr lang="en-US" altLang="zh-CN" dirty="0" smtClean="0"/>
          </a:p>
          <a:p>
            <a:r>
              <a:rPr lang="en-US" altLang="zh-CN" dirty="0" err="1" smtClean="0"/>
              <a:t>df</a:t>
            </a:r>
            <a:r>
              <a:rPr lang="en-US" altLang="zh-CN" dirty="0" smtClean="0"/>
              <a:t>.</a:t>
            </a:r>
            <a:r>
              <a:rPr lang="zh-CN" altLang="en-US" dirty="0" smtClean="0"/>
              <a:t>姓名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groupby</a:t>
            </a:r>
            <a:r>
              <a:rPr lang="en-US" altLang="zh-CN" dirty="0" smtClean="0"/>
              <a:t>(mark).apply(</a:t>
            </a:r>
            <a:r>
              <a:rPr lang="en-US" altLang="zh-CN" dirty="0" err="1" smtClean="0"/>
              <a:t>len</a:t>
            </a:r>
            <a:r>
              <a:rPr lang="en-US" altLang="zh-CN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88074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或写</a:t>
            </a:r>
            <a:endParaRPr lang="en-US" altLang="zh-CN" dirty="0" smtClean="0"/>
          </a:p>
          <a:p>
            <a:r>
              <a:rPr lang="en-US" altLang="zh-CN" dirty="0" err="1" smtClean="0"/>
              <a:t>df</a:t>
            </a:r>
            <a:r>
              <a:rPr lang="en-US" altLang="zh-CN" dirty="0" smtClean="0"/>
              <a:t>.</a:t>
            </a:r>
            <a:r>
              <a:rPr lang="zh-CN" altLang="en-US" dirty="0" smtClean="0"/>
              <a:t>姓名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groupby</a:t>
            </a:r>
            <a:r>
              <a:rPr lang="en-US" altLang="zh-CN" dirty="0" smtClean="0"/>
              <a:t>(mark).apply(</a:t>
            </a:r>
            <a:r>
              <a:rPr lang="en-US" altLang="zh-CN" dirty="0" err="1" smtClean="0"/>
              <a:t>len</a:t>
            </a:r>
            <a:r>
              <a:rPr lang="en-US" altLang="zh-CN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92067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通常</a:t>
            </a:r>
            <a:r>
              <a:rPr lang="en-US" altLang="zh-CN" dirty="0" smtClean="0"/>
              <a:t>plot()</a:t>
            </a:r>
            <a:r>
              <a:rPr lang="zh-CN" altLang="en-US" dirty="0" smtClean="0"/>
              <a:t>绘制坐标图、</a:t>
            </a:r>
            <a:r>
              <a:rPr lang="en-US" altLang="zh-CN" dirty="0" err="1" smtClean="0"/>
              <a:t>hist</a:t>
            </a:r>
            <a:r>
              <a:rPr lang="zh-CN" altLang="en-US" dirty="0" smtClean="0"/>
              <a:t>直方图，</a:t>
            </a:r>
            <a:r>
              <a:rPr lang="en-US" altLang="zh-CN" dirty="0" smtClean="0"/>
              <a:t>bar </a:t>
            </a:r>
            <a:r>
              <a:rPr lang="zh-CN" altLang="en-US" dirty="0" smtClean="0"/>
              <a:t>条形图，</a:t>
            </a:r>
            <a:r>
              <a:rPr lang="en-US" altLang="zh-CN" dirty="0" err="1" smtClean="0"/>
              <a:t>barh</a:t>
            </a:r>
            <a:r>
              <a:rPr lang="en-US" altLang="zh-CN" dirty="0" smtClean="0"/>
              <a:t> </a:t>
            </a:r>
            <a:r>
              <a:rPr lang="zh-CN" altLang="en-US" dirty="0" smtClean="0"/>
              <a:t>横向条形图 </a:t>
            </a:r>
            <a:r>
              <a:rPr lang="en-US" altLang="zh-CN" dirty="0" smtClean="0"/>
              <a:t>scatter </a:t>
            </a:r>
            <a:r>
              <a:rPr lang="zh-CN" altLang="en-US" dirty="0" smtClean="0"/>
              <a:t>散点图   </a:t>
            </a:r>
            <a:r>
              <a:rPr lang="en-US" altLang="zh-CN" dirty="0" smtClean="0"/>
              <a:t>boxplot </a:t>
            </a:r>
            <a:r>
              <a:rPr lang="zh-CN" altLang="en-US" dirty="0" smtClean="0"/>
              <a:t>箱形图，</a:t>
            </a:r>
            <a:r>
              <a:rPr lang="en-US" altLang="zh-CN" dirty="0" smtClean="0"/>
              <a:t>pie</a:t>
            </a:r>
            <a:r>
              <a:rPr lang="zh-CN" altLang="en-US" smtClean="0"/>
              <a:t>饼图（加例子），</a:t>
            </a:r>
            <a:r>
              <a:rPr lang="en-US" altLang="zh-CN" dirty="0" smtClean="0"/>
              <a:t>polar</a:t>
            </a:r>
            <a:r>
              <a:rPr lang="zh-CN" altLang="en-US" dirty="0" smtClean="0"/>
              <a:t>极坐标图等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366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6372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06376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6536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4316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100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58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99226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101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1892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102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5593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104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8582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107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71630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83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更高效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90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3221650"/>
            <a:ext cx="7848872" cy="754261"/>
          </a:xfrm>
        </p:spPr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科学计算与数据分析开发基础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47564" y="2787774"/>
            <a:ext cx="7776864" cy="5405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Chap10 Scientific Computing and Data Processing </a:t>
            </a:r>
            <a:endParaRPr lang="en-US" altLang="zh-CN" sz="2000" dirty="0">
              <a:solidFill>
                <a:srgbClr val="FFF0B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" name="图片 5" descr="614790951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165" y="696502"/>
            <a:ext cx="1668065" cy="16680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9712" y="4021665"/>
            <a:ext cx="5544616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</a:t>
            </a: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Teaching</a:t>
            </a:r>
          </a:p>
          <a:p>
            <a:pPr algn="ctr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University</a:t>
            </a:r>
            <a:endParaRPr lang="zh-CN" altLang="en-US" sz="1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4431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3305176"/>
            <a:ext cx="3600400" cy="1021556"/>
          </a:xfrm>
        </p:spPr>
        <p:txBody>
          <a:bodyPr/>
          <a:lstStyle/>
          <a:p>
            <a:r>
              <a:rPr lang="en-US" altLang="zh-CN" cap="none" dirty="0" err="1" smtClean="0">
                <a:latin typeface="+mn-lt"/>
              </a:rPr>
              <a:t>NumPy</a:t>
            </a:r>
            <a:endParaRPr lang="zh-CN" altLang="en-US" cap="none" dirty="0">
              <a:latin typeface="+mn-lt"/>
              <a:ea typeface="Meiryo UI" panose="020B060403050404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10.2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4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色彩和样式</a:t>
            </a:r>
            <a:endParaRPr lang="zh-CN" altLang="en-US" dirty="0"/>
          </a:p>
        </p:txBody>
      </p:sp>
      <p:graphicFrame>
        <p:nvGraphicFramePr>
          <p:cNvPr id="13" name="内容占位符 7"/>
          <p:cNvGraphicFramePr>
            <a:graphicFrameLocks/>
          </p:cNvGraphicFramePr>
          <p:nvPr>
            <p:extLst/>
          </p:nvPr>
        </p:nvGraphicFramePr>
        <p:xfrm>
          <a:off x="899592" y="1059582"/>
          <a:ext cx="1872208" cy="356198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82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符号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颜色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b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blue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g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green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r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red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c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u="none" strike="noStrike" kern="1200" baseline="0" dirty="0" smtClean="0"/>
                        <a:t>cyan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5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m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magenta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5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Y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yellow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k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black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5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w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1800" b="0" dirty="0" smtClean="0"/>
                        <a:t>white</a:t>
                      </a:r>
                      <a:endParaRPr lang="zh-CN" altLang="en-US" sz="1800" b="0" dirty="0"/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14" name="内容占位符 7"/>
          <p:cNvGraphicFramePr>
            <a:graphicFrameLocks/>
          </p:cNvGraphicFramePr>
          <p:nvPr>
            <p:extLst/>
          </p:nvPr>
        </p:nvGraphicFramePr>
        <p:xfrm>
          <a:off x="3131840" y="1059582"/>
          <a:ext cx="2376264" cy="315886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8225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37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82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线型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描述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r>
                        <a:rPr lang="en-US" altLang="zh-CN"/>
                        <a:t>'-'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solid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r>
                        <a:rPr lang="en-US" altLang="zh-CN"/>
                        <a:t>'--'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dashed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r>
                        <a:rPr lang="en-US" altLang="zh-CN"/>
                        <a:t>'-.'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dash_dot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8228">
                <a:tc>
                  <a:txBody>
                    <a:bodyPr/>
                    <a:lstStyle/>
                    <a:p>
                      <a:r>
                        <a:rPr lang="en-US" altLang="zh-CN"/>
                        <a:t>':'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dotted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5980">
                <a:tc>
                  <a:txBody>
                    <a:bodyPr/>
                    <a:lstStyle/>
                    <a:p>
                      <a:r>
                        <a:rPr lang="en-US"/>
                        <a:t>'None'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draw nothing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5980">
                <a:tc>
                  <a:txBody>
                    <a:bodyPr/>
                    <a:lstStyle/>
                    <a:p>
                      <a:r>
                        <a:rPr lang="en-US" altLang="zh-CN"/>
                        <a:t>' 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draw nothing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155">
                <a:tc>
                  <a:txBody>
                    <a:bodyPr/>
                    <a:lstStyle/>
                    <a:p>
                      <a:r>
                        <a:rPr lang="en-US" altLang="zh-CN"/>
                        <a:t>''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draw nothing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15" name="内容占位符 7"/>
          <p:cNvGraphicFramePr>
            <a:graphicFrameLocks/>
          </p:cNvGraphicFramePr>
          <p:nvPr>
            <p:extLst/>
          </p:nvPr>
        </p:nvGraphicFramePr>
        <p:xfrm>
          <a:off x="5868144" y="1059583"/>
          <a:ext cx="2376264" cy="356616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8225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37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84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标记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描述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"o"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circle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"v"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triangle_down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"s"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square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"p"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pentagon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zh-CN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endParaRPr lang="zh-CN" alt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"h"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hexagon1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"+"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plus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"D"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diamond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242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100"/>
                        </a:lnSpc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630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多种</a:t>
            </a:r>
            <a:r>
              <a:rPr lang="zh-CN" altLang="en-US" dirty="0" smtClean="0"/>
              <a:t>属性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57200" y="951575"/>
            <a:ext cx="8545298" cy="3726405"/>
            <a:chOff x="713706" y="1233190"/>
            <a:chExt cx="2866899" cy="1906478"/>
          </a:xfrm>
        </p:grpSpPr>
        <p:sp>
          <p:nvSpPr>
            <p:cNvPr id="12" name="任意多边形 11"/>
            <p:cNvSpPr/>
            <p:nvPr/>
          </p:nvSpPr>
          <p:spPr>
            <a:xfrm>
              <a:off x="713706" y="1233190"/>
              <a:ext cx="2866899" cy="190647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altLang="zh-CN" sz="1200" dirty="0"/>
            </a:p>
            <a:p>
              <a:pPr>
                <a:lnSpc>
                  <a:spcPct val="120000"/>
                </a:lnSpc>
              </a:pPr>
              <a:endParaRPr lang="en-US" altLang="zh-CN" sz="1200" dirty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prog10-2.py</a:t>
              </a:r>
            </a:p>
            <a:p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matplotlib.pyplot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/>
                <a:t>plt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numpy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np</a:t>
              </a:r>
            </a:p>
            <a:p>
              <a:r>
                <a:rPr lang="en-US" altLang="zh-CN" sz="2400" dirty="0" err="1" smtClean="0"/>
                <a:t>plt.figure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figsize</a:t>
              </a:r>
              <a:r>
                <a:rPr lang="en-US" altLang="zh-CN" sz="2400" dirty="0"/>
                <a:t>=(8,6),dpi=100)</a:t>
              </a:r>
            </a:p>
            <a:p>
              <a:r>
                <a:rPr lang="en-US" altLang="zh-CN" sz="2400" dirty="0"/>
                <a:t>t=</a:t>
              </a:r>
              <a:r>
                <a:rPr lang="en-US" altLang="zh-CN" sz="2400" dirty="0" err="1"/>
                <a:t>np.arange</a:t>
              </a:r>
              <a:r>
                <a:rPr lang="en-US" altLang="zh-CN" sz="2400" dirty="0"/>
                <a:t>(0.,4.,0.1)</a:t>
              </a:r>
            </a:p>
            <a:p>
              <a:r>
                <a:rPr lang="en-US" altLang="zh-CN" sz="2400" spc="-100" dirty="0" err="1" smtClean="0"/>
                <a:t>plt.plot</a:t>
              </a:r>
              <a:r>
                <a:rPr lang="en-US" altLang="zh-CN" sz="2400" spc="-100" dirty="0" smtClean="0"/>
                <a:t>(</a:t>
              </a:r>
              <a:r>
                <a:rPr lang="en-US" altLang="zh-CN" sz="2400" spc="-100" dirty="0" err="1" smtClean="0"/>
                <a:t>t,t,color</a:t>
              </a:r>
              <a:r>
                <a:rPr lang="en-US" altLang="zh-CN" sz="2400" spc="-100" dirty="0"/>
                <a:t>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'red'</a:t>
              </a:r>
              <a:r>
                <a:rPr lang="en-US" altLang="zh-CN" sz="2400" spc="-100" dirty="0"/>
                <a:t>,</a:t>
              </a:r>
              <a:r>
                <a:rPr lang="en-US" altLang="zh-CN" sz="2400" spc="-100" dirty="0" err="1"/>
                <a:t>linestyle</a:t>
              </a:r>
              <a:r>
                <a:rPr lang="en-US" altLang="zh-CN" sz="2400" spc="-100" dirty="0"/>
                <a:t>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'-'</a:t>
              </a:r>
              <a:r>
                <a:rPr lang="en-US" altLang="zh-CN" sz="2400" spc="-100" dirty="0"/>
                <a:t>,linewidth=3,label=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'Line 1'</a:t>
              </a:r>
              <a:r>
                <a:rPr lang="en-US" altLang="zh-CN" sz="2400" spc="-100" dirty="0"/>
                <a:t>)</a:t>
              </a:r>
            </a:p>
            <a:p>
              <a:r>
                <a:rPr lang="en-US" altLang="zh-CN" sz="2400" spc="-100" dirty="0" err="1" smtClean="0"/>
                <a:t>plt.plot</a:t>
              </a:r>
              <a:r>
                <a:rPr lang="en-US" altLang="zh-CN" sz="2400" spc="-100" dirty="0" smtClean="0"/>
                <a:t>(t,t+2,color</a:t>
              </a:r>
              <a:r>
                <a:rPr lang="en-US" altLang="zh-CN" sz="2400" spc="-100" dirty="0"/>
                <a:t>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'green'</a:t>
              </a:r>
              <a:r>
                <a:rPr lang="en-US" altLang="zh-CN" sz="2400" spc="-100" dirty="0"/>
                <a:t>,</a:t>
              </a:r>
              <a:r>
                <a:rPr lang="en-US" altLang="zh-CN" sz="2400" spc="-100" dirty="0" err="1"/>
                <a:t>linestyle</a:t>
              </a:r>
              <a:r>
                <a:rPr lang="en-US" altLang="zh-CN" sz="2400" spc="-100" dirty="0"/>
                <a:t>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''</a:t>
              </a:r>
              <a:r>
                <a:rPr lang="en-US" altLang="zh-CN" sz="2400" spc="-100" dirty="0"/>
                <a:t>,marker=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'*'</a:t>
              </a:r>
              <a:r>
                <a:rPr lang="en-US" altLang="zh-CN" sz="2400" spc="-100" dirty="0"/>
                <a:t>,linewidth=3,label=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'Line 2'</a:t>
              </a:r>
              <a:r>
                <a:rPr lang="en-US" altLang="zh-CN" sz="2400" spc="-100" dirty="0"/>
                <a:t>)</a:t>
              </a:r>
            </a:p>
            <a:p>
              <a:r>
                <a:rPr lang="en-US" altLang="zh-CN" sz="2400" spc="-100" dirty="0" err="1" smtClean="0"/>
                <a:t>plt.plot</a:t>
              </a:r>
              <a:r>
                <a:rPr lang="en-US" altLang="zh-CN" sz="2400" spc="-100" dirty="0" smtClean="0"/>
                <a:t>(</a:t>
              </a:r>
              <a:r>
                <a:rPr lang="en-US" altLang="zh-CN" sz="2400" spc="-100" dirty="0" err="1" smtClean="0"/>
                <a:t>t,t</a:t>
              </a:r>
              <a:r>
                <a:rPr lang="en-US" altLang="zh-CN" sz="2400" spc="-100" dirty="0"/>
                <a:t>**2,color=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'blue'</a:t>
              </a:r>
              <a:r>
                <a:rPr lang="en-US" altLang="zh-CN" sz="2400" spc="-100" dirty="0"/>
                <a:t>,</a:t>
              </a:r>
              <a:r>
                <a:rPr lang="en-US" altLang="zh-CN" sz="2400" spc="-100" dirty="0" err="1"/>
                <a:t>linestyle</a:t>
              </a:r>
              <a:r>
                <a:rPr lang="en-US" altLang="zh-CN" sz="2400" spc="-100" dirty="0"/>
                <a:t>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''</a:t>
              </a:r>
              <a:r>
                <a:rPr lang="en-US" altLang="zh-CN" sz="2400" spc="-100" dirty="0"/>
                <a:t>,marker=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'+'</a:t>
              </a:r>
              <a:r>
                <a:rPr lang="en-US" altLang="zh-CN" sz="2400" spc="-100" dirty="0"/>
                <a:t>,linewidth=3,label=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'Line 3'</a:t>
              </a:r>
              <a:r>
                <a:rPr lang="en-US" altLang="zh-CN" sz="2400" spc="-100" dirty="0"/>
                <a:t>)</a:t>
              </a:r>
            </a:p>
            <a:p>
              <a:r>
                <a:rPr lang="en-US" altLang="zh-CN" sz="2400" spc="-100" dirty="0" err="1" smtClean="0"/>
                <a:t>plt.legend</a:t>
              </a:r>
              <a:r>
                <a:rPr lang="en-US" altLang="zh-CN" sz="2400" spc="-100" dirty="0" smtClean="0"/>
                <a:t>(</a:t>
              </a:r>
              <a:r>
                <a:rPr lang="en-US" altLang="zh-CN" sz="2400" spc="-100" dirty="0" err="1" smtClean="0"/>
                <a:t>loc</a:t>
              </a:r>
              <a:r>
                <a:rPr lang="en-US" altLang="zh-CN" sz="2400" spc="-100" dirty="0"/>
                <a:t>=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'upper left'</a:t>
              </a:r>
              <a:r>
                <a:rPr lang="en-US" altLang="zh-CN" sz="2400" spc="-100" dirty="0"/>
                <a:t>)</a:t>
              </a: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789651" y="1243201"/>
              <a:ext cx="261347" cy="196193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F</a:t>
              </a:r>
              <a:r>
                <a:rPr lang="en-US" altLang="zh-CN" sz="600">
                  <a:solidFill>
                    <a:schemeClr val="accent1"/>
                  </a:solidFill>
                </a:rPr>
                <a:t>ile</a:t>
              </a:r>
              <a:endParaRPr lang="zh-CN" altLang="en-US" sz="6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101</a:t>
            </a:fld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380" y="1045223"/>
            <a:ext cx="2904108" cy="216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文字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5576" y="1101973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加标题：图、横轴和纵轴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5576" y="1851671"/>
            <a:ext cx="4536504" cy="2828204"/>
            <a:chOff x="914567" y="1233191"/>
            <a:chExt cx="1226818" cy="1891133"/>
          </a:xfrm>
        </p:grpSpPr>
        <p:sp>
          <p:nvSpPr>
            <p:cNvPr id="5" name="任意多边形 4"/>
            <p:cNvSpPr/>
            <p:nvPr/>
          </p:nvSpPr>
          <p:spPr>
            <a:xfrm>
              <a:off x="914567" y="1233191"/>
              <a:ext cx="1226818" cy="189113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prog10-3.py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matplotlib.pyplot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plt</a:t>
              </a:r>
              <a:endParaRPr lang="en-US" altLang="zh-CN" sz="2400" dirty="0"/>
            </a:p>
            <a:p>
              <a:r>
                <a:rPr lang="en-US" altLang="zh-CN" sz="2400" dirty="0" err="1"/>
                <a:t>plt.title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'Plot Example'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err="1"/>
                <a:t>plt.xlabel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'X label'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err="1"/>
                <a:t>plt.ylabel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'Y label'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/>
                <a:t>plt.plot(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[3, 4, 7, 6, 2, 8, 9])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960859" y="1233214"/>
              <a:ext cx="265281" cy="28887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102</a:t>
            </a:fld>
            <a:endParaRPr lang="zh-CN" altLang="en-US" dirty="0"/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4932040" y="1131485"/>
            <a:ext cx="3816384" cy="296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绘制子图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103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4077" y="981196"/>
            <a:ext cx="7991815" cy="1538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绘图在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当前图形（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figure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）和当前坐标系（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axes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默认在一个编号为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figure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中绘图，可以在一个图的多个区域分别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绘图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subplot()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axes()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2585192"/>
            <a:ext cx="3178810" cy="213614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004048" y="2585192"/>
            <a:ext cx="3151949" cy="20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8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多子图</a:t>
            </a:r>
            <a:r>
              <a:rPr lang="en-US" altLang="zh-CN" dirty="0" smtClean="0"/>
              <a:t>-subplots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36" y="1095061"/>
            <a:ext cx="2772596" cy="241279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7410" y="3584186"/>
            <a:ext cx="2232248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/>
              <a:t>plt.subplot(211</a:t>
            </a:r>
            <a:r>
              <a:rPr lang="en-US" altLang="zh-CN" sz="2400" dirty="0"/>
              <a:t>)</a:t>
            </a:r>
          </a:p>
          <a:p>
            <a:r>
              <a:rPr lang="en-US" altLang="zh-CN" sz="2400" dirty="0" smtClean="0"/>
              <a:t>plt.subplot(212</a:t>
            </a:r>
            <a:r>
              <a:rPr lang="en-US" altLang="zh-CN" sz="2400" dirty="0"/>
              <a:t>)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420" y="1095061"/>
            <a:ext cx="2767740" cy="241279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548170" y="3579862"/>
            <a:ext cx="2160240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/>
              <a:t>plt.subplot(121)</a:t>
            </a:r>
          </a:p>
          <a:p>
            <a:r>
              <a:rPr lang="en-US" altLang="zh-CN" sz="2400" dirty="0"/>
              <a:t>plt.subplot(122)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1095061"/>
            <a:ext cx="2763513" cy="241279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444207" y="3572462"/>
            <a:ext cx="2187449" cy="11430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2400" dirty="0"/>
              <a:t>plt.subplot(221)</a:t>
            </a:r>
          </a:p>
          <a:p>
            <a:pPr>
              <a:lnSpc>
                <a:spcPct val="70000"/>
              </a:lnSpc>
            </a:pPr>
            <a:r>
              <a:rPr lang="en-US" altLang="zh-CN" sz="2400" dirty="0"/>
              <a:t>plt.subplot(222)</a:t>
            </a:r>
          </a:p>
          <a:p>
            <a:pPr>
              <a:lnSpc>
                <a:spcPct val="70000"/>
              </a:lnSpc>
            </a:pPr>
            <a:r>
              <a:rPr lang="en-US" altLang="zh-CN" sz="2400" dirty="0"/>
              <a:t>plt.subplot(223)</a:t>
            </a:r>
          </a:p>
          <a:p>
            <a:pPr>
              <a:lnSpc>
                <a:spcPct val="70000"/>
              </a:lnSpc>
            </a:pPr>
            <a:r>
              <a:rPr lang="en-US" altLang="zh-CN" sz="2400" dirty="0"/>
              <a:t>plt.subplot(224)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233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多子图</a:t>
            </a:r>
            <a:r>
              <a:rPr lang="en-US" altLang="zh-CN" dirty="0"/>
              <a:t>-subplots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105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7200" y="1563637"/>
            <a:ext cx="8003233" cy="3096345"/>
            <a:chOff x="914567" y="1425973"/>
            <a:chExt cx="1367391" cy="1698351"/>
          </a:xfrm>
        </p:grpSpPr>
        <p:sp>
          <p:nvSpPr>
            <p:cNvPr id="5" name="任意多边形 4"/>
            <p:cNvSpPr/>
            <p:nvPr/>
          </p:nvSpPr>
          <p:spPr>
            <a:xfrm>
              <a:off x="914567" y="1425973"/>
              <a:ext cx="1367391" cy="169835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Prog10-4.py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matplotlib.pyplot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plt</a:t>
              </a:r>
              <a:endParaRPr lang="en-US" altLang="zh-CN" sz="2400" dirty="0"/>
            </a:p>
            <a:p>
              <a:r>
                <a:rPr lang="en-US" altLang="zh-CN" sz="2400" dirty="0" err="1"/>
                <a:t>plt.figure</a:t>
              </a:r>
              <a:r>
                <a:rPr lang="en-US" altLang="zh-CN" sz="2400" dirty="0"/>
                <a:t>(1)         </a:t>
              </a:r>
              <a:r>
                <a:rPr lang="en-US" altLang="zh-CN" sz="2400" dirty="0" smtClean="0"/>
                <a:t> 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400" i="1" dirty="0">
                  <a:solidFill>
                    <a:schemeClr val="bg1">
                      <a:lumMod val="65000"/>
                    </a:schemeClr>
                  </a:solidFill>
                </a:rPr>
                <a:t>默认创建，缺省</a:t>
              </a:r>
            </a:p>
            <a:p>
              <a:r>
                <a:rPr lang="en-US" altLang="zh-CN" sz="2400" dirty="0" err="1"/>
                <a:t>plt.subplot</a:t>
              </a:r>
              <a:r>
                <a:rPr lang="en-US" altLang="zh-CN" sz="2400" dirty="0"/>
                <a:t>(211)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400" i="1" dirty="0">
                  <a:solidFill>
                    <a:schemeClr val="bg1">
                      <a:lumMod val="65000"/>
                    </a:schemeClr>
                  </a:solidFill>
                </a:rPr>
                <a:t>第一个子图</a:t>
              </a:r>
            </a:p>
            <a:p>
              <a:r>
                <a:rPr lang="en-US" altLang="zh-CN" sz="2400" dirty="0"/>
                <a:t>plt.plot(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[3, 4, 7, 6, 2, 8, 9], color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'r'</a:t>
              </a:r>
              <a:r>
                <a:rPr lang="en-US" altLang="zh-CN" sz="2400" dirty="0"/>
                <a:t>, marker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err="1"/>
                <a:t>plt.subplot</a:t>
              </a:r>
              <a:r>
                <a:rPr lang="en-US" altLang="zh-CN" sz="2400" dirty="0"/>
                <a:t>(212)	</a:t>
              </a:r>
              <a:r>
                <a:rPr lang="en-US" altLang="zh-CN" sz="2400" i="1" dirty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400" i="1" dirty="0">
                  <a:solidFill>
                    <a:schemeClr val="bg1">
                      <a:lumMod val="65000"/>
                    </a:schemeClr>
                  </a:solidFill>
                </a:rPr>
                <a:t>第二个子图</a:t>
              </a:r>
            </a:p>
            <a:p>
              <a:r>
                <a:rPr lang="en-US" altLang="zh-CN" sz="2400" dirty="0"/>
                <a:t>plt.plot(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[5, 1, 8, 2, 6, 9, 4], color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'green'</a:t>
              </a:r>
              <a:r>
                <a:rPr lang="en-US" altLang="zh-CN" sz="2400" dirty="0"/>
                <a:t>, marker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953243" y="1425973"/>
              <a:ext cx="184544" cy="25437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476160" y="1092043"/>
            <a:ext cx="3178810" cy="213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2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多子图</a:t>
            </a:r>
            <a:r>
              <a:rPr lang="en-US" altLang="zh-CN" dirty="0"/>
              <a:t>-subplots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106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7200" y="1203598"/>
            <a:ext cx="8363272" cy="3384376"/>
            <a:chOff x="914567" y="1425973"/>
            <a:chExt cx="1367391" cy="1698351"/>
          </a:xfrm>
        </p:grpSpPr>
        <p:sp>
          <p:nvSpPr>
            <p:cNvPr id="5" name="任意多边形 4"/>
            <p:cNvSpPr/>
            <p:nvPr/>
          </p:nvSpPr>
          <p:spPr>
            <a:xfrm>
              <a:off x="914567" y="1425973"/>
              <a:ext cx="1367391" cy="169835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Prog10-5.py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matplotlib.pyplot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plt</a:t>
              </a:r>
              <a:endParaRPr lang="en-US" altLang="zh-CN" sz="2400" dirty="0"/>
            </a:p>
            <a:p>
              <a:r>
                <a:rPr lang="en-US" altLang="zh-CN" sz="2400" dirty="0" smtClean="0"/>
                <a:t>fig</a:t>
              </a:r>
              <a:r>
                <a:rPr lang="en-US" altLang="zh-CN" sz="2400" dirty="0"/>
                <a:t>, (ax0, ax1) = </a:t>
              </a:r>
              <a:r>
                <a:rPr lang="en-US" altLang="zh-CN" sz="2400" dirty="0" err="1"/>
                <a:t>plt.subplots</a:t>
              </a:r>
              <a:r>
                <a:rPr lang="en-US" altLang="zh-CN" sz="2400" dirty="0"/>
                <a:t>(2, 1)</a:t>
              </a:r>
            </a:p>
            <a:p>
              <a:r>
                <a:rPr lang="en-US" altLang="zh-CN" sz="2400" dirty="0"/>
                <a:t>ax0.plot(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[3, 4, 7, 6, 2, 8, 9], color =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'r'</a:t>
              </a:r>
              <a:r>
                <a:rPr lang="en-US" altLang="zh-CN" sz="2400" dirty="0"/>
                <a:t>, marker =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'o'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/>
                <a:t>ax0.set_title(</a:t>
              </a:r>
              <a:r>
                <a:rPr lang="en-US" altLang="zh-CN" sz="2400" dirty="0">
                  <a:solidFill>
                    <a:srgbClr val="92D050"/>
                  </a:solidFill>
                </a:rPr>
                <a:t>'subplot1'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err="1"/>
                <a:t>plt.subplots_adjust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hspace</a:t>
              </a:r>
              <a:r>
                <a:rPr lang="en-US" altLang="zh-CN" sz="2400" dirty="0"/>
                <a:t> = 0.5)</a:t>
              </a:r>
            </a:p>
            <a:p>
              <a:r>
                <a:rPr lang="en-US" altLang="zh-CN" sz="2400" dirty="0"/>
                <a:t>ax1.plot(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[5, 1, 8, 2, 6, 9, 4], color =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'green'</a:t>
              </a:r>
              <a:r>
                <a:rPr lang="en-US" altLang="zh-CN" sz="2400" dirty="0"/>
                <a:t>, marker = </a:t>
              </a:r>
              <a:r>
                <a:rPr lang="en-US" altLang="zh-CN" sz="2400" dirty="0">
                  <a:solidFill>
                    <a:srgbClr val="92D050"/>
                  </a:solidFill>
                </a:rPr>
                <a:t>'o'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/>
                <a:t>ax1.set_title(</a:t>
              </a:r>
              <a:r>
                <a:rPr lang="en-US" altLang="zh-CN" sz="2400" dirty="0">
                  <a:solidFill>
                    <a:srgbClr val="92D050"/>
                  </a:solidFill>
                </a:rPr>
                <a:t>'subplot2'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953243" y="1425973"/>
              <a:ext cx="184544" cy="25437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5503034" y="1077580"/>
            <a:ext cx="2869610" cy="167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1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子图</a:t>
            </a:r>
            <a:r>
              <a:rPr lang="en-US" altLang="zh-CN" dirty="0" smtClean="0"/>
              <a:t>-axes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107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7200" y="1968215"/>
            <a:ext cx="8003233" cy="2736304"/>
            <a:chOff x="914567" y="1425973"/>
            <a:chExt cx="1367391" cy="1698351"/>
          </a:xfrm>
        </p:grpSpPr>
        <p:sp>
          <p:nvSpPr>
            <p:cNvPr id="5" name="任意多边形 4"/>
            <p:cNvSpPr/>
            <p:nvPr/>
          </p:nvSpPr>
          <p:spPr>
            <a:xfrm>
              <a:off x="914567" y="1425973"/>
              <a:ext cx="1367391" cy="169835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Prog10-6.py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matplotlib.pyplot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plt</a:t>
              </a:r>
              <a:endParaRPr lang="en-US" altLang="zh-CN" sz="2400" dirty="0"/>
            </a:p>
            <a:p>
              <a:r>
                <a:rPr lang="en-US" altLang="zh-CN" sz="2400" dirty="0" err="1" smtClean="0"/>
                <a:t>plt.axes</a:t>
              </a:r>
              <a:r>
                <a:rPr lang="en-US" altLang="zh-CN" sz="2400" dirty="0"/>
                <a:t>([.1, .1, 0.8, 0.8</a:t>
              </a:r>
              <a:r>
                <a:rPr lang="en-US" altLang="zh-CN" sz="2400" dirty="0" smtClean="0"/>
                <a:t>])</a:t>
              </a:r>
            </a:p>
            <a:p>
              <a:r>
                <a:rPr lang="en-US" altLang="zh-CN" sz="2400" dirty="0" smtClean="0"/>
                <a:t>plt.plot(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 smtClean="0"/>
                <a:t>(7</a:t>
              </a:r>
              <a:r>
                <a:rPr lang="en-US" altLang="zh-CN" sz="2400" dirty="0"/>
                <a:t>), [3, 4, 7, 6, 2, 8, 9], color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'r'</a:t>
              </a:r>
              <a:r>
                <a:rPr lang="en-US" altLang="zh-CN" sz="2400" dirty="0"/>
                <a:t>, marker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)</a:t>
              </a:r>
            </a:p>
            <a:p>
              <a:r>
                <a:rPr lang="fr-FR" altLang="zh-CN" sz="2400" dirty="0"/>
                <a:t>plt.axes([.3, .15, 0.4, 0.3</a:t>
              </a:r>
              <a:r>
                <a:rPr lang="fr-FR" altLang="zh-CN" sz="2400" dirty="0" smtClean="0"/>
                <a:t>])</a:t>
              </a:r>
            </a:p>
            <a:p>
              <a:r>
                <a:rPr lang="en-US" altLang="zh-CN" sz="2400" dirty="0" smtClean="0"/>
                <a:t>plt.plot(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 smtClean="0"/>
                <a:t>(7</a:t>
              </a:r>
              <a:r>
                <a:rPr lang="en-US" altLang="zh-CN" sz="2400" dirty="0"/>
                <a:t>), [5, 1, 8, 2, 6, 9, 4], color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'green'</a:t>
              </a:r>
              <a:r>
                <a:rPr lang="en-US" altLang="zh-CN" sz="2400" dirty="0"/>
                <a:t>, marker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953243" y="1425973"/>
              <a:ext cx="184544" cy="25437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5220072" y="987496"/>
            <a:ext cx="3295650" cy="232219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7200" y="1034903"/>
            <a:ext cx="3898776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200" dirty="0"/>
              <a:t>axes([</a:t>
            </a:r>
            <a:r>
              <a:rPr lang="en-US" altLang="zh-CN" sz="2200" dirty="0" err="1"/>
              <a:t>left,bottom,width,height</a:t>
            </a:r>
            <a:r>
              <a:rPr lang="en-US" altLang="zh-CN" sz="2200" dirty="0" smtClean="0"/>
              <a:t>])</a:t>
            </a:r>
          </a:p>
          <a:p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参数范围为</a:t>
            </a:r>
            <a:r>
              <a:rPr lang="en-US" altLang="zh-CN" sz="2200" dirty="0" smtClean="0"/>
              <a:t>(0,1)</a:t>
            </a: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0267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pandas</a:t>
            </a:r>
            <a:r>
              <a:rPr lang="zh-CN" altLang="en-US" dirty="0" smtClean="0"/>
              <a:t>绘图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108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55576" y="1472615"/>
            <a:ext cx="4176464" cy="2160240"/>
            <a:chOff x="591263" y="2106640"/>
            <a:chExt cx="2472144" cy="1677813"/>
          </a:xfrm>
        </p:grpSpPr>
        <p:sp>
          <p:nvSpPr>
            <p:cNvPr id="5" name="任意多边形 4"/>
            <p:cNvSpPr/>
            <p:nvPr/>
          </p:nvSpPr>
          <p:spPr>
            <a:xfrm>
              <a:off x="591263" y="2106640"/>
              <a:ext cx="2472144" cy="167781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fr-FR" altLang="zh-CN" sz="2400" dirty="0"/>
                <a:t> </a:t>
              </a:r>
              <a:r>
                <a:rPr lang="fr-FR" altLang="zh-CN" sz="2400" dirty="0" smtClean="0"/>
                <a:t>pandas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as</a:t>
              </a:r>
              <a:r>
                <a:rPr lang="fr-FR" altLang="zh-CN" sz="2400" dirty="0"/>
                <a:t> </a:t>
              </a:r>
              <a:r>
                <a:rPr lang="fr-FR" altLang="zh-CN" sz="2400" dirty="0" smtClean="0"/>
                <a:t>pd</a:t>
              </a:r>
              <a:endParaRPr lang="fr-FR" altLang="zh-CN" sz="2400" dirty="0"/>
            </a:p>
            <a:p>
              <a:r>
                <a:rPr lang="en-US" altLang="zh-CN" sz="2400" dirty="0" smtClean="0"/>
                <a:t>&gt;&gt;&gt; data </a:t>
              </a:r>
              <a:r>
                <a:rPr lang="en-US" altLang="zh-CN" sz="2400" dirty="0"/>
                <a:t>= [3, 4, 7, 6, 2, 8, 9</a:t>
              </a:r>
              <a:r>
                <a:rPr lang="en-US" altLang="zh-CN" sz="2400" dirty="0" smtClean="0"/>
                <a:t>]</a:t>
              </a:r>
              <a:endParaRPr lang="en-US" altLang="zh-CN" sz="24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pDF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err="1" smtClean="0"/>
                <a:t>pd.DataFrame</a:t>
              </a:r>
              <a:r>
                <a:rPr lang="en-US" altLang="zh-CN" sz="2400" dirty="0" smtClean="0"/>
                <a:t>(data)</a:t>
              </a:r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pDF.plot</a:t>
              </a:r>
              <a:r>
                <a:rPr lang="en-US" altLang="zh-CN" sz="2400" dirty="0" smtClean="0"/>
                <a:t>()</a:t>
              </a: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76509" y="2106640"/>
              <a:ext cx="426232" cy="34110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526" y="1472615"/>
            <a:ext cx="3539942" cy="243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7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pandas</a:t>
            </a:r>
            <a:r>
              <a:rPr lang="zh-CN" altLang="en-US" dirty="0" smtClean="0"/>
              <a:t>绘图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109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7200" y="987574"/>
            <a:ext cx="6593905" cy="3654397"/>
            <a:chOff x="914567" y="1484003"/>
            <a:chExt cx="1367391" cy="1641738"/>
          </a:xfrm>
        </p:grpSpPr>
        <p:sp>
          <p:nvSpPr>
            <p:cNvPr id="5" name="任意多边形 4"/>
            <p:cNvSpPr/>
            <p:nvPr/>
          </p:nvSpPr>
          <p:spPr>
            <a:xfrm>
              <a:off x="914567" y="1484003"/>
              <a:ext cx="1367391" cy="164173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Prog10-7.py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pandas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pd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</a:t>
              </a:r>
              <a:r>
                <a:rPr lang="en-US" altLang="zh-CN" sz="2400" dirty="0" err="1"/>
                <a:t>matplotlib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mpl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err="1"/>
                <a:t>mpl.rcParams</a:t>
              </a:r>
              <a:r>
                <a:rPr lang="en-US" altLang="zh-CN" sz="2400" dirty="0"/>
                <a:t>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font.sans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-serif'</a:t>
              </a:r>
              <a:r>
                <a:rPr lang="en-US" altLang="zh-CN" sz="2400" dirty="0"/>
                <a:t>]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SimHei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]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/>
                <a:t>mpl.rcParams</a:t>
              </a:r>
              <a:r>
                <a:rPr lang="en-US" altLang="zh-CN" sz="2400" dirty="0"/>
                <a:t>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font.serif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]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SimHei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data </a:t>
              </a:r>
              <a:r>
                <a:rPr lang="en-US" altLang="zh-CN" sz="2400" dirty="0"/>
                <a:t>= </a:t>
              </a:r>
              <a:r>
                <a:rPr lang="en-US" altLang="zh-CN" sz="2400" dirty="0" err="1"/>
                <a:t>pd.read_csv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'score.csv'</a:t>
              </a:r>
              <a:r>
                <a:rPr lang="en-US" altLang="zh-CN" sz="2400" dirty="0"/>
                <a:t>, encoding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'gb2312'</a:t>
              </a:r>
              <a:r>
                <a:rPr lang="en-US" altLang="zh-CN" sz="2400" dirty="0"/>
                <a:t>) 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df</a:t>
              </a:r>
              <a:r>
                <a:rPr lang="en-US" altLang="zh-CN" sz="2400" dirty="0" smtClean="0"/>
                <a:t> = </a:t>
              </a:r>
              <a:r>
                <a:rPr lang="en-US" altLang="zh-CN" sz="2400" dirty="0" err="1" smtClean="0"/>
                <a:t>pd.DataFrame</a:t>
              </a:r>
              <a:r>
                <a:rPr lang="en-US" altLang="zh-CN" sz="2400" dirty="0" smtClean="0"/>
                <a:t>(data)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err="1" smtClean="0"/>
                <a:t>df.plot</a:t>
              </a:r>
              <a:r>
                <a:rPr lang="en-US" altLang="zh-CN" sz="2400" dirty="0" smtClean="0"/>
                <a:t>(kind </a:t>
              </a:r>
              <a:r>
                <a:rPr lang="en-US" altLang="zh-CN" sz="2400" dirty="0"/>
                <a:t>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'bar'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961509" y="1571548"/>
              <a:ext cx="184544" cy="21027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906398" y="1182444"/>
            <a:ext cx="2780402" cy="229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8229600" cy="396043"/>
          </a:xfrm>
        </p:spPr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中的数组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47664" y="948719"/>
            <a:ext cx="6840720" cy="35522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用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list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和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tuple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等数据结构表示数组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50000"/>
              </a:lnSpc>
              <a:spcBef>
                <a:spcPts val="450"/>
              </a:spcBef>
              <a:buFont typeface="Calibri" panose="020F0502020204030204" pitchFamily="34" charset="0"/>
              <a:buChar char="−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一维数组  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list = [</a:t>
            </a:r>
            <a:r>
              <a:rPr lang="en-US" altLang="zh-CN" sz="2200" dirty="0" smtClean="0">
                <a:ea typeface="微软雅黑" panose="020B0503020204020204" pitchFamily="34" charset="-122"/>
                <a:sym typeface="Wingdings" pitchFamily="2" charset="2"/>
              </a:rPr>
              <a:t>1,2,3,4]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50000"/>
              </a:lnSpc>
              <a:spcBef>
                <a:spcPts val="450"/>
              </a:spcBef>
              <a:buFont typeface="Calibri" panose="020F0502020204030204" pitchFamily="34" charset="0"/>
              <a:buChar char="−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二维数组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  list = [[1,2,3],[4,5,6],[7,8,9]]</a:t>
            </a:r>
          </a:p>
          <a:p>
            <a:pPr marL="257175" indent="-257175">
              <a:lnSpc>
                <a:spcPct val="15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array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模块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50000"/>
              </a:lnSpc>
              <a:spcBef>
                <a:spcPts val="450"/>
              </a:spcBef>
              <a:buFont typeface="Calibri" panose="020F0502020204030204" pitchFamily="34" charset="0"/>
              <a:buChar char="−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通过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array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函数创建数组，</a:t>
            </a:r>
            <a:r>
              <a:rPr lang="en-US" altLang="zh-CN" sz="2200" dirty="0" err="1">
                <a:ea typeface="微软雅黑" panose="020B0503020204020204" pitchFamily="34" charset="-122"/>
                <a:sym typeface="Wingdings" pitchFamily="2" charset="2"/>
              </a:rPr>
              <a:t>array.array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("B", range(5))</a:t>
            </a:r>
          </a:p>
          <a:p>
            <a:pPr marL="600075" lvl="1" indent="-257175">
              <a:lnSpc>
                <a:spcPct val="150000"/>
              </a:lnSpc>
              <a:spcBef>
                <a:spcPts val="450"/>
              </a:spcBef>
              <a:buFont typeface="Calibri" panose="020F0502020204030204" pitchFamily="34" charset="0"/>
              <a:buChar char="−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提供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append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、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insert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和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read</a:t>
            </a: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等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方法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36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pandas</a:t>
            </a:r>
            <a:r>
              <a:rPr lang="zh-CN" altLang="en-US" dirty="0" smtClean="0"/>
              <a:t>绘图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110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3097" y="1368176"/>
            <a:ext cx="4186808" cy="3009314"/>
            <a:chOff x="920775" y="1425973"/>
            <a:chExt cx="1367391" cy="1733837"/>
          </a:xfrm>
        </p:grpSpPr>
        <p:sp>
          <p:nvSpPr>
            <p:cNvPr id="5" name="任意多边形 4"/>
            <p:cNvSpPr/>
            <p:nvPr/>
          </p:nvSpPr>
          <p:spPr>
            <a:xfrm>
              <a:off x="920775" y="1427692"/>
              <a:ext cx="1367391" cy="173211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18000" bIns="1800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60000"/>
                </a:lnSpc>
              </a:pP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Prog10-7.py</a:t>
              </a:r>
            </a:p>
            <a:p>
              <a:pPr>
                <a:lnSpc>
                  <a:spcPct val="60000"/>
                </a:lnSpc>
              </a:pPr>
              <a:r>
                <a:rPr lang="en-US" altLang="zh-CN" i="1" dirty="0" smtClean="0"/>
                <a:t>…</a:t>
              </a:r>
              <a:r>
                <a:rPr lang="en-US" altLang="zh-CN" sz="2400" dirty="0" smtClean="0"/>
                <a:t> </a:t>
              </a:r>
              <a:endParaRPr lang="en-US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 err="1" smtClean="0"/>
                <a:t>df_copy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err="1"/>
                <a:t>df.iloc</a:t>
              </a:r>
              <a:r>
                <a:rPr lang="en-US" altLang="zh-CN" sz="2400" dirty="0" smtClean="0"/>
                <a:t>[:, :</a:t>
              </a:r>
              <a:r>
                <a:rPr lang="en-US" altLang="zh-CN" sz="2400" dirty="0"/>
                <a:t>4]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ax = </a:t>
              </a:r>
              <a:r>
                <a:rPr lang="en-US" altLang="zh-CN" sz="2400" dirty="0" err="1"/>
                <a:t>df_copy.plot</a:t>
              </a:r>
              <a:r>
                <a:rPr lang="en-US" altLang="zh-CN" sz="2400" dirty="0"/>
                <a:t>(kind = </a:t>
              </a:r>
              <a:endParaRPr lang="en-US" altLang="zh-CN" sz="24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>
                  <a:solidFill>
                    <a:schemeClr val="accent3"/>
                  </a:solidFill>
                </a:rPr>
                <a:t>'bar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, title </a:t>
              </a:r>
              <a:r>
                <a:rPr lang="en-US" altLang="zh-CN" sz="2400" dirty="0"/>
                <a:t>=</a:t>
              </a:r>
              <a:r>
                <a:rPr lang="en-US" altLang="zh-CN" sz="2400" dirty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>
                  <a:solidFill>
                    <a:schemeClr val="accent3"/>
                  </a:solidFill>
                </a:rPr>
                <a:t>学生成绩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err="1"/>
                <a:t>ax.set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xlabel</a:t>
              </a:r>
              <a:r>
                <a:rPr lang="en-US" altLang="zh-CN" sz="2400" dirty="0"/>
                <a:t> =</a:t>
              </a:r>
              <a:r>
                <a:rPr lang="en-US" altLang="zh-CN" sz="2400" dirty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>
                  <a:solidFill>
                    <a:schemeClr val="accent3"/>
                  </a:solidFill>
                </a:rPr>
                <a:t>课程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</a:t>
              </a:r>
              <a:r>
                <a:rPr lang="en-US" altLang="zh-CN" sz="2400" dirty="0" smtClean="0"/>
                <a:t/>
              </a:r>
              <a:br>
                <a:rPr lang="en-US" altLang="zh-CN" sz="2400" dirty="0" smtClean="0"/>
              </a:br>
              <a:r>
                <a:rPr lang="en-US" altLang="zh-CN" sz="2400" dirty="0" smtClean="0"/>
                <a:t> </a:t>
              </a:r>
              <a:r>
                <a:rPr lang="en-US" altLang="zh-CN" sz="2400" dirty="0" err="1"/>
                <a:t>ylabel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>
                  <a:solidFill>
                    <a:schemeClr val="accent3"/>
                  </a:solidFill>
                </a:rPr>
                <a:t>成绩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')</a:t>
              </a:r>
            </a:p>
            <a:p>
              <a:pPr>
                <a:lnSpc>
                  <a:spcPct val="80000"/>
                </a:lnSpc>
              </a:pP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964980" y="1425973"/>
              <a:ext cx="184544" cy="14698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788024" y="1429161"/>
            <a:ext cx="3762375" cy="288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0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小结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643758"/>
            <a:ext cx="165618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10.5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666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15616" y="1203598"/>
            <a:ext cx="6480721" cy="3495836"/>
          </a:xfrm>
        </p:spPr>
        <p:txBody>
          <a:bodyPr>
            <a:normAutofit/>
          </a:bodyPr>
          <a:lstStyle/>
          <a:p>
            <a:r>
              <a:rPr lang="en-US" altLang="zh-CN" b="1" dirty="0" err="1" smtClean="0"/>
              <a:t>SciPy</a:t>
            </a:r>
            <a:r>
              <a:rPr lang="zh-CN" altLang="en-US" b="1" dirty="0" smtClean="0"/>
              <a:t>简介</a:t>
            </a:r>
            <a:endParaRPr lang="en-US" altLang="zh-CN" b="1" dirty="0" smtClean="0"/>
          </a:p>
          <a:p>
            <a:r>
              <a:rPr lang="en-US" altLang="zh-CN" b="1" dirty="0" err="1" smtClean="0"/>
              <a:t>NumPy</a:t>
            </a:r>
            <a:r>
              <a:rPr lang="zh-CN" altLang="en-US" b="1" dirty="0" smtClean="0"/>
              <a:t>包</a:t>
            </a:r>
            <a:endParaRPr lang="en-US" altLang="zh-CN" b="1" dirty="0" smtClean="0"/>
          </a:p>
          <a:p>
            <a:r>
              <a:rPr lang="en-US" altLang="zh-CN" b="1" dirty="0" smtClean="0"/>
              <a:t>pandas</a:t>
            </a:r>
            <a:r>
              <a:rPr lang="zh-CN" altLang="en-US" b="1" dirty="0" smtClean="0"/>
              <a:t>包</a:t>
            </a:r>
            <a:endParaRPr lang="en-US" altLang="zh-CN" b="1" dirty="0" smtClean="0"/>
          </a:p>
          <a:p>
            <a:r>
              <a:rPr lang="en-US" altLang="zh-CN" b="1" dirty="0" err="1" smtClean="0"/>
              <a:t>Matplotlib</a:t>
            </a:r>
            <a:r>
              <a:rPr lang="zh-CN" altLang="en-US" b="1" dirty="0" smtClean="0"/>
              <a:t>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112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03598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0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5896" y="1114806"/>
            <a:ext cx="5256584" cy="347316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3100" dirty="0" smtClean="0"/>
              <a:t>ndarray</a:t>
            </a:r>
            <a:r>
              <a:rPr lang="zh-CN" altLang="en-US" sz="3100" dirty="0" smtClean="0"/>
              <a:t>是什么</a:t>
            </a:r>
            <a:r>
              <a:rPr lang="en-US" altLang="zh-CN" sz="3100" dirty="0" smtClean="0"/>
              <a:t>?</a:t>
            </a:r>
          </a:p>
          <a:p>
            <a:pPr marL="0" indent="0">
              <a:buNone/>
            </a:pPr>
            <a:r>
              <a:rPr lang="en-US" altLang="zh-CN" sz="1500" dirty="0"/>
              <a:t>              </a:t>
            </a:r>
            <a:r>
              <a:rPr lang="en-US" altLang="zh-CN" sz="1500" dirty="0" smtClean="0"/>
              <a:t>     </a:t>
            </a:r>
            <a:r>
              <a:rPr lang="en-US" altLang="zh-CN" sz="2600" dirty="0" smtClean="0"/>
              <a:t>N</a:t>
            </a:r>
            <a:r>
              <a:rPr lang="zh-CN" altLang="en-US" sz="2600" dirty="0"/>
              <a:t>维数组</a:t>
            </a:r>
            <a:endParaRPr lang="en-US" altLang="zh-CN" sz="2600" dirty="0" smtClean="0"/>
          </a:p>
          <a:p>
            <a:pPr lvl="1">
              <a:lnSpc>
                <a:spcPct val="140000"/>
              </a:lnSpc>
            </a:pPr>
            <a:r>
              <a:rPr lang="en-US" altLang="zh-CN" sz="2800" dirty="0" err="1" smtClean="0"/>
              <a:t>NumPy</a:t>
            </a:r>
            <a:r>
              <a:rPr lang="zh-CN" altLang="en-US" sz="2800" dirty="0" smtClean="0"/>
              <a:t>中基本的数据结构</a:t>
            </a:r>
            <a:endParaRPr lang="en-US" altLang="zh-CN" sz="2800" dirty="0" smtClean="0"/>
          </a:p>
          <a:p>
            <a:pPr lvl="1">
              <a:lnSpc>
                <a:spcPct val="140000"/>
              </a:lnSpc>
            </a:pPr>
            <a:r>
              <a:rPr lang="zh-CN" altLang="en-US" sz="2800" dirty="0" smtClean="0"/>
              <a:t>所有元素是同一种类型</a:t>
            </a:r>
            <a:endParaRPr lang="en-US" altLang="zh-CN" sz="2800" dirty="0" smtClean="0"/>
          </a:p>
          <a:p>
            <a:pPr lvl="1">
              <a:lnSpc>
                <a:spcPct val="140000"/>
              </a:lnSpc>
            </a:pPr>
            <a:r>
              <a:rPr lang="zh-CN" altLang="en-US" sz="2800" dirty="0" smtClean="0"/>
              <a:t>别名为</a:t>
            </a:r>
            <a:r>
              <a:rPr lang="en-US" altLang="zh-CN" sz="2800" dirty="0" smtClean="0"/>
              <a:t>array</a:t>
            </a:r>
          </a:p>
          <a:p>
            <a:pPr lvl="1">
              <a:lnSpc>
                <a:spcPct val="140000"/>
              </a:lnSpc>
            </a:pPr>
            <a:r>
              <a:rPr lang="zh-CN" altLang="en-US" sz="2800" dirty="0" smtClean="0"/>
              <a:t>利于节省内存和提升计算性能</a:t>
            </a:r>
            <a:endParaRPr lang="en-US" altLang="zh-CN" sz="2800" dirty="0" smtClean="0"/>
          </a:p>
          <a:p>
            <a:pPr lvl="1">
              <a:lnSpc>
                <a:spcPct val="140000"/>
              </a:lnSpc>
            </a:pPr>
            <a:r>
              <a:rPr lang="zh-CN" altLang="en-US" sz="2800" dirty="0" smtClean="0"/>
              <a:t>有丰富的函数</a:t>
            </a:r>
            <a:endParaRPr lang="zh-CN" altLang="en-US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128372" y="1437625"/>
            <a:ext cx="2052229" cy="2030954"/>
            <a:chOff x="539552" y="3356992"/>
            <a:chExt cx="2664296" cy="2636676"/>
          </a:xfrm>
          <a:effectLst/>
        </p:grpSpPr>
        <p:sp>
          <p:nvSpPr>
            <p:cNvPr id="13" name="立方体 12"/>
            <p:cNvSpPr/>
            <p:nvPr/>
          </p:nvSpPr>
          <p:spPr>
            <a:xfrm>
              <a:off x="539552" y="5345596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4" name="立方体 13"/>
            <p:cNvSpPr/>
            <p:nvPr/>
          </p:nvSpPr>
          <p:spPr>
            <a:xfrm>
              <a:off x="1043608" y="5345596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5" name="立方体 14"/>
            <p:cNvSpPr/>
            <p:nvPr/>
          </p:nvSpPr>
          <p:spPr>
            <a:xfrm>
              <a:off x="1547664" y="5345596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6" name="立方体 15"/>
            <p:cNvSpPr/>
            <p:nvPr/>
          </p:nvSpPr>
          <p:spPr>
            <a:xfrm>
              <a:off x="2051720" y="5345596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2555776" y="5345596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6" name="立方体 5"/>
            <p:cNvSpPr/>
            <p:nvPr/>
          </p:nvSpPr>
          <p:spPr>
            <a:xfrm>
              <a:off x="539552" y="4869160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8" name="立方体 7"/>
            <p:cNvSpPr/>
            <p:nvPr/>
          </p:nvSpPr>
          <p:spPr>
            <a:xfrm>
              <a:off x="1043608" y="4869160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9" name="立方体 8"/>
            <p:cNvSpPr/>
            <p:nvPr/>
          </p:nvSpPr>
          <p:spPr>
            <a:xfrm>
              <a:off x="1547664" y="4869160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1" name="立方体 10"/>
            <p:cNvSpPr/>
            <p:nvPr/>
          </p:nvSpPr>
          <p:spPr>
            <a:xfrm>
              <a:off x="2051720" y="4869160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2" name="立方体 11"/>
            <p:cNvSpPr/>
            <p:nvPr/>
          </p:nvSpPr>
          <p:spPr>
            <a:xfrm>
              <a:off x="2555776" y="4869160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8" name="立方体 17"/>
            <p:cNvSpPr/>
            <p:nvPr/>
          </p:nvSpPr>
          <p:spPr>
            <a:xfrm>
              <a:off x="539552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1043608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1547664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2051720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2" name="立方体 21"/>
            <p:cNvSpPr/>
            <p:nvPr/>
          </p:nvSpPr>
          <p:spPr>
            <a:xfrm>
              <a:off x="2555776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3" name="立方体 22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4" name="立方体 23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5" name="立方体 24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6" name="立方体 25"/>
            <p:cNvSpPr/>
            <p:nvPr/>
          </p:nvSpPr>
          <p:spPr>
            <a:xfrm>
              <a:off x="2051720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7" name="立方体 26"/>
            <p:cNvSpPr/>
            <p:nvPr/>
          </p:nvSpPr>
          <p:spPr>
            <a:xfrm>
              <a:off x="2555776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8" name="立方体 27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9" name="立方体 28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0" name="立方体 29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1" name="立方体 30"/>
            <p:cNvSpPr/>
            <p:nvPr/>
          </p:nvSpPr>
          <p:spPr>
            <a:xfrm>
              <a:off x="2051720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2" name="立方体 31"/>
            <p:cNvSpPr/>
            <p:nvPr/>
          </p:nvSpPr>
          <p:spPr>
            <a:xfrm>
              <a:off x="2555776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773519"/>
              </p:ext>
            </p:extLst>
          </p:nvPr>
        </p:nvGraphicFramePr>
        <p:xfrm>
          <a:off x="1115616" y="1577935"/>
          <a:ext cx="1956970" cy="189021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913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  <a:endParaRPr lang="zh-CN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5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6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9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11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12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13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15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16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17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18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19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20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21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22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smtClean="0"/>
                        <a:t>23</a:t>
                      </a: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66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10.2.1 </a:t>
            </a:r>
            <a:r>
              <a:rPr lang="en-US" altLang="zh-CN" sz="3600" cap="none" dirty="0" err="1" smtClean="0"/>
              <a:t>ndarray</a:t>
            </a:r>
            <a:r>
              <a:rPr lang="zh-CN" altLang="en-US" sz="3600" cap="none" dirty="0" smtClean="0"/>
              <a:t>的基本特性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027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基本概念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3928" y="1131590"/>
            <a:ext cx="5220072" cy="3384376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sz="6000" dirty="0" err="1" smtClean="0"/>
              <a:t>ndarray</a:t>
            </a:r>
            <a:r>
              <a:rPr lang="zh-CN" altLang="en-US" sz="6000" dirty="0" smtClean="0"/>
              <a:t>数组属性</a:t>
            </a:r>
            <a:endParaRPr lang="en-US" altLang="zh-CN" sz="6000" dirty="0" smtClean="0"/>
          </a:p>
          <a:p>
            <a:pPr marL="0" indent="0">
              <a:buNone/>
            </a:pPr>
            <a:r>
              <a:rPr lang="en-US" altLang="zh-CN" sz="1500" dirty="0"/>
              <a:t>              </a:t>
            </a:r>
            <a:r>
              <a:rPr lang="en-US" altLang="zh-CN" sz="1500" dirty="0" smtClean="0"/>
              <a:t>     </a:t>
            </a:r>
            <a:r>
              <a:rPr lang="en-US" altLang="zh-CN" sz="4200" dirty="0" smtClean="0"/>
              <a:t>N</a:t>
            </a:r>
            <a:r>
              <a:rPr lang="zh-CN" altLang="en-US" sz="4200" dirty="0"/>
              <a:t>维数组</a:t>
            </a:r>
            <a:endParaRPr lang="en-US" altLang="zh-CN" sz="42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</a:pPr>
            <a:r>
              <a:rPr lang="zh-CN" altLang="en-US" sz="6000" dirty="0" smtClean="0"/>
              <a:t>维度</a:t>
            </a:r>
            <a:r>
              <a:rPr lang="en-US" altLang="zh-CN" sz="6000" dirty="0" smtClean="0"/>
              <a:t>(dimensions</a:t>
            </a:r>
            <a:r>
              <a:rPr lang="en-US" altLang="zh-CN" sz="6000" dirty="0"/>
              <a:t>)</a:t>
            </a:r>
            <a:r>
              <a:rPr lang="zh-CN" altLang="en-US" sz="6000" dirty="0" smtClean="0"/>
              <a:t>称为轴</a:t>
            </a:r>
            <a:r>
              <a:rPr lang="en-US" altLang="zh-CN" sz="6000" dirty="0" smtClean="0"/>
              <a:t>(axes</a:t>
            </a:r>
            <a:r>
              <a:rPr lang="en-US" altLang="zh-CN" sz="6000" dirty="0"/>
              <a:t>)</a:t>
            </a:r>
            <a:r>
              <a:rPr lang="zh-CN" altLang="en-US" sz="6000" dirty="0" smtClean="0"/>
              <a:t>，轴的个数称为秩</a:t>
            </a:r>
            <a:r>
              <a:rPr lang="en-US" altLang="zh-CN" sz="6000" dirty="0" smtClean="0"/>
              <a:t>(rank</a:t>
            </a:r>
            <a:r>
              <a:rPr lang="en-US" altLang="zh-CN" sz="6000" dirty="0"/>
              <a:t>)</a:t>
            </a:r>
            <a:endParaRPr lang="en-US" altLang="zh-CN" sz="6000" dirty="0" smtClean="0"/>
          </a:p>
          <a:p>
            <a:pPr lvl="1"/>
            <a:r>
              <a:rPr lang="zh-CN" altLang="en-US" sz="6000" dirty="0" smtClean="0"/>
              <a:t>沿着第</a:t>
            </a:r>
            <a:r>
              <a:rPr lang="en-US" altLang="zh-CN" sz="6000" dirty="0" smtClean="0"/>
              <a:t>0</a:t>
            </a:r>
            <a:r>
              <a:rPr lang="zh-CN" altLang="en-US" sz="6000" dirty="0" smtClean="0"/>
              <a:t>轴和第</a:t>
            </a:r>
            <a:r>
              <a:rPr lang="en-US" altLang="zh-CN" sz="6000" dirty="0" smtClean="0"/>
              <a:t>1</a:t>
            </a:r>
            <a:r>
              <a:rPr lang="zh-CN" altLang="en-US" sz="6000" dirty="0" smtClean="0"/>
              <a:t>轴操作</a:t>
            </a:r>
            <a:endParaRPr lang="en-US" altLang="zh-CN" sz="6000" dirty="0" smtClean="0"/>
          </a:p>
          <a:p>
            <a:pPr lvl="2"/>
            <a:r>
              <a:rPr lang="en-US" altLang="zh-CN" sz="5500" dirty="0" smtClean="0"/>
              <a:t>axis = 0</a:t>
            </a:r>
            <a:r>
              <a:rPr lang="zh-CN" altLang="en-US" sz="5500" dirty="0" smtClean="0"/>
              <a:t>（按列）</a:t>
            </a:r>
            <a:endParaRPr lang="en-US" altLang="zh-CN" sz="5500" dirty="0" smtClean="0"/>
          </a:p>
          <a:p>
            <a:pPr lvl="2"/>
            <a:r>
              <a:rPr lang="en-US" altLang="zh-CN" sz="5500" dirty="0" smtClean="0"/>
              <a:t>axis = 1</a:t>
            </a:r>
            <a:r>
              <a:rPr lang="zh-CN" altLang="en-US" sz="5500" dirty="0" smtClean="0"/>
              <a:t>（按行）</a:t>
            </a:r>
            <a:endParaRPr lang="en-US" altLang="zh-CN" sz="5500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1559122" y="2000710"/>
            <a:ext cx="1840855" cy="1507144"/>
            <a:chOff x="539552" y="3356992"/>
            <a:chExt cx="2160240" cy="1656184"/>
          </a:xfrm>
          <a:effectLst/>
        </p:grpSpPr>
        <p:sp>
          <p:nvSpPr>
            <p:cNvPr id="18" name="立方体 17"/>
            <p:cNvSpPr/>
            <p:nvPr/>
          </p:nvSpPr>
          <p:spPr>
            <a:xfrm>
              <a:off x="539552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1043608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1547664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2051720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3" name="立方体 22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4" name="立方体 23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5" name="立方体 24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6" name="立方体 25"/>
            <p:cNvSpPr/>
            <p:nvPr/>
          </p:nvSpPr>
          <p:spPr>
            <a:xfrm>
              <a:off x="2051720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8" name="立方体 27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9" name="立方体 28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0" name="立方体 29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1" name="立方体 30"/>
            <p:cNvSpPr/>
            <p:nvPr/>
          </p:nvSpPr>
          <p:spPr>
            <a:xfrm>
              <a:off x="2051720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561056"/>
              </p:ext>
            </p:extLst>
          </p:nvPr>
        </p:nvGraphicFramePr>
        <p:xfrm>
          <a:off x="1546366" y="2141020"/>
          <a:ext cx="1704944" cy="1366833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4262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2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62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62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2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561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561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cxnSp>
        <p:nvCxnSpPr>
          <p:cNvPr id="33" name="直接箭头连接符 32"/>
          <p:cNvCxnSpPr/>
          <p:nvPr/>
        </p:nvCxnSpPr>
        <p:spPr>
          <a:xfrm>
            <a:off x="1379103" y="2141020"/>
            <a:ext cx="0" cy="13668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855883" y="2375480"/>
            <a:ext cx="523220" cy="887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dirty="0" smtClean="0"/>
              <a:t>第</a:t>
            </a:r>
            <a:r>
              <a:rPr lang="en-US" altLang="zh-CN" sz="2200" dirty="0" smtClean="0"/>
              <a:t>0</a:t>
            </a:r>
            <a:r>
              <a:rPr lang="zh-CN" altLang="en-US" sz="2200" dirty="0" smtClean="0"/>
              <a:t>轴</a:t>
            </a:r>
            <a:endParaRPr lang="zh-CN" altLang="en-US" sz="2200" dirty="0"/>
          </a:p>
        </p:txBody>
      </p:sp>
      <p:cxnSp>
        <p:nvCxnSpPr>
          <p:cNvPr id="40" name="直接箭头连接符 39"/>
          <p:cNvCxnSpPr/>
          <p:nvPr/>
        </p:nvCxnSpPr>
        <p:spPr>
          <a:xfrm flipV="1">
            <a:off x="1750598" y="1870212"/>
            <a:ext cx="1669274" cy="12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1955167" y="1439376"/>
            <a:ext cx="9959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/>
              <a:t>第</a:t>
            </a:r>
            <a:r>
              <a:rPr lang="en-US" altLang="zh-CN" sz="2200" dirty="0" smtClean="0"/>
              <a:t>1</a:t>
            </a:r>
            <a:r>
              <a:rPr lang="zh-CN" altLang="en-US" sz="2200" dirty="0" smtClean="0"/>
              <a:t>轴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8304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基本概念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8119" y="1059582"/>
            <a:ext cx="5585881" cy="3888432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sz="6000" dirty="0" err="1" smtClean="0"/>
              <a:t>ndarray</a:t>
            </a:r>
            <a:r>
              <a:rPr lang="zh-CN" altLang="en-US" sz="6000" dirty="0" smtClean="0"/>
              <a:t>数组属性</a:t>
            </a:r>
            <a:endParaRPr lang="en-US" altLang="zh-CN" sz="6000" dirty="0" smtClean="0"/>
          </a:p>
          <a:p>
            <a:pPr marL="0" indent="0">
              <a:buNone/>
            </a:pPr>
            <a:r>
              <a:rPr lang="en-US" altLang="zh-CN" sz="1500" dirty="0"/>
              <a:t>              </a:t>
            </a:r>
            <a:r>
              <a:rPr lang="en-US" altLang="zh-CN" sz="1500" dirty="0" smtClean="0"/>
              <a:t>     </a:t>
            </a:r>
            <a:r>
              <a:rPr lang="en-US" altLang="zh-CN" sz="4200" dirty="0" smtClean="0"/>
              <a:t>N</a:t>
            </a:r>
            <a:r>
              <a:rPr lang="zh-CN" altLang="en-US" sz="4200" dirty="0"/>
              <a:t>维数组</a:t>
            </a:r>
            <a:endParaRPr lang="en-US" altLang="zh-CN" sz="4200" dirty="0" smtClean="0"/>
          </a:p>
          <a:p>
            <a:pPr lvl="1"/>
            <a:r>
              <a:rPr lang="zh-CN" altLang="en-US" sz="5500" dirty="0" smtClean="0"/>
              <a:t>基本属性</a:t>
            </a:r>
            <a:endParaRPr lang="en-US" altLang="zh-CN" sz="55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sz="4600" dirty="0" err="1" smtClean="0"/>
              <a:t>ndarray.ndim</a:t>
            </a:r>
            <a:r>
              <a:rPr lang="zh-CN" altLang="en-US" sz="4600" dirty="0" smtClean="0"/>
              <a:t>（秩）</a:t>
            </a:r>
            <a:endParaRPr lang="en-US" altLang="zh-CN" sz="46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sz="4600" dirty="0" err="1" smtClean="0"/>
              <a:t>ndarray.shape</a:t>
            </a:r>
            <a:r>
              <a:rPr lang="zh-CN" altLang="en-US" sz="4600" dirty="0" smtClean="0"/>
              <a:t>（维度）</a:t>
            </a:r>
            <a:endParaRPr lang="en-US" altLang="zh-CN" sz="46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sz="4600" dirty="0" err="1" smtClean="0"/>
              <a:t>ndarray.size</a:t>
            </a:r>
            <a:r>
              <a:rPr lang="zh-CN" altLang="en-US" sz="4600" dirty="0" smtClean="0"/>
              <a:t>（元素总个数）</a:t>
            </a:r>
            <a:endParaRPr lang="en-US" altLang="zh-CN" sz="46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sz="4600" dirty="0" err="1" smtClean="0"/>
              <a:t>ndarray.dtype</a:t>
            </a:r>
            <a:r>
              <a:rPr lang="zh-CN" altLang="en-US" sz="4600" dirty="0" smtClean="0"/>
              <a:t>（元素类型）</a:t>
            </a:r>
            <a:endParaRPr lang="en-US" altLang="zh-CN" sz="4600" dirty="0" smtClean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altLang="zh-CN" sz="4600" dirty="0" err="1" smtClean="0"/>
              <a:t>ndarray.itemsize</a:t>
            </a:r>
            <a:r>
              <a:rPr lang="zh-CN" altLang="en-US" sz="4600" dirty="0" smtClean="0"/>
              <a:t>（元素字节大小）</a:t>
            </a:r>
            <a:endParaRPr lang="zh-CN" altLang="en-US" sz="4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559122" y="2000710"/>
            <a:ext cx="1840855" cy="1507144"/>
            <a:chOff x="539552" y="3356992"/>
            <a:chExt cx="2160240" cy="1656184"/>
          </a:xfrm>
          <a:effectLst/>
        </p:grpSpPr>
        <p:sp>
          <p:nvSpPr>
            <p:cNvPr id="18" name="立方体 17"/>
            <p:cNvSpPr/>
            <p:nvPr/>
          </p:nvSpPr>
          <p:spPr>
            <a:xfrm>
              <a:off x="539552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1043608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1547664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2051720" y="4365104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3" name="立方体 22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4" name="立方体 23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5" name="立方体 24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6" name="立方体 25"/>
            <p:cNvSpPr/>
            <p:nvPr/>
          </p:nvSpPr>
          <p:spPr>
            <a:xfrm>
              <a:off x="2051720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8" name="立方体 27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9" name="立方体 28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0" name="立方体 29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1" name="立方体 30"/>
            <p:cNvSpPr/>
            <p:nvPr/>
          </p:nvSpPr>
          <p:spPr>
            <a:xfrm>
              <a:off x="2051720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198108"/>
              </p:ext>
            </p:extLst>
          </p:nvPr>
        </p:nvGraphicFramePr>
        <p:xfrm>
          <a:off x="1546366" y="2141020"/>
          <a:ext cx="1704944" cy="1366833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4262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2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62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262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2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561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561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cxnSp>
        <p:nvCxnSpPr>
          <p:cNvPr id="33" name="直接箭头连接符 32"/>
          <p:cNvCxnSpPr/>
          <p:nvPr/>
        </p:nvCxnSpPr>
        <p:spPr>
          <a:xfrm>
            <a:off x="1379103" y="2141020"/>
            <a:ext cx="0" cy="13668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855883" y="2375480"/>
            <a:ext cx="523220" cy="887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00" dirty="0" smtClean="0"/>
              <a:t>第</a:t>
            </a:r>
            <a:r>
              <a:rPr lang="en-US" altLang="zh-CN" sz="2200" dirty="0" smtClean="0"/>
              <a:t>0</a:t>
            </a:r>
            <a:r>
              <a:rPr lang="zh-CN" altLang="en-US" sz="2200" dirty="0" smtClean="0"/>
              <a:t>轴</a:t>
            </a:r>
            <a:endParaRPr lang="zh-CN" altLang="en-US" sz="2200" dirty="0"/>
          </a:p>
        </p:txBody>
      </p:sp>
      <p:cxnSp>
        <p:nvCxnSpPr>
          <p:cNvPr id="40" name="直接箭头连接符 39"/>
          <p:cNvCxnSpPr/>
          <p:nvPr/>
        </p:nvCxnSpPr>
        <p:spPr>
          <a:xfrm flipV="1">
            <a:off x="1750598" y="1870212"/>
            <a:ext cx="1669274" cy="12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1955167" y="1439376"/>
            <a:ext cx="9959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/>
              <a:t>第</a:t>
            </a:r>
            <a:r>
              <a:rPr lang="en-US" altLang="zh-CN" sz="2200" dirty="0" smtClean="0"/>
              <a:t>1</a:t>
            </a:r>
            <a:r>
              <a:rPr lang="zh-CN" altLang="en-US" sz="2200" dirty="0" smtClean="0"/>
              <a:t>轴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37170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10.2.2 </a:t>
            </a:r>
            <a:r>
              <a:rPr lang="zh-CN" altLang="en-US" sz="3600" cap="none" dirty="0" smtClean="0"/>
              <a:t>创建</a:t>
            </a:r>
            <a:r>
              <a:rPr lang="en-US" altLang="zh-CN" sz="3600" cap="none" dirty="0" err="1" smtClean="0"/>
              <a:t>ndarray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43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195736" y="825969"/>
            <a:ext cx="6840759" cy="3884287"/>
            <a:chOff x="462965" y="2552183"/>
            <a:chExt cx="2341790" cy="1652456"/>
          </a:xfrm>
        </p:grpSpPr>
        <p:sp>
          <p:nvSpPr>
            <p:cNvPr id="8" name="任意多边形 7"/>
            <p:cNvSpPr/>
            <p:nvPr/>
          </p:nvSpPr>
          <p:spPr>
            <a:xfrm>
              <a:off x="462965" y="2581055"/>
              <a:ext cx="2341790" cy="16235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</a:t>
              </a:r>
              <a:r>
                <a:rPr lang="en-US" altLang="zh-CN" sz="2400" dirty="0" err="1" smtClean="0"/>
                <a:t>numpy</a:t>
              </a:r>
              <a:r>
                <a:rPr lang="en-US" altLang="zh-CN" sz="2400" dirty="0" smtClean="0"/>
                <a:t>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 smtClean="0"/>
                <a:t> np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/>
                <a:t>([1,2,3])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array([1, 2, 3])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bArray</a:t>
              </a:r>
              <a:r>
                <a:rPr lang="en-US" altLang="zh-CN" sz="2400" dirty="0" smtClean="0"/>
                <a:t>=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/>
                <a:t>([(1,2,3),(4,5,6)], </a:t>
              </a:r>
              <a:r>
                <a:rPr lang="en-US" altLang="zh-CN" sz="2400" dirty="0" err="1"/>
                <a:t>dtype</a:t>
              </a:r>
              <a:r>
                <a:rPr lang="en-US" altLang="zh-CN" sz="2400" dirty="0"/>
                <a:t> =</a:t>
              </a:r>
              <a:r>
                <a:rPr lang="en-US" altLang="zh-CN" sz="2400" dirty="0">
                  <a:solidFill>
                    <a:srgbClr val="92D050"/>
                  </a:solidFill>
                </a:rPr>
                <a:t>'float32</a:t>
              </a:r>
              <a:r>
                <a:rPr lang="en-US" altLang="zh-CN" sz="2400" dirty="0" smtClean="0">
                  <a:solidFill>
                    <a:srgbClr val="92D050"/>
                  </a:solidFill>
                </a:rPr>
                <a:t>'</a:t>
              </a:r>
              <a:r>
                <a:rPr lang="en-US" altLang="zh-CN" sz="2400" dirty="0" smtClean="0"/>
                <a:t>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bArray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>
                  <a:solidFill>
                    <a:srgbClr val="0070C0"/>
                  </a:solidFill>
                </a:rPr>
                <a:t>([[1., 2., 3.],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</a:t>
              </a:r>
              <a:r>
                <a:rPr lang="en-US" altLang="zh-CN" sz="2400" dirty="0">
                  <a:solidFill>
                    <a:srgbClr val="0070C0"/>
                  </a:solidFill>
                </a:rPr>
                <a:t>4., 5., 6.]],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=float32)</a:t>
              </a:r>
              <a:endParaRPr lang="en-US" altLang="zh-CN" sz="24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bArray.ndim</a:t>
              </a:r>
              <a:r>
                <a:rPr lang="en-US" altLang="zh-CN" sz="2400" dirty="0"/>
                <a:t>,</a:t>
              </a:r>
              <a:r>
                <a:rPr lang="en-US" altLang="zh-CN" sz="2400" dirty="0" smtClean="0"/>
                <a:t> </a:t>
              </a:r>
              <a:r>
                <a:rPr lang="en-US" altLang="zh-CN" sz="2400" dirty="0" err="1" smtClean="0"/>
                <a:t>bArray.shape</a:t>
              </a:r>
              <a:r>
                <a:rPr lang="en-US" altLang="zh-CN" sz="2400" dirty="0" smtClean="0"/>
                <a:t>, </a:t>
              </a:r>
              <a:r>
                <a:rPr lang="en-US" altLang="zh-CN" sz="2400" dirty="0" err="1" smtClean="0"/>
                <a:t>bArray.dtype</a:t>
              </a:r>
              <a:r>
                <a:rPr lang="en-US" altLang="zh-CN" sz="2400" dirty="0" smtClean="0"/>
                <a:t>      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(2, (2, 3),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('float32'))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548640" y="2552183"/>
              <a:ext cx="405800" cy="16496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7504" y="2530482"/>
            <a:ext cx="2034186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array()</a:t>
            </a:r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函数</a:t>
            </a:r>
            <a:endParaRPr lang="en-US" altLang="zh-CN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28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275856" y="1491630"/>
            <a:ext cx="3816424" cy="2448272"/>
            <a:chOff x="548640" y="2769648"/>
            <a:chExt cx="2341790" cy="1438958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769648"/>
              <a:ext cx="2341790" cy="143895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endParaRPr lang="en-US" altLang="zh-CN" sz="1600" dirty="0" smtClean="0"/>
            </a:p>
            <a:p>
              <a:pPr>
                <a:lnSpc>
                  <a:spcPct val="80000"/>
                </a:lnSpc>
              </a:pPr>
              <a:r>
                <a:rPr lang="pt-BR" altLang="zh-CN" sz="2400" dirty="0"/>
                <a:t>&gt;&gt;&gt; np.zeros((2, 2))</a:t>
              </a:r>
            </a:p>
            <a:p>
              <a:pPr>
                <a:lnSpc>
                  <a:spcPct val="80000"/>
                </a:lnSpc>
              </a:pPr>
              <a:r>
                <a:rPr lang="pt-BR" altLang="zh-CN" sz="2400" dirty="0">
                  <a:solidFill>
                    <a:srgbClr val="0070C0"/>
                  </a:solidFill>
                </a:rPr>
                <a:t>array([[ 0.,  0.],</a:t>
              </a:r>
            </a:p>
            <a:p>
              <a:pPr>
                <a:lnSpc>
                  <a:spcPct val="80000"/>
                </a:lnSpc>
              </a:pPr>
              <a:r>
                <a:rPr lang="pt-BR" altLang="zh-CN" sz="2400" dirty="0">
                  <a:solidFill>
                    <a:srgbClr val="0070C0"/>
                  </a:solidFill>
                </a:rPr>
                <a:t>            [ 0.,  0.]])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np.ones</a:t>
              </a:r>
              <a:r>
                <a:rPr lang="en-US" altLang="zh-CN" sz="2400" dirty="0" smtClean="0"/>
                <a:t>([2, 3])</a:t>
              </a:r>
              <a:endParaRPr lang="pt-BR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array([[ 1.,  1.,  1.],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[ 1.,  1.,  1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.]])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596853" y="2798573"/>
              <a:ext cx="396304" cy="19032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87624" y="1864659"/>
            <a:ext cx="1656184" cy="101822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zeros()</a:t>
            </a:r>
          </a:p>
          <a:p>
            <a:pPr>
              <a:spcBef>
                <a:spcPts val="450"/>
              </a:spcBef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ones()</a:t>
            </a:r>
          </a:p>
        </p:txBody>
      </p:sp>
    </p:spTree>
    <p:extLst>
      <p:ext uri="{BB962C8B-B14F-4D97-AF65-F5344CB8AC3E}">
        <p14:creationId xmlns:p14="http://schemas.microsoft.com/office/powerpoint/2010/main" val="11213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267744" y="987574"/>
            <a:ext cx="5832648" cy="3528392"/>
            <a:chOff x="548640" y="2769648"/>
            <a:chExt cx="2341790" cy="1438958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769648"/>
              <a:ext cx="2341790" cy="143895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endParaRPr lang="en-US" altLang="zh-CN" sz="16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 smtClean="0"/>
                <a:t>np.full</a:t>
              </a:r>
              <a:r>
                <a:rPr lang="en-US" altLang="zh-CN" sz="2200" dirty="0" smtClean="0"/>
                <a:t>((2,2), 0)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>
                  <a:solidFill>
                    <a:srgbClr val="0070C0"/>
                  </a:solidFill>
                </a:rPr>
                <a:t>array([[0, 0],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>
                  <a:solidFill>
                    <a:srgbClr val="0070C0"/>
                  </a:solidFill>
                </a:rPr>
                <a:t>            [0, 0]])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np.full</a:t>
              </a:r>
              <a:r>
                <a:rPr lang="en-US" altLang="zh-CN" sz="2200" dirty="0"/>
                <a:t>((2,3), 1, </a:t>
              </a:r>
              <a:r>
                <a:rPr lang="en-US" altLang="zh-CN" sz="2200" dirty="0" err="1"/>
                <a:t>dtype</a:t>
              </a:r>
              <a:r>
                <a:rPr lang="en-US" altLang="zh-CN" sz="2200" dirty="0"/>
                <a:t> = np.int32</a:t>
              </a:r>
              <a:r>
                <a:rPr lang="en-US" altLang="zh-CN" sz="2200" dirty="0" smtClean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200" dirty="0">
                  <a:solidFill>
                    <a:srgbClr val="0070C0"/>
                  </a:solidFill>
                </a:rPr>
                <a:t>([[1, 1, 1],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 [</a:t>
              </a:r>
              <a:r>
                <a:rPr lang="en-US" altLang="zh-CN" sz="2200" dirty="0">
                  <a:solidFill>
                    <a:srgbClr val="0070C0"/>
                  </a:solidFill>
                </a:rPr>
                <a:t>1, 1, 1]], </a:t>
              </a:r>
              <a:r>
                <a:rPr lang="en-US" altLang="zh-CN" sz="22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200" dirty="0">
                  <a:solidFill>
                    <a:srgbClr val="0070C0"/>
                  </a:solidFill>
                </a:rPr>
                <a:t>=int32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np.full</a:t>
              </a:r>
              <a:r>
                <a:rPr lang="en-US" altLang="zh-CN" sz="2200" dirty="0"/>
                <a:t>((3,3), </a:t>
              </a:r>
              <a:r>
                <a:rPr lang="en-US" altLang="zh-CN" sz="2200" dirty="0" err="1"/>
                <a:t>np.pi</a:t>
              </a:r>
              <a:r>
                <a:rPr lang="en-US" altLang="zh-CN" sz="2200" dirty="0"/>
                <a:t>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array([[3.14159265, 3.14159265, 3.14159265],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</a:t>
              </a:r>
              <a:r>
                <a:rPr lang="pt-PT" altLang="zh-CN" sz="2200" dirty="0">
                  <a:solidFill>
                    <a:srgbClr val="0070C0"/>
                  </a:solidFill>
                </a:rPr>
                <a:t>[3.14159265, 3.14159265, 3.14159265],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[3.14159265, 3.14159265, 3.14159265]])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596853" y="2798573"/>
              <a:ext cx="396304" cy="16630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528" y="1864659"/>
            <a:ext cx="1656184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full()</a:t>
            </a:r>
          </a:p>
        </p:txBody>
      </p:sp>
    </p:spTree>
    <p:extLst>
      <p:ext uri="{BB962C8B-B14F-4D97-AF65-F5344CB8AC3E}">
        <p14:creationId xmlns:p14="http://schemas.microsoft.com/office/powerpoint/2010/main" val="318203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3305176"/>
            <a:ext cx="3600400" cy="1021556"/>
          </a:xfrm>
        </p:spPr>
        <p:txBody>
          <a:bodyPr/>
          <a:lstStyle/>
          <a:p>
            <a:r>
              <a:rPr lang="zh-CN" altLang="en-US" cap="none" dirty="0" smtClean="0"/>
              <a:t>科学计算生态系统</a:t>
            </a:r>
            <a:r>
              <a:rPr lang="en-US" altLang="zh-CN" cap="none" dirty="0" err="1" smtClean="0">
                <a:latin typeface="+mn-lt"/>
                <a:ea typeface="Meiryo UI" panose="020B0604030504040204" pitchFamily="34" charset="-128"/>
              </a:rPr>
              <a:t>SciPy</a:t>
            </a:r>
            <a:endParaRPr lang="zh-CN" altLang="en-US" cap="none" dirty="0">
              <a:latin typeface="+mn-lt"/>
              <a:ea typeface="Meiryo UI" panose="020B060403050404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10.1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3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483768" y="951575"/>
            <a:ext cx="6552728" cy="3528392"/>
            <a:chOff x="548640" y="2769648"/>
            <a:chExt cx="2341790" cy="1438958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769648"/>
              <a:ext cx="2341790" cy="143895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endParaRPr lang="en-US" altLang="zh-CN" sz="16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/>
                <a:t>x = </a:t>
              </a:r>
              <a:r>
                <a:rPr lang="en-US" altLang="zh-CN" sz="2200" dirty="0" err="1"/>
                <a:t>np.array</a:t>
              </a:r>
              <a:r>
                <a:rPr lang="en-US" altLang="zh-CN" sz="2200" dirty="0"/>
                <a:t>([[1,2,3], [4,5,6]], </a:t>
              </a:r>
              <a:r>
                <a:rPr lang="en-US" altLang="zh-CN" sz="2200" dirty="0" err="1"/>
                <a:t>dtype</a:t>
              </a:r>
              <a:r>
                <a:rPr lang="en-US" altLang="zh-CN" sz="2200" dirty="0"/>
                <a:t> = np.float32)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np.zeros_like</a:t>
              </a:r>
              <a:r>
                <a:rPr lang="en-US" altLang="zh-CN" sz="2200" dirty="0"/>
                <a:t>(x)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200" dirty="0">
                  <a:solidFill>
                    <a:srgbClr val="0070C0"/>
                  </a:solidFill>
                </a:rPr>
                <a:t>([[0., 0., 0.],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[</a:t>
              </a:r>
              <a:r>
                <a:rPr lang="en-US" altLang="zh-CN" sz="2200" dirty="0">
                  <a:solidFill>
                    <a:srgbClr val="0070C0"/>
                  </a:solidFill>
                </a:rPr>
                <a:t>0., 0., 0.]], </a:t>
              </a:r>
              <a:r>
                <a:rPr lang="en-US" altLang="zh-CN" sz="22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200" dirty="0">
                  <a:solidFill>
                    <a:srgbClr val="0070C0"/>
                  </a:solidFill>
                </a:rPr>
                <a:t>=float32)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np.ones_like</a:t>
              </a:r>
              <a:r>
                <a:rPr lang="en-US" altLang="zh-CN" sz="2200" dirty="0"/>
                <a:t>(x)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200" dirty="0">
                  <a:solidFill>
                    <a:srgbClr val="0070C0"/>
                  </a:solidFill>
                </a:rPr>
                <a:t>([[1., 1., 1.],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[</a:t>
              </a:r>
              <a:r>
                <a:rPr lang="en-US" altLang="zh-CN" sz="2200" dirty="0">
                  <a:solidFill>
                    <a:srgbClr val="0070C0"/>
                  </a:solidFill>
                </a:rPr>
                <a:t>1., 1., 1.]], </a:t>
              </a:r>
              <a:r>
                <a:rPr lang="en-US" altLang="zh-CN" sz="22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200" dirty="0">
                  <a:solidFill>
                    <a:srgbClr val="0070C0"/>
                  </a:solidFill>
                </a:rPr>
                <a:t>=float32)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np.full_like</a:t>
              </a:r>
              <a:r>
                <a:rPr lang="en-US" altLang="zh-CN" sz="2200" dirty="0"/>
                <a:t>(x, 5)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200" dirty="0">
                  <a:solidFill>
                    <a:srgbClr val="0070C0"/>
                  </a:solidFill>
                </a:rPr>
                <a:t>([[5., 5., 5.],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[</a:t>
              </a:r>
              <a:r>
                <a:rPr lang="en-US" altLang="zh-CN" sz="2200" dirty="0">
                  <a:solidFill>
                    <a:srgbClr val="0070C0"/>
                  </a:solidFill>
                </a:rPr>
                <a:t>5., 5., 5.]], </a:t>
              </a:r>
              <a:r>
                <a:rPr lang="en-US" altLang="zh-CN" sz="22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200" dirty="0">
                  <a:solidFill>
                    <a:srgbClr val="0070C0"/>
                  </a:solidFill>
                </a:rPr>
                <a:t>=float32)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596853" y="2798573"/>
              <a:ext cx="396304" cy="16630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5536" y="1923678"/>
            <a:ext cx="1944216" cy="144911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zeros_like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()</a:t>
            </a:r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 </a:t>
            </a:r>
            <a:r>
              <a:rPr lang="en-US" altLang="zh-CN" sz="28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ones_like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()</a:t>
            </a:r>
          </a:p>
          <a:p>
            <a:pPr>
              <a:spcBef>
                <a:spcPts val="450"/>
              </a:spcBef>
            </a:pPr>
            <a:r>
              <a:rPr lang="en-US" altLang="zh-CN" sz="28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full_like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endParaRPr lang="en-US" altLang="zh-CN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4794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483768" y="951575"/>
            <a:ext cx="5544616" cy="2961919"/>
            <a:chOff x="548640" y="2769648"/>
            <a:chExt cx="2341790" cy="1438958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769648"/>
              <a:ext cx="2341790" cy="143895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endParaRPr lang="en-US" altLang="zh-CN" sz="16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np.identity</a:t>
              </a:r>
              <a:r>
                <a:rPr lang="en-US" altLang="zh-CN" sz="2200" dirty="0"/>
                <a:t>(3)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array([[1., 0., 0.],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[0., 1., 0.],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[0., 0., 1.]])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np.eye</a:t>
              </a:r>
              <a:r>
                <a:rPr lang="en-US" altLang="zh-CN" sz="2200" dirty="0"/>
                <a:t>(3)</a:t>
              </a:r>
              <a:endParaRPr lang="zh-CN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array([[1., 0., 0.],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[0., 1., 0.],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rgbClr val="0070C0"/>
                  </a:solidFill>
                </a:rPr>
                <a:t>            [0., 0., 1.]])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596853" y="2798573"/>
              <a:ext cx="396304" cy="16630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5536" y="1923678"/>
            <a:ext cx="1944216" cy="101822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identity()</a:t>
            </a:r>
          </a:p>
          <a:p>
            <a:pPr>
              <a:spcBef>
                <a:spcPts val="450"/>
              </a:spcBef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eye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endParaRPr lang="en-US" altLang="zh-CN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760132" y="1011114"/>
            <a:ext cx="3168352" cy="2902380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200" dirty="0"/>
          </a:p>
          <a:p>
            <a:endParaRPr lang="en-US" altLang="zh-CN" sz="1500" dirty="0"/>
          </a:p>
          <a:p>
            <a:pPr>
              <a:lnSpc>
                <a:spcPct val="90000"/>
              </a:lnSpc>
            </a:pPr>
            <a:endParaRPr lang="en-US" altLang="zh-CN" sz="1600" dirty="0" smtClean="0"/>
          </a:p>
          <a:p>
            <a:pPr>
              <a:lnSpc>
                <a:spcPct val="80000"/>
              </a:lnSpc>
            </a:pPr>
            <a:r>
              <a:rPr lang="en-US" altLang="zh-CN" sz="2200" dirty="0"/>
              <a:t>&gt;&gt;&gt; </a:t>
            </a:r>
            <a:r>
              <a:rPr lang="en-US" altLang="zh-CN" sz="2200" dirty="0" err="1"/>
              <a:t>np.eye</a:t>
            </a:r>
            <a:r>
              <a:rPr lang="en-US" altLang="zh-CN" sz="2200" dirty="0"/>
              <a:t>(3, k = 1)</a:t>
            </a:r>
            <a:endParaRPr lang="zh-CN" altLang="zh-CN" sz="2200" dirty="0"/>
          </a:p>
          <a:p>
            <a:pPr>
              <a:lnSpc>
                <a:spcPct val="80000"/>
              </a:lnSpc>
            </a:pPr>
            <a:r>
              <a:rPr lang="en-US" altLang="zh-CN" sz="2200" dirty="0">
                <a:solidFill>
                  <a:srgbClr val="0070C0"/>
                </a:solidFill>
              </a:rPr>
              <a:t>array([[0., 1., 0.],</a:t>
            </a:r>
            <a:endParaRPr lang="zh-CN" altLang="zh-CN" sz="2200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2200" dirty="0">
                <a:solidFill>
                  <a:srgbClr val="0070C0"/>
                </a:solidFill>
              </a:rPr>
              <a:t>            </a:t>
            </a:r>
            <a:r>
              <a:rPr lang="zh-CN" altLang="zh-CN" sz="2200" dirty="0">
                <a:solidFill>
                  <a:srgbClr val="0070C0"/>
                </a:solidFill>
              </a:rPr>
              <a:t>[0., 0., 1.],</a:t>
            </a:r>
          </a:p>
          <a:p>
            <a:pPr>
              <a:lnSpc>
                <a:spcPct val="80000"/>
              </a:lnSpc>
            </a:pPr>
            <a:r>
              <a:rPr lang="zh-CN" altLang="zh-CN" sz="2200" dirty="0">
                <a:solidFill>
                  <a:srgbClr val="0070C0"/>
                </a:solidFill>
              </a:rPr>
              <a:t>  </a:t>
            </a:r>
            <a:r>
              <a:rPr lang="en-US" altLang="zh-CN" sz="2200" dirty="0" smtClean="0">
                <a:solidFill>
                  <a:srgbClr val="0070C0"/>
                </a:solidFill>
              </a:rPr>
              <a:t>         </a:t>
            </a:r>
            <a:r>
              <a:rPr lang="zh-CN" altLang="zh-CN" sz="2200" dirty="0" smtClean="0">
                <a:solidFill>
                  <a:srgbClr val="0070C0"/>
                </a:solidFill>
              </a:rPr>
              <a:t> </a:t>
            </a:r>
            <a:r>
              <a:rPr lang="zh-CN" altLang="zh-CN" sz="2200" dirty="0">
                <a:solidFill>
                  <a:srgbClr val="0070C0"/>
                </a:solidFill>
              </a:rPr>
              <a:t>[0., 0., 0.]])</a:t>
            </a:r>
          </a:p>
          <a:p>
            <a:pPr>
              <a:lnSpc>
                <a:spcPct val="80000"/>
              </a:lnSpc>
            </a:pPr>
            <a:r>
              <a:rPr lang="zh-CN" altLang="zh-CN" sz="2200" dirty="0"/>
              <a:t>&gt;&gt;&gt; np.eye(4, k = -2)</a:t>
            </a:r>
          </a:p>
          <a:p>
            <a:pPr>
              <a:lnSpc>
                <a:spcPct val="80000"/>
              </a:lnSpc>
            </a:pPr>
            <a:r>
              <a:rPr lang="zh-CN" altLang="zh-CN" sz="2200" dirty="0">
                <a:solidFill>
                  <a:srgbClr val="0070C0"/>
                </a:solidFill>
              </a:rPr>
              <a:t>array([[0., 0., 0., 0.],</a:t>
            </a:r>
          </a:p>
          <a:p>
            <a:pPr>
              <a:lnSpc>
                <a:spcPct val="80000"/>
              </a:lnSpc>
            </a:pPr>
            <a:r>
              <a:rPr lang="zh-CN" altLang="zh-CN" sz="2200" dirty="0">
                <a:solidFill>
                  <a:srgbClr val="0070C0"/>
                </a:solidFill>
              </a:rPr>
              <a:t>            [0., 0., 0., 0.],</a:t>
            </a:r>
          </a:p>
          <a:p>
            <a:pPr>
              <a:lnSpc>
                <a:spcPct val="80000"/>
              </a:lnSpc>
            </a:pPr>
            <a:r>
              <a:rPr lang="zh-CN" altLang="zh-CN" sz="2200" dirty="0">
                <a:solidFill>
                  <a:srgbClr val="0070C0"/>
                </a:solidFill>
              </a:rPr>
              <a:t>            [1., 0., 0., 0.],</a:t>
            </a:r>
          </a:p>
          <a:p>
            <a:pPr>
              <a:lnSpc>
                <a:spcPct val="80000"/>
              </a:lnSpc>
            </a:pPr>
            <a:r>
              <a:rPr lang="zh-CN" altLang="zh-CN" sz="2200" dirty="0">
                <a:solidFill>
                  <a:srgbClr val="0070C0"/>
                </a:solidFill>
              </a:rPr>
              <a:t>            [0., 1., 0., 0.]])</a:t>
            </a:r>
          </a:p>
          <a:p>
            <a:pPr>
              <a:lnSpc>
                <a:spcPct val="80000"/>
              </a:lnSpc>
            </a:pPr>
            <a:endParaRPr lang="en-US" altLang="zh-CN" sz="2200" dirty="0">
              <a:solidFill>
                <a:srgbClr val="0070C0"/>
              </a:solidFill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6012160" y="975109"/>
            <a:ext cx="938322" cy="342327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17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123728" y="1077593"/>
            <a:ext cx="6912768" cy="3492384"/>
            <a:chOff x="584668" y="2653494"/>
            <a:chExt cx="2265779" cy="1142493"/>
          </a:xfrm>
        </p:grpSpPr>
        <p:sp>
          <p:nvSpPr>
            <p:cNvPr id="8" name="任意多边形 7"/>
            <p:cNvSpPr/>
            <p:nvPr/>
          </p:nvSpPr>
          <p:spPr>
            <a:xfrm>
              <a:off x="584668" y="2653494"/>
              <a:ext cx="2265779" cy="114249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endParaRPr lang="en-US" altLang="zh-CN" sz="1600" dirty="0" smtClean="0"/>
            </a:p>
            <a:p>
              <a:pPr>
                <a:lnSpc>
                  <a:spcPct val="80000"/>
                </a:lnSpc>
              </a:pPr>
              <a:r>
                <a:rPr lang="pt-BR" altLang="zh-CN" sz="2400" dirty="0"/>
                <a:t>&gt;&gt;&gt; np.arange(1, 5, 0.5)</a:t>
              </a:r>
            </a:p>
            <a:p>
              <a:pPr>
                <a:lnSpc>
                  <a:spcPct val="80000"/>
                </a:lnSpc>
              </a:pPr>
              <a:r>
                <a:rPr lang="pt-BR" altLang="zh-CN" sz="2400" dirty="0">
                  <a:solidFill>
                    <a:srgbClr val="0070C0"/>
                  </a:solidFill>
                </a:rPr>
                <a:t>array([ 1. ,  1.5,  2. ,  2.5,  3. ,  3.5,  4. ,  4.5])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np.linspace</a:t>
              </a:r>
              <a:r>
                <a:rPr lang="en-US" altLang="zh-CN" sz="2400" dirty="0"/>
                <a:t>(1, 2, 10, endpoint =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False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array([ 1. ,  1.1,  1.2,  1.3,  1.4,  1.5,  1.6,  1.7,  1.8,  1.9])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np.empty</a:t>
              </a:r>
              <a:r>
                <a:rPr lang="en-US" altLang="zh-CN" sz="2400" dirty="0"/>
                <a:t>((2, 2</a:t>
              </a:r>
              <a:r>
                <a:rPr lang="en-US" altLang="zh-CN" sz="2400" dirty="0" smtClean="0"/>
                <a:t>))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>
                  <a:solidFill>
                    <a:srgbClr val="0070C0"/>
                  </a:solidFill>
                </a:rPr>
                <a:t>([[ 1.49166815e-154, -1.29073971e-231],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            [ </a:t>
              </a:r>
              <a:r>
                <a:rPr lang="en-US" altLang="zh-CN" sz="2400" dirty="0">
                  <a:solidFill>
                    <a:srgbClr val="0070C0"/>
                  </a:solidFill>
                </a:rPr>
                <a:t>1.48219694e-323,  0.00000000e+000]])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endParaRPr lang="en-US" altLang="zh-CN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20695" y="2678171"/>
              <a:ext cx="396304" cy="13440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3528" y="2067694"/>
            <a:ext cx="1728192" cy="15132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arange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()</a:t>
            </a:r>
          </a:p>
          <a:p>
            <a:pPr>
              <a:spcBef>
                <a:spcPts val="450"/>
              </a:spcBef>
            </a:pPr>
            <a:r>
              <a:rPr lang="en-US" altLang="zh-CN" sz="28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linspace</a:t>
            </a: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()</a:t>
            </a:r>
          </a:p>
          <a:p>
            <a:pPr>
              <a:spcBef>
                <a:spcPts val="450"/>
              </a:spcBef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empty()</a:t>
            </a:r>
          </a:p>
        </p:txBody>
      </p:sp>
    </p:spTree>
    <p:extLst>
      <p:ext uri="{BB962C8B-B14F-4D97-AF65-F5344CB8AC3E}">
        <p14:creationId xmlns:p14="http://schemas.microsoft.com/office/powerpoint/2010/main" val="96609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的创建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555776" y="951576"/>
            <a:ext cx="6264697" cy="3276360"/>
            <a:chOff x="584668" y="2653494"/>
            <a:chExt cx="2315179" cy="1316037"/>
          </a:xfrm>
        </p:grpSpPr>
        <p:sp>
          <p:nvSpPr>
            <p:cNvPr id="8" name="任意多边形 7"/>
            <p:cNvSpPr/>
            <p:nvPr/>
          </p:nvSpPr>
          <p:spPr>
            <a:xfrm>
              <a:off x="584668" y="2653494"/>
              <a:ext cx="2315179" cy="131603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endParaRPr lang="en-US" altLang="zh-CN" sz="1600" dirty="0" smtClean="0"/>
            </a:p>
            <a:p>
              <a:pPr>
                <a:lnSpc>
                  <a:spcPct val="90000"/>
                </a:lnSpc>
              </a:pPr>
              <a:r>
                <a:rPr lang="pt-BR" altLang="zh-CN" sz="2400" dirty="0" smtClean="0"/>
                <a:t>&gt;&gt;&gt; np.fromfunction(</a:t>
              </a:r>
              <a:r>
                <a:rPr lang="pt-BR" altLang="zh-CN" sz="2400" dirty="0" smtClean="0">
                  <a:solidFill>
                    <a:schemeClr val="accent6"/>
                  </a:solidFill>
                </a:rPr>
                <a:t>lambda</a:t>
              </a:r>
              <a:r>
                <a:rPr lang="pt-BR" altLang="zh-CN" sz="2400" dirty="0" smtClean="0"/>
                <a:t> </a:t>
              </a:r>
              <a:r>
                <a:rPr lang="pt-BR" altLang="zh-CN" sz="2400" dirty="0"/>
                <a:t>i</a:t>
              </a:r>
              <a:r>
                <a:rPr lang="pt-BR" altLang="zh-CN" sz="2400" dirty="0" smtClean="0"/>
                <a:t>, j</a:t>
              </a:r>
              <a:r>
                <a:rPr lang="pt-BR" altLang="zh-CN" sz="2400" dirty="0"/>
                <a:t>:(i+1)*(j+1), (9,9</a:t>
              </a:r>
              <a:r>
                <a:rPr lang="pt-BR" altLang="zh-CN" sz="2400" dirty="0" smtClean="0"/>
                <a:t>))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array([[  1.,   2.,   3.,   4.,   5.,   6.,   7.,   8.,   9.],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2.,   4.,   6.,   8.,  10.,  12.,  14.,  16.,  18.],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3.,   6.,   9.,  12.,  15.,  18.,  21.,  24.,  27.],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4.,   8.,  12.,  16.,  20.,  24.,  28.,  32.,  36.],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5.,  10.,  15.,  20.,  25.,  30.,  35.,  40.,  45.],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6.,  12.,  18.,  24.,  30.,  36.,  42.,  48.,  54.],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7.,  14.,  21.,  28.,  35.,  42.,  49.,  56.,  63.],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8.,  16.,  24.,  32.,  40.,  48.,  56.,  64.,  72.],</a:t>
              </a:r>
            </a:p>
            <a:p>
              <a:pPr>
                <a:lnSpc>
                  <a:spcPct val="9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            [  9.,  18.,  27.,  36.,  45.,  54.,  63.,  72.,  81.]])</a:t>
              </a:r>
            </a:p>
            <a:p>
              <a:pPr>
                <a:lnSpc>
                  <a:spcPct val="90000"/>
                </a:lnSpc>
              </a:pPr>
              <a:endParaRPr lang="pt-BR" altLang="zh-CN" sz="1600" dirty="0" smtClean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20695" y="2678171"/>
              <a:ext cx="396304" cy="13440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23528" y="2067694"/>
            <a:ext cx="216024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spc="-15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fromfunction</a:t>
            </a:r>
            <a:r>
              <a:rPr lang="en-US" altLang="zh-CN" sz="2800" spc="-1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81762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10.2.3 </a:t>
            </a:r>
            <a:r>
              <a:rPr lang="en-US" altLang="zh-CN" sz="3600" cap="none" dirty="0" err="1" smtClean="0"/>
              <a:t>ndarray</a:t>
            </a:r>
            <a:r>
              <a:rPr lang="zh-CN" altLang="en-US" sz="3600" cap="none" dirty="0" smtClean="0"/>
              <a:t>的操作和运算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2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396043"/>
          </a:xfrm>
        </p:spPr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的基本操作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切片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973593" y="908912"/>
            <a:ext cx="5688632" cy="3798427"/>
            <a:chOff x="548640" y="2638710"/>
            <a:chExt cx="2125625" cy="1608004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638710"/>
              <a:ext cx="2125625" cy="16080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75000"/>
                </a:lnSpc>
              </a:pPr>
              <a:r>
                <a:rPr lang="en-US" altLang="zh-CN" sz="2300" dirty="0"/>
                <a:t>&gt;&gt;&gt; </a:t>
              </a:r>
              <a:r>
                <a:rPr lang="en-US" altLang="zh-CN" sz="2300" dirty="0" err="1"/>
                <a:t>aArray</a:t>
              </a:r>
              <a:r>
                <a:rPr lang="en-US" altLang="zh-CN" sz="2300" dirty="0"/>
                <a:t> = </a:t>
              </a:r>
              <a:r>
                <a:rPr lang="en-US" altLang="zh-CN" sz="2300" dirty="0" err="1" smtClean="0"/>
                <a:t>np.array</a:t>
              </a:r>
              <a:r>
                <a:rPr lang="en-US" altLang="zh-CN" sz="2300" dirty="0" smtClean="0"/>
                <a:t>([(1, 2, 3), (4, 5, 6)])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array([[1, 2, 3],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300" dirty="0" smtClean="0">
                  <a:solidFill>
                    <a:srgbClr val="0070C0"/>
                  </a:solidFill>
                </a:rPr>
                <a:t>     [</a:t>
              </a:r>
              <a:r>
                <a:rPr lang="en-US" altLang="zh-CN" sz="2300" dirty="0">
                  <a:solidFill>
                    <a:srgbClr val="0070C0"/>
                  </a:solidFill>
                </a:rPr>
                <a:t>4, 5, 6</a:t>
              </a:r>
              <a:r>
                <a:rPr lang="en-US" altLang="zh-CN" sz="2300" dirty="0" smtClean="0">
                  <a:solidFill>
                    <a:srgbClr val="0070C0"/>
                  </a:solidFill>
                </a:rPr>
                <a:t>]])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/>
                <a:t>&gt;&gt;&gt; </a:t>
              </a:r>
              <a:r>
                <a:rPr lang="en-US" altLang="zh-CN" sz="23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300" dirty="0"/>
                <a:t>(</a:t>
              </a:r>
              <a:r>
                <a:rPr lang="en-US" altLang="zh-CN" sz="2300" dirty="0" err="1"/>
                <a:t>aArray</a:t>
              </a:r>
              <a:r>
                <a:rPr lang="en-US" altLang="zh-CN" sz="2300" dirty="0"/>
                <a:t>[1</a:t>
              </a:r>
              <a:r>
                <a:rPr lang="en-US" altLang="zh-CN" sz="2300" dirty="0" smtClean="0"/>
                <a:t>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[4 5 6]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/>
                <a:t>&gt;&gt;&gt; </a:t>
              </a:r>
              <a:r>
                <a:rPr lang="en-US" altLang="zh-CN" sz="23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300" dirty="0"/>
                <a:t>(</a:t>
              </a:r>
              <a:r>
                <a:rPr lang="en-US" altLang="zh-CN" sz="2300" dirty="0" err="1"/>
                <a:t>aArray</a:t>
              </a:r>
              <a:r>
                <a:rPr lang="en-US" altLang="zh-CN" sz="2300" dirty="0"/>
                <a:t>[0</a:t>
              </a:r>
              <a:r>
                <a:rPr lang="en-US" altLang="zh-CN" sz="2300" dirty="0" smtClean="0"/>
                <a:t>: 2</a:t>
              </a:r>
              <a:r>
                <a:rPr lang="en-US" altLang="zh-CN" sz="2300" dirty="0"/>
                <a:t>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[[1 2 3]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 [4 5 6]]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 smtClean="0"/>
                <a:t>&gt;&gt;&gt; </a:t>
              </a:r>
              <a:r>
                <a:rPr lang="en-US" altLang="zh-CN" sz="23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300" dirty="0"/>
                <a:t>(</a:t>
              </a:r>
              <a:r>
                <a:rPr lang="en-US" altLang="zh-CN" sz="2300" dirty="0" err="1"/>
                <a:t>aArray</a:t>
              </a:r>
              <a:r>
                <a:rPr lang="en-US" altLang="zh-CN" sz="2300" dirty="0" smtClean="0"/>
                <a:t>[:, [</a:t>
              </a:r>
              <a:r>
                <a:rPr lang="en-US" altLang="zh-CN" sz="2300" dirty="0"/>
                <a:t>0</a:t>
              </a:r>
              <a:r>
                <a:rPr lang="en-US" altLang="zh-CN" sz="2300" dirty="0" smtClean="0"/>
                <a:t>, 1</a:t>
              </a:r>
              <a:r>
                <a:rPr lang="en-US" altLang="zh-CN" sz="2300" dirty="0"/>
                <a:t>]])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[[1 2]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 </a:t>
              </a:r>
              <a:r>
                <a:rPr lang="en-US" altLang="zh-CN" sz="2300" dirty="0" smtClean="0">
                  <a:solidFill>
                    <a:srgbClr val="0070C0"/>
                  </a:solidFill>
                </a:rPr>
                <a:t>[</a:t>
              </a:r>
              <a:r>
                <a:rPr lang="en-US" altLang="zh-CN" sz="2300" dirty="0">
                  <a:solidFill>
                    <a:srgbClr val="0070C0"/>
                  </a:solidFill>
                </a:rPr>
                <a:t>4 5]]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 smtClean="0"/>
                <a:t>&gt;&gt;&gt; </a:t>
              </a:r>
              <a:r>
                <a:rPr lang="en-US" altLang="zh-CN" sz="23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300" dirty="0"/>
                <a:t>(</a:t>
              </a:r>
              <a:r>
                <a:rPr lang="en-US" altLang="zh-CN" sz="2300" dirty="0" err="1"/>
                <a:t>aArray</a:t>
              </a:r>
              <a:r>
                <a:rPr lang="en-US" altLang="zh-CN" sz="2300" dirty="0"/>
                <a:t>[1</a:t>
              </a:r>
              <a:r>
                <a:rPr lang="en-US" altLang="zh-CN" sz="2300" dirty="0" smtClean="0"/>
                <a:t>, [</a:t>
              </a:r>
              <a:r>
                <a:rPr lang="en-US" altLang="zh-CN" sz="2300" dirty="0"/>
                <a:t>0</a:t>
              </a:r>
              <a:r>
                <a:rPr lang="en-US" altLang="zh-CN" sz="2300" dirty="0" smtClean="0"/>
                <a:t>, 1</a:t>
              </a:r>
              <a:r>
                <a:rPr lang="en-US" altLang="zh-CN" sz="2300" dirty="0"/>
                <a:t>]])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300" dirty="0">
                  <a:solidFill>
                    <a:srgbClr val="0070C0"/>
                  </a:solidFill>
                </a:rPr>
                <a:t>[4 5</a:t>
              </a:r>
              <a:r>
                <a:rPr lang="en-US" altLang="zh-CN" sz="2300" dirty="0" smtClean="0">
                  <a:solidFill>
                    <a:srgbClr val="0070C0"/>
                  </a:solidFill>
                </a:rPr>
                <a:t>]</a:t>
              </a:r>
              <a:endParaRPr lang="en-US" altLang="zh-CN" sz="23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14044" y="2638710"/>
              <a:ext cx="365102" cy="15219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457200" y="1707654"/>
            <a:ext cx="1275710" cy="887450"/>
            <a:chOff x="539552" y="3356992"/>
            <a:chExt cx="1656184" cy="1152128"/>
          </a:xfrm>
          <a:effectLst/>
        </p:grpSpPr>
        <p:sp>
          <p:nvSpPr>
            <p:cNvPr id="34" name="立方体 33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5" name="立方体 34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6" name="立方体 35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9" name="立方体 38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40" name="立方体 39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41" name="立方体 40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624121"/>
              </p:ext>
            </p:extLst>
          </p:nvPr>
        </p:nvGraphicFramePr>
        <p:xfrm>
          <a:off x="444444" y="1847965"/>
          <a:ext cx="1174182" cy="756084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913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2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4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5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6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5436096" y="2310782"/>
            <a:ext cx="3381105" cy="2396557"/>
            <a:chOff x="134444" y="177034"/>
            <a:chExt cx="3266122" cy="3664825"/>
          </a:xfrm>
        </p:grpSpPr>
        <p:sp>
          <p:nvSpPr>
            <p:cNvPr id="16" name="任意多边形 15"/>
            <p:cNvSpPr/>
            <p:nvPr/>
          </p:nvSpPr>
          <p:spPr>
            <a:xfrm>
              <a:off x="134444" y="177036"/>
              <a:ext cx="3266122" cy="366482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pPr>
                <a:lnSpc>
                  <a:spcPct val="7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[:, </a:t>
              </a:r>
              <a:r>
                <a:rPr lang="en-US" altLang="zh-CN" sz="2400" dirty="0" smtClean="0"/>
                <a:t>1:])</a:t>
              </a:r>
              <a:endParaRPr lang="en-US" altLang="zh-CN" sz="2400" dirty="0"/>
            </a:p>
            <a:p>
              <a:pPr>
                <a:lnSpc>
                  <a:spcPct val="75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[[2 3]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[5 6]]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aArray</a:t>
              </a:r>
              <a:r>
                <a:rPr lang="en-US" altLang="zh-CN" sz="2400" dirty="0" smtClean="0"/>
                <a:t>[:,::2])</a:t>
              </a:r>
              <a:endParaRPr lang="en-US" altLang="zh-CN" sz="2400" dirty="0"/>
            </a:p>
            <a:p>
              <a:pPr>
                <a:lnSpc>
                  <a:spcPct val="75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[[</a:t>
              </a:r>
              <a:r>
                <a:rPr lang="en-US" altLang="zh-CN" sz="2400" dirty="0">
                  <a:solidFill>
                    <a:srgbClr val="0070C0"/>
                  </a:solidFill>
                </a:rPr>
                <a:t>1 3]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[4 6]]</a:t>
              </a:r>
            </a:p>
            <a:p>
              <a:pPr>
                <a:lnSpc>
                  <a:spcPct val="85000"/>
                </a:lnSpc>
              </a:pPr>
              <a:endParaRPr lang="en-US" altLang="zh-CN" sz="1400" dirty="0" smtClean="0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739925" y="177034"/>
              <a:ext cx="712984" cy="68503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712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的基本操作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改变数组形状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77145" y="987574"/>
            <a:ext cx="5002967" cy="3726406"/>
            <a:chOff x="548640" y="2675426"/>
            <a:chExt cx="1919726" cy="1674564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675426"/>
              <a:ext cx="1919726" cy="167456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/>
                <a:t>([(1,2,3),(4,5,6)])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aArray.shape</a:t>
              </a:r>
              <a:endParaRPr lang="en-US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(2, 3)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bArray = </a:t>
              </a:r>
              <a:r>
                <a:rPr lang="en-US" altLang="zh-CN" sz="2400" dirty="0" err="1"/>
                <a:t>aArray.reshape</a:t>
              </a:r>
              <a:r>
                <a:rPr lang="en-US" altLang="zh-CN" sz="2400" dirty="0"/>
                <a:t>(3,2)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bArray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array([[1, 2],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</a:t>
              </a:r>
              <a:r>
                <a:rPr lang="en-US" altLang="zh-CN" sz="2400" dirty="0">
                  <a:solidFill>
                    <a:srgbClr val="0070C0"/>
                  </a:solidFill>
                </a:rPr>
                <a:t>3, 4],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</a:t>
              </a:r>
              <a:r>
                <a:rPr lang="en-US" altLang="zh-CN" sz="2400" dirty="0">
                  <a:solidFill>
                    <a:srgbClr val="0070C0"/>
                  </a:solidFill>
                </a:rPr>
                <a:t>5, 6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]])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aArray</a:t>
              </a:r>
              <a:endParaRPr lang="en-US" altLang="zh-CN" sz="2400" dirty="0" smtClean="0"/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([[1, 2, 3],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[4, 5, 6]])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14028" y="2715879"/>
              <a:ext cx="448595" cy="18605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836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ndarray</a:t>
            </a:r>
            <a:r>
              <a:rPr lang="zh-CN" altLang="en-US" dirty="0"/>
              <a:t>的基本操作</a:t>
            </a:r>
            <a:r>
              <a:rPr lang="en-US" altLang="zh-CN" dirty="0"/>
              <a:t>-</a:t>
            </a:r>
            <a:r>
              <a:rPr lang="zh-CN" altLang="en-US" dirty="0"/>
              <a:t>改变数组形状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979712" y="1077592"/>
            <a:ext cx="4752527" cy="3582394"/>
            <a:chOff x="450298" y="-60323"/>
            <a:chExt cx="2851926" cy="3960004"/>
          </a:xfrm>
        </p:grpSpPr>
        <p:sp>
          <p:nvSpPr>
            <p:cNvPr id="5" name="任意多边形 4"/>
            <p:cNvSpPr/>
            <p:nvPr/>
          </p:nvSpPr>
          <p:spPr>
            <a:xfrm>
              <a:off x="450298" y="234858"/>
              <a:ext cx="2851926" cy="366482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np.arange</a:t>
              </a:r>
              <a:r>
                <a:rPr lang="en-US" altLang="zh-CN" sz="2400" dirty="0"/>
                <a:t>(1, 17)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array([ 1,  2,  3, ..., 14, 15, 16])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aArray.resize</a:t>
              </a:r>
              <a:r>
                <a:rPr lang="en-US" altLang="zh-CN" sz="2400" dirty="0"/>
                <a:t>(4, 4)</a:t>
              </a:r>
              <a:endParaRPr lang="zh-CN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array([[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1</a:t>
              </a:r>
              <a:r>
                <a:rPr lang="en-US" altLang="zh-CN" sz="2400" dirty="0">
                  <a:solidFill>
                    <a:srgbClr val="0070C0"/>
                  </a:solidFill>
                </a:rPr>
                <a:t>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2,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3</a:t>
              </a:r>
              <a:r>
                <a:rPr lang="en-US" altLang="zh-CN" sz="2400" dirty="0">
                  <a:solidFill>
                    <a:srgbClr val="0070C0"/>
                  </a:solidFill>
                </a:rPr>
                <a:t>,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4</a:t>
              </a:r>
              <a:r>
                <a:rPr lang="en-US" altLang="zh-CN" sz="2400" dirty="0">
                  <a:solidFill>
                    <a:srgbClr val="0070C0"/>
                  </a:solidFill>
                </a:rPr>
                <a:t>],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  5</a:t>
              </a:r>
              <a:r>
                <a:rPr lang="en-US" altLang="zh-CN" sz="2400" dirty="0">
                  <a:solidFill>
                    <a:srgbClr val="0070C0"/>
                  </a:solidFill>
                </a:rPr>
                <a:t>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6,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7</a:t>
              </a:r>
              <a:r>
                <a:rPr lang="en-US" altLang="zh-CN" sz="2400" dirty="0">
                  <a:solidFill>
                    <a:srgbClr val="0070C0"/>
                  </a:solidFill>
                </a:rPr>
                <a:t>,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8</a:t>
              </a:r>
              <a:r>
                <a:rPr lang="en-US" altLang="zh-CN" sz="2400" dirty="0">
                  <a:solidFill>
                    <a:srgbClr val="0070C0"/>
                  </a:solidFill>
                </a:rPr>
                <a:t>],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[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9, 10, 11,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12</a:t>
              </a:r>
              <a:r>
                <a:rPr lang="en-US" altLang="zh-CN" sz="2400" dirty="0">
                  <a:solidFill>
                    <a:srgbClr val="0070C0"/>
                  </a:solidFill>
                </a:rPr>
                <a:t>],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</a:t>
              </a:r>
              <a:r>
                <a:rPr lang="en-US" altLang="zh-CN" sz="2400" dirty="0">
                  <a:solidFill>
                    <a:srgbClr val="0070C0"/>
                  </a:solidFill>
                </a:rPr>
                <a:t>13, 14, 15, 16]])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endParaRPr lang="en-US" altLang="zh-CN" sz="1400" dirty="0" smtClean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579931" y="-60323"/>
              <a:ext cx="712984" cy="36663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65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</a:t>
            </a:r>
            <a:r>
              <a:rPr lang="zh-CN" altLang="en-US" dirty="0"/>
              <a:t>基本</a:t>
            </a:r>
            <a:r>
              <a:rPr lang="zh-CN" altLang="en-US" dirty="0" smtClean="0"/>
              <a:t>操作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堆叠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636784" y="1347614"/>
            <a:ext cx="4167464" cy="3240360"/>
            <a:chOff x="548640" y="352286"/>
            <a:chExt cx="3001038" cy="3489572"/>
          </a:xfrm>
        </p:grpSpPr>
        <p:sp>
          <p:nvSpPr>
            <p:cNvPr id="13" name="任意多边形 12"/>
            <p:cNvSpPr/>
            <p:nvPr/>
          </p:nvSpPr>
          <p:spPr>
            <a:xfrm>
              <a:off x="548640" y="352286"/>
              <a:ext cx="3001038" cy="348957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r>
                <a:rPr lang="en-US" altLang="zh-CN" sz="2400" dirty="0" smtClean="0"/>
                <a:t>&gt;&gt;&gt; bArray </a:t>
              </a:r>
              <a:r>
                <a:rPr lang="en-US" altLang="zh-CN" sz="2400" dirty="0"/>
                <a:t>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/>
                <a:t>([1,3,7])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cArray </a:t>
              </a:r>
              <a:r>
                <a:rPr lang="en-US" altLang="zh-CN" sz="2400" dirty="0"/>
                <a:t>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/>
                <a:t>([3,5,8])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np.vstack((bArray</a:t>
              </a:r>
              <a:r>
                <a:rPr lang="en-US" altLang="zh-CN" sz="2400" dirty="0" smtClean="0"/>
                <a:t>, cArray))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array([[1, 3, 7],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</a:t>
              </a:r>
              <a:r>
                <a:rPr lang="en-US" altLang="zh-CN" sz="2400" dirty="0">
                  <a:solidFill>
                    <a:srgbClr val="0070C0"/>
                  </a:solidFill>
                </a:rPr>
                <a:t>3, 5, 8]])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np.hstack</a:t>
              </a:r>
              <a:r>
                <a:rPr lang="en-US" altLang="zh-CN" sz="2400" dirty="0"/>
                <a:t>((bArray</a:t>
              </a:r>
              <a:r>
                <a:rPr lang="en-US" altLang="zh-CN" sz="2400" dirty="0" smtClean="0"/>
                <a:t>, cArray</a:t>
              </a:r>
              <a:r>
                <a:rPr lang="en-US" altLang="zh-CN" sz="2400" dirty="0"/>
                <a:t>))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array([1, 3, 7, 3, 5, 8])</a:t>
              </a:r>
            </a:p>
            <a:p>
              <a:pPr>
                <a:lnSpc>
                  <a:spcPct val="85000"/>
                </a:lnSpc>
              </a:pPr>
              <a:endParaRPr lang="en-US" altLang="zh-CN" sz="1400" dirty="0" smtClean="0"/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697720" y="352286"/>
              <a:ext cx="777807" cy="58588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71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的运算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746080" y="1051574"/>
            <a:ext cx="5146400" cy="3680416"/>
            <a:chOff x="548640" y="2653950"/>
            <a:chExt cx="2125625" cy="1554656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653950"/>
              <a:ext cx="2125625" cy="155465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 smtClean="0"/>
                <a:t>([(1,2,3),(4,5,6)])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bArray 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/>
                <a:t>([(2,2,2),(2,2,2)])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cArray =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* bArray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cArray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([[2, 4, 6],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[8,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10,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12]])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+= bArray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([[3, 4, 5],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[6,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7,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8]])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08686" y="2653950"/>
              <a:ext cx="480314" cy="16192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15616" y="1434907"/>
            <a:ext cx="2052228" cy="1836204"/>
            <a:chOff x="5148064" y="2492896"/>
            <a:chExt cx="2736304" cy="2448272"/>
          </a:xfrm>
        </p:grpSpPr>
        <p:sp>
          <p:nvSpPr>
            <p:cNvPr id="17" name="矩形 16"/>
            <p:cNvSpPr/>
            <p:nvPr/>
          </p:nvSpPr>
          <p:spPr>
            <a:xfrm>
              <a:off x="5148064" y="2492896"/>
              <a:ext cx="2736304" cy="244827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" name="矩形 3"/>
            <p:cNvSpPr/>
            <p:nvPr/>
          </p:nvSpPr>
          <p:spPr>
            <a:xfrm>
              <a:off x="6084168" y="2636912"/>
              <a:ext cx="432048" cy="43204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/</a:t>
              </a:r>
              <a:endParaRPr lang="zh-CN" altLang="en-US" sz="2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5775029" y="4149080"/>
              <a:ext cx="432048" cy="43204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*</a:t>
              </a:r>
              <a:endParaRPr lang="zh-CN" altLang="en-US" sz="24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092280" y="3085728"/>
              <a:ext cx="432048" cy="43204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-</a:t>
              </a:r>
              <a:endParaRPr lang="zh-CN" altLang="en-US" sz="24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372200" y="3501008"/>
              <a:ext cx="432048" cy="43204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+</a:t>
              </a:r>
              <a:endParaRPr lang="zh-CN" altLang="en-US" sz="2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5436096" y="3301752"/>
              <a:ext cx="432048" cy="43204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&gt;</a:t>
              </a: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804248" y="4293096"/>
              <a:ext cx="432048" cy="43204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500"/>
            </a:p>
          </p:txBody>
        </p:sp>
      </p:grp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08690" y="3316340"/>
            <a:ext cx="24482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利用基本运算符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0057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err="1"/>
              <a:t>SciPy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9672" y="915570"/>
            <a:ext cx="5320976" cy="19666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ea typeface="微软雅黑" panose="020B0503020204020204" pitchFamily="34" charset="-122"/>
                <a:sym typeface="Wingdings" pitchFamily="2" charset="2"/>
              </a:rPr>
              <a:t>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基于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Python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的软件</a:t>
            </a: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生态系统（</a:t>
            </a:r>
            <a:r>
              <a:rPr lang="en-US" altLang="zh-CN" sz="2200" dirty="0" smtClean="0">
                <a:ea typeface="微软雅黑" panose="020B0503020204020204" pitchFamily="34" charset="-122"/>
                <a:sym typeface="Wingdings" pitchFamily="2" charset="2"/>
              </a:rPr>
              <a:t>ecosystem</a:t>
            </a: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）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开源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主要为数学、科学和工程服务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824" y="3004635"/>
            <a:ext cx="60293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480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的运算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608321" y="2490343"/>
            <a:ext cx="4251711" cy="2232248"/>
            <a:chOff x="548640" y="2653950"/>
            <a:chExt cx="2125625" cy="1554656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653950"/>
              <a:ext cx="2125625" cy="155465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 = </a:t>
              </a:r>
              <a:r>
                <a:rPr lang="en-US" altLang="zh-CN" sz="2400" dirty="0" err="1"/>
                <a:t>np.array</a:t>
              </a:r>
              <a:r>
                <a:rPr lang="en-US" altLang="zh-CN" sz="2400" dirty="0"/>
                <a:t>([1,2,3])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b = </a:t>
              </a:r>
              <a:r>
                <a:rPr lang="en-US" altLang="zh-CN" sz="2400" dirty="0" err="1"/>
                <a:t>np.array</a:t>
              </a:r>
              <a:r>
                <a:rPr lang="en-US" altLang="zh-CN" sz="2400" dirty="0" smtClean="0"/>
                <a:t>([[4,5,6],[7,8,9]])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a + b</a:t>
              </a:r>
              <a:endParaRPr lang="en-US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([[5, 7, 9],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[8, 10, 12]])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08686" y="2653950"/>
              <a:ext cx="480314" cy="27960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83074" y="1077593"/>
            <a:ext cx="4179703" cy="12644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广播功能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  <a:p>
            <a:pPr>
              <a:spcBef>
                <a:spcPts val="450"/>
              </a:spcBef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较小的数组会广播到较大数组的大小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，使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它们的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形状兼容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39148" y="1547427"/>
            <a:ext cx="1275710" cy="887450"/>
            <a:chOff x="539552" y="3356992"/>
            <a:chExt cx="1656184" cy="1152128"/>
          </a:xfrm>
          <a:effectLst/>
        </p:grpSpPr>
        <p:sp>
          <p:nvSpPr>
            <p:cNvPr id="20" name="立方体 19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2" name="立方体 21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3" name="立方体 22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4" name="立方体 23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5" name="立方体 24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1599"/>
              </p:ext>
            </p:extLst>
          </p:nvPr>
        </p:nvGraphicFramePr>
        <p:xfrm>
          <a:off x="7426392" y="1687738"/>
          <a:ext cx="1174182" cy="756084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913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4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5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6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7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8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9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5008298" y="1602893"/>
            <a:ext cx="1275710" cy="887450"/>
            <a:chOff x="539552" y="3356992"/>
            <a:chExt cx="1656184" cy="1152128"/>
          </a:xfrm>
          <a:effectLst/>
        </p:grpSpPr>
        <p:sp>
          <p:nvSpPr>
            <p:cNvPr id="28" name="立方体 27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29" name="立方体 28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0" name="立方体 29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1" name="立方体 30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2" name="立方体 31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3" name="立方体 32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34" name="表格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781817"/>
              </p:ext>
            </p:extLst>
          </p:nvPr>
        </p:nvGraphicFramePr>
        <p:xfrm>
          <a:off x="4978137" y="1769025"/>
          <a:ext cx="1174182" cy="756084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913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3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1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2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3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  <a:endParaRPr lang="zh-CN" altLang="en-US" sz="2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zh-CN" altLang="en-US" sz="2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zh-CN" altLang="en-US" sz="2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6346289" y="1658359"/>
            <a:ext cx="49919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扩展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6385943" y="1658359"/>
            <a:ext cx="0" cy="74713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加号 10"/>
          <p:cNvSpPr/>
          <p:nvPr/>
        </p:nvSpPr>
        <p:spPr>
          <a:xfrm>
            <a:off x="6875093" y="1896021"/>
            <a:ext cx="270938" cy="30119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于号 35"/>
          <p:cNvSpPr/>
          <p:nvPr/>
        </p:nvSpPr>
        <p:spPr>
          <a:xfrm>
            <a:off x="6891524" y="2618230"/>
            <a:ext cx="270938" cy="21602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384318" y="2938572"/>
            <a:ext cx="1644066" cy="993746"/>
            <a:chOff x="539552" y="3356992"/>
            <a:chExt cx="1656184" cy="1152128"/>
          </a:xfrm>
          <a:effectLst/>
        </p:grpSpPr>
        <p:sp>
          <p:nvSpPr>
            <p:cNvPr id="38" name="立方体 37"/>
            <p:cNvSpPr/>
            <p:nvPr/>
          </p:nvSpPr>
          <p:spPr>
            <a:xfrm>
              <a:off x="539552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39" name="立方体 38"/>
            <p:cNvSpPr/>
            <p:nvPr/>
          </p:nvSpPr>
          <p:spPr>
            <a:xfrm>
              <a:off x="1043608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40" name="立方体 39"/>
            <p:cNvSpPr/>
            <p:nvPr/>
          </p:nvSpPr>
          <p:spPr>
            <a:xfrm>
              <a:off x="1547664" y="3861048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41" name="立方体 40"/>
            <p:cNvSpPr/>
            <p:nvPr/>
          </p:nvSpPr>
          <p:spPr>
            <a:xfrm>
              <a:off x="539552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42" name="立方体 41"/>
            <p:cNvSpPr/>
            <p:nvPr/>
          </p:nvSpPr>
          <p:spPr>
            <a:xfrm>
              <a:off x="1043608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  <p:sp>
          <p:nvSpPr>
            <p:cNvPr id="43" name="立方体 42"/>
            <p:cNvSpPr/>
            <p:nvPr/>
          </p:nvSpPr>
          <p:spPr>
            <a:xfrm>
              <a:off x="1547664" y="3356992"/>
              <a:ext cx="648072" cy="648072"/>
            </a:xfrm>
            <a:prstGeom prst="cub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350" dirty="0"/>
                <a:t>0</a:t>
              </a:r>
              <a:endParaRPr lang="zh-CN" altLang="en-US" sz="1350" dirty="0"/>
            </a:p>
          </p:txBody>
        </p:sp>
      </p:grp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965504"/>
              </p:ext>
            </p:extLst>
          </p:nvPr>
        </p:nvGraphicFramePr>
        <p:xfrm>
          <a:off x="6371563" y="3107603"/>
          <a:ext cx="1512804" cy="857053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504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2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2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10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5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7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dk1"/>
                          </a:solidFill>
                        </a:rPr>
                        <a:t>9</a:t>
                      </a:r>
                      <a:endParaRPr lang="zh-CN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6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8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10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dk1"/>
                          </a:solidFill>
                        </a:rPr>
                        <a:t>12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51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ndarray</a:t>
            </a:r>
            <a:r>
              <a:rPr lang="zh-CN" altLang="en-US" dirty="0"/>
              <a:t>的运算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979712" y="887006"/>
            <a:ext cx="5544617" cy="3916990"/>
            <a:chOff x="540756" y="2611469"/>
            <a:chExt cx="2290101" cy="1654588"/>
          </a:xfrm>
        </p:grpSpPr>
        <p:sp>
          <p:nvSpPr>
            <p:cNvPr id="5" name="任意多边形 4"/>
            <p:cNvSpPr/>
            <p:nvPr/>
          </p:nvSpPr>
          <p:spPr>
            <a:xfrm>
              <a:off x="540756" y="2775618"/>
              <a:ext cx="2290101" cy="149043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x = </a:t>
              </a:r>
              <a:r>
                <a:rPr lang="en-US" altLang="zh-CN" sz="2400" dirty="0" err="1"/>
                <a:t>np.array</a:t>
              </a:r>
              <a:r>
                <a:rPr lang="en-US" altLang="zh-CN" sz="2400" dirty="0"/>
                <a:t>([[2,3], [3,4]])</a:t>
              </a:r>
              <a:endParaRPr lang="zh-CN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y = </a:t>
              </a:r>
              <a:r>
                <a:rPr lang="en-US" altLang="zh-CN" sz="2400" dirty="0" err="1"/>
                <a:t>np.array</a:t>
              </a:r>
              <a:r>
                <a:rPr lang="en-US" altLang="zh-CN" sz="2400" dirty="0"/>
                <a:t>([[7,3], [6,4]])</a:t>
              </a:r>
              <a:endParaRPr lang="zh-CN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np.dot(x, y)</a:t>
              </a:r>
              <a:endParaRPr lang="zh-CN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array([[32, 18],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[45, 25]])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x = </a:t>
              </a:r>
              <a:r>
                <a:rPr lang="en-US" altLang="zh-CN" sz="2400" dirty="0" err="1" smtClean="0"/>
                <a:t>np.matrix</a:t>
              </a:r>
              <a:r>
                <a:rPr lang="en-US" altLang="zh-CN" sz="2400" dirty="0" smtClean="0"/>
                <a:t>([[</a:t>
              </a:r>
              <a:r>
                <a:rPr lang="en-US" altLang="zh-CN" sz="2400" dirty="0"/>
                <a:t>2,3], [3,4]])</a:t>
              </a:r>
              <a:endParaRPr lang="zh-CN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y = </a:t>
              </a:r>
              <a:r>
                <a:rPr lang="en-US" altLang="zh-CN" sz="2400" dirty="0" err="1" smtClean="0"/>
                <a:t>np.matrix</a:t>
              </a:r>
              <a:r>
                <a:rPr lang="en-US" altLang="zh-CN" sz="2400" dirty="0" smtClean="0"/>
                <a:t>([[</a:t>
              </a:r>
              <a:r>
                <a:rPr lang="en-US" altLang="zh-CN" sz="2400" dirty="0"/>
                <a:t>7,3], [6,4]])</a:t>
              </a:r>
              <a:endParaRPr lang="zh-CN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/>
                <a:t>&gt;&gt;&gt; x * y</a:t>
              </a:r>
              <a:endParaRPr lang="zh-CN" altLang="zh-CN" sz="2400" dirty="0"/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matrix([[32, 18],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[45, 25]])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90000"/>
                </a:lnSpc>
              </a:pP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570498" y="2611469"/>
              <a:ext cx="480314" cy="16192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36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的运算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统计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457200" y="932700"/>
            <a:ext cx="4834879" cy="3888428"/>
            <a:chOff x="508646" y="2634156"/>
            <a:chExt cx="1919726" cy="1622252"/>
          </a:xfrm>
        </p:grpSpPr>
        <p:sp>
          <p:nvSpPr>
            <p:cNvPr id="8" name="任意多边形 7"/>
            <p:cNvSpPr/>
            <p:nvPr/>
          </p:nvSpPr>
          <p:spPr>
            <a:xfrm>
              <a:off x="508646" y="2634156"/>
              <a:ext cx="1919726" cy="16222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 smtClean="0"/>
                <a:t>([(6,5,4),(3,2,1)])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aArray.sum</a:t>
              </a:r>
              <a:r>
                <a:rPr lang="en-US" altLang="zh-CN" sz="2400" dirty="0"/>
                <a:t>()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21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aArray.sum</a:t>
              </a:r>
              <a:r>
                <a:rPr lang="en-US" altLang="zh-CN" sz="2400" dirty="0"/>
                <a:t>(axis = 0)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([9,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7,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5])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aArray.sum</a:t>
              </a:r>
              <a:r>
                <a:rPr lang="en-US" altLang="zh-CN" sz="2400" dirty="0"/>
                <a:t>(axis = 1)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array([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15, 6])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aArray.min</a:t>
              </a:r>
              <a:r>
                <a:rPr lang="en-US" altLang="zh-CN" sz="2400" dirty="0" smtClean="0"/>
                <a:t>()      </a:t>
              </a:r>
              <a:r>
                <a:rPr lang="en-US" altLang="zh-CN" sz="2400" dirty="0" smtClean="0">
                  <a:solidFill>
                    <a:schemeClr val="bg1">
                      <a:lumMod val="65000"/>
                    </a:schemeClr>
                  </a:solidFill>
                </a:rPr>
                <a:t># return value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1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aArray.argmin</a:t>
              </a:r>
              <a:r>
                <a:rPr lang="en-US" altLang="zh-CN" sz="2400" dirty="0" smtClean="0"/>
                <a:t>()      </a:t>
              </a:r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# return index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5</a:t>
              </a:r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85000"/>
                </a:lnSpc>
              </a:pPr>
              <a:endParaRPr lang="en-US" altLang="zh-CN" sz="16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598527" y="2681733"/>
              <a:ext cx="367882" cy="11265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487785" y="3693128"/>
            <a:ext cx="331236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利用基本数组统计方法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382017"/>
              </p:ext>
            </p:extLst>
          </p:nvPr>
        </p:nvGraphicFramePr>
        <p:xfrm>
          <a:off x="5780252" y="1448191"/>
          <a:ext cx="2727434" cy="2171700"/>
        </p:xfrm>
        <a:graphic>
          <a:graphicData uri="http://schemas.openxmlformats.org/drawingml/2006/table">
            <a:tbl>
              <a:tblPr bandRow="1">
                <a:tableStyleId>{E8B1032C-EA38-4F05-BA0D-38AFFFC7BED3}</a:tableStyleId>
              </a:tblPr>
              <a:tblGrid>
                <a:gridCol w="13637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37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8404"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sum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mean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std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var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min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max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argmin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argmax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cumsum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cumprod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4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的运算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统计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02920" y="1095879"/>
            <a:ext cx="5040561" cy="3248680"/>
            <a:chOff x="548640" y="2586354"/>
            <a:chExt cx="1919726" cy="1622252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586354"/>
              <a:ext cx="1919726" cy="16222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aArray</a:t>
              </a:r>
              <a:r>
                <a:rPr lang="en-US" altLang="zh-CN" sz="2400" dirty="0"/>
                <a:t> = </a:t>
              </a:r>
              <a:r>
                <a:rPr lang="en-US" altLang="zh-CN" sz="2400" dirty="0" err="1" smtClean="0"/>
                <a:t>np.array</a:t>
              </a:r>
              <a:r>
                <a:rPr lang="en-US" altLang="zh-CN" sz="2400" dirty="0" smtClean="0"/>
                <a:t>([(6,5,4),(3,2,1)])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aArray.mean</a:t>
              </a:r>
              <a:r>
                <a:rPr lang="en-US" altLang="zh-CN" sz="2400" dirty="0" smtClean="0"/>
                <a:t>()</a:t>
              </a:r>
              <a:endParaRPr lang="en-US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3.5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aArray.var</a:t>
              </a:r>
              <a:r>
                <a:rPr lang="en-US" altLang="zh-CN" sz="2400" dirty="0" smtClean="0"/>
                <a:t>()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2.9166666666666665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aArray.std</a:t>
              </a:r>
              <a:r>
                <a:rPr lang="en-US" altLang="zh-CN" sz="2400" dirty="0"/>
                <a:t>()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1.707825127659933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85000"/>
                </a:lnSpc>
              </a:pPr>
              <a:endParaRPr lang="en-US" altLang="zh-CN" sz="16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28629" y="2597623"/>
              <a:ext cx="367882" cy="2445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543481" y="3694261"/>
            <a:ext cx="331236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利用基本数组统计方法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261437"/>
              </p:ext>
            </p:extLst>
          </p:nvPr>
        </p:nvGraphicFramePr>
        <p:xfrm>
          <a:off x="5773416" y="1522561"/>
          <a:ext cx="2727434" cy="2171700"/>
        </p:xfrm>
        <a:graphic>
          <a:graphicData uri="http://schemas.openxmlformats.org/drawingml/2006/table">
            <a:tbl>
              <a:tblPr bandRow="1">
                <a:tableStyleId>{E8B1032C-EA38-4F05-BA0D-38AFFFC7BED3}</a:tableStyleId>
              </a:tblPr>
              <a:tblGrid>
                <a:gridCol w="13637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37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8404"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sum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mean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std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var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min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smtClean="0"/>
                        <a:t>max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argmin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argmax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cumsum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altLang="zh-CN" sz="2400" b="0" dirty="0" err="1" smtClean="0"/>
                        <a:t>cumprod</a:t>
                      </a:r>
                      <a:endParaRPr lang="zh-CN" altLang="en-US" sz="24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3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布尔数组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02921" y="924026"/>
            <a:ext cx="4357112" cy="3420533"/>
            <a:chOff x="548640" y="2500538"/>
            <a:chExt cx="1919726" cy="1708068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586354"/>
              <a:ext cx="1919726" cy="16222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/>
                <a:t>a = </a:t>
              </a:r>
              <a:r>
                <a:rPr lang="en-US" altLang="zh-CN" sz="2000" dirty="0" err="1"/>
                <a:t>np.arange</a:t>
              </a:r>
              <a:r>
                <a:rPr lang="en-US" altLang="zh-CN" sz="2000" dirty="0"/>
                <a:t>(1, 101)</a:t>
              </a:r>
              <a:endParaRPr lang="zh-CN" altLang="zh-CN" sz="2000" dirty="0"/>
            </a:p>
            <a:p>
              <a:r>
                <a:rPr lang="en-US" altLang="zh-CN" sz="2000" dirty="0"/>
                <a:t>&gt;&gt;&gt; b = a[a &lt;= 50]</a:t>
              </a:r>
              <a:endParaRPr lang="zh-CN" altLang="zh-CN" sz="2000" dirty="0"/>
            </a:p>
            <a:p>
              <a:r>
                <a:rPr lang="en-US" altLang="zh-CN" sz="2000" dirty="0"/>
                <a:t>&gt;&gt;&gt; b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array([ 1,  2,  3,  4,  5,  6,  7,  8,  9, 10, 11,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12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13, 14, 15, 16, 17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zh-CN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18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19, 20,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21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22, 23, 24, 25, 26, 27, 28, 29,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30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31, 32, 33, 34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zh-CN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35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36, 37, 38,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39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40, 41, 42, 43, 44, 45, 46, 47,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48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49, 50])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85000"/>
                </a:lnSpc>
              </a:pPr>
              <a:endParaRPr lang="en-US" altLang="zh-CN" sz="16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17441" y="2500538"/>
              <a:ext cx="367882" cy="2445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6188" y="1059583"/>
            <a:ext cx="3876292" cy="3284977"/>
            <a:chOff x="252745" y="2556960"/>
            <a:chExt cx="2175213" cy="1640377"/>
          </a:xfrm>
        </p:grpSpPr>
        <p:sp>
          <p:nvSpPr>
            <p:cNvPr id="8" name="任意多边形 7"/>
            <p:cNvSpPr/>
            <p:nvPr/>
          </p:nvSpPr>
          <p:spPr>
            <a:xfrm>
              <a:off x="252745" y="2575085"/>
              <a:ext cx="2175213" cy="16222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boolID</a:t>
              </a:r>
              <a:r>
                <a:rPr lang="en-US" altLang="zh-CN" sz="2000" dirty="0"/>
                <a:t> = a &lt;= 50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boolID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array([ True,  True,  True,  True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en-US" altLang="zh-CN" sz="2000" dirty="0">
                  <a:solidFill>
                    <a:srgbClr val="0070C0"/>
                  </a:solidFill>
                </a:rPr>
                <a:t> True,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True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 True,  True,  True, True,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 …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 smtClean="0">
                  <a:solidFill>
                    <a:srgbClr val="0070C0"/>
                  </a:solidFill>
                </a:rPr>
                <a:t>              True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True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 True, True, True,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 False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False, False,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False,</a:t>
              </a:r>
            </a:p>
            <a:p>
              <a:r>
                <a:rPr lang="en-US" altLang="zh-CN" sz="2000" dirty="0" smtClean="0">
                  <a:solidFill>
                    <a:srgbClr val="0070C0"/>
                  </a:solidFill>
                </a:rPr>
                <a:t>              …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             </a:t>
              </a:r>
              <a:r>
                <a:rPr lang="en-US" altLang="zh-CN" sz="2000" dirty="0" err="1" smtClean="0">
                  <a:solidFill>
                    <a:srgbClr val="0070C0"/>
                  </a:solidFill>
                </a:rPr>
                <a:t>False,False</a:t>
              </a:r>
              <a:r>
                <a:rPr lang="en-US" altLang="zh-CN" sz="2000" dirty="0">
                  <a:solidFill>
                    <a:srgbClr val="0070C0"/>
                  </a:solidFill>
                </a:rPr>
                <a:t>])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85000"/>
                </a:lnSpc>
              </a:pPr>
              <a:endParaRPr lang="en-US" altLang="zh-CN" sz="16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09603" y="2556960"/>
              <a:ext cx="367882" cy="2445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45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布尔数组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02921" y="1090438"/>
            <a:ext cx="3421007" cy="3137497"/>
            <a:chOff x="548640" y="2586354"/>
            <a:chExt cx="1919726" cy="1622252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586354"/>
              <a:ext cx="1919726" cy="16222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/>
                <a:t>a[(a %2==0) &amp; (a &gt; 50)]</a:t>
              </a:r>
              <a:endParaRPr lang="zh-CN" altLang="zh-CN" sz="2000" dirty="0"/>
            </a:p>
            <a:p>
              <a:r>
                <a:rPr lang="en-US" altLang="zh-CN" sz="20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000" dirty="0">
                  <a:solidFill>
                    <a:srgbClr val="0070C0"/>
                  </a:solidFill>
                </a:rPr>
                <a:t>([ 52,  54,  56,  58,  60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62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64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 66,  68,  70,  72,  74, 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76,  78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 80,  82,  84,  86, 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88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 90,  92,  94,  96,  98,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 100])</a:t>
              </a:r>
            </a:p>
            <a:p>
              <a:r>
                <a:rPr lang="en-US" altLang="zh-CN" sz="2000" dirty="0"/>
                <a:t>&gt;&gt;&gt; a[a % 2 == 0] = -1</a:t>
              </a:r>
              <a:endParaRPr lang="zh-CN" altLang="zh-CN" sz="2000" dirty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a</a:t>
              </a:r>
              <a:endParaRPr lang="zh-CN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09604" y="2682096"/>
              <a:ext cx="367882" cy="15877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55976" y="985916"/>
            <a:ext cx="4464797" cy="3242018"/>
            <a:chOff x="252743" y="2511112"/>
            <a:chExt cx="2505457" cy="1618925"/>
          </a:xfrm>
        </p:grpSpPr>
        <p:sp>
          <p:nvSpPr>
            <p:cNvPr id="8" name="任意多边形 7"/>
            <p:cNvSpPr/>
            <p:nvPr/>
          </p:nvSpPr>
          <p:spPr>
            <a:xfrm>
              <a:off x="252743" y="2575085"/>
              <a:ext cx="2505457" cy="15549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pPr>
                <a:lnSpc>
                  <a:spcPct val="85000"/>
                </a:lnSpc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000" dirty="0">
                  <a:solidFill>
                    <a:srgbClr val="0070C0"/>
                  </a:solidFill>
                </a:rPr>
                <a:t>([ 1, -1,  3, -1,  5, -1,  7, -1,  9, -1, 11,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13, -1, 15, -1, 17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19, -1, 21,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23, -1, 25, -1, 27, -1, 29, -1, 31,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33, -1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zh-CN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35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-1, 37, -1, 39, -1, 41,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43, -1, 45, -1, 47, -1, 49, -1, 51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zh-CN" altLang="zh-CN" sz="2000" dirty="0" smtClean="0">
                  <a:solidFill>
                    <a:srgbClr val="0070C0"/>
                  </a:solidFill>
                </a:rPr>
                <a:t>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53, -1, 55, -1, 57, -1, 59, -1, 61,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63, -1, 65, -1, 67, -1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zh-CN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69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-1, 71,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73, -1, 75, -1, 77, -1, 79, -1, 81,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83, -1, 85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,</a:t>
              </a:r>
              <a:r>
                <a:rPr lang="zh-CN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87, -1, 89, -1, 91, </a:t>
              </a:r>
              <a:endParaRPr lang="en-US" altLang="zh-CN" sz="20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      -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93, -1, 95, -1, 97, -1, 99, -1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])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85000"/>
                </a:lnSpc>
              </a:pPr>
              <a:endParaRPr lang="en-US" altLang="zh-CN" sz="16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333559" y="2511112"/>
              <a:ext cx="367882" cy="10982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26324" y="3435846"/>
            <a:ext cx="3685636" cy="707886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&gt;&gt;&gt; c = </a:t>
            </a:r>
            <a:r>
              <a:rPr lang="en-US" altLang="zh-CN" sz="2000" dirty="0" err="1"/>
              <a:t>np.where</a:t>
            </a:r>
            <a:r>
              <a:rPr lang="en-US" altLang="zh-CN" sz="2000" dirty="0"/>
              <a:t>(a % 2 == 0, -1, a)</a:t>
            </a:r>
            <a:endParaRPr lang="zh-CN" altLang="zh-CN" sz="2000" dirty="0"/>
          </a:p>
          <a:p>
            <a:r>
              <a:rPr lang="en-US" altLang="zh-CN" sz="2000" dirty="0"/>
              <a:t>&gt;&gt;&gt; c</a:t>
            </a:r>
            <a:endParaRPr lang="zh-CN" altLang="zh-CN" sz="2000" dirty="0"/>
          </a:p>
        </p:txBody>
      </p:sp>
      <p:sp>
        <p:nvSpPr>
          <p:cNvPr id="14" name="矩形 13"/>
          <p:cNvSpPr/>
          <p:nvPr/>
        </p:nvSpPr>
        <p:spPr>
          <a:xfrm>
            <a:off x="2339752" y="4328926"/>
            <a:ext cx="4341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ea typeface="华文楷体" panose="02010600040101010101" pitchFamily="2" charset="-122"/>
                <a:cs typeface="Times New Roman" panose="02020603050405020304" pitchFamily="18" charset="0"/>
              </a:rPr>
              <a:t>result = </a:t>
            </a:r>
            <a:r>
              <a:rPr lang="en-US" altLang="zh-CN" sz="2000" kern="100" dirty="0" err="1">
                <a:ea typeface="华文楷体" panose="02010600040101010101" pitchFamily="2" charset="-122"/>
                <a:cs typeface="Times New Roman" panose="02020603050405020304" pitchFamily="18" charset="0"/>
              </a:rPr>
              <a:t>np.where</a:t>
            </a:r>
            <a:r>
              <a:rPr lang="en-US" altLang="zh-CN" sz="2000" kern="100" dirty="0">
                <a:ea typeface="华文楷体" panose="02010600040101010101" pitchFamily="2" charset="-122"/>
                <a:cs typeface="Times New Roman" panose="02020603050405020304" pitchFamily="18" charset="0"/>
              </a:rPr>
              <a:t>(condition, </a:t>
            </a:r>
            <a:r>
              <a:rPr lang="en-US" altLang="zh-CN" sz="2000" kern="100" dirty="0" err="1">
                <a:ea typeface="华文楷体" panose="02010600040101010101" pitchFamily="2" charset="-122"/>
                <a:cs typeface="Times New Roman" panose="02020603050405020304" pitchFamily="18" charset="0"/>
              </a:rPr>
              <a:t>aArr</a:t>
            </a:r>
            <a:r>
              <a:rPr lang="en-US" altLang="zh-CN" sz="2000" kern="100" dirty="0">
                <a:ea typeface="华文楷体" panose="0201060004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kern="100" dirty="0" err="1">
                <a:ea typeface="华文楷体" panose="02010600040101010101" pitchFamily="2" charset="-122"/>
                <a:cs typeface="Times New Roman" panose="02020603050405020304" pitchFamily="18" charset="0"/>
              </a:rPr>
              <a:t>bArr</a:t>
            </a:r>
            <a:r>
              <a:rPr lang="en-US" altLang="zh-CN" sz="2000" kern="100" dirty="0"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321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0853" y="432961"/>
            <a:ext cx="8229600" cy="396043"/>
          </a:xfrm>
        </p:spPr>
        <p:txBody>
          <a:bodyPr/>
          <a:lstStyle/>
          <a:p>
            <a:r>
              <a:rPr lang="en-US" altLang="zh-CN" dirty="0" smtClean="0"/>
              <a:t>where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421336" y="1059582"/>
            <a:ext cx="6301327" cy="3137497"/>
            <a:chOff x="548640" y="2586354"/>
            <a:chExt cx="4303791" cy="1622252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586354"/>
              <a:ext cx="4303791" cy="162225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/>
                <a:t>x = </a:t>
              </a:r>
              <a:r>
                <a:rPr lang="en-US" altLang="zh-CN" sz="2000" dirty="0" err="1"/>
                <a:t>np.random.random</a:t>
              </a:r>
              <a:r>
                <a:rPr lang="en-US" altLang="zh-CN" sz="2000" dirty="0"/>
                <a:t>((3, 3))</a:t>
              </a:r>
              <a:endParaRPr lang="zh-CN" altLang="zh-CN" sz="2000" dirty="0"/>
            </a:p>
            <a:p>
              <a:r>
                <a:rPr lang="en-US" altLang="zh-CN" sz="2000" dirty="0"/>
                <a:t>&gt;&gt;&gt; x</a:t>
              </a:r>
              <a:endParaRPr lang="zh-CN" altLang="zh-CN" sz="2000" dirty="0"/>
            </a:p>
            <a:p>
              <a:pPr>
                <a:lnSpc>
                  <a:spcPct val="85000"/>
                </a:lnSpc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000" dirty="0">
                  <a:solidFill>
                    <a:srgbClr val="0070C0"/>
                  </a:solidFill>
                </a:rPr>
                <a:t>([[0.89311886,0.4587473, 0.04444645],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        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>
                  <a:solidFill>
                    <a:srgbClr val="0070C0"/>
                  </a:solidFill>
                </a:rPr>
                <a:t>[0.98066, 0.8144072, 0.98489384],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[</a:t>
              </a:r>
              <a:r>
                <a:rPr lang="en-US" altLang="zh-CN" sz="2000" dirty="0">
                  <a:solidFill>
                    <a:srgbClr val="0070C0"/>
                  </a:solidFill>
                </a:rPr>
                <a:t>0.58542633, 0.21855129, 0.88590604]])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 smtClean="0"/>
                <a:t>&gt;&gt;&gt; </a:t>
              </a:r>
              <a:r>
                <a:rPr lang="en-US" altLang="zh-CN" sz="2000" dirty="0" err="1"/>
                <a:t>np.where</a:t>
              </a:r>
              <a:r>
                <a:rPr lang="en-US" altLang="zh-CN" sz="2000" dirty="0"/>
                <a:t>(x &lt;= 0.5, -1, 1)</a:t>
              </a:r>
              <a:endParaRPr lang="zh-CN" altLang="zh-CN" sz="2000" dirty="0"/>
            </a:p>
            <a:p>
              <a:pPr>
                <a:lnSpc>
                  <a:spcPct val="85000"/>
                </a:lnSpc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array</a:t>
              </a:r>
              <a:r>
                <a:rPr lang="en-US" altLang="zh-CN" sz="2000" dirty="0">
                  <a:solidFill>
                    <a:srgbClr val="0070C0"/>
                  </a:solidFill>
                </a:rPr>
                <a:t>([[ 1, -1, -1],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[ 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 1,  1],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          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[ </a:t>
              </a:r>
              <a:r>
                <a:rPr lang="en-US" altLang="zh-CN" sz="2000" dirty="0">
                  <a:solidFill>
                    <a:srgbClr val="0070C0"/>
                  </a:solidFill>
                </a:rPr>
                <a:t>1, -1,  1]])</a:t>
              </a:r>
              <a:endParaRPr lang="zh-CN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90419" y="2586354"/>
              <a:ext cx="367882" cy="15877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166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10.2.4 </a:t>
            </a:r>
            <a:r>
              <a:rPr lang="en-US" altLang="zh-CN" sz="3600" cap="none" dirty="0" err="1" smtClean="0"/>
              <a:t>ufunc</a:t>
            </a:r>
            <a:r>
              <a:rPr lang="zh-CN" altLang="en-US" sz="3600" cap="none" dirty="0" smtClean="0"/>
              <a:t>函数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48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</a:t>
            </a:r>
            <a:r>
              <a:rPr lang="en-US" altLang="zh-CN" dirty="0" smtClean="0"/>
              <a:t>ufunc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73862" y="3075806"/>
            <a:ext cx="734481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400" dirty="0" smtClean="0">
                <a:ea typeface="微软雅黑" panose="020B0503020204020204" pitchFamily="34" charset="-122"/>
                <a:sym typeface="Wingdings" pitchFamily="2" charset="2"/>
              </a:rPr>
              <a:t>add, all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any, </a:t>
            </a:r>
            <a:r>
              <a:rPr lang="en-US" altLang="zh-CN" sz="2400" dirty="0" err="1" smtClean="0">
                <a:ea typeface="微软雅黑" panose="020B0503020204020204" pitchFamily="34" charset="-122"/>
                <a:sym typeface="Wingdings" pitchFamily="2" charset="2"/>
              </a:rPr>
              <a:t>arange</a:t>
            </a:r>
            <a:r>
              <a:rPr lang="en-US" altLang="zh-CN" sz="2400" dirty="0" smtClean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 smtClean="0">
                <a:ea typeface="微软雅黑" panose="020B0503020204020204" pitchFamily="34" charset="-122"/>
                <a:sym typeface="Wingdings" pitchFamily="2" charset="2"/>
              </a:rPr>
              <a:t>apply_along_axis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argmax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argmin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argsort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average,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bincount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ceil, clip,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conj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corrcoef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cov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cross,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cumprod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cumsum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, diff, dot, </a:t>
            </a:r>
            <a:r>
              <a:rPr lang="en-US" altLang="zh-CN" sz="2400" dirty="0" err="1" smtClean="0">
                <a:ea typeface="微软雅黑" panose="020B0503020204020204" pitchFamily="34" charset="-122"/>
                <a:sym typeface="Wingdings" pitchFamily="2" charset="2"/>
              </a:rPr>
              <a:t>exp</a:t>
            </a:r>
            <a:r>
              <a:rPr lang="en-US" altLang="zh-CN" sz="2400" dirty="0" smtClean="0">
                <a:ea typeface="微软雅黑" panose="020B0503020204020204" pitchFamily="34" charset="-122"/>
                <a:sym typeface="Wingdings" pitchFamily="2" charset="2"/>
              </a:rPr>
              <a:t>, floor, …</a:t>
            </a:r>
            <a:endParaRPr lang="en-US" altLang="zh-CN" sz="2400" i="1" u="sng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951575"/>
            <a:ext cx="7848832" cy="20128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3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ufunc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（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universal </a:t>
            </a:r>
            <a:r>
              <a:rPr lang="en-US" altLang="zh-CN" sz="2400" dirty="0" smtClean="0">
                <a:ea typeface="微软雅黑" panose="020B0503020204020204" pitchFamily="34" charset="-122"/>
                <a:sym typeface="Wingdings" pitchFamily="2" charset="2"/>
              </a:rPr>
              <a:t>function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，通用）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是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一类能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对数组的每个元素进行操作的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函数。</a:t>
            </a:r>
            <a:r>
              <a:rPr lang="en-US" altLang="zh-CN" sz="2400" dirty="0" err="1">
                <a:ea typeface="微软雅黑" panose="020B0503020204020204" pitchFamily="34" charset="-122"/>
                <a:sym typeface="Wingdings" pitchFamily="2" charset="2"/>
              </a:rPr>
              <a:t>NumPy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内置的许多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ufunc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函数都是在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C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语言级别实现的，计算速度非常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快，数据量大时有很大的优势。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556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ndarray</a:t>
            </a:r>
            <a:r>
              <a:rPr lang="zh-CN" altLang="en-US" dirty="0" smtClean="0"/>
              <a:t>的</a:t>
            </a:r>
            <a:r>
              <a:rPr lang="en-US" altLang="zh-CN" dirty="0" smtClean="0"/>
              <a:t>ufunc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39</a:t>
            </a:fld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11560" y="979590"/>
            <a:ext cx="4643990" cy="3746093"/>
            <a:chOff x="372293" y="2048935"/>
            <a:chExt cx="2829384" cy="1947238"/>
          </a:xfrm>
        </p:grpSpPr>
        <p:sp>
          <p:nvSpPr>
            <p:cNvPr id="13" name="任意多边形 12"/>
            <p:cNvSpPr/>
            <p:nvPr/>
          </p:nvSpPr>
          <p:spPr>
            <a:xfrm>
              <a:off x="372293" y="2059169"/>
              <a:ext cx="2829384" cy="19370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80000"/>
                </a:lnSpc>
              </a:pPr>
              <a:endParaRPr lang="en-US" altLang="zh-CN" sz="1600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prog10-1.py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 smtClean="0">
                  <a:solidFill>
                    <a:schemeClr val="accent6"/>
                  </a:solidFill>
                </a:rPr>
                <a:t>import </a:t>
              </a:r>
              <a:r>
                <a:rPr lang="en-US" altLang="zh-CN" dirty="0" smtClean="0"/>
                <a:t>time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chemeClr val="accent6"/>
                  </a:solidFill>
                </a:rPr>
                <a:t>import </a:t>
              </a:r>
              <a:r>
                <a:rPr lang="en-US" altLang="zh-CN" dirty="0" smtClean="0"/>
                <a:t>math</a:t>
              </a:r>
              <a:endParaRPr lang="en-US" altLang="zh-CN" dirty="0"/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chemeClr val="accent6"/>
                  </a:solidFill>
                </a:rPr>
                <a:t>import</a:t>
              </a:r>
              <a:r>
                <a:rPr lang="en-US" altLang="zh-CN" dirty="0"/>
                <a:t> </a:t>
              </a:r>
              <a:r>
                <a:rPr lang="en-US" altLang="zh-CN" dirty="0" err="1"/>
                <a:t>numpy</a:t>
              </a:r>
              <a:r>
                <a:rPr lang="en-US" altLang="zh-CN" dirty="0"/>
                <a:t> </a:t>
              </a:r>
              <a:r>
                <a:rPr lang="en-US" altLang="zh-CN" dirty="0">
                  <a:solidFill>
                    <a:schemeClr val="accent6"/>
                  </a:solidFill>
                </a:rPr>
                <a:t>as</a:t>
              </a:r>
              <a:r>
                <a:rPr lang="en-US" altLang="zh-CN" dirty="0"/>
                <a:t> np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x </a:t>
              </a:r>
              <a:r>
                <a:rPr lang="en-US" altLang="zh-CN" sz="2200" dirty="0"/>
                <a:t>= </a:t>
              </a:r>
              <a:r>
                <a:rPr lang="en-US" altLang="zh-CN" sz="2200" dirty="0" err="1"/>
                <a:t>np.arange</a:t>
              </a:r>
              <a:r>
                <a:rPr lang="en-US" altLang="zh-CN" sz="2200" dirty="0"/>
                <a:t>(0</a:t>
              </a:r>
              <a:r>
                <a:rPr lang="en-US" altLang="zh-CN" sz="2200" dirty="0" smtClean="0"/>
                <a:t>, 1000, 0.01</a:t>
              </a:r>
              <a:r>
                <a:rPr lang="en-US" altLang="zh-CN" sz="22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t_m1 </a:t>
              </a:r>
              <a:r>
                <a:rPr lang="en-US" altLang="zh-CN" sz="2200" dirty="0"/>
                <a:t>= </a:t>
              </a:r>
              <a:r>
                <a:rPr lang="en-US" altLang="zh-CN" sz="2200" dirty="0" err="1"/>
                <a:t>time.clock</a:t>
              </a:r>
              <a:r>
                <a:rPr lang="en-US" altLang="zh-CN" sz="2200" dirty="0"/>
                <a:t>()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i</a:t>
              </a:r>
              <a:r>
                <a:rPr lang="en-US" altLang="zh-CN" sz="2200" dirty="0"/>
                <a:t>, t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rgbClr val="7030A0"/>
                  </a:solidFill>
                </a:rPr>
                <a:t>enumerate</a:t>
              </a:r>
              <a:r>
                <a:rPr lang="en-US" altLang="zh-CN" sz="2200" dirty="0"/>
                <a:t>(x):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/>
                <a:t>    </a:t>
              </a:r>
              <a:r>
                <a:rPr lang="en-US" altLang="zh-CN" sz="2200" dirty="0" smtClean="0"/>
                <a:t>    x[</a:t>
              </a:r>
              <a:r>
                <a:rPr lang="en-US" altLang="zh-CN" sz="2200" dirty="0" err="1" smtClean="0"/>
                <a:t>i</a:t>
              </a:r>
              <a:r>
                <a:rPr lang="en-US" altLang="zh-CN" sz="2200" dirty="0"/>
                <a:t>] = </a:t>
              </a:r>
              <a:r>
                <a:rPr lang="en-US" altLang="zh-CN" sz="2200" dirty="0" err="1"/>
                <a:t>math.pow</a:t>
              </a:r>
              <a:r>
                <a:rPr lang="en-US" altLang="zh-CN" sz="2200" dirty="0"/>
                <a:t>((</a:t>
              </a:r>
              <a:r>
                <a:rPr lang="en-US" altLang="zh-CN" sz="2200" dirty="0" err="1"/>
                <a:t>math.sin</a:t>
              </a:r>
              <a:r>
                <a:rPr lang="en-US" altLang="zh-CN" sz="2200" dirty="0"/>
                <a:t>(t)), 2)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t_m2 </a:t>
              </a:r>
              <a:r>
                <a:rPr lang="en-US" altLang="zh-CN" sz="2200" dirty="0"/>
                <a:t>= </a:t>
              </a:r>
              <a:r>
                <a:rPr lang="en-US" altLang="zh-CN" sz="2200" dirty="0" err="1"/>
                <a:t>time.clock</a:t>
              </a:r>
              <a:r>
                <a:rPr lang="en-US" altLang="zh-CN" sz="2200" dirty="0" smtClean="0"/>
                <a:t>()</a:t>
              </a:r>
              <a:endParaRPr lang="en-US" altLang="zh-CN" sz="2200" dirty="0"/>
            </a:p>
            <a:p>
              <a:pPr>
                <a:lnSpc>
                  <a:spcPct val="80000"/>
                </a:lnSpc>
              </a:pPr>
              <a:r>
                <a:rPr lang="en-US" altLang="zh-CN" sz="2200" dirty="0"/>
                <a:t>y = </a:t>
              </a:r>
              <a:r>
                <a:rPr lang="en-US" altLang="zh-CN" sz="2200" dirty="0" err="1" smtClean="0"/>
                <a:t>np.arange</a:t>
              </a:r>
              <a:r>
                <a:rPr lang="en-US" altLang="zh-CN" sz="2200" dirty="0" smtClean="0"/>
                <a:t>(0,1000,0.01</a:t>
              </a:r>
              <a:r>
                <a:rPr lang="en-US" altLang="zh-CN" sz="22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t_n1 </a:t>
              </a:r>
              <a:r>
                <a:rPr lang="en-US" altLang="zh-CN" sz="2200" dirty="0"/>
                <a:t>= </a:t>
              </a:r>
              <a:r>
                <a:rPr lang="en-US" altLang="zh-CN" sz="2200" dirty="0" err="1"/>
                <a:t>time.clock</a:t>
              </a:r>
              <a:r>
                <a:rPr lang="en-US" altLang="zh-CN" sz="2200" dirty="0"/>
                <a:t>()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/>
                <a:t>y = </a:t>
              </a:r>
              <a:r>
                <a:rPr lang="en-US" altLang="zh-CN" sz="2200" dirty="0" err="1"/>
                <a:t>np.power</a:t>
              </a:r>
              <a:r>
                <a:rPr lang="en-US" altLang="zh-CN" sz="2200" dirty="0"/>
                <a:t>(</a:t>
              </a:r>
              <a:r>
                <a:rPr lang="en-US" altLang="zh-CN" sz="2200" dirty="0" err="1"/>
                <a:t>np.sin</a:t>
              </a:r>
              <a:r>
                <a:rPr lang="en-US" altLang="zh-CN" sz="2200" dirty="0"/>
                <a:t>(y), 2)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200" dirty="0" smtClean="0"/>
                <a:t>t_n2 </a:t>
              </a:r>
              <a:r>
                <a:rPr lang="en-US" altLang="zh-CN" sz="2200" dirty="0"/>
                <a:t>= </a:t>
              </a:r>
              <a:r>
                <a:rPr lang="en-US" altLang="zh-CN" sz="2200" dirty="0" err="1"/>
                <a:t>time.clock</a:t>
              </a:r>
              <a:r>
                <a:rPr lang="en-US" altLang="zh-CN" sz="2200" dirty="0" smtClean="0"/>
                <a:t>()</a:t>
              </a:r>
              <a:endParaRPr lang="en-US" altLang="zh-CN" sz="2200" dirty="0"/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460036" y="2048935"/>
              <a:ext cx="674905" cy="201864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F</a:t>
              </a:r>
              <a:r>
                <a:rPr lang="en-US" altLang="zh-CN" sz="600">
                  <a:solidFill>
                    <a:schemeClr val="accent1"/>
                  </a:solidFill>
                </a:rPr>
                <a:t>ile</a:t>
              </a:r>
              <a:endParaRPr lang="zh-CN" altLang="en-US" sz="600">
                <a:solidFill>
                  <a:schemeClr val="accent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55976" y="2179216"/>
            <a:ext cx="4656554" cy="68326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400" dirty="0" smtClean="0">
                <a:solidFill>
                  <a:schemeClr val="accent3"/>
                </a:solidFill>
              </a:rPr>
              <a:t>Running </a:t>
            </a:r>
            <a:r>
              <a:rPr lang="en-US" altLang="zh-CN" sz="2400" dirty="0">
                <a:solidFill>
                  <a:schemeClr val="accent3"/>
                </a:solidFill>
              </a:rPr>
              <a:t>time of math</a:t>
            </a:r>
            <a:r>
              <a:rPr lang="en-US" altLang="zh-CN" sz="2400" dirty="0" smtClean="0">
                <a:solidFill>
                  <a:schemeClr val="accent3"/>
                </a:solidFill>
              </a:rPr>
              <a:t>: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t_m2 - </a:t>
            </a:r>
            <a:r>
              <a:rPr lang="en-US" altLang="zh-CN" sz="2400" dirty="0" smtClean="0"/>
              <a:t>t_m1</a:t>
            </a:r>
            <a:endParaRPr lang="en-US" altLang="zh-CN" sz="2400" dirty="0"/>
          </a:p>
          <a:p>
            <a:pPr>
              <a:lnSpc>
                <a:spcPct val="80000"/>
              </a:lnSpc>
            </a:pPr>
            <a:r>
              <a:rPr lang="en-US" altLang="zh-CN" sz="2400" dirty="0" smtClean="0">
                <a:solidFill>
                  <a:schemeClr val="accent3"/>
                </a:solidFill>
              </a:rPr>
              <a:t>Running </a:t>
            </a:r>
            <a:r>
              <a:rPr lang="en-US" altLang="zh-CN" sz="2400" dirty="0">
                <a:solidFill>
                  <a:schemeClr val="accent3"/>
                </a:solidFill>
              </a:rPr>
              <a:t>time of </a:t>
            </a:r>
            <a:r>
              <a:rPr lang="en-US" altLang="zh-CN" sz="2400" dirty="0" err="1">
                <a:solidFill>
                  <a:schemeClr val="accent3"/>
                </a:solidFill>
              </a:rPr>
              <a:t>numpy</a:t>
            </a:r>
            <a:r>
              <a:rPr lang="en-US" altLang="zh-CN" sz="2400" dirty="0" smtClean="0">
                <a:solidFill>
                  <a:schemeClr val="accent3"/>
                </a:solidFill>
              </a:rPr>
              <a:t>: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t_n2 - </a:t>
            </a:r>
            <a:r>
              <a:rPr lang="en-US" altLang="zh-CN" sz="2400" dirty="0" smtClean="0"/>
              <a:t>t_n1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40061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Num</a:t>
            </a:r>
            <a:r>
              <a:rPr lang="en-US" altLang="zh-CN" dirty="0" err="1" smtClean="0"/>
              <a:t>Py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71800" y="977621"/>
            <a:ext cx="5400600" cy="24170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高性能科学计算和数据分析的基础包</a:t>
            </a:r>
            <a:endParaRPr lang="en-US" altLang="zh-CN" sz="2200" dirty="0" smtClean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强大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的</a:t>
            </a:r>
            <a:r>
              <a:rPr lang="en-US" altLang="zh-CN" sz="2200" dirty="0" err="1">
                <a:ea typeface="微软雅黑" panose="020B0503020204020204" pitchFamily="34" charset="-122"/>
                <a:sym typeface="Wingdings" pitchFamily="2" charset="2"/>
              </a:rPr>
              <a:t>ndarray</a:t>
            </a: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对象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精巧的</a:t>
            </a: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函数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和</a:t>
            </a:r>
            <a:r>
              <a:rPr lang="en-US" altLang="zh-CN" sz="2200" dirty="0" err="1">
                <a:ea typeface="微软雅黑" panose="020B0503020204020204" pitchFamily="34" charset="-122"/>
                <a:sym typeface="Wingdings" pitchFamily="2" charset="2"/>
              </a:rPr>
              <a:t>ufunc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函数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2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适合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线性代数和随机数处理等</a:t>
            </a:r>
            <a:r>
              <a:rPr lang="zh-CN" altLang="en-US" sz="2200" dirty="0" smtClean="0">
                <a:ea typeface="微软雅黑" panose="020B0503020204020204" pitchFamily="34" charset="-122"/>
                <a:sym typeface="Wingdings" pitchFamily="2" charset="2"/>
              </a:rPr>
              <a:t>科学计算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75606"/>
            <a:ext cx="1026000" cy="1026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915816" y="3456744"/>
            <a:ext cx="3888432" cy="1156755"/>
            <a:chOff x="548640" y="1838868"/>
            <a:chExt cx="4838358" cy="2156823"/>
          </a:xfrm>
        </p:grpSpPr>
        <p:sp>
          <p:nvSpPr>
            <p:cNvPr id="9" name="任意多边形 8"/>
            <p:cNvSpPr/>
            <p:nvPr/>
          </p:nvSpPr>
          <p:spPr>
            <a:xfrm>
              <a:off x="548640" y="1838870"/>
              <a:ext cx="4838358" cy="215682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 </a:t>
              </a:r>
              <a:r>
                <a:rPr lang="en-US" altLang="zh-CN" sz="2400" dirty="0" err="1"/>
                <a:t>numpy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np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xArray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np.ones</a:t>
              </a:r>
              <a:r>
                <a:rPr lang="en-US" altLang="zh-CN" sz="2400" dirty="0"/>
                <a:t>((3</a:t>
              </a:r>
              <a:r>
                <a:rPr lang="en-US" altLang="zh-CN" sz="2400" dirty="0" smtClean="0"/>
                <a:t>, 4</a:t>
              </a:r>
              <a:r>
                <a:rPr lang="en-US" altLang="zh-CN" sz="2400" dirty="0"/>
                <a:t>))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642910" y="1838868"/>
              <a:ext cx="789849" cy="67123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460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10.2.5 </a:t>
            </a:r>
            <a:r>
              <a:rPr lang="zh-CN" altLang="en-US" sz="3600" dirty="0" smtClean="0"/>
              <a:t>专门的应用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61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ndarray</a:t>
            </a:r>
            <a:r>
              <a:rPr lang="zh-CN" altLang="en-US" dirty="0" smtClean="0"/>
              <a:t>的专门应用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线性代数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827584" y="987574"/>
            <a:ext cx="4032448" cy="3757415"/>
            <a:chOff x="548640" y="2653950"/>
            <a:chExt cx="1919726" cy="1554656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653950"/>
              <a:ext cx="1919726" cy="155465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endParaRPr lang="en-US" altLang="zh-CN" sz="1425" dirty="0"/>
            </a:p>
            <a:p>
              <a:pPr>
                <a:lnSpc>
                  <a:spcPct val="85000"/>
                </a:lnSpc>
              </a:pPr>
              <a:endParaRPr lang="en-US" altLang="zh-CN" sz="16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20695" y="2653950"/>
              <a:ext cx="432330" cy="161925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987574"/>
            <a:ext cx="3449046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en-US" altLang="zh-CN" sz="2400" dirty="0" smtClean="0"/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&gt;&gt;&gt; </a:t>
            </a:r>
            <a:r>
              <a:rPr lang="en-US" altLang="zh-CN" sz="2400" dirty="0" smtClean="0">
                <a:solidFill>
                  <a:schemeClr val="accent6"/>
                </a:solidFill>
              </a:rPr>
              <a:t>import</a:t>
            </a:r>
            <a:r>
              <a:rPr lang="en-US" altLang="zh-CN" sz="2400" dirty="0" smtClean="0"/>
              <a:t> </a:t>
            </a:r>
            <a:r>
              <a:rPr lang="en-US" altLang="zh-CN" sz="2400" dirty="0" err="1"/>
              <a:t>numpy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chemeClr val="accent6"/>
                </a:solidFill>
              </a:rPr>
              <a:t>as</a:t>
            </a:r>
            <a:r>
              <a:rPr lang="en-US" altLang="zh-CN" sz="2400" dirty="0"/>
              <a:t> np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&gt;&gt;&gt; x </a:t>
            </a:r>
            <a:r>
              <a:rPr lang="en-US" altLang="zh-CN" sz="2400" dirty="0"/>
              <a:t>= </a:t>
            </a:r>
            <a:r>
              <a:rPr lang="en-US" altLang="zh-CN" sz="2400" dirty="0" err="1"/>
              <a:t>np.array</a:t>
            </a:r>
            <a:r>
              <a:rPr lang="en-US" altLang="zh-CN" sz="2400" dirty="0"/>
              <a:t>([[1,2], [3,4]]) 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&gt;&gt;&gt; r1 </a:t>
            </a:r>
            <a:r>
              <a:rPr lang="en-US" altLang="zh-CN" sz="2400" dirty="0"/>
              <a:t>= </a:t>
            </a:r>
            <a:r>
              <a:rPr lang="en-US" altLang="zh-CN" sz="2400" dirty="0" err="1"/>
              <a:t>np.linalg.det</a:t>
            </a:r>
            <a:r>
              <a:rPr lang="en-US" altLang="zh-CN" sz="2400" dirty="0"/>
              <a:t>(x)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&gt;&gt;&gt; </a:t>
            </a:r>
            <a:r>
              <a:rPr lang="en-US" altLang="zh-CN" sz="2400" dirty="0" smtClean="0">
                <a:solidFill>
                  <a:srgbClr val="7030A0"/>
                </a:solidFill>
              </a:rPr>
              <a:t>print</a:t>
            </a:r>
            <a:r>
              <a:rPr lang="en-US" altLang="zh-CN" sz="2400" dirty="0" smtClean="0"/>
              <a:t>(r1)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-2.0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&gt;&gt;&gt; r2 </a:t>
            </a:r>
            <a:r>
              <a:rPr lang="en-US" altLang="zh-CN" sz="2400" dirty="0"/>
              <a:t>= </a:t>
            </a:r>
            <a:r>
              <a:rPr lang="en-US" altLang="zh-CN" sz="2400" dirty="0" err="1"/>
              <a:t>np.linalg.inv</a:t>
            </a:r>
            <a:r>
              <a:rPr lang="en-US" altLang="zh-CN" sz="2400" dirty="0"/>
              <a:t>(x)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&gt;&gt;&gt; </a:t>
            </a:r>
            <a:r>
              <a:rPr lang="en-US" altLang="zh-CN" sz="2400" dirty="0">
                <a:solidFill>
                  <a:srgbClr val="7030A0"/>
                </a:solidFill>
              </a:rPr>
              <a:t>print</a:t>
            </a:r>
            <a:r>
              <a:rPr lang="en-US" altLang="zh-CN" sz="2400" dirty="0" smtClean="0"/>
              <a:t>(r2)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[[-2.   1. ]</a:t>
            </a:r>
          </a:p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[ 1.5 -0.5</a:t>
            </a:r>
            <a:r>
              <a:rPr lang="en-US" altLang="zh-CN" sz="2400" dirty="0" smtClean="0">
                <a:solidFill>
                  <a:srgbClr val="0070C0"/>
                </a:solidFill>
              </a:rPr>
              <a:t>]]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762634"/>
              </p:ext>
            </p:extLst>
          </p:nvPr>
        </p:nvGraphicFramePr>
        <p:xfrm>
          <a:off x="5299418" y="1381492"/>
          <a:ext cx="3168352" cy="2689860"/>
        </p:xfrm>
        <a:graphic>
          <a:graphicData uri="http://schemas.openxmlformats.org/drawingml/2006/table">
            <a:tbl>
              <a:tblPr bandRow="1">
                <a:tableStyleId>{E8B1032C-EA38-4F05-BA0D-38AFFFC7BED3}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84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dot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矩阵内积</a:t>
                      </a:r>
                      <a:endParaRPr lang="en-US" altLang="zh-CN" sz="2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2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linalg.det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行列式</a:t>
                      </a:r>
                      <a:endParaRPr lang="en-US" altLang="zh-CN" sz="2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2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linalg.inv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逆矩阵</a:t>
                      </a:r>
                      <a:endParaRPr lang="en-US" altLang="zh-CN" sz="22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2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linalg.solve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多元一次方程组求根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linalg.eig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求特征值和特征向量</a:t>
                      </a:r>
                      <a:endParaRPr lang="zh-CN" altLang="en-US" sz="2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5933613" y="4078065"/>
            <a:ext cx="189996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450"/>
              </a:spcBef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常用函数示例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5153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求解</a:t>
            </a:r>
            <a:r>
              <a:rPr lang="zh-CN" altLang="zh-CN" dirty="0"/>
              <a:t>线性方程组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27584" y="1059582"/>
            <a:ext cx="7632808" cy="3495836"/>
          </a:xfrm>
        </p:spPr>
        <p:txBody>
          <a:bodyPr>
            <a:normAutofit/>
          </a:bodyPr>
          <a:lstStyle/>
          <a:p>
            <a:r>
              <a:rPr lang="zh-CN" altLang="zh-CN" dirty="0"/>
              <a:t>利用</a:t>
            </a:r>
            <a:r>
              <a:rPr lang="en-US" altLang="zh-CN" dirty="0" err="1"/>
              <a:t>NumPy</a:t>
            </a:r>
            <a:r>
              <a:rPr lang="zh-CN" altLang="zh-CN" dirty="0"/>
              <a:t>的</a:t>
            </a:r>
            <a:r>
              <a:rPr lang="en-US" altLang="zh-CN" dirty="0" err="1"/>
              <a:t>linalg</a:t>
            </a:r>
            <a:r>
              <a:rPr lang="zh-CN" altLang="zh-CN" dirty="0"/>
              <a:t>模块中的</a:t>
            </a:r>
            <a:r>
              <a:rPr lang="en-US" altLang="zh-CN" dirty="0"/>
              <a:t>solve()</a:t>
            </a:r>
            <a:r>
              <a:rPr lang="zh-CN" altLang="zh-CN" dirty="0" smtClean="0"/>
              <a:t>函数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zh-CN" dirty="0" smtClean="0"/>
              <a:t>例如</a:t>
            </a:r>
            <a:r>
              <a:rPr lang="zh-CN" altLang="zh-CN" dirty="0"/>
              <a:t>要求解如下二元一次方程组：</a:t>
            </a:r>
          </a:p>
          <a:p>
            <a:pPr marL="400050" lvl="1" indent="0">
              <a:buNone/>
            </a:pPr>
            <a:r>
              <a:rPr lang="en-US" altLang="zh-CN" i="1" dirty="0"/>
              <a:t>-x</a:t>
            </a:r>
            <a:r>
              <a:rPr lang="en-US" altLang="zh-CN" i="1" baseline="-25000" dirty="0"/>
              <a:t>0</a:t>
            </a:r>
            <a:r>
              <a:rPr lang="en-US" altLang="zh-CN" i="1" dirty="0"/>
              <a:t> + 4x</a:t>
            </a:r>
            <a:r>
              <a:rPr lang="en-US" altLang="zh-CN" i="1" baseline="-25000" dirty="0"/>
              <a:t>1</a:t>
            </a:r>
            <a:r>
              <a:rPr lang="en-US" altLang="zh-CN" i="1" dirty="0"/>
              <a:t> = 10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i="1" dirty="0"/>
              <a:t>2x</a:t>
            </a:r>
            <a:r>
              <a:rPr lang="en-US" altLang="zh-CN" i="1" baseline="-25000" dirty="0"/>
              <a:t>0</a:t>
            </a:r>
            <a:r>
              <a:rPr lang="en-US" altLang="zh-CN" i="1" dirty="0"/>
              <a:t> + 3x</a:t>
            </a:r>
            <a:r>
              <a:rPr lang="en-US" altLang="zh-CN" i="1" baseline="-25000" dirty="0"/>
              <a:t>1</a:t>
            </a:r>
            <a:r>
              <a:rPr lang="en-US" altLang="zh-CN" i="1" dirty="0"/>
              <a:t> = 13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42</a:t>
            </a:fld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4283968" y="2427734"/>
            <a:ext cx="4176424" cy="1997181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&gt;&gt;&gt; </a:t>
            </a:r>
            <a:r>
              <a:rPr lang="en-US" altLang="zh-CN" sz="2400" dirty="0"/>
              <a:t>a = </a:t>
            </a:r>
            <a:r>
              <a:rPr lang="en-US" altLang="zh-CN" sz="2400" dirty="0" err="1"/>
              <a:t>np.array</a:t>
            </a:r>
            <a:r>
              <a:rPr lang="en-US" altLang="zh-CN" sz="2400" dirty="0"/>
              <a:t>([[-1,4], [2,3]])</a:t>
            </a:r>
            <a:endParaRPr lang="zh-CN" altLang="zh-CN" sz="2400" dirty="0"/>
          </a:p>
          <a:p>
            <a:r>
              <a:rPr lang="en-US" altLang="zh-CN" sz="2400" dirty="0"/>
              <a:t>&gt;&gt;&gt; b = </a:t>
            </a:r>
            <a:r>
              <a:rPr lang="en-US" altLang="zh-CN" sz="2400" dirty="0" err="1"/>
              <a:t>np.array</a:t>
            </a:r>
            <a:r>
              <a:rPr lang="en-US" altLang="zh-CN" sz="2400" dirty="0"/>
              <a:t>([10,13])</a:t>
            </a:r>
            <a:endParaRPr lang="zh-CN" altLang="zh-CN" sz="2400" dirty="0"/>
          </a:p>
          <a:p>
            <a:r>
              <a:rPr lang="en-US" altLang="zh-CN" sz="2400" dirty="0"/>
              <a:t>&gt;&gt;&gt; x = </a:t>
            </a:r>
            <a:r>
              <a:rPr lang="en-US" altLang="zh-CN" sz="2400" dirty="0" err="1"/>
              <a:t>np.linalg.solve</a:t>
            </a:r>
            <a:r>
              <a:rPr lang="en-US" altLang="zh-CN" sz="2400" dirty="0"/>
              <a:t>(a, b)</a:t>
            </a:r>
            <a:endParaRPr lang="zh-CN" altLang="zh-CN" sz="2400" dirty="0"/>
          </a:p>
          <a:p>
            <a:r>
              <a:rPr lang="en-US" altLang="zh-CN" sz="2400" dirty="0"/>
              <a:t>&gt;&gt;&gt; x</a:t>
            </a:r>
            <a:endParaRPr lang="zh-CN" altLang="zh-CN" sz="2400" dirty="0"/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array([ 2.,  3.])</a:t>
            </a:r>
            <a:endParaRPr lang="zh-CN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endParaRPr lang="zh-CN" altLang="zh-CN" sz="2000" dirty="0">
              <a:solidFill>
                <a:srgbClr val="0070C0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427984" y="2298032"/>
            <a:ext cx="655576" cy="30707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求解非线性</a:t>
            </a:r>
            <a:r>
              <a:rPr lang="zh-CN" altLang="zh-CN" dirty="0"/>
              <a:t>方程组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27584" y="1059582"/>
            <a:ext cx="8229600" cy="3495836"/>
          </a:xfrm>
        </p:spPr>
        <p:txBody>
          <a:bodyPr>
            <a:normAutofit/>
          </a:bodyPr>
          <a:lstStyle/>
          <a:p>
            <a:r>
              <a:rPr lang="zh-CN" altLang="zh-CN" dirty="0"/>
              <a:t>使用</a:t>
            </a:r>
            <a:r>
              <a:rPr lang="en-US" altLang="zh-CN" dirty="0" err="1"/>
              <a:t>scipy.optimize</a:t>
            </a:r>
            <a:r>
              <a:rPr lang="zh-CN" altLang="zh-CN" dirty="0"/>
              <a:t>模块中的</a:t>
            </a:r>
            <a:r>
              <a:rPr lang="en-US" altLang="zh-CN" dirty="0" err="1"/>
              <a:t>fsolve</a:t>
            </a:r>
            <a:r>
              <a:rPr lang="en-US" altLang="zh-CN" dirty="0"/>
              <a:t>()</a:t>
            </a:r>
            <a:r>
              <a:rPr lang="zh-CN" altLang="zh-CN" dirty="0"/>
              <a:t>函数来解决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zh-CN" dirty="0"/>
              <a:t>例如对于如下非线性方程组：</a:t>
            </a:r>
          </a:p>
          <a:p>
            <a:pPr marL="400050" lvl="1" indent="0">
              <a:buNone/>
            </a:pPr>
            <a:r>
              <a:rPr lang="en-US" altLang="zh-CN" i="1" dirty="0"/>
              <a:t>2x</a:t>
            </a:r>
            <a:r>
              <a:rPr lang="en-US" altLang="zh-CN" i="1" baseline="-25000" dirty="0"/>
              <a:t>0</a:t>
            </a:r>
            <a:r>
              <a:rPr lang="en-US" altLang="zh-CN" i="1" baseline="30000" dirty="0"/>
              <a:t>2</a:t>
            </a:r>
            <a:r>
              <a:rPr lang="en-US" altLang="zh-CN" i="1" dirty="0"/>
              <a:t> - 3x</a:t>
            </a:r>
            <a:r>
              <a:rPr lang="en-US" altLang="zh-CN" i="1" baseline="-25000" dirty="0"/>
              <a:t>1</a:t>
            </a:r>
            <a:r>
              <a:rPr lang="en-US" altLang="zh-CN" i="1" dirty="0"/>
              <a:t> = 6</a:t>
            </a:r>
            <a:endParaRPr lang="zh-CN" altLang="zh-CN" i="1" dirty="0"/>
          </a:p>
          <a:p>
            <a:pPr marL="400050" lvl="1" indent="0">
              <a:buNone/>
            </a:pPr>
            <a:r>
              <a:rPr lang="en-US" altLang="zh-CN" i="1" dirty="0"/>
              <a:t>3x</a:t>
            </a:r>
            <a:r>
              <a:rPr lang="en-US" altLang="zh-CN" i="1" baseline="-25000" dirty="0"/>
              <a:t>0</a:t>
            </a:r>
            <a:r>
              <a:rPr lang="en-US" altLang="zh-CN" i="1" dirty="0"/>
              <a:t> + x</a:t>
            </a:r>
            <a:r>
              <a:rPr lang="en-US" altLang="zh-CN" i="1" baseline="-25000" dirty="0"/>
              <a:t>1</a:t>
            </a:r>
            <a:r>
              <a:rPr lang="en-US" altLang="zh-CN" i="1" baseline="30000" dirty="0"/>
              <a:t>2</a:t>
            </a:r>
            <a:r>
              <a:rPr lang="en-US" altLang="zh-CN" i="1" dirty="0"/>
              <a:t> = 25</a:t>
            </a:r>
            <a:endParaRPr lang="zh-CN" altLang="zh-CN" i="1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43</a:t>
            </a:fld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4510376" y="2038186"/>
            <a:ext cx="4176424" cy="264525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2000" dirty="0" smtClean="0">
              <a:solidFill>
                <a:schemeClr val="accent6"/>
              </a:solidFill>
            </a:endParaRPr>
          </a:p>
          <a:p>
            <a:r>
              <a:rPr lang="en-US" altLang="zh-CN" sz="2000" dirty="0" smtClean="0">
                <a:solidFill>
                  <a:schemeClr val="accent6"/>
                </a:solidFill>
              </a:rPr>
              <a:t>from</a:t>
            </a:r>
            <a:r>
              <a:rPr lang="en-US" altLang="zh-CN" sz="2000" dirty="0" smtClean="0"/>
              <a:t> </a:t>
            </a:r>
            <a:r>
              <a:rPr lang="en-US" altLang="zh-CN" sz="2000" dirty="0" err="1"/>
              <a:t>scipy.optimize</a:t>
            </a:r>
            <a:r>
              <a:rPr lang="en-US" altLang="zh-CN" sz="2000" dirty="0"/>
              <a:t> </a:t>
            </a:r>
            <a:r>
              <a:rPr lang="en-US" altLang="zh-CN" sz="2000" dirty="0">
                <a:solidFill>
                  <a:schemeClr val="accent6"/>
                </a:solidFill>
              </a:rPr>
              <a:t>import</a:t>
            </a:r>
            <a:r>
              <a:rPr lang="en-US" altLang="zh-CN" sz="2000" dirty="0"/>
              <a:t> </a:t>
            </a:r>
            <a:r>
              <a:rPr lang="en-US" altLang="zh-CN" sz="2000" dirty="0" err="1"/>
              <a:t>fsolve</a:t>
            </a:r>
            <a:endParaRPr lang="zh-CN" altLang="zh-CN" sz="2000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 err="1">
                <a:solidFill>
                  <a:schemeClr val="accent6"/>
                </a:solidFill>
              </a:rPr>
              <a:t>def</a:t>
            </a:r>
            <a:r>
              <a:rPr lang="en-US" altLang="zh-CN" dirty="0">
                <a:solidFill>
                  <a:schemeClr val="accent6"/>
                </a:solidFill>
              </a:rPr>
              <a:t> </a:t>
            </a:r>
            <a:r>
              <a:rPr lang="en-US" altLang="zh-CN" dirty="0"/>
              <a:t>f(x): 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en-US" altLang="zh-CN" dirty="0" smtClean="0"/>
              <a:t>x0</a:t>
            </a:r>
            <a:r>
              <a:rPr lang="en-US" altLang="zh-CN" dirty="0"/>
              <a:t>, x1 = </a:t>
            </a:r>
            <a:r>
              <a:rPr lang="en-US" altLang="zh-CN" dirty="0">
                <a:solidFill>
                  <a:srgbClr val="7030A0"/>
                </a:solidFill>
              </a:rPr>
              <a:t>float</a:t>
            </a:r>
            <a:r>
              <a:rPr lang="en-US" altLang="zh-CN" dirty="0"/>
              <a:t>(x[0]), </a:t>
            </a:r>
            <a:r>
              <a:rPr lang="en-US" altLang="zh-CN" dirty="0">
                <a:solidFill>
                  <a:srgbClr val="7030A0"/>
                </a:solidFill>
              </a:rPr>
              <a:t>float</a:t>
            </a:r>
            <a:r>
              <a:rPr lang="en-US" altLang="zh-CN" dirty="0"/>
              <a:t>(x[1])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en-US" altLang="zh-CN" dirty="0">
                <a:solidFill>
                  <a:schemeClr val="accent6"/>
                </a:solidFill>
              </a:rPr>
              <a:t>return</a:t>
            </a:r>
            <a:r>
              <a:rPr lang="en-US" altLang="zh-CN" dirty="0"/>
              <a:t> [2*x0**2-3*x1-6, 3*x0+x1**2-25]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sz="2400" dirty="0"/>
              <a:t>x = </a:t>
            </a:r>
            <a:r>
              <a:rPr lang="en-US" altLang="zh-CN" sz="2400" dirty="0" err="1"/>
              <a:t>fsolve</a:t>
            </a:r>
            <a:r>
              <a:rPr lang="en-US" altLang="zh-CN" sz="2400" dirty="0"/>
              <a:t>(f, [0, 0])</a:t>
            </a:r>
            <a:endParaRPr lang="zh-CN" altLang="zh-CN" sz="2400" dirty="0"/>
          </a:p>
          <a:p>
            <a:r>
              <a:rPr lang="en-US" altLang="zh-CN" sz="2000" dirty="0">
                <a:solidFill>
                  <a:srgbClr val="7030A0"/>
                </a:solidFill>
              </a:rPr>
              <a:t>print</a:t>
            </a:r>
            <a:r>
              <a:rPr lang="en-US" altLang="zh-CN" sz="2000" dirty="0"/>
              <a:t>(x</a:t>
            </a:r>
            <a:r>
              <a:rPr lang="en-US" altLang="zh-CN" sz="2000" dirty="0" smtClean="0"/>
              <a:t>)</a:t>
            </a:r>
            <a:endParaRPr lang="zh-CN" altLang="zh-CN" sz="2000" dirty="0"/>
          </a:p>
        </p:txBody>
      </p:sp>
      <p:sp>
        <p:nvSpPr>
          <p:cNvPr id="8" name="椭圆形标注 7"/>
          <p:cNvSpPr/>
          <p:nvPr/>
        </p:nvSpPr>
        <p:spPr>
          <a:xfrm>
            <a:off x="4644008" y="2031995"/>
            <a:ext cx="720080" cy="303085"/>
          </a:xfrm>
          <a:prstGeom prst="wedgeEllipseCallout">
            <a:avLst/>
          </a:prstGeom>
          <a:ln w="190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F</a:t>
            </a:r>
            <a:r>
              <a:rPr lang="en-US" altLang="zh-CN" sz="600" dirty="0">
                <a:solidFill>
                  <a:schemeClr val="accent1"/>
                </a:solidFill>
              </a:rPr>
              <a:t>ile</a:t>
            </a:r>
            <a:endParaRPr lang="zh-CN" altLang="en-US" sz="600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5696" y="3723878"/>
            <a:ext cx="104547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400" dirty="0"/>
              <a:t>[ 3.  4.]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0593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/>
          <a:lstStyle/>
          <a:p>
            <a:r>
              <a:rPr lang="en-US" altLang="zh-CN" cap="none" dirty="0" smtClean="0">
                <a:latin typeface="Calibri" panose="020F0502020204030204" pitchFamily="34" charset="0"/>
              </a:rPr>
              <a:t>pandas</a:t>
            </a:r>
            <a:endParaRPr lang="zh-CN" altLang="en-US" cap="none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500" y="2615625"/>
            <a:ext cx="1332148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10.3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436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10.3.1 Series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977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Series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1560" y="843558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基本特征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buFont typeface="Calibri" panose="020F0502020204030204" pitchFamily="34" charset="0"/>
              <a:buChar char="−"/>
            </a:pP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由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数据和索引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组成（有序字典，也称</a:t>
            </a:r>
            <a:r>
              <a:rPr lang="zh-CN" altLang="en-US" sz="2400" dirty="0" smtClean="0">
                <a:solidFill>
                  <a:schemeClr val="accent2"/>
                </a:solidFill>
                <a:ea typeface="微软雅黑" panose="020B0503020204020204" pitchFamily="34" charset="-122"/>
                <a:sym typeface="Wingdings" pitchFamily="2" charset="2"/>
              </a:rPr>
              <a:t>变长字典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）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65745" y="2246892"/>
            <a:ext cx="4716524" cy="2520278"/>
            <a:chOff x="548640" y="2712543"/>
            <a:chExt cx="2666038" cy="620871"/>
          </a:xfrm>
        </p:grpSpPr>
        <p:sp>
          <p:nvSpPr>
            <p:cNvPr id="12" name="任意多边形 11"/>
            <p:cNvSpPr/>
            <p:nvPr/>
          </p:nvSpPr>
          <p:spPr>
            <a:xfrm>
              <a:off x="548640" y="2716692"/>
              <a:ext cx="2666038" cy="61672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pandas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 smtClean="0"/>
                <a:t> </a:t>
              </a:r>
              <a:r>
                <a:rPr lang="en-US" altLang="zh-CN" sz="2400" dirty="0" err="1" smtClean="0"/>
                <a:t>pd</a:t>
              </a:r>
              <a:endParaRPr lang="en-US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aSer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= </a:t>
              </a:r>
              <a:r>
                <a:rPr lang="en-US" altLang="zh-CN" sz="2400" dirty="0" err="1" smtClean="0"/>
                <a:t>pd.Series</a:t>
              </a:r>
              <a:r>
                <a:rPr lang="en-US" altLang="zh-CN" sz="2400" dirty="0"/>
                <a:t>([1</a:t>
              </a:r>
              <a:r>
                <a:rPr lang="en-US" altLang="zh-CN" sz="2400" dirty="0" smtClean="0"/>
                <a:t>, 2.0,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'a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aSer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0    1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1    2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2    a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object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30046" y="2712543"/>
              <a:ext cx="538534" cy="9659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46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59632" y="2997191"/>
            <a:ext cx="216024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Series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()</a:t>
            </a:r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函数</a:t>
            </a:r>
            <a:endParaRPr lang="en-US" altLang="zh-CN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937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自定义</a:t>
            </a:r>
            <a:r>
              <a:rPr lang="en-US" altLang="zh-CN" dirty="0" smtClean="0"/>
              <a:t>Series</a:t>
            </a:r>
            <a:r>
              <a:rPr lang="zh-CN" altLang="en-US" dirty="0" smtClean="0"/>
              <a:t>的</a:t>
            </a:r>
            <a:r>
              <a:rPr lang="en-US" altLang="zh-CN" dirty="0" smtClean="0"/>
              <a:t>index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259632" y="713896"/>
            <a:ext cx="7355160" cy="4018096"/>
            <a:chOff x="548640" y="2682426"/>
            <a:chExt cx="2666038" cy="805299"/>
          </a:xfrm>
        </p:grpSpPr>
        <p:sp>
          <p:nvSpPr>
            <p:cNvPr id="15" name="任意多边形 14"/>
            <p:cNvSpPr/>
            <p:nvPr/>
          </p:nvSpPr>
          <p:spPr>
            <a:xfrm>
              <a:off x="548640" y="2737276"/>
              <a:ext cx="2666038" cy="75044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endParaRPr lang="en-US" altLang="zh-CN" sz="2000" dirty="0"/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bSer</a:t>
              </a:r>
              <a:r>
                <a:rPr lang="en-US" altLang="zh-CN" sz="2000" dirty="0"/>
                <a:t> = </a:t>
              </a:r>
              <a:r>
                <a:rPr lang="en-US" altLang="zh-CN" sz="2000" dirty="0" err="1"/>
                <a:t>pd.Series</a:t>
              </a:r>
              <a:r>
                <a:rPr lang="en-US" altLang="zh-CN" sz="2000" dirty="0"/>
                <a:t>([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apple'</a:t>
              </a:r>
              <a:r>
                <a:rPr lang="en-US" altLang="zh-CN" sz="2000" dirty="0" err="1"/>
                <a:t>,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'peach'</a:t>
              </a:r>
              <a:r>
                <a:rPr lang="en-US" altLang="zh-CN" sz="2000" dirty="0" err="1"/>
                <a:t>,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'lemon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/>
                <a:t>], index = [1,2,3])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bSer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1    apple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2    peach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3    lemon</a:t>
              </a:r>
            </a:p>
            <a:p>
              <a:r>
                <a:rPr lang="en-US" altLang="zh-CN" sz="20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000" dirty="0">
                  <a:solidFill>
                    <a:srgbClr val="0070C0"/>
                  </a:solidFill>
                </a:rPr>
                <a:t>: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object</a:t>
              </a:r>
            </a:p>
            <a:p>
              <a:r>
                <a:rPr lang="en-US" altLang="zh-CN" sz="2000" dirty="0" smtClean="0"/>
                <a:t>&gt;&gt;&gt;</a:t>
              </a:r>
              <a:r>
                <a:rPr lang="en-US" altLang="zh-CN" sz="2000" dirty="0" err="1" smtClean="0"/>
                <a:t>aSer.index</a:t>
              </a:r>
              <a:r>
                <a:rPr lang="en-US" altLang="zh-CN" sz="2000" dirty="0" smtClean="0"/>
                <a:t> = [1,2,3]</a:t>
              </a:r>
            </a:p>
            <a:p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aSer</a:t>
              </a:r>
              <a:endParaRPr lang="en-US" altLang="zh-CN" sz="2000" dirty="0"/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1    1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2    2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3    a</a:t>
              </a:r>
            </a:p>
            <a:p>
              <a:r>
                <a:rPr lang="en-US" altLang="zh-CN" sz="20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000" dirty="0">
                  <a:solidFill>
                    <a:srgbClr val="0070C0"/>
                  </a:solidFill>
                </a:rPr>
                <a:t>: object</a:t>
              </a:r>
            </a:p>
            <a:p>
              <a:endParaRPr lang="en-US" altLang="zh-CN" sz="2200" dirty="0" smtClean="0"/>
            </a:p>
            <a:p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548640" y="2682426"/>
              <a:ext cx="313617" cy="7215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773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自定义</a:t>
            </a:r>
            <a:r>
              <a:rPr lang="en-US" altLang="zh-CN" dirty="0" smtClean="0"/>
              <a:t>Series</a:t>
            </a:r>
            <a:r>
              <a:rPr lang="zh-CN" altLang="en-US" dirty="0" smtClean="0"/>
              <a:t>的</a:t>
            </a:r>
            <a:r>
              <a:rPr lang="en-US" altLang="zh-CN" dirty="0" smtClean="0"/>
              <a:t>index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115615" y="1077589"/>
            <a:ext cx="7355160" cy="2736305"/>
            <a:chOff x="496438" y="2755317"/>
            <a:chExt cx="2666038" cy="548405"/>
          </a:xfrm>
        </p:grpSpPr>
        <p:sp>
          <p:nvSpPr>
            <p:cNvPr id="15" name="任意多边形 14"/>
            <p:cNvSpPr/>
            <p:nvPr/>
          </p:nvSpPr>
          <p:spPr>
            <a:xfrm>
              <a:off x="496438" y="2755317"/>
              <a:ext cx="2666038" cy="54840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 smtClean="0"/>
                <a:t>bSer.index</a:t>
              </a:r>
              <a:r>
                <a:rPr lang="en-US" altLang="zh-CN" sz="2200" dirty="0" smtClean="0"/>
                <a:t>         </a:t>
              </a:r>
              <a:r>
                <a:rPr lang="en-US" altLang="zh-CN" sz="22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zh-CN" altLang="en-US" sz="2200" i="1" dirty="0" smtClean="0">
                  <a:solidFill>
                    <a:schemeClr val="bg1">
                      <a:lumMod val="65000"/>
                    </a:schemeClr>
                  </a:solidFill>
                </a:rPr>
                <a:t>常进行单独赋值</a:t>
              </a:r>
              <a:endParaRPr lang="en-US" altLang="zh-CN" sz="22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200" dirty="0" smtClean="0">
                  <a:solidFill>
                    <a:srgbClr val="0070C0"/>
                  </a:solidFill>
                </a:rPr>
                <a:t>Int64Index([1, 2, 3], </a:t>
              </a:r>
              <a:r>
                <a:rPr lang="en-US" altLang="zh-CN" sz="2200" dirty="0" err="1" smtClean="0">
                  <a:solidFill>
                    <a:srgbClr val="0070C0"/>
                  </a:solidFill>
                </a:rPr>
                <a:t>dtype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 = 'int64')</a:t>
              </a:r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 smtClean="0"/>
                <a:t>bSer.values</a:t>
              </a:r>
              <a:endParaRPr lang="en-US" altLang="zh-CN" sz="2200" dirty="0" smtClean="0"/>
            </a:p>
            <a:p>
              <a:r>
                <a:rPr lang="en-US" altLang="zh-CN" sz="2200" dirty="0" smtClean="0">
                  <a:solidFill>
                    <a:srgbClr val="0070C0"/>
                  </a:solidFill>
                </a:rPr>
                <a:t>array(['apple', 'peach', 'lemon'], </a:t>
              </a:r>
              <a:r>
                <a:rPr lang="en-US" altLang="zh-CN" sz="2200" dirty="0" err="1" smtClean="0">
                  <a:solidFill>
                    <a:srgbClr val="0070C0"/>
                  </a:solidFill>
                </a:rPr>
                <a:t>dtype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 = object)</a:t>
              </a:r>
              <a:endParaRPr lang="en-US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600842" y="2809435"/>
              <a:ext cx="313617" cy="7215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081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Series</a:t>
            </a:r>
            <a:r>
              <a:rPr lang="zh-CN" altLang="en-US" smtClean="0"/>
              <a:t>的基本运算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259632" y="843558"/>
            <a:ext cx="7200800" cy="3888431"/>
            <a:chOff x="-127629" y="2727236"/>
            <a:chExt cx="3559310" cy="779311"/>
          </a:xfrm>
        </p:grpSpPr>
        <p:sp>
          <p:nvSpPr>
            <p:cNvPr id="15" name="任意多边形 14"/>
            <p:cNvSpPr/>
            <p:nvPr/>
          </p:nvSpPr>
          <p:spPr>
            <a:xfrm>
              <a:off x="-127629" y="2748885"/>
              <a:ext cx="3559310" cy="75766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cSer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pd.Series</a:t>
              </a:r>
              <a:r>
                <a:rPr lang="en-US" altLang="zh-CN" sz="2400" dirty="0"/>
                <a:t>([3, 5, 7], index = ['a', 'b', 'c'])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cSer</a:t>
              </a:r>
              <a:r>
                <a:rPr lang="en-US" altLang="zh-CN" sz="2400" dirty="0"/>
                <a:t>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'b'</a:t>
              </a:r>
              <a:r>
                <a:rPr lang="en-US" altLang="zh-CN" sz="2400" dirty="0"/>
                <a:t>]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5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cSer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* 2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a     6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b    10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c    14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dirty="0">
                  <a:solidFill>
                    <a:srgbClr val="0070C0"/>
                  </a:solidFill>
                </a:rPr>
                <a:t>: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int64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numpy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smtClean="0"/>
                <a:t>np</a:t>
              </a:r>
              <a:endParaRPr lang="en-US" altLang="zh-CN" sz="24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np.exp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cSer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a   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20.085537</a:t>
              </a:r>
              <a:endParaRPr lang="en-US" altLang="zh-CN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b  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148.413159</a:t>
              </a:r>
              <a:endParaRPr lang="en-US" altLang="zh-CN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dirty="0">
                  <a:solidFill>
                    <a:srgbClr val="0070C0"/>
                  </a:solidFill>
                </a:rPr>
                <a:t>c    1096.633158</a:t>
              </a:r>
            </a:p>
            <a:p>
              <a:pPr>
                <a:lnSpc>
                  <a:spcPct val="80000"/>
                </a:lnSpc>
              </a:pPr>
              <a:r>
                <a:rPr lang="en-US" altLang="zh-CN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dirty="0">
                  <a:solidFill>
                    <a:srgbClr val="0070C0"/>
                  </a:solidFill>
                </a:rPr>
                <a:t>: float64</a:t>
              </a: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-92036" y="2727236"/>
              <a:ext cx="413293" cy="7215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046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SciPy</a:t>
            </a:r>
            <a:r>
              <a:rPr lang="zh-CN" altLang="en-US" dirty="0"/>
              <a:t> </a:t>
            </a:r>
            <a:r>
              <a:rPr lang="en-US" altLang="zh-CN" dirty="0" smtClean="0"/>
              <a:t>library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35696" y="951575"/>
            <a:ext cx="7056784" cy="1958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中科学计算程序的核心包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有效计算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矩阵，让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SciPy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library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协同工作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致力于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科学计算中常见问题的各个工具箱，其不同子模块有不同的应用，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如插值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、积分、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优化和图像处理等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75606"/>
            <a:ext cx="1026000" cy="1026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39752" y="2859782"/>
            <a:ext cx="4752528" cy="1893425"/>
            <a:chOff x="1092778" y="2106893"/>
            <a:chExt cx="6486198" cy="1906037"/>
          </a:xfrm>
        </p:grpSpPr>
        <p:sp>
          <p:nvSpPr>
            <p:cNvPr id="10" name="任意多边形 9"/>
            <p:cNvSpPr/>
            <p:nvPr/>
          </p:nvSpPr>
          <p:spPr>
            <a:xfrm>
              <a:off x="1092778" y="2106893"/>
              <a:ext cx="6486198" cy="190603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 </a:t>
              </a:r>
              <a:r>
                <a:rPr lang="en-US" altLang="zh-CN" sz="2400" dirty="0" err="1"/>
                <a:t>numpy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np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 from </a:t>
              </a:r>
              <a:r>
                <a:rPr lang="en-US" altLang="zh-CN" sz="2400" dirty="0" err="1"/>
                <a:t>scipy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linalg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arr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np.array</a:t>
              </a:r>
              <a:r>
                <a:rPr lang="en-US" altLang="zh-CN" sz="2400" dirty="0"/>
                <a:t>([[1</a:t>
              </a:r>
              <a:r>
                <a:rPr lang="en-US" altLang="zh-CN" sz="2400" dirty="0" smtClean="0"/>
                <a:t>, 2], [</a:t>
              </a:r>
              <a:r>
                <a:rPr lang="en-US" altLang="zh-CN" sz="2400" dirty="0"/>
                <a:t>3</a:t>
              </a:r>
              <a:r>
                <a:rPr lang="en-US" altLang="zh-CN" sz="2400" dirty="0" smtClean="0"/>
                <a:t>, 4</a:t>
              </a:r>
              <a:r>
                <a:rPr lang="en-US" altLang="zh-CN" sz="2400" dirty="0"/>
                <a:t>]])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linalg.det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arr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-2.0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1289439" y="2121457"/>
              <a:ext cx="982648" cy="36923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7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Series</a:t>
            </a:r>
            <a:r>
              <a:rPr lang="zh-CN" altLang="en-US" smtClean="0"/>
              <a:t>的基本运算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161546" y="1108455"/>
            <a:ext cx="6480720" cy="3471507"/>
            <a:chOff x="548640" y="2748885"/>
            <a:chExt cx="2883041" cy="757662"/>
          </a:xfrm>
        </p:grpSpPr>
        <p:sp>
          <p:nvSpPr>
            <p:cNvPr id="15" name="任意多边形 14"/>
            <p:cNvSpPr/>
            <p:nvPr/>
          </p:nvSpPr>
          <p:spPr>
            <a:xfrm>
              <a:off x="548640" y="2748885"/>
              <a:ext cx="2883041" cy="75766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cSer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err="1"/>
                <a:t>pd.Series</a:t>
              </a:r>
              <a:r>
                <a:rPr lang="en-US" altLang="zh-CN" sz="2400" dirty="0"/>
                <a:t>([3, 5, 7], index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])</a:t>
              </a:r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cSer</a:t>
              </a:r>
              <a:r>
                <a:rPr lang="en-US" altLang="zh-CN" sz="2400" dirty="0"/>
                <a:t>[1: 2]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b    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int64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cSer</a:t>
              </a:r>
              <a:r>
                <a:rPr lang="en-US" altLang="zh-CN" sz="2400" dirty="0"/>
                <a:t>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'a'</a:t>
              </a:r>
              <a:r>
                <a:rPr lang="en-US" altLang="zh-CN" sz="2400" dirty="0"/>
                <a:t>: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a    3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b    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int64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671930" y="2756809"/>
              <a:ext cx="413293" cy="9759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50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9552" y="2179923"/>
            <a:ext cx="1440160" cy="13285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切片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基于位置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  <a:p>
            <a:pPr>
              <a:spcBef>
                <a:spcPts val="450"/>
              </a:spcBef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基于索引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0212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Series</a:t>
            </a:r>
            <a:r>
              <a:rPr lang="zh-CN" altLang="en-US" smtClean="0"/>
              <a:t>的数据对齐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5636" y="1077593"/>
            <a:ext cx="5987008" cy="3564396"/>
            <a:chOff x="548640" y="2780326"/>
            <a:chExt cx="2945042" cy="692721"/>
          </a:xfrm>
        </p:grpSpPr>
        <p:sp>
          <p:nvSpPr>
            <p:cNvPr id="15" name="任意多边形 14"/>
            <p:cNvSpPr/>
            <p:nvPr/>
          </p:nvSpPr>
          <p:spPr>
            <a:xfrm>
              <a:off x="548640" y="2780326"/>
              <a:ext cx="2945042" cy="69272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data = {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'apple'</a:t>
              </a:r>
              <a:r>
                <a:rPr lang="en-US" altLang="zh-CN" sz="2400" dirty="0"/>
                <a:t>:6,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'peach'</a:t>
              </a:r>
              <a:r>
                <a:rPr lang="en-US" altLang="zh-CN" sz="2400" dirty="0"/>
                <a:t>:8,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'lemon'</a:t>
              </a:r>
              <a:r>
                <a:rPr lang="en-US" altLang="zh-CN" sz="2400" dirty="0"/>
                <a:t>:15}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sindex</a:t>
              </a:r>
              <a:r>
                <a:rPr lang="en-US" altLang="zh-CN" sz="2400" dirty="0"/>
                <a:t>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'apple'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'peach'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'orange'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'lemon'</a:t>
              </a:r>
              <a:r>
                <a:rPr lang="en-US" altLang="zh-CN" sz="2400" dirty="0"/>
                <a:t>]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dSer</a:t>
              </a:r>
              <a:r>
                <a:rPr lang="en-US" altLang="zh-CN" sz="2400" dirty="0"/>
                <a:t> = </a:t>
              </a:r>
              <a:r>
                <a:rPr lang="en-US" altLang="zh-CN" sz="2400" dirty="0" err="1"/>
                <a:t>pd.Series</a:t>
              </a:r>
              <a:r>
                <a:rPr lang="en-US" altLang="zh-CN" sz="2400" dirty="0"/>
                <a:t>(data, index = </a:t>
              </a:r>
              <a:r>
                <a:rPr lang="en-US" altLang="zh-CN" sz="2400" dirty="0" err="1"/>
                <a:t>sindex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dSer</a:t>
              </a:r>
              <a:endParaRPr lang="en-US" altLang="zh-CN" sz="2400" dirty="0"/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apple      6.0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peach      8.0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orange   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NaN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lemon     15.0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float64</a:t>
              </a:r>
              <a:endParaRPr lang="en-US" altLang="zh-CN" sz="2400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610641" y="2780326"/>
              <a:ext cx="424007" cy="66471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6402644" y="1851670"/>
            <a:ext cx="2628800" cy="2592288"/>
            <a:chOff x="548641" y="2780326"/>
            <a:chExt cx="1417983" cy="941357"/>
          </a:xfrm>
        </p:grpSpPr>
        <p:sp>
          <p:nvSpPr>
            <p:cNvPr id="8" name="任意多边形 7"/>
            <p:cNvSpPr/>
            <p:nvPr/>
          </p:nvSpPr>
          <p:spPr>
            <a:xfrm>
              <a:off x="548641" y="2780326"/>
              <a:ext cx="1417983" cy="94135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85000"/>
                </a:lnSpc>
              </a:pPr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pd.isnull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dSer</a:t>
              </a:r>
              <a:r>
                <a:rPr lang="en-US" altLang="zh-CN" sz="2400" dirty="0"/>
                <a:t>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apple     False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peach     False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orange     True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lemon     False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bool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10641" y="2780326"/>
              <a:ext cx="413293" cy="18304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77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Series</a:t>
            </a:r>
            <a:r>
              <a:rPr lang="zh-CN" altLang="en-US" dirty="0" smtClean="0"/>
              <a:t>的数据对齐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059833" y="972637"/>
            <a:ext cx="5904655" cy="3759353"/>
            <a:chOff x="548640" y="2765571"/>
            <a:chExt cx="2666038" cy="730610"/>
          </a:xfrm>
        </p:grpSpPr>
        <p:sp>
          <p:nvSpPr>
            <p:cNvPr id="15" name="任意多边形 14"/>
            <p:cNvSpPr/>
            <p:nvPr/>
          </p:nvSpPr>
          <p:spPr>
            <a:xfrm>
              <a:off x="548640" y="2768474"/>
              <a:ext cx="2666038" cy="72770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pPr>
                <a:lnSpc>
                  <a:spcPct val="70000"/>
                </a:lnSpc>
              </a:pPr>
              <a:r>
                <a:rPr lang="en-US" altLang="zh-CN" sz="2000" dirty="0" smtClean="0"/>
                <a:t>&gt;&gt;&gt; </a:t>
              </a:r>
              <a:r>
                <a:rPr lang="en-US" altLang="zh-CN" sz="2000" dirty="0" err="1"/>
                <a:t>eSer</a:t>
              </a:r>
              <a:r>
                <a:rPr lang="en-US" altLang="zh-CN" sz="2000" dirty="0"/>
                <a:t> = </a:t>
              </a:r>
              <a:r>
                <a:rPr lang="en-US" altLang="zh-CN" sz="2000" dirty="0" err="1"/>
                <a:t>pd.Series</a:t>
              </a:r>
              <a:r>
                <a:rPr lang="en-US" altLang="zh-CN" sz="2000" dirty="0"/>
                <a:t>({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'apple'</a:t>
              </a:r>
              <a:r>
                <a:rPr lang="en-US" altLang="zh-CN" sz="2000" dirty="0"/>
                <a:t>:6,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'peach'</a:t>
              </a:r>
              <a:r>
                <a:rPr lang="en-US" altLang="zh-CN" sz="2000" dirty="0"/>
                <a:t>:8,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'kiwi'</a:t>
              </a:r>
              <a:r>
                <a:rPr lang="en-US" altLang="zh-CN" sz="2000" dirty="0"/>
                <a:t>:20})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eSer</a:t>
              </a:r>
              <a:endParaRPr lang="en-US" altLang="zh-CN" sz="2000" dirty="0"/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apple     6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peach     8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kiwi     20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000" dirty="0">
                  <a:solidFill>
                    <a:srgbClr val="0070C0"/>
                  </a:solidFill>
                </a:rPr>
                <a:t>: int64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/>
                <a:t>dSer</a:t>
              </a:r>
              <a:r>
                <a:rPr lang="en-US" altLang="zh-CN" sz="2000" dirty="0"/>
                <a:t> + </a:t>
              </a:r>
              <a:r>
                <a:rPr lang="en-US" altLang="zh-CN" sz="2000" dirty="0" err="1"/>
                <a:t>eSer</a:t>
              </a:r>
              <a:endParaRPr lang="en-US" altLang="zh-CN" sz="2000" dirty="0"/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apple     12.0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kiwi     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NaN</a:t>
              </a:r>
              <a:endParaRPr lang="en-US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lemon    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NaN</a:t>
              </a:r>
              <a:endParaRPr lang="en-US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orange   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NaN</a:t>
              </a:r>
              <a:endParaRPr lang="en-US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peach     16.0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000" dirty="0">
                  <a:solidFill>
                    <a:srgbClr val="0070C0"/>
                  </a:solidFill>
                </a:rPr>
                <a:t>: float64</a:t>
              </a: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613665" y="2765571"/>
              <a:ext cx="403900" cy="5812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57201" y="1059582"/>
            <a:ext cx="2602632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重要功能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50000"/>
              </a:lnSpc>
              <a:buFont typeface="Calibri" panose="020F0502020204030204" pitchFamily="34" charset="0"/>
              <a:buChar char="−"/>
            </a:pP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在算术运算中自动对齐不同索引的数据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9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10.3.2 DataFrame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13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75656" y="987574"/>
            <a:ext cx="6552728" cy="18651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基本特征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20000"/>
              </a:lnSpc>
              <a:buFont typeface="Calibri" panose="020F0502020204030204" pitchFamily="34" charset="0"/>
              <a:buChar char="−"/>
            </a:pP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一个表格型的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数据结构（称</a:t>
            </a:r>
            <a:r>
              <a:rPr lang="zh-CN" altLang="en-US" sz="2400" dirty="0" smtClean="0">
                <a:solidFill>
                  <a:schemeClr val="accent2"/>
                </a:solidFill>
                <a:ea typeface="微软雅黑" panose="020B0503020204020204" pitchFamily="34" charset="-122"/>
                <a:sym typeface="Wingdings" pitchFamily="2" charset="2"/>
              </a:rPr>
              <a:t>数据框</a:t>
            </a:r>
            <a:r>
              <a:rPr lang="zh-CN" altLang="en-US" sz="2400" dirty="0" smtClean="0">
                <a:ea typeface="微软雅黑" panose="020B0503020204020204" pitchFamily="34" charset="-122"/>
                <a:sym typeface="Wingdings" pitchFamily="2" charset="2"/>
              </a:rPr>
              <a:t>）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20000"/>
              </a:lnSpc>
              <a:buFont typeface="Calibri" panose="020F0502020204030204" pitchFamily="34" charset="0"/>
              <a:buChar char="−"/>
            </a:pP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含有一组有序的列（类似于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index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）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600075" lvl="1" indent="-257175">
              <a:lnSpc>
                <a:spcPct val="120000"/>
              </a:lnSpc>
              <a:buFont typeface="Calibri" panose="020F0502020204030204" pitchFamily="34" charset="0"/>
              <a:buChar char="−"/>
            </a:pP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大致可看成共享同一个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index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的</a:t>
            </a:r>
            <a:r>
              <a:rPr lang="en-US" altLang="zh-CN" sz="2400" dirty="0">
                <a:ea typeface="微软雅黑" panose="020B0503020204020204" pitchFamily="34" charset="-122"/>
                <a:sym typeface="Wingdings" pitchFamily="2" charset="2"/>
              </a:rPr>
              <a:t>Series</a:t>
            </a:r>
            <a:r>
              <a:rPr lang="zh-CN" altLang="en-US" sz="2400" dirty="0">
                <a:ea typeface="微软雅黑" panose="020B0503020204020204" pitchFamily="34" charset="-122"/>
                <a:sym typeface="Wingdings" pitchFamily="2" charset="2"/>
              </a:rPr>
              <a:t>集合</a:t>
            </a:r>
            <a:endParaRPr lang="en-US" altLang="zh-CN" sz="24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54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43808" y="2924704"/>
            <a:ext cx="3816424" cy="1348061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                    name            pay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en-US" altLang="zh-CN" sz="2400" dirty="0" smtClean="0">
                <a:solidFill>
                  <a:srgbClr val="0070C0"/>
                </a:solidFill>
              </a:rPr>
              <a:t>000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4500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2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8000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0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</a:t>
            </a:r>
            <a:r>
              <a:rPr lang="en-US" altLang="zh-CN" dirty="0" smtClean="0"/>
              <a:t>DataFrame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3185" y="1701281"/>
            <a:ext cx="8579295" cy="2871616"/>
            <a:chOff x="548640" y="2734431"/>
            <a:chExt cx="2757939" cy="687068"/>
          </a:xfrm>
        </p:grpSpPr>
        <p:sp>
          <p:nvSpPr>
            <p:cNvPr id="12" name="任意多边形 11"/>
            <p:cNvSpPr/>
            <p:nvPr/>
          </p:nvSpPr>
          <p:spPr>
            <a:xfrm>
              <a:off x="548640" y="2734431"/>
              <a:ext cx="2757939" cy="68706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pPr>
                <a:lnSpc>
                  <a:spcPct val="85000"/>
                </a:lnSpc>
              </a:pPr>
              <a:r>
                <a:rPr lang="en-US" altLang="zh-CN" sz="2400" spc="-130" dirty="0"/>
                <a:t>&gt;&gt;&gt; </a:t>
              </a:r>
              <a:r>
                <a:rPr lang="en-US" altLang="zh-CN" sz="2400" spc="-130" dirty="0" smtClean="0"/>
                <a:t>data = {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'name'</a:t>
              </a:r>
              <a:r>
                <a:rPr lang="en-US" altLang="zh-CN" sz="2400" spc="-130" dirty="0" smtClean="0"/>
                <a:t>: [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spc="-130" dirty="0" err="1" smtClean="0">
                  <a:solidFill>
                    <a:schemeClr val="accent3"/>
                  </a:solidFill>
                </a:rPr>
                <a:t>Mayue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spc="-130" dirty="0" smtClean="0"/>
                <a:t>, 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spc="-130" dirty="0" err="1" smtClean="0">
                  <a:solidFill>
                    <a:schemeClr val="accent3"/>
                  </a:solidFill>
                </a:rPr>
                <a:t>Lilin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spc="-130" dirty="0" smtClean="0"/>
                <a:t>, 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spc="-130" dirty="0" err="1" smtClean="0">
                  <a:solidFill>
                    <a:schemeClr val="accent3"/>
                  </a:solidFill>
                </a:rPr>
                <a:t>Wuyun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spc="-130" dirty="0" smtClean="0"/>
                <a:t>], </a:t>
              </a:r>
              <a:r>
                <a:rPr lang="en-US" altLang="zh-CN" sz="2400" spc="-130" dirty="0" smtClean="0">
                  <a:solidFill>
                    <a:schemeClr val="accent3"/>
                  </a:solidFill>
                </a:rPr>
                <a:t>'pay'</a:t>
              </a:r>
              <a:r>
                <a:rPr lang="en-US" altLang="zh-CN" sz="2400" spc="-130" dirty="0" smtClean="0"/>
                <a:t>: [3000, 4500, 8000]}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aDF = </a:t>
              </a:r>
              <a:r>
                <a:rPr lang="en-US" altLang="zh-CN" sz="2400" dirty="0" err="1" smtClean="0"/>
                <a:t>pd.DataFrame</a:t>
              </a:r>
              <a:r>
                <a:rPr lang="en-US" altLang="zh-CN" sz="2400" dirty="0" smtClean="0"/>
                <a:t>(data)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aDF</a:t>
              </a:r>
              <a:endParaRPr lang="en-US" altLang="zh-CN" sz="2400" dirty="0"/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name   </a:t>
              </a: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pay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  </a:t>
              </a:r>
              <a:r>
                <a:rPr lang="en-US" altLang="zh-CN" sz="24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3000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  </a:t>
              </a:r>
              <a:r>
                <a:rPr lang="en-US" altLang="zh-CN" sz="24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4500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  </a:t>
              </a:r>
              <a:r>
                <a:rPr lang="en-US" altLang="zh-CN" sz="24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sz="24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8000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599215" y="2734431"/>
              <a:ext cx="288969" cy="10489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55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4666" y="1077593"/>
            <a:ext cx="2523158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DataFrame()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Wingdings" pitchFamily="2" charset="2"/>
              </a:rPr>
              <a:t>函数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7815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的索引和值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39552" y="1005711"/>
            <a:ext cx="8604447" cy="3726405"/>
            <a:chOff x="524947" y="2734431"/>
            <a:chExt cx="1218616" cy="604066"/>
          </a:xfrm>
        </p:grpSpPr>
        <p:sp>
          <p:nvSpPr>
            <p:cNvPr id="12" name="任意多边形 11"/>
            <p:cNvSpPr/>
            <p:nvPr/>
          </p:nvSpPr>
          <p:spPr>
            <a:xfrm>
              <a:off x="524947" y="2734431"/>
              <a:ext cx="1218616" cy="60406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350" dirty="0"/>
            </a:p>
            <a:p>
              <a:endParaRPr lang="en-US" altLang="zh-CN" sz="1350" dirty="0"/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75000"/>
                </a:lnSpc>
              </a:pPr>
              <a:r>
                <a:rPr lang="en-US" altLang="zh-CN" sz="2000" dirty="0" smtClean="0"/>
                <a:t>&gt;&gt;&gt; </a:t>
              </a:r>
              <a:r>
                <a:rPr lang="en-US" altLang="zh-CN" sz="2200" dirty="0"/>
                <a:t>data = </a:t>
              </a:r>
              <a:r>
                <a:rPr lang="en-US" altLang="zh-CN" sz="2200" dirty="0" err="1"/>
                <a:t>np.array</a:t>
              </a:r>
              <a:r>
                <a:rPr lang="en-US" altLang="zh-CN" sz="2200" dirty="0"/>
                <a:t>([(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 err="1" smtClean="0">
                  <a:solidFill>
                    <a:schemeClr val="accent3"/>
                  </a:solidFill>
                </a:rPr>
                <a:t>Mayue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/>
                <a:t>, 3000), 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Lilin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/>
                <a:t>, 4500), 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Wuyun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/>
                <a:t>, 8000</a:t>
              </a:r>
              <a:r>
                <a:rPr lang="en-US" altLang="zh-CN" sz="2200" dirty="0" smtClean="0"/>
                <a:t>)])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000" spc="-50" dirty="0" smtClean="0"/>
                <a:t>&gt;&gt;&gt; </a:t>
              </a:r>
              <a:r>
                <a:rPr lang="en-US" altLang="zh-CN" sz="2000" spc="-50" dirty="0" err="1" smtClean="0"/>
                <a:t>bDF</a:t>
              </a:r>
              <a:r>
                <a:rPr lang="en-US" altLang="zh-CN" sz="2000" spc="-50" dirty="0" smtClean="0"/>
                <a:t> =</a:t>
              </a:r>
              <a:r>
                <a:rPr lang="en-US" altLang="zh-CN" sz="2000" spc="-50" dirty="0" err="1" smtClean="0"/>
                <a:t>pd.DataFrame</a:t>
              </a:r>
              <a:r>
                <a:rPr lang="en-US" altLang="zh-CN" sz="2000" spc="-50" dirty="0" smtClean="0"/>
                <a:t>(data, </a:t>
              </a:r>
              <a:r>
                <a:rPr lang="en-US" altLang="zh-CN" sz="2400" spc="-50" dirty="0" smtClean="0"/>
                <a:t>index = </a:t>
              </a:r>
              <a:r>
                <a:rPr lang="en-US" altLang="zh-CN" sz="2000" spc="-50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sz="2000" spc="-50" dirty="0" smtClean="0"/>
                <a:t>(1, 4), </a:t>
              </a:r>
              <a:r>
                <a:rPr lang="en-US" altLang="zh-CN" sz="2400" spc="-50" dirty="0" smtClean="0"/>
                <a:t>columns =</a:t>
              </a:r>
              <a:r>
                <a:rPr lang="en-US" altLang="zh-CN" sz="2000" spc="-50" dirty="0" smtClean="0"/>
                <a:t> [</a:t>
              </a:r>
              <a:r>
                <a:rPr lang="en-US" altLang="zh-CN" sz="2000" spc="-50" dirty="0" smtClean="0">
                  <a:solidFill>
                    <a:schemeClr val="accent3"/>
                  </a:solidFill>
                </a:rPr>
                <a:t>'name'</a:t>
              </a:r>
              <a:r>
                <a:rPr lang="en-US" altLang="zh-CN" sz="2000" spc="-50" dirty="0" smtClean="0"/>
                <a:t>, </a:t>
              </a:r>
              <a:r>
                <a:rPr lang="en-US" altLang="zh-CN" sz="2000" spc="-50" dirty="0" smtClean="0">
                  <a:solidFill>
                    <a:schemeClr val="accent3"/>
                  </a:solidFill>
                </a:rPr>
                <a:t>'pay'</a:t>
              </a:r>
              <a:r>
                <a:rPr lang="en-US" altLang="zh-CN" sz="2000" spc="-50" dirty="0" smtClean="0"/>
                <a:t>])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bDF</a:t>
              </a:r>
              <a:endParaRPr lang="en-US" altLang="zh-CN" sz="2000" dirty="0"/>
            </a:p>
            <a:p>
              <a:pPr>
                <a:lnSpc>
                  <a:spcPct val="75000"/>
                </a:lnSpc>
              </a:pP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name   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pay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3000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4500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8000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 smtClean="0"/>
                <a:t>bDF.index</a:t>
              </a:r>
              <a:r>
                <a:rPr lang="en-US" altLang="zh-CN" sz="2200" dirty="0" smtClean="0"/>
                <a:t>	</a:t>
              </a:r>
              <a:r>
                <a:rPr lang="en-US" altLang="zh-CN" sz="2000" i="1" dirty="0" smtClean="0">
                  <a:solidFill>
                    <a:schemeClr val="bg1">
                      <a:lumMod val="75000"/>
                    </a:schemeClr>
                  </a:solidFill>
                </a:rPr>
                <a:t># </a:t>
              </a:r>
              <a:r>
                <a:rPr lang="zh-CN" altLang="en-US" sz="2000" i="1" dirty="0" smtClean="0">
                  <a:solidFill>
                    <a:schemeClr val="bg1">
                      <a:lumMod val="75000"/>
                    </a:schemeClr>
                  </a:solidFill>
                </a:rPr>
                <a:t>重新赋值即为修改行索引</a:t>
              </a:r>
              <a:endParaRPr lang="en-US" altLang="zh-CN" sz="2000" i="1" dirty="0" smtClean="0">
                <a:solidFill>
                  <a:schemeClr val="bg1">
                    <a:lumMod val="75000"/>
                  </a:schemeClr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 err="1">
                  <a:solidFill>
                    <a:srgbClr val="0070C0"/>
                  </a:solidFill>
                </a:rPr>
                <a:t>RangeIndex</a:t>
              </a:r>
              <a:r>
                <a:rPr lang="en-US" altLang="zh-CN" sz="1600" dirty="0">
                  <a:solidFill>
                    <a:srgbClr val="0070C0"/>
                  </a:solidFill>
                </a:rPr>
                <a:t>(start=1, stop=4, step=1)</a:t>
              </a:r>
              <a:endParaRPr lang="en-US" altLang="zh-CN" sz="16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 smtClean="0"/>
                <a:t>bDF.columns</a:t>
              </a:r>
              <a:r>
                <a:rPr lang="en-US" altLang="zh-CN" sz="2200" dirty="0" smtClean="0"/>
                <a:t>    </a:t>
              </a:r>
              <a:r>
                <a:rPr lang="en-US" altLang="zh-CN" sz="2000" i="1" dirty="0">
                  <a:solidFill>
                    <a:schemeClr val="bg1">
                      <a:lumMod val="75000"/>
                    </a:schemeClr>
                  </a:solidFill>
                </a:rPr>
                <a:t># </a:t>
              </a:r>
              <a:r>
                <a:rPr lang="zh-CN" altLang="en-US" sz="2000" i="1" dirty="0">
                  <a:solidFill>
                    <a:schemeClr val="bg1">
                      <a:lumMod val="75000"/>
                    </a:schemeClr>
                  </a:solidFill>
                </a:rPr>
                <a:t>重新赋值即为修改列索引</a:t>
              </a:r>
              <a:endParaRPr lang="en-US" altLang="zh-CN" sz="2000" i="1" dirty="0">
                <a:solidFill>
                  <a:schemeClr val="bg1">
                    <a:lumMod val="75000"/>
                  </a:schemeClr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>
                  <a:solidFill>
                    <a:srgbClr val="0070C0"/>
                  </a:solidFill>
                </a:rPr>
                <a:t>Index(['name', 'pay'], </a:t>
              </a:r>
              <a:r>
                <a:rPr lang="en-US" altLang="zh-CN" sz="16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1600" dirty="0">
                  <a:solidFill>
                    <a:srgbClr val="0070C0"/>
                  </a:solidFill>
                </a:rPr>
                <a:t>='object')</a:t>
              </a:r>
              <a:endParaRPr lang="en-US" altLang="zh-CN" sz="1600" dirty="0" smtClean="0">
                <a:solidFill>
                  <a:srgbClr val="0070C0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2200" dirty="0" smtClean="0"/>
                <a:t>&gt;&gt;&gt; </a:t>
              </a:r>
              <a:r>
                <a:rPr lang="en-US" altLang="zh-CN" sz="2200" dirty="0" err="1" smtClean="0"/>
                <a:t>bDF.values</a:t>
              </a:r>
              <a:r>
                <a:rPr lang="en-US" altLang="zh-CN" sz="2200" dirty="0" smtClean="0"/>
                <a:t>	</a:t>
              </a:r>
              <a:r>
                <a:rPr lang="en-US" altLang="zh-CN" sz="2400" i="1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endParaRPr lang="en-US" altLang="zh-CN" sz="2400" i="1" dirty="0" smtClean="0">
                <a:solidFill>
                  <a:schemeClr val="bg1">
                    <a:lumMod val="75000"/>
                  </a:schemeClr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array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([[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</a:t>
              </a:r>
              <a:r>
                <a:rPr lang="en-US" altLang="zh-CN" sz="1600" dirty="0" err="1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'3000'],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'4500'],</a:t>
              </a:r>
            </a:p>
            <a:p>
              <a:pPr>
                <a:lnSpc>
                  <a:spcPct val="75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[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', '8000']],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dtype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=object)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555542" y="2742892"/>
              <a:ext cx="138876" cy="7214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04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设定</a:t>
            </a:r>
            <a:r>
              <a:rPr lang="en-US" altLang="zh-CN" dirty="0" err="1" smtClean="0"/>
              <a:t>DataFrame</a:t>
            </a:r>
            <a:r>
              <a:rPr lang="zh-CN" altLang="en-US" dirty="0" smtClean="0"/>
              <a:t>的索引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79512" y="1005715"/>
            <a:ext cx="8964487" cy="3726406"/>
            <a:chOff x="524947" y="2734431"/>
            <a:chExt cx="1218616" cy="604066"/>
          </a:xfrm>
        </p:grpSpPr>
        <p:sp>
          <p:nvSpPr>
            <p:cNvPr id="12" name="任意多边形 11"/>
            <p:cNvSpPr/>
            <p:nvPr/>
          </p:nvSpPr>
          <p:spPr>
            <a:xfrm>
              <a:off x="524947" y="2734431"/>
              <a:ext cx="1218616" cy="60406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350" dirty="0"/>
            </a:p>
            <a:p>
              <a:endParaRPr lang="en-US" altLang="zh-CN" sz="1350" dirty="0"/>
            </a:p>
            <a:p>
              <a:pPr>
                <a:lnSpc>
                  <a:spcPct val="85000"/>
                </a:lnSpc>
              </a:pPr>
              <a:endParaRPr lang="en-US" altLang="zh-CN" sz="1600" dirty="0" smtClean="0"/>
            </a:p>
            <a:p>
              <a:pPr>
                <a:lnSpc>
                  <a:spcPct val="75000"/>
                </a:lnSpc>
              </a:pPr>
              <a:endParaRPr lang="en-US" altLang="zh-CN" dirty="0" smtClean="0"/>
            </a:p>
            <a:p>
              <a:pPr>
                <a:lnSpc>
                  <a:spcPct val="75000"/>
                </a:lnSpc>
              </a:pPr>
              <a:r>
                <a:rPr lang="en-US" altLang="zh-CN" dirty="0" smtClean="0"/>
                <a:t>&gt;&gt;&gt; </a:t>
              </a:r>
              <a:r>
                <a:rPr lang="en-US" altLang="zh-CN" dirty="0" err="1"/>
                <a:t>bDF</a:t>
              </a:r>
              <a:r>
                <a:rPr lang="en-US" altLang="zh-CN" dirty="0"/>
                <a:t> = </a:t>
              </a:r>
              <a:r>
                <a:rPr lang="en-US" altLang="zh-CN" dirty="0" err="1"/>
                <a:t>pd.DataFrame</a:t>
              </a:r>
              <a:r>
                <a:rPr lang="en-US" altLang="zh-CN" dirty="0"/>
                <a:t>(data, columns = [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'name'</a:t>
              </a:r>
              <a:r>
                <a:rPr lang="en-US" altLang="zh-CN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'pay'</a:t>
              </a:r>
              <a:r>
                <a:rPr lang="en-US" altLang="zh-CN" dirty="0"/>
                <a:t>]).</a:t>
              </a:r>
              <a:r>
                <a:rPr lang="en-US" altLang="zh-CN" dirty="0" err="1"/>
                <a:t>set_index</a:t>
              </a:r>
              <a:r>
                <a:rPr lang="en-US" altLang="zh-CN" dirty="0"/>
                <a:t>(</a:t>
              </a:r>
              <a:r>
                <a:rPr lang="en-US" altLang="zh-CN" sz="2000" spc="-50" dirty="0">
                  <a:solidFill>
                    <a:schemeClr val="accent3"/>
                  </a:solidFill>
                </a:rPr>
                <a:t>'name</a:t>
              </a:r>
              <a:r>
                <a:rPr lang="en-US" altLang="zh-CN" sz="2000" spc="-5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dirty="0" smtClean="0"/>
                <a:t>)</a:t>
              </a:r>
              <a:endParaRPr lang="en-US" altLang="zh-CN" dirty="0"/>
            </a:p>
            <a:p>
              <a:pPr>
                <a:lnSpc>
                  <a:spcPct val="75000"/>
                </a:lnSpc>
              </a:pPr>
              <a:r>
                <a:rPr lang="en-US" altLang="zh-CN" dirty="0" smtClean="0"/>
                <a:t>&gt;&gt;&gt; </a:t>
              </a:r>
              <a:r>
                <a:rPr lang="en-US" altLang="zh-CN" dirty="0" err="1"/>
                <a:t>bDF</a:t>
              </a:r>
              <a:endParaRPr lang="zh-CN" altLang="zh-CN" dirty="0"/>
            </a:p>
            <a:p>
              <a:pPr>
                <a:lnSpc>
                  <a:spcPct val="75000"/>
                </a:lnSpc>
              </a:pP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	pay</a:t>
              </a:r>
              <a:endParaRPr lang="zh-CN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name       </a:t>
              </a:r>
              <a:endParaRPr lang="zh-CN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 err="1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3000</a:t>
              </a:r>
              <a:endParaRPr lang="zh-CN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 err="1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4500</a:t>
              </a:r>
              <a:endParaRPr lang="zh-CN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sz="1600" dirty="0" err="1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8000</a:t>
              </a:r>
              <a:endParaRPr lang="zh-CN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en-US" altLang="zh-CN" dirty="0" smtClean="0"/>
                <a:t>&gt;&gt;&gt; </a:t>
              </a:r>
              <a:r>
                <a:rPr lang="en-US" altLang="zh-CN" dirty="0" err="1"/>
                <a:t>bDF</a:t>
              </a:r>
              <a:r>
                <a:rPr lang="en-US" altLang="zh-CN" dirty="0"/>
                <a:t> = </a:t>
              </a:r>
              <a:r>
                <a:rPr lang="en-US" altLang="zh-CN" dirty="0" err="1"/>
                <a:t>pd.DataFrame</a:t>
              </a:r>
              <a:r>
                <a:rPr lang="en-US" altLang="zh-CN" dirty="0"/>
                <a:t>(data, index = </a:t>
              </a:r>
              <a:r>
                <a:rPr lang="en-US" altLang="zh-CN" dirty="0">
                  <a:solidFill>
                    <a:srgbClr val="7030A0"/>
                  </a:solidFill>
                </a:rPr>
                <a:t>range</a:t>
              </a:r>
              <a:r>
                <a:rPr lang="en-US" altLang="zh-CN" dirty="0"/>
                <a:t>(1, 4), columns = </a:t>
              </a:r>
              <a:r>
                <a:rPr lang="en-US" altLang="zh-CN" dirty="0" smtClean="0"/>
                <a:t>[</a:t>
              </a:r>
              <a:r>
                <a:rPr lang="en-US" altLang="zh-CN" dirty="0">
                  <a:solidFill>
                    <a:schemeClr val="accent3"/>
                  </a:solidFill>
                </a:rPr>
                <a:t>'name'</a:t>
              </a:r>
              <a:r>
                <a:rPr lang="en-US" altLang="zh-CN" dirty="0"/>
                <a:t>, 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'pay'</a:t>
              </a:r>
              <a:r>
                <a:rPr lang="en-US" altLang="zh-CN" dirty="0" smtClean="0"/>
                <a:t>])</a:t>
              </a:r>
            </a:p>
            <a:p>
              <a:r>
                <a:rPr lang="en-US" altLang="zh-CN" dirty="0" smtClean="0"/>
                <a:t>&gt;&gt;&gt; </a:t>
              </a:r>
              <a:r>
                <a:rPr lang="en-US" altLang="zh-CN" dirty="0" err="1" smtClean="0"/>
                <a:t>bDF.set_index</a:t>
              </a:r>
              <a:r>
                <a:rPr lang="en-US" altLang="zh-CN" dirty="0" smtClean="0"/>
                <a:t>('name', </a:t>
              </a:r>
              <a:r>
                <a:rPr lang="en-US" altLang="zh-CN" dirty="0" err="1" smtClean="0"/>
                <a:t>inplace</a:t>
              </a:r>
              <a:r>
                <a:rPr lang="en-US" altLang="zh-CN" dirty="0" smtClean="0"/>
                <a:t> = </a:t>
              </a:r>
              <a:r>
                <a:rPr lang="en-US" altLang="zh-CN" b="1" dirty="0" smtClean="0">
                  <a:solidFill>
                    <a:schemeClr val="accent6"/>
                  </a:solidFill>
                </a:rPr>
                <a:t>True</a:t>
              </a:r>
              <a:r>
                <a:rPr lang="en-US" altLang="zh-CN" dirty="0" smtClean="0"/>
                <a:t>)    </a:t>
              </a:r>
              <a:r>
                <a:rPr lang="en-US" altLang="zh-CN" i="1" dirty="0" smtClean="0">
                  <a:solidFill>
                    <a:schemeClr val="bg1">
                      <a:lumMod val="75000"/>
                    </a:schemeClr>
                  </a:solidFill>
                </a:rPr>
                <a:t># </a:t>
              </a:r>
              <a:r>
                <a:rPr lang="zh-CN" altLang="zh-CN" i="1" dirty="0" smtClean="0">
                  <a:solidFill>
                    <a:schemeClr val="bg1">
                      <a:lumMod val="75000"/>
                    </a:schemeClr>
                  </a:solidFill>
                </a:rPr>
                <a:t>默认</a:t>
              </a:r>
              <a:r>
                <a:rPr lang="en-US" altLang="zh-CN" i="1" dirty="0" smtClean="0">
                  <a:solidFill>
                    <a:schemeClr val="bg1">
                      <a:lumMod val="75000"/>
                    </a:schemeClr>
                  </a:solidFill>
                </a:rPr>
                <a:t>drop</a:t>
              </a:r>
              <a:r>
                <a:rPr lang="zh-CN" altLang="zh-CN" i="1" dirty="0" smtClean="0">
                  <a:solidFill>
                    <a:schemeClr val="bg1">
                      <a:lumMod val="75000"/>
                    </a:schemeClr>
                  </a:solidFill>
                </a:rPr>
                <a:t>参数的值为</a:t>
              </a:r>
              <a:r>
                <a:rPr lang="en-US" altLang="zh-CN" i="1" dirty="0" smtClean="0">
                  <a:solidFill>
                    <a:schemeClr val="bg1">
                      <a:lumMod val="75000"/>
                    </a:schemeClr>
                  </a:solidFill>
                </a:rPr>
                <a:t>True</a:t>
              </a:r>
              <a:r>
                <a:rPr lang="zh-CN" altLang="zh-CN" i="1" dirty="0" smtClean="0">
                  <a:solidFill>
                    <a:schemeClr val="bg1">
                      <a:lumMod val="75000"/>
                    </a:schemeClr>
                  </a:solidFill>
                </a:rPr>
                <a:t>，表示删掉原数据列</a:t>
              </a:r>
            </a:p>
            <a:p>
              <a:r>
                <a:rPr lang="en-US" altLang="zh-CN" dirty="0" smtClean="0"/>
                <a:t>&gt;&gt;&gt; </a:t>
              </a:r>
              <a:r>
                <a:rPr lang="en-US" altLang="zh-CN" dirty="0" err="1" smtClean="0"/>
                <a:t>bDF</a:t>
              </a:r>
              <a:endParaRPr lang="en-US" altLang="zh-CN" dirty="0" smtClean="0"/>
            </a:p>
            <a:p>
              <a:pPr>
                <a:lnSpc>
                  <a:spcPct val="75000"/>
                </a:lnSpc>
              </a:pPr>
              <a:r>
                <a:rPr lang="en-US" altLang="zh-CN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	pay</a:t>
              </a:r>
              <a:endParaRPr lang="zh-CN" altLang="zh-CN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name       </a:t>
              </a:r>
              <a:endParaRPr lang="zh-CN" altLang="zh-CN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3000</a:t>
              </a:r>
              <a:endParaRPr lang="zh-CN" altLang="zh-CN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4500</a:t>
              </a:r>
              <a:endParaRPr lang="zh-CN" altLang="zh-CN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r>
                <a:rPr lang="en-US" altLang="zh-CN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en-US" altLang="zh-CN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8000</a:t>
              </a:r>
              <a:endParaRPr lang="en-US" altLang="zh-CN" dirty="0"/>
            </a:p>
            <a:p>
              <a:pPr>
                <a:lnSpc>
                  <a:spcPct val="75000"/>
                </a:lnSpc>
              </a:pPr>
              <a:endParaRPr lang="en-US" altLang="zh-CN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5000"/>
                </a:lnSpc>
              </a:pPr>
              <a:endParaRPr lang="zh-CN" altLang="zh-CN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544524" y="2735106"/>
              <a:ext cx="138876" cy="5474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91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设定</a:t>
            </a:r>
            <a:r>
              <a:rPr lang="en-US" altLang="zh-CN" dirty="0" err="1" smtClean="0"/>
              <a:t>DataFrame</a:t>
            </a:r>
            <a:r>
              <a:rPr lang="zh-CN" altLang="en-US" dirty="0" smtClean="0"/>
              <a:t>的索引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55576" y="915568"/>
            <a:ext cx="8604447" cy="3960439"/>
            <a:chOff x="513284" y="2675470"/>
            <a:chExt cx="1218616" cy="642004"/>
          </a:xfrm>
        </p:grpSpPr>
        <p:sp>
          <p:nvSpPr>
            <p:cNvPr id="12" name="任意多边形 11"/>
            <p:cNvSpPr/>
            <p:nvPr/>
          </p:nvSpPr>
          <p:spPr>
            <a:xfrm>
              <a:off x="513284" y="2675470"/>
              <a:ext cx="1218616" cy="6420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70000"/>
                </a:lnSpc>
              </a:pPr>
              <a:endParaRPr lang="en-US" altLang="zh-CN" dirty="0" smtClean="0"/>
            </a:p>
            <a:p>
              <a:pPr>
                <a:lnSpc>
                  <a:spcPct val="70000"/>
                </a:lnSpc>
              </a:pPr>
              <a:r>
                <a:rPr lang="en-US" altLang="zh-CN" dirty="0" smtClean="0"/>
                <a:t>&gt;&gt;&gt; </a:t>
              </a:r>
              <a:r>
                <a:rPr lang="en-US" altLang="zh-CN" dirty="0" err="1"/>
                <a:t>bDF</a:t>
              </a:r>
              <a:r>
                <a:rPr lang="en-US" altLang="zh-CN" dirty="0"/>
                <a:t> = </a:t>
              </a:r>
              <a:r>
                <a:rPr lang="en-US" altLang="zh-CN" dirty="0" err="1"/>
                <a:t>pd.DataFrame</a:t>
              </a:r>
              <a:r>
                <a:rPr lang="en-US" altLang="zh-CN" dirty="0"/>
                <a:t>(data, index = </a:t>
              </a:r>
              <a:r>
                <a:rPr lang="en-US" altLang="zh-CN" dirty="0">
                  <a:solidFill>
                    <a:srgbClr val="7030A0"/>
                  </a:solidFill>
                </a:rPr>
                <a:t>range</a:t>
              </a:r>
              <a:r>
                <a:rPr lang="en-US" altLang="zh-CN" dirty="0"/>
                <a:t>(1, 4), columns = </a:t>
              </a:r>
              <a:r>
                <a:rPr lang="en-US" altLang="zh-CN" dirty="0" smtClean="0"/>
                <a:t>[</a:t>
              </a:r>
              <a:r>
                <a:rPr lang="en-US" altLang="zh-CN" dirty="0">
                  <a:solidFill>
                    <a:schemeClr val="accent3"/>
                  </a:solidFill>
                </a:rPr>
                <a:t>'name'</a:t>
              </a:r>
              <a:r>
                <a:rPr lang="en-US" altLang="zh-CN" dirty="0"/>
                <a:t>, 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'pay'</a:t>
              </a:r>
              <a:r>
                <a:rPr lang="en-US" altLang="zh-CN" dirty="0" smtClean="0"/>
                <a:t>])</a:t>
              </a:r>
            </a:p>
            <a:p>
              <a:pPr>
                <a:lnSpc>
                  <a:spcPct val="70000"/>
                </a:lnSpc>
              </a:pPr>
              <a:r>
                <a:rPr lang="en-US" altLang="zh-CN" dirty="0"/>
                <a:t>&gt;&gt;&gt; </a:t>
              </a:r>
              <a:r>
                <a:rPr lang="en-US" altLang="zh-CN" dirty="0" err="1"/>
                <a:t>bDF</a:t>
              </a:r>
              <a:endParaRPr lang="en-US" altLang="zh-CN" dirty="0"/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name   pay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3000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4500</a:t>
              </a:r>
            </a:p>
            <a:p>
              <a:pPr marL="342900" indent="-342900">
                <a:lnSpc>
                  <a:spcPct val="70000"/>
                </a:lnSpc>
                <a:buAutoNum type="arabicPlain" startAt="3"/>
              </a:pPr>
              <a:r>
                <a:rPr lang="en-US" altLang="zh-CN" sz="1600" dirty="0" err="1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8000</a:t>
              </a:r>
            </a:p>
            <a:p>
              <a:pPr>
                <a:lnSpc>
                  <a:spcPct val="70000"/>
                </a:lnSpc>
              </a:pPr>
              <a:r>
                <a:rPr lang="en-US" altLang="zh-CN" dirty="0"/>
                <a:t>&gt;&gt;&gt; </a:t>
              </a:r>
              <a:r>
                <a:rPr lang="en-US" altLang="zh-CN" dirty="0" err="1"/>
                <a:t>index_new</a:t>
              </a:r>
              <a:r>
                <a:rPr lang="en-US" altLang="zh-CN" dirty="0"/>
                <a:t> = [1, 3, 2]</a:t>
              </a:r>
            </a:p>
            <a:p>
              <a:pPr>
                <a:lnSpc>
                  <a:spcPct val="70000"/>
                </a:lnSpc>
              </a:pPr>
              <a:r>
                <a:rPr lang="en-US" altLang="zh-CN" dirty="0" smtClean="0"/>
                <a:t>&gt;&gt;&gt; </a:t>
              </a:r>
              <a:r>
                <a:rPr lang="en-US" altLang="zh-CN" dirty="0" err="1"/>
                <a:t>bDF</a:t>
              </a:r>
              <a:r>
                <a:rPr lang="en-US" altLang="zh-CN" dirty="0"/>
                <a:t> = </a:t>
              </a:r>
              <a:r>
                <a:rPr lang="en-US" altLang="zh-CN" dirty="0" err="1"/>
                <a:t>bDF.reindex</a:t>
              </a:r>
              <a:r>
                <a:rPr lang="en-US" altLang="zh-CN" dirty="0"/>
                <a:t>(index = </a:t>
              </a:r>
              <a:r>
                <a:rPr lang="en-US" altLang="zh-CN" dirty="0" err="1"/>
                <a:t>index_new</a:t>
              </a:r>
              <a:r>
                <a:rPr lang="en-US" altLang="zh-CN" dirty="0"/>
                <a:t>)</a:t>
              </a:r>
            </a:p>
            <a:p>
              <a:pPr>
                <a:lnSpc>
                  <a:spcPct val="70000"/>
                </a:lnSpc>
              </a:pPr>
              <a:r>
                <a:rPr lang="en-US" altLang="zh-CN" dirty="0"/>
                <a:t>&gt;&gt;&gt; </a:t>
              </a:r>
              <a:r>
                <a:rPr lang="en-US" altLang="zh-CN" dirty="0" err="1"/>
                <a:t>bDF</a:t>
              </a:r>
              <a:endParaRPr lang="en-US" altLang="zh-CN" dirty="0"/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name   pay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3000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8000</a:t>
              </a:r>
            </a:p>
            <a:p>
              <a:pPr marL="342900" indent="-342900">
                <a:lnSpc>
                  <a:spcPct val="70000"/>
                </a:lnSpc>
                <a:buAutoNum type="arabicPlain" startAt="2"/>
              </a:pPr>
              <a:r>
                <a:rPr lang="en-US" altLang="zh-CN" sz="1600" dirty="0" err="1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r>
                <a:rPr lang="en-US" altLang="zh-CN" sz="16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4500</a:t>
              </a:r>
            </a:p>
            <a:p>
              <a:pPr>
                <a:lnSpc>
                  <a:spcPct val="70000"/>
                </a:lnSpc>
              </a:pPr>
              <a:r>
                <a:rPr lang="en-US" altLang="zh-CN" dirty="0"/>
                <a:t>&gt;&gt;&gt; </a:t>
              </a:r>
              <a:r>
                <a:rPr lang="en-US" altLang="zh-CN" dirty="0" err="1"/>
                <a:t>columns_new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[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dirty="0" err="1" smtClean="0">
                  <a:solidFill>
                    <a:schemeClr val="accent3"/>
                  </a:solidFill>
                </a:rPr>
                <a:t>pay'</a:t>
              </a:r>
              <a:r>
                <a:rPr lang="en-US" altLang="zh-CN" dirty="0" err="1" smtClean="0"/>
                <a:t>,</a:t>
              </a:r>
              <a:r>
                <a:rPr lang="en-US" altLang="zh-CN" dirty="0" err="1" smtClean="0">
                  <a:solidFill>
                    <a:schemeClr val="accent3"/>
                  </a:solidFill>
                </a:rPr>
                <a:t>'name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dirty="0" smtClean="0"/>
                <a:t>]</a:t>
              </a:r>
              <a:endParaRPr lang="en-US" altLang="zh-CN" dirty="0"/>
            </a:p>
            <a:p>
              <a:pPr>
                <a:lnSpc>
                  <a:spcPct val="70000"/>
                </a:lnSpc>
              </a:pPr>
              <a:r>
                <a:rPr lang="en-US" altLang="zh-CN" dirty="0"/>
                <a:t>&gt;&gt;&gt; </a:t>
              </a:r>
              <a:r>
                <a:rPr lang="en-US" altLang="zh-CN" dirty="0" err="1"/>
                <a:t>bDF</a:t>
              </a:r>
              <a:r>
                <a:rPr lang="en-US" altLang="zh-CN" dirty="0"/>
                <a:t> = </a:t>
              </a:r>
              <a:r>
                <a:rPr lang="en-US" altLang="zh-CN" dirty="0" err="1"/>
                <a:t>bDF.reindex</a:t>
              </a:r>
              <a:r>
                <a:rPr lang="en-US" altLang="zh-CN" dirty="0"/>
                <a:t>(columns = </a:t>
              </a:r>
              <a:r>
                <a:rPr lang="en-US" altLang="zh-CN" dirty="0" err="1"/>
                <a:t>columns_new</a:t>
              </a:r>
              <a:r>
                <a:rPr lang="en-US" altLang="zh-CN" dirty="0"/>
                <a:t>)</a:t>
              </a:r>
            </a:p>
            <a:p>
              <a:pPr>
                <a:lnSpc>
                  <a:spcPct val="70000"/>
                </a:lnSpc>
              </a:pPr>
              <a:r>
                <a:rPr lang="en-US" altLang="zh-CN" dirty="0"/>
                <a:t>&gt;&gt;&gt; </a:t>
              </a:r>
              <a:r>
                <a:rPr lang="en-US" altLang="zh-CN" dirty="0" err="1"/>
                <a:t>bDF</a:t>
              </a:r>
              <a:endParaRPr lang="en-US" altLang="zh-CN" dirty="0"/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pay   name</a:t>
              </a: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1  3000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Mayue</a:t>
              </a:r>
              <a:endParaRPr lang="en-US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3  8000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Wuyun</a:t>
              </a:r>
              <a:endParaRPr lang="en-US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70000"/>
                </a:lnSpc>
              </a:pPr>
              <a:r>
                <a:rPr lang="en-US" altLang="zh-CN" sz="1600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2  4500  </a:t>
              </a:r>
              <a:r>
                <a:rPr lang="en-US" altLang="zh-CN" sz="1600" dirty="0" err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Lilin</a:t>
              </a:r>
              <a:endParaRPr lang="zh-CN" altLang="zh-CN" sz="16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524947" y="2675470"/>
              <a:ext cx="138876" cy="4004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14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altLang="zh-CN" dirty="0" smtClean="0"/>
              <a:t>DataFrame-</a:t>
            </a:r>
            <a:r>
              <a:rPr lang="zh-CN" altLang="en-US" dirty="0" smtClean="0"/>
              <a:t>添加列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572000" y="1201977"/>
            <a:ext cx="4499992" cy="2952327"/>
            <a:chOff x="669984" y="2861087"/>
            <a:chExt cx="2666038" cy="448033"/>
          </a:xfrm>
        </p:grpSpPr>
        <p:sp>
          <p:nvSpPr>
            <p:cNvPr id="11" name="任意多边形 10"/>
            <p:cNvSpPr/>
            <p:nvPr/>
          </p:nvSpPr>
          <p:spPr>
            <a:xfrm>
              <a:off x="669984" y="2861087"/>
              <a:ext cx="2666038" cy="44803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aDF[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'tax'</a:t>
              </a:r>
              <a:r>
                <a:rPr lang="en-US" altLang="zh-CN" sz="2400" dirty="0"/>
                <a:t>] = [0.05, 0.05, 0.1]</a:t>
              </a:r>
            </a:p>
            <a:p>
              <a:r>
                <a:rPr lang="en-US" altLang="zh-CN" sz="2400" dirty="0"/>
                <a:t>&gt;&gt;&gt; aDF</a:t>
              </a:r>
            </a:p>
            <a:p>
              <a:r>
                <a:rPr lang="en-US" altLang="zh-CN" sz="2400" dirty="0" smtClean="0"/>
                <a:t>  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name    pay     tax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Mayue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3000  0.05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4500  0.05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Wuyun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8000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0.1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797968" y="2861087"/>
              <a:ext cx="469276" cy="6419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59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57200" y="1836871"/>
            <a:ext cx="3816424" cy="1661993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/>
              <a:t>&gt;&gt;&gt; aDF                    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     name            pay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en-US" altLang="zh-CN" sz="2400" dirty="0" smtClean="0">
                <a:solidFill>
                  <a:srgbClr val="0070C0"/>
                </a:solidFill>
              </a:rPr>
              <a:t>000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4500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2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</a:t>
            </a:r>
            <a:r>
              <a:rPr lang="en-US" altLang="zh-CN" sz="2400" dirty="0">
                <a:solidFill>
                  <a:srgbClr val="0070C0"/>
                </a:solidFill>
              </a:rPr>
              <a:t>8</a:t>
            </a:r>
            <a:r>
              <a:rPr lang="en-US" altLang="zh-CN" sz="2400" dirty="0" smtClean="0">
                <a:solidFill>
                  <a:srgbClr val="0070C0"/>
                </a:solidFill>
              </a:rPr>
              <a:t>000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58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err="1" smtClean="0"/>
              <a:t>Matplotlib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792" y="972662"/>
            <a:ext cx="5688592" cy="2420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基于</a:t>
            </a:r>
            <a:r>
              <a:rPr lang="en-US" altLang="zh-CN" sz="2200" dirty="0" err="1">
                <a:ea typeface="微软雅黑" panose="020B0503020204020204" pitchFamily="34" charset="-122"/>
                <a:sym typeface="Wingdings" pitchFamily="2" charset="2"/>
              </a:rPr>
              <a:t>NumPy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二维绘图库，简单快速地生成曲线图、直方图和散点图等形式的图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常用的</a:t>
            </a:r>
            <a:r>
              <a:rPr lang="en-US" altLang="zh-CN" sz="2200" dirty="0" err="1">
                <a:ea typeface="微软雅黑" panose="020B0503020204020204" pitchFamily="34" charset="-122"/>
                <a:sym typeface="Wingdings" pitchFamily="2" charset="2"/>
              </a:rPr>
              <a:t>pyplot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是一个简单提供类似</a:t>
            </a:r>
            <a:r>
              <a:rPr lang="en-US" altLang="zh-CN" sz="2200" dirty="0">
                <a:ea typeface="微软雅黑" panose="020B0503020204020204" pitchFamily="34" charset="-122"/>
                <a:sym typeface="Wingdings" pitchFamily="2" charset="2"/>
              </a:rPr>
              <a:t>MATLAB</a:t>
            </a:r>
            <a:r>
              <a:rPr lang="zh-CN" altLang="en-US" sz="2200" dirty="0">
                <a:ea typeface="微软雅黑" panose="020B0503020204020204" pitchFamily="34" charset="-122"/>
                <a:sym typeface="Wingdings" pitchFamily="2" charset="2"/>
              </a:rPr>
              <a:t>接口的模块</a:t>
            </a:r>
            <a:endParaRPr lang="en-US" altLang="zh-CN" sz="2200" dirty="0">
              <a:ea typeface="微软雅黑" panose="020B0503020204020204" pitchFamily="34" charset="-122"/>
              <a:sym typeface="Wingdings" pitchFamily="2" charset="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23386"/>
            <a:ext cx="1026000" cy="102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507854"/>
            <a:ext cx="5890442" cy="1191807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altLang="zh-CN" dirty="0" smtClean="0"/>
              <a:t>DataFrame-</a:t>
            </a:r>
            <a:r>
              <a:rPr lang="zh-CN" altLang="en-US" dirty="0" smtClean="0"/>
              <a:t>添加行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139952" y="1212247"/>
            <a:ext cx="4932040" cy="3159706"/>
            <a:chOff x="584661" y="2861087"/>
            <a:chExt cx="2855285" cy="479504"/>
          </a:xfrm>
        </p:grpSpPr>
        <p:sp>
          <p:nvSpPr>
            <p:cNvPr id="11" name="任意多边形 10"/>
            <p:cNvSpPr/>
            <p:nvPr/>
          </p:nvSpPr>
          <p:spPr>
            <a:xfrm>
              <a:off x="584661" y="2861087"/>
              <a:ext cx="2855285" cy="4795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36000" rIns="36000"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spc="-150" dirty="0"/>
                <a:t>aDF.loc[5] = </a:t>
              </a:r>
              <a:r>
                <a:rPr lang="en-US" altLang="zh-CN" sz="2000" spc="-150" dirty="0"/>
                <a:t>{</a:t>
              </a:r>
              <a:r>
                <a:rPr lang="en-US" altLang="zh-CN" sz="2000" spc="-150" dirty="0">
                  <a:solidFill>
                    <a:schemeClr val="accent3"/>
                  </a:solidFill>
                </a:rPr>
                <a:t>'name'</a:t>
              </a:r>
              <a:r>
                <a:rPr lang="en-US" altLang="zh-CN" sz="2000" spc="-150" dirty="0"/>
                <a:t>: </a:t>
              </a:r>
              <a:r>
                <a:rPr lang="en-US" altLang="zh-CN" sz="2000" spc="-15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000" spc="-150" dirty="0" err="1" smtClean="0">
                  <a:solidFill>
                    <a:schemeClr val="accent3"/>
                  </a:solidFill>
                </a:rPr>
                <a:t>Liuxi</a:t>
              </a:r>
              <a:r>
                <a:rPr lang="en-US" altLang="zh-CN" sz="2000" spc="-15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spc="-150" dirty="0"/>
                <a:t>, </a:t>
              </a:r>
              <a:r>
                <a:rPr lang="en-US" altLang="zh-CN" sz="2000" spc="-150" dirty="0">
                  <a:solidFill>
                    <a:schemeClr val="accent3"/>
                  </a:solidFill>
                </a:rPr>
                <a:t>'pay'</a:t>
              </a:r>
              <a:r>
                <a:rPr lang="en-US" altLang="zh-CN" sz="2000" spc="-150" dirty="0"/>
                <a:t>: 5000, </a:t>
              </a:r>
              <a:r>
                <a:rPr lang="en-US" altLang="zh-CN" sz="2000" spc="-150" dirty="0">
                  <a:solidFill>
                    <a:schemeClr val="accent3"/>
                  </a:solidFill>
                </a:rPr>
                <a:t>'tax'</a:t>
              </a:r>
              <a:r>
                <a:rPr lang="en-US" altLang="zh-CN" sz="2000" spc="-150" dirty="0"/>
                <a:t>: 0.05}</a:t>
              </a:r>
              <a:endParaRPr lang="zh-CN" altLang="zh-CN" sz="2000" spc="-150" dirty="0"/>
            </a:p>
            <a:p>
              <a:r>
                <a:rPr lang="en-US" altLang="zh-CN" sz="2400" dirty="0"/>
                <a:t>&gt;&gt;&gt; aDF</a:t>
              </a:r>
              <a:endParaRPr lang="zh-CN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      name     pay    tax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Mayue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3000  0.05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4500  0.05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Wuyun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8000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0.1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5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Liuxi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5000  0.05</a:t>
              </a:r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751410" y="2861087"/>
              <a:ext cx="453690" cy="6419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60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51520" y="1851670"/>
            <a:ext cx="3816424" cy="1661993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/>
              <a:t>&gt;&gt;&gt; aDF                    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 name       pay 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en-US" altLang="zh-CN" sz="2400" dirty="0" smtClean="0">
                <a:solidFill>
                  <a:srgbClr val="0070C0"/>
                </a:solidFill>
              </a:rPr>
              <a:t>000    0.05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4500    0.05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2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8000      0.1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53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修改</a:t>
            </a:r>
            <a:r>
              <a:rPr lang="en-US" altLang="zh-CN" dirty="0" err="1"/>
              <a:t>DataFrame</a:t>
            </a:r>
            <a:r>
              <a:rPr lang="en-US" altLang="zh-CN" dirty="0"/>
              <a:t>-</a:t>
            </a:r>
            <a:r>
              <a:rPr lang="zh-CN" altLang="en-US" dirty="0"/>
              <a:t>添加行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61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7200" y="1203598"/>
            <a:ext cx="3816424" cy="3231654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/>
              <a:t>&gt;&gt;&gt; aDF                    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 name       pay 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en-US" altLang="zh-CN" sz="2400" dirty="0" smtClean="0">
                <a:solidFill>
                  <a:srgbClr val="0070C0"/>
                </a:solidFill>
              </a:rPr>
              <a:t>000    0.05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4500    0.05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2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8000      0.1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5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Liuxi</a:t>
            </a:r>
            <a:r>
              <a:rPr lang="en-US" altLang="zh-CN" sz="2400" dirty="0" smtClean="0">
                <a:solidFill>
                  <a:srgbClr val="0070C0"/>
                </a:solidFill>
              </a:rPr>
              <a:t>    5000   0.05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/>
              <a:t>&gt;&gt;&gt; </a:t>
            </a:r>
            <a:r>
              <a:rPr lang="en-US" altLang="zh-CN" sz="2400" dirty="0" err="1" smtClean="0"/>
              <a:t>tempDF</a:t>
            </a:r>
            <a:endParaRPr lang="en-US" altLang="zh-CN" sz="2400" dirty="0" smtClean="0"/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              name       pay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7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Yeqing</a:t>
            </a:r>
            <a:r>
              <a:rPr lang="en-US" altLang="zh-CN" sz="2400" dirty="0" smtClean="0">
                <a:solidFill>
                  <a:srgbClr val="0070C0"/>
                </a:solidFill>
              </a:rPr>
              <a:t>    7000     0.1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9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Qianjie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9500    0.1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99992" y="1107423"/>
            <a:ext cx="4032448" cy="3424003"/>
            <a:chOff x="750443" y="2859241"/>
            <a:chExt cx="2334488" cy="483144"/>
          </a:xfrm>
        </p:grpSpPr>
        <p:sp>
          <p:nvSpPr>
            <p:cNvPr id="6" name="任意多边形 5"/>
            <p:cNvSpPr/>
            <p:nvPr/>
          </p:nvSpPr>
          <p:spPr>
            <a:xfrm>
              <a:off x="750443" y="2862881"/>
              <a:ext cx="2334488" cy="4795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0000" rIns="90000"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aDF.append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tempDF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         name       pay      tax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Mayue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3000    0.05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4500    0.05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Wuyun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8000       0.1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5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Liuxi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5000     0.05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7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Yeqing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7000      0.1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9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Qianjie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9500      0.1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76472" y="2859241"/>
              <a:ext cx="453690" cy="6419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81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修改</a:t>
            </a:r>
            <a:r>
              <a:rPr lang="en-US" altLang="zh-CN" dirty="0" err="1"/>
              <a:t>DataFrame</a:t>
            </a:r>
            <a:r>
              <a:rPr lang="en-US" altLang="zh-CN" dirty="0"/>
              <a:t>-</a:t>
            </a:r>
            <a:r>
              <a:rPr lang="zh-CN" altLang="en-US" dirty="0"/>
              <a:t>添加行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62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7200" y="1203598"/>
            <a:ext cx="3816424" cy="3231654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/>
              <a:t>&gt;&gt;&gt; aDF                    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 name       pay 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en-US" altLang="zh-CN" sz="2400" dirty="0" smtClean="0">
                <a:solidFill>
                  <a:srgbClr val="0070C0"/>
                </a:solidFill>
              </a:rPr>
              <a:t>000    0.05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4500    0.05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2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8000      0.1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5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Liuxi</a:t>
            </a:r>
            <a:r>
              <a:rPr lang="en-US" altLang="zh-CN" sz="2400" dirty="0" smtClean="0">
                <a:solidFill>
                  <a:srgbClr val="0070C0"/>
                </a:solidFill>
              </a:rPr>
              <a:t>    5000   0.05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/>
              <a:t>&gt;&gt;&gt; </a:t>
            </a:r>
            <a:r>
              <a:rPr lang="en-US" altLang="zh-CN" sz="2400" dirty="0" err="1" smtClean="0"/>
              <a:t>tempDF</a:t>
            </a:r>
            <a:endParaRPr lang="en-US" altLang="zh-CN" sz="2400" dirty="0" smtClean="0"/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              name       pay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7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Yeqing</a:t>
            </a:r>
            <a:r>
              <a:rPr lang="en-US" altLang="zh-CN" sz="2400" dirty="0" smtClean="0">
                <a:solidFill>
                  <a:srgbClr val="0070C0"/>
                </a:solidFill>
              </a:rPr>
              <a:t>    7000     0.1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9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Qianjie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9500    0.1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35161" y="1007141"/>
            <a:ext cx="4032448" cy="3624567"/>
            <a:chOff x="750443" y="2859241"/>
            <a:chExt cx="2334488" cy="483144"/>
          </a:xfrm>
        </p:grpSpPr>
        <p:sp>
          <p:nvSpPr>
            <p:cNvPr id="6" name="任意多边形 5"/>
            <p:cNvSpPr/>
            <p:nvPr/>
          </p:nvSpPr>
          <p:spPr>
            <a:xfrm>
              <a:off x="750443" y="2862881"/>
              <a:ext cx="2334488" cy="4795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0000" rIns="90000"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r>
                <a:rPr lang="en-US" altLang="zh-CN" sz="2400" dirty="0"/>
                <a:t>&gt;&gt;&gt; pieces = [</a:t>
              </a:r>
              <a:r>
                <a:rPr lang="en-US" altLang="zh-CN" sz="2400" dirty="0" err="1"/>
                <a:t>aDF</a:t>
              </a:r>
              <a:r>
                <a:rPr lang="en-US" altLang="zh-CN" sz="2400" dirty="0"/>
                <a:t>, </a:t>
              </a:r>
              <a:r>
                <a:rPr lang="en-US" altLang="zh-CN" sz="2400" dirty="0" err="1"/>
                <a:t>tempDF</a:t>
              </a:r>
              <a:r>
                <a:rPr lang="en-US" altLang="zh-CN" sz="2400" dirty="0"/>
                <a:t>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pd.concat</a:t>
              </a:r>
              <a:r>
                <a:rPr lang="en-US" altLang="zh-CN" sz="2400" dirty="0"/>
                <a:t>(pieces)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         name       pay      tax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Mayue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3000    0.05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4500    0.05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Wuyun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8000       0.1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5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Liuxi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5000     0.05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7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Yeqing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7000      0.1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9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Qianjie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9500      0.1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76472" y="2859241"/>
              <a:ext cx="453690" cy="55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729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删除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63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1851670"/>
            <a:ext cx="3816424" cy="1975926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/>
              <a:t>&gt;&gt;&gt; aDF                    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 name       pay 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3000    0.05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4500    0.05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2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8000      0.1</a:t>
            </a:r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5     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Liuxi</a:t>
            </a:r>
            <a:r>
              <a:rPr lang="en-US" altLang="zh-CN" sz="2400" dirty="0" smtClean="0">
                <a:solidFill>
                  <a:srgbClr val="0070C0"/>
                </a:solidFill>
              </a:rPr>
              <a:t>    5000   0.05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72000" y="957604"/>
            <a:ext cx="3963850" cy="3780414"/>
            <a:chOff x="707748" y="2861087"/>
            <a:chExt cx="2294775" cy="479504"/>
          </a:xfrm>
        </p:grpSpPr>
        <p:sp>
          <p:nvSpPr>
            <p:cNvPr id="6" name="任意多边形 5"/>
            <p:cNvSpPr/>
            <p:nvPr/>
          </p:nvSpPr>
          <p:spPr>
            <a:xfrm>
              <a:off x="707748" y="2861087"/>
              <a:ext cx="2294775" cy="47950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0000" rIns="90000" rtlCol="0" anchor="ctr"/>
            <a:lstStyle/>
            <a:p>
              <a:endParaRPr lang="en-US" altLang="zh-CN" sz="1500" dirty="0"/>
            </a:p>
            <a:p>
              <a:endParaRPr lang="en-US" altLang="zh-CN" sz="1500" dirty="0"/>
            </a:p>
            <a:p>
              <a:pPr>
                <a:lnSpc>
                  <a:spcPct val="80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aDF.drop</a:t>
              </a:r>
              <a:r>
                <a:rPr lang="en-US" altLang="zh-CN" sz="2400" dirty="0"/>
                <a:t>(5)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      name      pay    tax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Mayue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3000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0.05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1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4500  0.05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Wuyun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8000    0.1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aDF.drop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'tax'</a:t>
              </a:r>
              <a:r>
                <a:rPr lang="en-US" altLang="zh-CN" sz="2400" dirty="0"/>
                <a:t>, axis = 1)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</a:rPr>
                <a:t>      name     pay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Mayue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3000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1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4500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Wuyun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8000</a:t>
              </a:r>
              <a:endParaRPr lang="en-US" altLang="zh-CN" sz="2400" dirty="0">
                <a:solidFill>
                  <a:srgbClr val="0070C0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2400" dirty="0">
                  <a:solidFill>
                    <a:srgbClr val="0070C0"/>
                  </a:solidFill>
                </a:rPr>
                <a:t>5   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Liuxi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   5000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793097" y="2865654"/>
              <a:ext cx="453690" cy="502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000" rIns="9000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44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</a:t>
            </a:r>
            <a:r>
              <a:rPr lang="en-US" altLang="zh-CN" dirty="0" smtClean="0"/>
              <a:t>DataFrame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355977" y="909987"/>
            <a:ext cx="4672902" cy="3890021"/>
            <a:chOff x="544294" y="2670078"/>
            <a:chExt cx="2666038" cy="890816"/>
          </a:xfrm>
        </p:grpSpPr>
        <p:sp>
          <p:nvSpPr>
            <p:cNvPr id="12" name="任意多边形 11"/>
            <p:cNvSpPr/>
            <p:nvPr/>
          </p:nvSpPr>
          <p:spPr>
            <a:xfrm>
              <a:off x="544294" y="2670078"/>
              <a:ext cx="2666038" cy="89081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350" dirty="0"/>
            </a:p>
            <a:p>
              <a:endParaRPr lang="en-US" altLang="zh-CN" dirty="0" smtClean="0"/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aDF[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'tax'</a:t>
              </a:r>
              <a:r>
                <a:rPr lang="en-US" altLang="zh-CN" sz="2400" dirty="0"/>
                <a:t>] = </a:t>
              </a:r>
              <a:r>
                <a:rPr lang="en-US" altLang="zh-CN" sz="2400" dirty="0" smtClean="0"/>
                <a:t>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aDF</a:t>
              </a:r>
              <a:endParaRPr lang="en-US" altLang="zh-CN" sz="2400" dirty="0"/>
            </a:p>
            <a:p>
              <a:pPr>
                <a:lnSpc>
                  <a:spcPct val="85000"/>
                </a:lnSpc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      name     pay    tax</a:t>
              </a:r>
              <a:endParaRPr lang="en-US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Mayue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3000  0.03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1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</a:t>
              </a:r>
              <a:r>
                <a:rPr lang="en-US" altLang="zh-CN" sz="20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000" dirty="0">
                  <a:solidFill>
                    <a:srgbClr val="0070C0"/>
                  </a:solidFill>
                </a:rPr>
                <a:t>4500  0.03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Wuyun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8000  0.03</a:t>
              </a:r>
            </a:p>
            <a:p>
              <a:pPr marL="457200" indent="-457200">
                <a:lnSpc>
                  <a:spcPct val="85000"/>
                </a:lnSpc>
                <a:buAutoNum type="arabicPlain" startAt="5"/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 err="1" smtClean="0">
                  <a:solidFill>
                    <a:srgbClr val="0070C0"/>
                  </a:solidFill>
                </a:rPr>
                <a:t>Liuxi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000" dirty="0">
                  <a:solidFill>
                    <a:srgbClr val="0070C0"/>
                  </a:solidFill>
                </a:rPr>
                <a:t>5000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aDF.loc[5</a:t>
              </a:r>
              <a:r>
                <a:rPr lang="en-US" altLang="zh-CN" sz="2400" dirty="0" smtClean="0"/>
                <a:t>] 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Liuxi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9800, 0.05</a:t>
              </a:r>
              <a:r>
                <a:rPr lang="en-US" altLang="zh-CN" sz="2400" dirty="0" smtClean="0"/>
                <a:t>]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 smtClean="0">
                  <a:solidFill>
                    <a:srgbClr val="0070C0"/>
                  </a:solidFill>
                </a:rPr>
                <a:t>      name     pay    tax</a:t>
              </a:r>
              <a:endParaRPr lang="en-US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0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Mayue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3000  0.03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1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</a:t>
              </a:r>
              <a:r>
                <a:rPr lang="en-US" altLang="zh-CN" sz="2000" dirty="0" err="1" smtClean="0">
                  <a:solidFill>
                    <a:srgbClr val="0070C0"/>
                  </a:solidFill>
                </a:rPr>
                <a:t>Lilin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000" dirty="0">
                  <a:solidFill>
                    <a:srgbClr val="0070C0"/>
                  </a:solidFill>
                </a:rPr>
                <a:t>4500  0.03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2 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Wuyun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8000  0.03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5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   </a:t>
              </a:r>
              <a:r>
                <a:rPr lang="en-US" altLang="zh-CN" sz="2000" dirty="0" err="1" smtClean="0">
                  <a:solidFill>
                    <a:srgbClr val="0070C0"/>
                  </a:solidFill>
                </a:rPr>
                <a:t>Liuxi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000" dirty="0">
                  <a:solidFill>
                    <a:srgbClr val="0070C0"/>
                  </a:solidFill>
                </a:rPr>
                <a:t>9800  0.05</a:t>
              </a: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50334" y="2687269"/>
              <a:ext cx="530239" cy="7035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64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51520" y="1851670"/>
            <a:ext cx="3816424" cy="1975926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/>
              <a:t>&gt;&gt;&gt; aDF                    </a:t>
            </a: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     name       pay      tax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0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Mayue</a:t>
            </a:r>
            <a:r>
              <a:rPr lang="en-US" altLang="zh-CN" sz="2400" dirty="0" smtClean="0">
                <a:solidFill>
                  <a:srgbClr val="0070C0"/>
                </a:solidFill>
              </a:rPr>
              <a:t>    3000    0.05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>
                <a:solidFill>
                  <a:srgbClr val="0070C0"/>
                </a:solidFill>
              </a:rPr>
              <a:t>1             </a:t>
            </a:r>
            <a:r>
              <a:rPr lang="en-US" altLang="zh-CN" sz="2400" dirty="0" smtClean="0">
                <a:solidFill>
                  <a:srgbClr val="0070C0"/>
                </a:solidFill>
              </a:rPr>
              <a:t>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Lilin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4500    0.05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2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Wuyun</a:t>
            </a:r>
            <a:r>
              <a:rPr lang="en-US" altLang="zh-CN" sz="2400" dirty="0" smtClean="0">
                <a:solidFill>
                  <a:srgbClr val="0070C0"/>
                </a:solidFill>
              </a:rPr>
              <a:t>    8000      0.1</a:t>
            </a:r>
          </a:p>
          <a:p>
            <a:pPr>
              <a:lnSpc>
                <a:spcPct val="85000"/>
              </a:lnSpc>
            </a:pPr>
            <a:r>
              <a:rPr lang="en-US" altLang="zh-CN" sz="2400" dirty="0" smtClean="0">
                <a:solidFill>
                  <a:srgbClr val="0070C0"/>
                </a:solidFill>
              </a:rPr>
              <a:t>5                 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Liuxi</a:t>
            </a:r>
            <a:r>
              <a:rPr lang="en-US" altLang="zh-CN" sz="2400" dirty="0" smtClean="0">
                <a:solidFill>
                  <a:srgbClr val="0070C0"/>
                </a:solidFill>
              </a:rPr>
              <a:t>    5000   0.05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65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26" y="1547669"/>
            <a:ext cx="3824824" cy="190878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635896" y="3699443"/>
            <a:ext cx="137618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45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s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core.csv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374" y="1347614"/>
            <a:ext cx="3600400" cy="222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2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读</a:t>
            </a:r>
            <a:r>
              <a:rPr lang="en-US" altLang="zh-CN" dirty="0" smtClean="0"/>
              <a:t>csv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871083" y="951575"/>
            <a:ext cx="7733366" cy="3780415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endParaRPr lang="en-US" altLang="zh-CN" sz="1200" dirty="0"/>
          </a:p>
          <a:p>
            <a:r>
              <a:rPr lang="en-US" altLang="zh-CN" sz="2400" dirty="0"/>
              <a:t>&gt;&gt;&gt; </a:t>
            </a:r>
            <a:r>
              <a:rPr lang="en-US" altLang="zh-CN" sz="2400" dirty="0" smtClean="0">
                <a:solidFill>
                  <a:schemeClr val="accent6"/>
                </a:solidFill>
              </a:rPr>
              <a:t>import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pandas </a:t>
            </a:r>
            <a:r>
              <a:rPr lang="en-US" altLang="zh-CN" sz="2400" dirty="0">
                <a:solidFill>
                  <a:schemeClr val="accent6"/>
                </a:solidFill>
              </a:rPr>
              <a:t>as</a:t>
            </a:r>
            <a:r>
              <a:rPr lang="en-US" altLang="zh-CN" sz="2400" dirty="0"/>
              <a:t> </a:t>
            </a:r>
            <a:r>
              <a:rPr lang="en-US" altLang="zh-CN" sz="2400" dirty="0" err="1" smtClean="0"/>
              <a:t>pd</a:t>
            </a:r>
            <a:endParaRPr lang="en-US" altLang="zh-CN" sz="2400" dirty="0"/>
          </a:p>
          <a:p>
            <a:r>
              <a:rPr lang="en-US" altLang="zh-CN" sz="2400" dirty="0" smtClean="0"/>
              <a:t>&gt;&gt;&gt; data </a:t>
            </a:r>
            <a:r>
              <a:rPr lang="en-US" altLang="zh-CN" sz="2400" dirty="0"/>
              <a:t>= </a:t>
            </a:r>
            <a:r>
              <a:rPr lang="en-US" altLang="zh-CN" sz="2400" dirty="0" err="1"/>
              <a:t>pd.read_csv</a:t>
            </a:r>
            <a:r>
              <a:rPr lang="en-US" altLang="zh-CN" sz="2400" dirty="0"/>
              <a:t>(</a:t>
            </a:r>
            <a:r>
              <a:rPr lang="en-US" altLang="zh-CN" sz="2400" dirty="0">
                <a:solidFill>
                  <a:schemeClr val="accent3"/>
                </a:solidFill>
              </a:rPr>
              <a:t>'score.csv'</a:t>
            </a:r>
            <a:r>
              <a:rPr lang="en-US" altLang="zh-CN" sz="2400" dirty="0"/>
              <a:t>, encoding = </a:t>
            </a:r>
            <a:r>
              <a:rPr lang="en-US" altLang="zh-CN" sz="2400" dirty="0">
                <a:solidFill>
                  <a:schemeClr val="accent3"/>
                </a:solidFill>
              </a:rPr>
              <a:t>'gb2312'</a:t>
            </a:r>
            <a:r>
              <a:rPr lang="en-US" altLang="zh-CN" sz="2400" dirty="0"/>
              <a:t>)</a:t>
            </a:r>
          </a:p>
          <a:p>
            <a:r>
              <a:rPr lang="en-US" altLang="zh-CN" sz="2400" dirty="0" smtClean="0"/>
              <a:t>&gt;&gt;&gt; data</a:t>
            </a:r>
            <a:endParaRPr lang="en-US" altLang="zh-CN" sz="2400" dirty="0"/>
          </a:p>
          <a:p>
            <a:r>
              <a:rPr lang="zh-CN" altLang="en-US" sz="2000" dirty="0" smtClean="0"/>
              <a:t>          </a:t>
            </a:r>
            <a:r>
              <a:rPr lang="zh-CN" altLang="en-US" sz="2000" dirty="0">
                <a:solidFill>
                  <a:srgbClr val="0070C0"/>
                </a:solidFill>
              </a:rPr>
              <a:t>姓名</a:t>
            </a:r>
            <a:r>
              <a:rPr lang="zh-CN" altLang="en-US" sz="2000" dirty="0" smtClean="0"/>
              <a:t>  </a:t>
            </a:r>
            <a:r>
              <a:rPr lang="zh-CN" altLang="en-US" sz="2000" dirty="0">
                <a:solidFill>
                  <a:srgbClr val="0070C0"/>
                </a:solidFill>
              </a:rPr>
              <a:t>语文  数学  英语   总分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0        </a:t>
            </a:r>
            <a:r>
              <a:rPr lang="zh-CN" altLang="en-US" sz="2000" dirty="0">
                <a:solidFill>
                  <a:srgbClr val="0070C0"/>
                </a:solidFill>
              </a:rPr>
              <a:t>陈纯   </a:t>
            </a:r>
            <a:r>
              <a:rPr lang="en-US" altLang="zh-CN" sz="2000" dirty="0">
                <a:solidFill>
                  <a:srgbClr val="0070C0"/>
                </a:solidFill>
              </a:rPr>
              <a:t>88     87       85       260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1    </a:t>
            </a:r>
            <a:r>
              <a:rPr lang="zh-CN" altLang="en-US" sz="2000" dirty="0">
                <a:solidFill>
                  <a:srgbClr val="0070C0"/>
                </a:solidFill>
              </a:rPr>
              <a:t>方小磊   </a:t>
            </a:r>
            <a:r>
              <a:rPr lang="en-US" altLang="zh-CN" sz="2000" dirty="0">
                <a:solidFill>
                  <a:srgbClr val="0070C0"/>
                </a:solidFill>
              </a:rPr>
              <a:t>93     88      90       271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2         </a:t>
            </a:r>
            <a:r>
              <a:rPr lang="zh-CN" altLang="en-US" sz="2000" dirty="0">
                <a:solidFill>
                  <a:srgbClr val="0070C0"/>
                </a:solidFill>
              </a:rPr>
              <a:t>王妤  </a:t>
            </a:r>
            <a:r>
              <a:rPr lang="en-US" altLang="zh-CN" sz="2000" dirty="0">
                <a:solidFill>
                  <a:srgbClr val="0070C0"/>
                </a:solidFill>
              </a:rPr>
              <a:t>82     99      96        277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3    </a:t>
            </a:r>
            <a:r>
              <a:rPr lang="zh-CN" altLang="en-US" sz="2000" dirty="0">
                <a:solidFill>
                  <a:srgbClr val="0070C0"/>
                </a:solidFill>
              </a:rPr>
              <a:t>彭子晖   </a:t>
            </a:r>
            <a:r>
              <a:rPr lang="en-US" altLang="zh-CN" sz="2000" dirty="0">
                <a:solidFill>
                  <a:srgbClr val="0070C0"/>
                </a:solidFill>
              </a:rPr>
              <a:t>97     94      84       275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4    </a:t>
            </a:r>
            <a:r>
              <a:rPr lang="zh-CN" altLang="en-US" sz="2000" dirty="0">
                <a:solidFill>
                  <a:srgbClr val="0070C0"/>
                </a:solidFill>
              </a:rPr>
              <a:t>丁海斌   </a:t>
            </a:r>
            <a:r>
              <a:rPr lang="en-US" altLang="zh-CN" sz="2000" dirty="0">
                <a:solidFill>
                  <a:srgbClr val="0070C0"/>
                </a:solidFill>
              </a:rPr>
              <a:t>97     94      76        267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66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893542" y="987574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9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DataFrame</a:t>
            </a:r>
            <a:r>
              <a:rPr lang="zh-CN" altLang="en-US" dirty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写</a:t>
            </a:r>
            <a:r>
              <a:rPr lang="en-US" altLang="zh-CN" dirty="0" smtClean="0"/>
              <a:t>csv</a:t>
            </a:r>
            <a:r>
              <a:rPr lang="zh-CN" altLang="en-US" dirty="0"/>
              <a:t>文件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627784" y="1563638"/>
            <a:ext cx="4032448" cy="2304256"/>
            <a:chOff x="904179" y="1205903"/>
            <a:chExt cx="2666038" cy="1805172"/>
          </a:xfrm>
        </p:grpSpPr>
        <p:sp>
          <p:nvSpPr>
            <p:cNvPr id="11" name="任意多边形 10"/>
            <p:cNvSpPr/>
            <p:nvPr/>
          </p:nvSpPr>
          <p:spPr>
            <a:xfrm>
              <a:off x="904179" y="1205903"/>
              <a:ext cx="2666038" cy="180517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# Filename: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to_csv.py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pandas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/>
                <a:t>pd</a:t>
              </a:r>
              <a:endParaRPr lang="en-US" altLang="zh-CN" sz="2400" dirty="0" smtClean="0"/>
            </a:p>
            <a:p>
              <a:r>
                <a:rPr lang="en-US" altLang="zh-CN" sz="2400" dirty="0"/>
                <a:t>df = </a:t>
              </a:r>
              <a:r>
                <a:rPr lang="en-US" altLang="zh-CN" sz="2400" dirty="0" err="1"/>
                <a:t>pd.DataFrame</a:t>
              </a:r>
              <a:r>
                <a:rPr lang="en-US" altLang="zh-CN" sz="2400" dirty="0"/>
                <a:t>(data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 err="1" smtClean="0"/>
                <a:t>df.to_csv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'score_copy.csv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995728" y="1214995"/>
              <a:ext cx="622568" cy="385789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89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DataFrame</a:t>
            </a:r>
            <a:r>
              <a:rPr lang="zh-CN" altLang="en-US" dirty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读写</a:t>
            </a:r>
            <a:r>
              <a:rPr lang="en-US" altLang="zh-CN" dirty="0"/>
              <a:t>excel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691680" y="1419622"/>
            <a:ext cx="6192688" cy="2520280"/>
            <a:chOff x="904179" y="1205903"/>
            <a:chExt cx="2666038" cy="1805172"/>
          </a:xfrm>
        </p:grpSpPr>
        <p:sp>
          <p:nvSpPr>
            <p:cNvPr id="11" name="任意多边形 10"/>
            <p:cNvSpPr/>
            <p:nvPr/>
          </p:nvSpPr>
          <p:spPr>
            <a:xfrm>
              <a:off x="904179" y="1205903"/>
              <a:ext cx="2666038" cy="180517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200" dirty="0"/>
            </a:p>
            <a:p>
              <a:endParaRPr lang="en-US" altLang="zh-CN" sz="1200" dirty="0"/>
            </a:p>
            <a:p>
              <a:endParaRPr lang="en-US" altLang="zh-CN" sz="20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endParaRPr lang="en-US" altLang="zh-CN" sz="20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excel_rw.py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pandas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/>
                <a:t>pd</a:t>
              </a:r>
              <a:endParaRPr lang="en-US" altLang="zh-CN" sz="2400" dirty="0" smtClean="0"/>
            </a:p>
            <a:p>
              <a:r>
                <a:rPr lang="en-US" altLang="zh-CN" sz="2400" dirty="0" err="1" smtClean="0"/>
                <a:t>df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</a:t>
              </a:r>
              <a:r>
                <a:rPr lang="en-US" altLang="zh-CN" sz="2400" dirty="0" err="1"/>
                <a:t>pd.read_excel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'score.xlsx'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 err="1" smtClean="0"/>
                <a:t>df.to_excel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'score.xlsx'</a:t>
              </a:r>
              <a:r>
                <a:rPr lang="en-US" altLang="zh-CN" sz="2400" dirty="0"/>
                <a:t>, </a:t>
              </a:r>
              <a:r>
                <a:rPr lang="en-US" altLang="zh-CN" sz="2400" dirty="0" err="1" smtClean="0"/>
                <a:t>sheet_name</a:t>
              </a:r>
              <a:r>
                <a:rPr lang="en-US" altLang="zh-CN" sz="2400" dirty="0" smtClean="0"/>
                <a:t>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'score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)	</a:t>
              </a:r>
              <a:endParaRPr lang="en-US" altLang="zh-CN" sz="2400" dirty="0" smtClean="0"/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990180" y="1231290"/>
              <a:ext cx="424458" cy="387223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035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/>
              <a:t>读写</a:t>
            </a:r>
            <a:r>
              <a:rPr lang="en-US" altLang="zh-CN" dirty="0"/>
              <a:t>excel</a:t>
            </a:r>
            <a:r>
              <a:rPr lang="zh-CN" altLang="en-US" dirty="0"/>
              <a:t>文件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635896" y="987574"/>
            <a:ext cx="5285093" cy="3780415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endParaRPr lang="en-US" altLang="zh-CN" dirty="0"/>
          </a:p>
          <a:p>
            <a:r>
              <a:rPr lang="en-US" altLang="zh-CN" dirty="0"/>
              <a:t>&gt;&gt;&gt; </a:t>
            </a:r>
            <a:r>
              <a:rPr lang="en-US" altLang="zh-CN" dirty="0" smtClean="0">
                <a:solidFill>
                  <a:schemeClr val="accent6"/>
                </a:solidFill>
              </a:rPr>
              <a:t>import</a:t>
            </a:r>
            <a:r>
              <a:rPr lang="en-US" altLang="zh-CN" dirty="0" smtClean="0"/>
              <a:t> </a:t>
            </a:r>
            <a:r>
              <a:rPr lang="en-US" altLang="zh-CN" dirty="0"/>
              <a:t>pandas </a:t>
            </a:r>
            <a:r>
              <a:rPr lang="en-US" altLang="zh-CN" dirty="0">
                <a:solidFill>
                  <a:schemeClr val="accent6"/>
                </a:solidFill>
              </a:rPr>
              <a:t>as</a:t>
            </a:r>
            <a:r>
              <a:rPr lang="en-US" altLang="zh-CN" dirty="0"/>
              <a:t> </a:t>
            </a:r>
            <a:r>
              <a:rPr lang="en-US" altLang="zh-CN" dirty="0" err="1" smtClean="0"/>
              <a:t>pd</a:t>
            </a:r>
            <a:endParaRPr lang="en-US" altLang="zh-CN" dirty="0"/>
          </a:p>
          <a:p>
            <a:r>
              <a:rPr lang="en-US" altLang="zh-CN" dirty="0" smtClean="0"/>
              <a:t>&gt;&gt;&gt; </a:t>
            </a:r>
            <a:r>
              <a:rPr lang="en-US" altLang="zh-CN" dirty="0" err="1"/>
              <a:t>df</a:t>
            </a:r>
            <a:r>
              <a:rPr lang="en-US" altLang="zh-CN" dirty="0"/>
              <a:t> = </a:t>
            </a:r>
            <a:r>
              <a:rPr lang="en-US" altLang="zh-CN" dirty="0" err="1" smtClean="0"/>
              <a:t>pd.read_excel</a:t>
            </a:r>
            <a:r>
              <a:rPr lang="en-US" altLang="zh-CN" dirty="0" smtClean="0"/>
              <a:t>(</a:t>
            </a:r>
            <a:r>
              <a:rPr lang="en-US" altLang="zh-CN" dirty="0">
                <a:solidFill>
                  <a:schemeClr val="accent3"/>
                </a:solidFill>
              </a:rPr>
              <a:t>'score.xlsx'</a:t>
            </a:r>
            <a:r>
              <a:rPr lang="en-US" altLang="zh-CN" dirty="0"/>
              <a:t>, </a:t>
            </a:r>
            <a:r>
              <a:rPr lang="en-US" altLang="zh-CN" dirty="0" err="1" smtClean="0"/>
              <a:t>index_col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>
                <a:solidFill>
                  <a:schemeClr val="accent3"/>
                </a:solidFill>
              </a:rPr>
              <a:t>'name'</a:t>
            </a:r>
            <a:r>
              <a:rPr lang="en-US" altLang="zh-CN" dirty="0"/>
              <a:t>) </a:t>
            </a:r>
            <a:endParaRPr lang="en-US" altLang="zh-CN" dirty="0" smtClean="0"/>
          </a:p>
          <a:p>
            <a:r>
              <a:rPr lang="en-US" altLang="zh-CN" dirty="0" smtClean="0"/>
              <a:t>&gt;&gt;&gt; </a:t>
            </a:r>
            <a:r>
              <a:rPr lang="en-US" altLang="zh-CN" dirty="0" err="1"/>
              <a:t>df</a:t>
            </a:r>
            <a:endParaRPr lang="zh-CN" altLang="zh-CN" dirty="0"/>
          </a:p>
          <a:p>
            <a:r>
              <a:rPr lang="en-US" altLang="zh-CN" sz="2000" dirty="0"/>
              <a:t>       </a:t>
            </a:r>
            <a:r>
              <a:rPr lang="en-US" altLang="zh-CN" sz="2000" dirty="0" smtClean="0"/>
              <a:t>  </a:t>
            </a:r>
            <a:r>
              <a:rPr lang="en-US" altLang="zh-CN" sz="2000" dirty="0" smtClean="0">
                <a:solidFill>
                  <a:srgbClr val="0070C0"/>
                </a:solidFill>
              </a:rPr>
              <a:t>Math  </a:t>
            </a:r>
            <a:r>
              <a:rPr lang="en-US" altLang="zh-CN" sz="2000" dirty="0">
                <a:solidFill>
                  <a:srgbClr val="0070C0"/>
                </a:solidFill>
              </a:rPr>
              <a:t>Physics  English  Python    PE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name                                    </a:t>
            </a:r>
            <a:endParaRPr lang="en-US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stu1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NaN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   73.0          92           82   95</a:t>
            </a:r>
            <a:endParaRPr lang="en-US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stu2  </a:t>
            </a:r>
            <a:r>
              <a:rPr lang="en-US" altLang="zh-CN" sz="2000" dirty="0" smtClean="0">
                <a:solidFill>
                  <a:srgbClr val="0070C0"/>
                </a:solidFill>
              </a:rPr>
              <a:t> 92.0        95.0          88           96   85</a:t>
            </a:r>
            <a:endParaRPr lang="en-US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stu3  </a:t>
            </a:r>
            <a:r>
              <a:rPr lang="en-US" altLang="zh-CN" sz="2000" dirty="0" smtClean="0">
                <a:solidFill>
                  <a:srgbClr val="0070C0"/>
                </a:solidFill>
              </a:rPr>
              <a:t> 90.0        92.0          93            95  </a:t>
            </a:r>
            <a:r>
              <a:rPr lang="en-US" altLang="zh-CN" sz="2000" dirty="0">
                <a:solidFill>
                  <a:srgbClr val="0070C0"/>
                </a:solidFill>
              </a:rPr>
              <a:t>90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stu4  </a:t>
            </a:r>
            <a:r>
              <a:rPr lang="en-US" altLang="zh-CN" sz="2000" dirty="0" smtClean="0">
                <a:solidFill>
                  <a:srgbClr val="0070C0"/>
                </a:solidFill>
              </a:rPr>
              <a:t> 83.0        93.0          86            85  </a:t>
            </a:r>
            <a:r>
              <a:rPr lang="en-US" altLang="zh-CN" sz="2000" dirty="0">
                <a:solidFill>
                  <a:srgbClr val="0070C0"/>
                </a:solidFill>
              </a:rPr>
              <a:t>60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stu5  </a:t>
            </a:r>
            <a:r>
              <a:rPr lang="en-US" altLang="zh-CN" sz="2000" dirty="0" smtClean="0">
                <a:solidFill>
                  <a:srgbClr val="0070C0"/>
                </a:solidFill>
              </a:rPr>
              <a:t> 87.0       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NaN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70            93  </a:t>
            </a:r>
            <a:r>
              <a:rPr lang="en-US" altLang="zh-CN" sz="2000" dirty="0">
                <a:solidFill>
                  <a:srgbClr val="0070C0"/>
                </a:solidFill>
              </a:rPr>
              <a:t>75</a:t>
            </a:r>
          </a:p>
          <a:p>
            <a:r>
              <a:rPr lang="en-US" altLang="zh-CN" sz="2000" dirty="0">
                <a:solidFill>
                  <a:srgbClr val="0070C0"/>
                </a:solidFill>
              </a:rPr>
              <a:t>stu6  </a:t>
            </a:r>
            <a:r>
              <a:rPr lang="en-US" altLang="zh-CN" sz="2000" dirty="0" smtClean="0">
                <a:solidFill>
                  <a:srgbClr val="0070C0"/>
                </a:solidFill>
              </a:rPr>
              <a:t> 95.0        87.0          </a:t>
            </a:r>
            <a:r>
              <a:rPr lang="en-US" altLang="zh-CN" sz="2000" dirty="0">
                <a:solidFill>
                  <a:srgbClr val="0070C0"/>
                </a:solidFill>
              </a:rPr>
              <a:t>90  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 98  </a:t>
            </a:r>
            <a:r>
              <a:rPr lang="en-US" altLang="zh-CN" sz="2000" dirty="0">
                <a:solidFill>
                  <a:srgbClr val="0070C0"/>
                </a:solidFill>
              </a:rPr>
              <a:t>80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marL="457200" indent="-457200">
              <a:buAutoNum type="arabicPlain" startAt="4"/>
            </a:pP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69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779912" y="987574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056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pandas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1790" y="987574"/>
            <a:ext cx="6066674" cy="25489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zh-CN" altLang="en-US" sz="2400" b="1" dirty="0">
                <a:ea typeface="微软雅黑" panose="020B0503020204020204" pitchFamily="34" charset="-122"/>
                <a:sym typeface="Wingdings" pitchFamily="2" charset="2"/>
              </a:rPr>
              <a:t>特征</a:t>
            </a:r>
            <a:endParaRPr lang="en-US" altLang="zh-CN" sz="2400" b="1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ea typeface="微软雅黑" panose="020B0503020204020204" pitchFamily="34" charset="-122"/>
                <a:sym typeface="Wingdings" pitchFamily="2" charset="2"/>
              </a:rPr>
              <a:t>基于 </a:t>
            </a:r>
            <a:r>
              <a:rPr lang="en-US" altLang="zh-CN" sz="2000" dirty="0" err="1">
                <a:ea typeface="微软雅黑" panose="020B0503020204020204" pitchFamily="34" charset="-122"/>
                <a:sym typeface="Wingdings" pitchFamily="2" charset="2"/>
              </a:rPr>
              <a:t>SciPy</a:t>
            </a:r>
            <a:r>
              <a:rPr lang="en-US" altLang="zh-CN" sz="2000" dirty="0">
                <a:ea typeface="微软雅黑" panose="020B0503020204020204" pitchFamily="34" charset="-122"/>
                <a:sym typeface="Wingdings" pitchFamily="2" charset="2"/>
              </a:rPr>
              <a:t> </a:t>
            </a:r>
            <a:r>
              <a:rPr lang="en-US" altLang="zh-CN" sz="2000" dirty="0" smtClean="0">
                <a:ea typeface="微软雅黑" panose="020B0503020204020204" pitchFamily="34" charset="-122"/>
                <a:sym typeface="Wingdings" pitchFamily="2" charset="2"/>
              </a:rPr>
              <a:t>library</a:t>
            </a:r>
            <a:r>
              <a:rPr lang="zh-CN" altLang="en-US" sz="2000" dirty="0" smtClean="0">
                <a:ea typeface="微软雅黑" panose="020B0503020204020204" pitchFamily="34" charset="-122"/>
                <a:sym typeface="Wingdings" pitchFamily="2" charset="2"/>
              </a:rPr>
              <a:t>和 </a:t>
            </a:r>
            <a:r>
              <a:rPr lang="en-US" altLang="zh-CN" sz="2000" dirty="0" err="1">
                <a:ea typeface="微软雅黑" panose="020B0503020204020204" pitchFamily="34" charset="-122"/>
                <a:sym typeface="Wingdings" pitchFamily="2" charset="2"/>
              </a:rPr>
              <a:t>NumPy</a:t>
            </a:r>
            <a:r>
              <a:rPr lang="en-US" altLang="zh-CN" sz="2000" dirty="0">
                <a:ea typeface="微软雅黑" panose="020B0503020204020204" pitchFamily="34" charset="-122"/>
                <a:sym typeface="Wingdings" pitchFamily="2" charset="2"/>
              </a:rPr>
              <a:t> </a:t>
            </a: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ea typeface="微软雅黑" panose="020B0503020204020204" pitchFamily="34" charset="-122"/>
              </a:rPr>
              <a:t>高效的</a:t>
            </a:r>
            <a:r>
              <a:rPr lang="en-US" altLang="zh-CN" sz="2000" dirty="0"/>
              <a:t>Series</a:t>
            </a:r>
            <a:r>
              <a:rPr lang="zh-CN" altLang="en-US" sz="2000" dirty="0">
                <a:ea typeface="微软雅黑" panose="020B0503020204020204" pitchFamily="34" charset="-122"/>
              </a:rPr>
              <a:t>和</a:t>
            </a:r>
            <a:r>
              <a:rPr lang="en-US" altLang="zh-CN" sz="2000" dirty="0"/>
              <a:t>DataFrame</a:t>
            </a:r>
            <a:r>
              <a:rPr lang="zh-CN" altLang="en-US" sz="2000" dirty="0">
                <a:ea typeface="微软雅黑" panose="020B0503020204020204" pitchFamily="34" charset="-122"/>
              </a:rPr>
              <a:t>数据结构</a:t>
            </a:r>
            <a:endParaRPr lang="en-US" altLang="zh-CN" sz="20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ea typeface="微软雅黑" panose="020B0503020204020204" pitchFamily="34" charset="-122"/>
                <a:sym typeface="Wingdings" pitchFamily="2" charset="2"/>
              </a:rPr>
              <a:t>强大的可扩展数据操作与分析的</a:t>
            </a:r>
            <a:r>
              <a:rPr lang="en-US" altLang="zh-CN" sz="2000" dirty="0">
                <a:ea typeface="微软雅黑" panose="020B0503020204020204" pitchFamily="34" charset="-122"/>
                <a:sym typeface="Wingdings" pitchFamily="2" charset="2"/>
              </a:rPr>
              <a:t>Python</a:t>
            </a:r>
            <a:r>
              <a:rPr lang="zh-CN" altLang="en-US" sz="2000" dirty="0">
                <a:ea typeface="微软雅黑" panose="020B0503020204020204" pitchFamily="34" charset="-122"/>
                <a:sym typeface="Wingdings" pitchFamily="2" charset="2"/>
              </a:rPr>
              <a:t>库</a:t>
            </a:r>
            <a:endParaRPr lang="en-US" altLang="zh-CN" sz="20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ea typeface="微软雅黑" panose="020B0503020204020204" pitchFamily="34" charset="-122"/>
                <a:sym typeface="Wingdings" pitchFamily="2" charset="2"/>
              </a:rPr>
              <a:t>高效处理大数据集的切片等功能</a:t>
            </a:r>
            <a:endParaRPr lang="en-US" altLang="zh-CN" sz="2000" dirty="0">
              <a:ea typeface="微软雅黑" panose="020B0503020204020204" pitchFamily="34" charset="-122"/>
              <a:sym typeface="Wingdings" pitchFamily="2" charset="2"/>
            </a:endParaRPr>
          </a:p>
          <a:p>
            <a:pPr marL="257175" indent="-257175">
              <a:lnSpc>
                <a:spcPct val="110000"/>
              </a:lnSpc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zh-CN" altLang="en-US" sz="2000" dirty="0">
                <a:ea typeface="微软雅黑" panose="020B0503020204020204" pitchFamily="34" charset="-122"/>
                <a:sym typeface="Wingdings" pitchFamily="2" charset="2"/>
              </a:rPr>
              <a:t>提供优化库功能读写多种文件格式，如</a:t>
            </a:r>
            <a:r>
              <a:rPr lang="en-US" altLang="zh-CN" sz="2000" dirty="0">
                <a:ea typeface="微软雅黑" panose="020B0503020204020204" pitchFamily="34" charset="-122"/>
                <a:sym typeface="Wingdings" pitchFamily="2" charset="2"/>
              </a:rPr>
              <a:t>CSV</a:t>
            </a:r>
            <a:r>
              <a:rPr lang="zh-CN" altLang="en-US" sz="2000" dirty="0">
                <a:ea typeface="微软雅黑" panose="020B0503020204020204" pitchFamily="34" charset="-122"/>
                <a:sym typeface="Wingdings" pitchFamily="2" charset="2"/>
              </a:rPr>
              <a:t>、</a:t>
            </a:r>
            <a:r>
              <a:rPr lang="en-US" altLang="zh-CN" sz="2000" dirty="0">
                <a:ea typeface="微软雅黑" panose="020B0503020204020204" pitchFamily="34" charset="-122"/>
                <a:sym typeface="Wingdings" pitchFamily="2" charset="2"/>
              </a:rPr>
              <a:t>HDF5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36025"/>
            <a:ext cx="1026000" cy="1026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71800" y="3507854"/>
            <a:ext cx="2520279" cy="1224136"/>
            <a:chOff x="548640" y="2891173"/>
            <a:chExt cx="4176135" cy="1483010"/>
          </a:xfrm>
        </p:grpSpPr>
        <p:sp>
          <p:nvSpPr>
            <p:cNvPr id="8" name="任意多边形 7"/>
            <p:cNvSpPr/>
            <p:nvPr/>
          </p:nvSpPr>
          <p:spPr>
            <a:xfrm>
              <a:off x="548640" y="2891173"/>
              <a:ext cx="4176135" cy="14830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500" dirty="0"/>
            </a:p>
            <a:p>
              <a:pPr>
                <a:lnSpc>
                  <a:spcPct val="80000"/>
                </a:lnSpc>
              </a:pPr>
              <a:r>
                <a:rPr lang="en-US" altLang="zh-CN" sz="1500" dirty="0"/>
                <a:t>…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smtClean="0"/>
                <a:t>df[2 : 5] </a:t>
              </a:r>
              <a:endParaRPr lang="en-US" altLang="zh-CN" sz="2000" dirty="0"/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&gt;&gt;&gt; </a:t>
              </a:r>
              <a:r>
                <a:rPr lang="en-US" altLang="zh-CN" sz="2000" dirty="0" err="1" smtClean="0"/>
                <a:t>df.head</a:t>
              </a:r>
              <a:r>
                <a:rPr lang="en-US" altLang="zh-CN" sz="2000" dirty="0" smtClean="0"/>
                <a:t>(4)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 smtClean="0"/>
                <a:t>&gt;&gt;&gt; </a:t>
              </a:r>
              <a:r>
                <a:rPr lang="en-US" altLang="zh-CN" sz="2000" dirty="0" err="1" smtClean="0"/>
                <a:t>df.tail</a:t>
              </a:r>
              <a:r>
                <a:rPr lang="en-US" altLang="zh-CN" sz="2000" dirty="0" smtClean="0"/>
                <a:t>(3)</a:t>
              </a:r>
              <a:endParaRPr lang="en-US" altLang="zh-CN" sz="20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34443" y="2982717"/>
              <a:ext cx="1107378" cy="32612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901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处理空值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删除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635896" y="987575"/>
            <a:ext cx="5285093" cy="3168352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endParaRPr lang="en-US" altLang="zh-CN" dirty="0"/>
          </a:p>
          <a:p>
            <a:r>
              <a:rPr lang="en-US" altLang="zh-CN" dirty="0"/>
              <a:t>&gt;&gt;&gt; </a:t>
            </a:r>
            <a:r>
              <a:rPr lang="en-US" altLang="zh-CN" dirty="0" err="1"/>
              <a:t>df.dropna</a:t>
            </a:r>
            <a:r>
              <a:rPr lang="en-US" altLang="zh-CN" dirty="0" smtClean="0"/>
              <a:t>()     </a:t>
            </a:r>
            <a:r>
              <a:rPr lang="en-US" altLang="zh-CN" i="1" dirty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返回不包含</a:t>
            </a:r>
            <a:r>
              <a:rPr lang="en-US" altLang="zh-CN" i="1" dirty="0" err="1">
                <a:solidFill>
                  <a:schemeClr val="bg1">
                    <a:lumMod val="65000"/>
                  </a:schemeClr>
                </a:solidFill>
              </a:rPr>
              <a:t>NaN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的行，</a:t>
            </a:r>
            <a:r>
              <a:rPr lang="en-US" altLang="zh-CN" i="1" dirty="0" err="1">
                <a:solidFill>
                  <a:schemeClr val="bg1">
                    <a:lumMod val="65000"/>
                  </a:schemeClr>
                </a:solidFill>
              </a:rPr>
              <a:t>df</a:t>
            </a:r>
            <a:r>
              <a:rPr lang="zh-CN" altLang="zh-CN" i="1" dirty="0" smtClean="0">
                <a:solidFill>
                  <a:schemeClr val="bg1">
                    <a:lumMod val="65000"/>
                  </a:schemeClr>
                </a:solidFill>
              </a:rPr>
              <a:t>不变</a:t>
            </a:r>
            <a:endParaRPr lang="en-US" altLang="zh-CN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       Math  </a:t>
            </a:r>
            <a:r>
              <a:rPr lang="en-US" altLang="zh-CN" sz="2000" dirty="0">
                <a:solidFill>
                  <a:srgbClr val="0070C0"/>
                </a:solidFill>
              </a:rPr>
              <a:t>Physics  English  Python    PE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name                                       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pl-PL" altLang="zh-CN" sz="2000" dirty="0">
                <a:solidFill>
                  <a:srgbClr val="0070C0"/>
                </a:solidFill>
              </a:rPr>
              <a:t>stu2  92.0     95.0       88      96  85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stu3  90.0     92.0       93      95  90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stu4  83.0     93.0       86      85  60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stu6  95.0     87.0       90      98  80</a:t>
            </a: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923928" y="1096565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33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处理空值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删除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635896" y="987574"/>
            <a:ext cx="5285093" cy="381642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endParaRPr lang="en-US" altLang="zh-CN" dirty="0"/>
          </a:p>
          <a:p>
            <a:r>
              <a:rPr lang="en-US" altLang="zh-CN" dirty="0"/>
              <a:t>&gt;&gt;&gt; </a:t>
            </a:r>
            <a:r>
              <a:rPr lang="en-US" altLang="zh-CN" dirty="0" err="1"/>
              <a:t>df.dropna</a:t>
            </a:r>
            <a:r>
              <a:rPr lang="en-US" altLang="zh-CN" dirty="0"/>
              <a:t>(how = </a:t>
            </a:r>
            <a:r>
              <a:rPr lang="en-US" altLang="zh-CN" dirty="0">
                <a:solidFill>
                  <a:schemeClr val="accent3"/>
                </a:solidFill>
              </a:rPr>
              <a:t>'all'</a:t>
            </a:r>
            <a:r>
              <a:rPr lang="en-US" altLang="zh-CN" dirty="0"/>
              <a:t>)    </a:t>
            </a:r>
            <a:r>
              <a:rPr lang="en-US" altLang="zh-CN" i="1" dirty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返回不全为</a:t>
            </a:r>
            <a:r>
              <a:rPr lang="en-US" altLang="zh-CN" i="1" dirty="0" err="1">
                <a:solidFill>
                  <a:schemeClr val="bg1">
                    <a:lumMod val="65000"/>
                  </a:schemeClr>
                </a:solidFill>
              </a:rPr>
              <a:t>NaN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的行，</a:t>
            </a:r>
            <a:r>
              <a:rPr lang="en-US" altLang="zh-CN" i="1" dirty="0" err="1">
                <a:solidFill>
                  <a:schemeClr val="bg1">
                    <a:lumMod val="65000"/>
                  </a:schemeClr>
                </a:solidFill>
              </a:rPr>
              <a:t>df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不变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       Math  Physics  English  Python    PE</a:t>
            </a:r>
            <a:endParaRPr lang="zh-CN" altLang="zh-CN" sz="2000" dirty="0" smtClean="0">
              <a:solidFill>
                <a:srgbClr val="0070C0"/>
              </a:solidFill>
            </a:endParaRP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name                                       </a:t>
            </a:r>
            <a:endParaRPr lang="zh-CN" altLang="zh-CN" sz="2000" dirty="0" smtClean="0">
              <a:solidFill>
                <a:srgbClr val="0070C0"/>
              </a:solidFill>
            </a:endParaRPr>
          </a:p>
          <a:p>
            <a:r>
              <a:rPr lang="pl-PL" altLang="zh-CN" sz="2000" dirty="0">
                <a:solidFill>
                  <a:srgbClr val="0070C0"/>
                </a:solidFill>
              </a:rPr>
              <a:t>stu1  </a:t>
            </a:r>
            <a:r>
              <a:rPr lang="pl-PL" altLang="zh-CN" sz="2000" dirty="0" smtClean="0">
                <a:solidFill>
                  <a:srgbClr val="0070C0"/>
                </a:solidFill>
              </a:rPr>
              <a:t>NaN     </a:t>
            </a:r>
            <a:r>
              <a:rPr lang="pl-PL" altLang="zh-CN" sz="2000" dirty="0">
                <a:solidFill>
                  <a:srgbClr val="0070C0"/>
                </a:solidFill>
              </a:rPr>
              <a:t>73.0       92      82  95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stu2  92.0     95.0       88      96  85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stu3  90.0     92.0       93      95  90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stu4  83.0     93.0       86      85  60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stu5  87.0     </a:t>
            </a:r>
            <a:r>
              <a:rPr lang="pl-PL" altLang="zh-CN" sz="2000" dirty="0" smtClean="0">
                <a:solidFill>
                  <a:srgbClr val="0070C0"/>
                </a:solidFill>
              </a:rPr>
              <a:t>NaN       </a:t>
            </a:r>
            <a:r>
              <a:rPr lang="pl-PL" altLang="zh-CN" sz="2000" dirty="0">
                <a:solidFill>
                  <a:srgbClr val="0070C0"/>
                </a:solidFill>
              </a:rPr>
              <a:t>70      93  75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stu6  95.0     87.0       90      98  80</a:t>
            </a: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71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923928" y="1096565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885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处理空值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填充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635896" y="987574"/>
            <a:ext cx="5285093" cy="381642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endParaRPr lang="en-US" altLang="zh-CN" dirty="0"/>
          </a:p>
          <a:p>
            <a:r>
              <a:rPr lang="en-US" altLang="zh-CN" dirty="0"/>
              <a:t>&gt;&gt;&gt; </a:t>
            </a:r>
            <a:r>
              <a:rPr lang="en-US" altLang="zh-CN" dirty="0" err="1" smtClean="0"/>
              <a:t>df.fillna</a:t>
            </a:r>
            <a:r>
              <a:rPr lang="en-US" altLang="zh-CN" dirty="0" smtClean="0"/>
              <a:t>(0)</a:t>
            </a:r>
            <a:r>
              <a:rPr lang="en-US" altLang="zh-CN" i="1" dirty="0" smtClean="0">
                <a:solidFill>
                  <a:schemeClr val="bg1">
                    <a:lumMod val="65000"/>
                  </a:schemeClr>
                </a:solidFill>
              </a:rPr>
              <a:t>          </a:t>
            </a:r>
            <a:r>
              <a:rPr lang="en-US" altLang="zh-CN" i="1" dirty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用</a:t>
            </a:r>
            <a:r>
              <a:rPr lang="en-US" altLang="zh-CN" i="1" dirty="0">
                <a:solidFill>
                  <a:schemeClr val="bg1">
                    <a:lumMod val="65000"/>
                  </a:schemeClr>
                </a:solidFill>
              </a:rPr>
              <a:t>0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填充</a:t>
            </a:r>
            <a:r>
              <a:rPr lang="en-US" altLang="zh-CN" i="1" dirty="0" err="1">
                <a:solidFill>
                  <a:schemeClr val="bg1">
                    <a:lumMod val="65000"/>
                  </a:schemeClr>
                </a:solidFill>
              </a:rPr>
              <a:t>NaN</a:t>
            </a:r>
            <a:endParaRPr lang="zh-CN" altLang="zh-CN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       Math  </a:t>
            </a:r>
            <a:r>
              <a:rPr lang="en-US" altLang="zh-CN" sz="2000" dirty="0">
                <a:solidFill>
                  <a:srgbClr val="0070C0"/>
                </a:solidFill>
              </a:rPr>
              <a:t>Physics  English  Python    PE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name                                       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pl-PL" altLang="zh-CN" sz="2000" dirty="0">
                <a:solidFill>
                  <a:srgbClr val="0070C0"/>
                </a:solidFill>
              </a:rPr>
              <a:t>stu1 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pl-PL" altLang="zh-CN" sz="2000" dirty="0" smtClean="0">
                <a:solidFill>
                  <a:srgbClr val="0070C0"/>
                </a:solidFill>
              </a:rPr>
              <a:t>0.0     </a:t>
            </a:r>
            <a:r>
              <a:rPr lang="pl-PL" altLang="zh-CN" sz="2000" dirty="0">
                <a:solidFill>
                  <a:srgbClr val="0070C0"/>
                </a:solidFill>
              </a:rPr>
              <a:t>73.0       92      82  95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stu2  92.0     95.0       88      96  85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stu3  90.0     92.0       93      95  90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stu4  83.0     93.0       86      85  60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stu5  87.0  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pl-PL" altLang="zh-CN" sz="2000" dirty="0" smtClean="0">
                <a:solidFill>
                  <a:srgbClr val="0070C0"/>
                </a:solidFill>
              </a:rPr>
              <a:t>0.0       </a:t>
            </a:r>
            <a:r>
              <a:rPr lang="pl-PL" altLang="zh-CN" sz="2000" dirty="0">
                <a:solidFill>
                  <a:srgbClr val="0070C0"/>
                </a:solidFill>
              </a:rPr>
              <a:t>70      93  75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stu6  95.0     87.0       90      98  80</a:t>
            </a: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72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923928" y="1096565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508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处理空值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填充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635896" y="987574"/>
            <a:ext cx="5285093" cy="381642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r>
              <a:rPr lang="en-US" altLang="zh-CN" dirty="0" smtClean="0"/>
              <a:t>&gt;&gt;&gt; </a:t>
            </a:r>
            <a:r>
              <a:rPr lang="en-US" altLang="zh-CN" dirty="0" err="1"/>
              <a:t>df.fillna</a:t>
            </a:r>
            <a:r>
              <a:rPr lang="en-US" altLang="zh-CN" dirty="0"/>
              <a:t>(</a:t>
            </a:r>
            <a:r>
              <a:rPr lang="en-US" altLang="zh-CN" dirty="0" err="1"/>
              <a:t>df.mean</a:t>
            </a:r>
            <a:r>
              <a:rPr lang="en-US" altLang="zh-CN" dirty="0" smtClean="0"/>
              <a:t>()) </a:t>
            </a:r>
            <a:r>
              <a:rPr lang="en-US" altLang="zh-CN" i="1" dirty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用该列数据的平均值填充</a:t>
            </a:r>
            <a:r>
              <a:rPr lang="en-US" altLang="zh-CN" i="1" dirty="0" err="1">
                <a:solidFill>
                  <a:schemeClr val="bg1">
                    <a:lumMod val="65000"/>
                  </a:schemeClr>
                </a:solidFill>
              </a:rPr>
              <a:t>NaN</a:t>
            </a:r>
            <a:endParaRPr lang="en-US" altLang="zh-CN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       Math  </a:t>
            </a:r>
            <a:r>
              <a:rPr lang="en-US" altLang="zh-CN" sz="2000" dirty="0">
                <a:solidFill>
                  <a:srgbClr val="0070C0"/>
                </a:solidFill>
              </a:rPr>
              <a:t>Physics  English  Python    PE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name                                       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pl-PL" altLang="zh-CN" sz="2000" dirty="0">
                <a:solidFill>
                  <a:srgbClr val="0070C0"/>
                </a:solidFill>
              </a:rPr>
              <a:t>stu1  89.4     73.0       92      82  95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stu2  92.0     95.0       88      96  85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stu3  90.0     92.0       93      95  90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stu4  83.0     93.0       86      85  60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stu5  87.0     88.0       70      93  75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stu6  95.0     87.0       90      98  80</a:t>
            </a: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73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923928" y="1096565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587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处理空值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填充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635896" y="987574"/>
            <a:ext cx="5544616" cy="381642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r>
              <a:rPr lang="en-US" altLang="zh-CN" dirty="0" smtClean="0"/>
              <a:t>&gt;&gt;&gt; </a:t>
            </a:r>
            <a:r>
              <a:rPr lang="en-US" altLang="zh-CN" dirty="0" err="1"/>
              <a:t>df.fillna</a:t>
            </a:r>
            <a:r>
              <a:rPr lang="en-US" altLang="zh-CN" dirty="0"/>
              <a:t>(method = 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 err="1" smtClean="0">
                <a:solidFill>
                  <a:schemeClr val="accent3"/>
                </a:solidFill>
              </a:rPr>
              <a:t>bfill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 smtClean="0"/>
              <a:t>) </a:t>
            </a:r>
            <a:r>
              <a:rPr lang="en-US" altLang="zh-CN" i="1" dirty="0" smtClean="0">
                <a:solidFill>
                  <a:schemeClr val="bg1">
                    <a:lumMod val="65000"/>
                  </a:schemeClr>
                </a:solidFill>
              </a:rPr>
              <a:t># </a:t>
            </a:r>
            <a:r>
              <a:rPr lang="zh-CN" altLang="zh-CN" i="1" dirty="0" smtClean="0">
                <a:solidFill>
                  <a:schemeClr val="bg1">
                    <a:lumMod val="65000"/>
                  </a:schemeClr>
                </a:solidFill>
              </a:rPr>
              <a:t>指定</a:t>
            </a:r>
            <a:r>
              <a:rPr lang="zh-CN" altLang="zh-CN" i="1" dirty="0">
                <a:solidFill>
                  <a:schemeClr val="bg1">
                    <a:lumMod val="65000"/>
                  </a:schemeClr>
                </a:solidFill>
              </a:rPr>
              <a:t>缺失值的填充方向</a:t>
            </a:r>
            <a:endParaRPr lang="en-US" altLang="zh-CN" i="1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       Math  </a:t>
            </a:r>
            <a:r>
              <a:rPr lang="en-US" altLang="zh-CN" sz="2000" dirty="0">
                <a:solidFill>
                  <a:srgbClr val="0070C0"/>
                </a:solidFill>
              </a:rPr>
              <a:t>Physics  English  Python    PE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name                                       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pl-PL" altLang="zh-CN" sz="2000" dirty="0">
                <a:solidFill>
                  <a:srgbClr val="0070C0"/>
                </a:solidFill>
              </a:rPr>
              <a:t>stu1  92.0     73.0       92      82  95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stu2  92.0     95.0       88      96  85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stu3  90.0     92.0       93      95  90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stu4  83.0     93.0       86      85  60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stu5  87.0     87.0       70      93  75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stu6  95.0     87.0       90      98  80</a:t>
            </a: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74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923928" y="1096565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256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数据存取</a:t>
            </a:r>
            <a:r>
              <a:rPr lang="en-US" altLang="zh-CN" dirty="0" smtClean="0"/>
              <a:t>-</a:t>
            </a:r>
            <a:r>
              <a:rPr lang="zh-CN" altLang="en-US" dirty="0" smtClean="0"/>
              <a:t>处理空值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填充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3635896" y="987574"/>
            <a:ext cx="5544616" cy="3816423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200" dirty="0"/>
          </a:p>
          <a:p>
            <a:r>
              <a:rPr lang="en-US" altLang="zh-CN" dirty="0" smtClean="0"/>
              <a:t>&gt;&gt;&gt;</a:t>
            </a:r>
            <a:r>
              <a:rPr lang="en-US" altLang="zh-CN" dirty="0" err="1" smtClean="0"/>
              <a:t>df.fillna</a:t>
            </a:r>
            <a:r>
              <a:rPr lang="en-US" altLang="zh-CN" dirty="0" smtClean="0"/>
              <a:t>(method </a:t>
            </a:r>
            <a:r>
              <a:rPr lang="en-US" altLang="zh-CN" dirty="0"/>
              <a:t>=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en-US" altLang="zh-CN" dirty="0" err="1">
                <a:solidFill>
                  <a:schemeClr val="accent3"/>
                </a:solidFill>
              </a:rPr>
              <a:t>bfill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  </a:t>
            </a:r>
            <a:r>
              <a:rPr lang="en-US" altLang="zh-CN" dirty="0" err="1"/>
              <a:t>inplace</a:t>
            </a:r>
            <a:r>
              <a:rPr lang="en-US" altLang="zh-CN" dirty="0"/>
              <a:t> = </a:t>
            </a:r>
            <a:r>
              <a:rPr lang="en-US" altLang="zh-CN" dirty="0">
                <a:solidFill>
                  <a:schemeClr val="accent6"/>
                </a:solidFill>
              </a:rPr>
              <a:t>True</a:t>
            </a:r>
            <a:r>
              <a:rPr lang="en-US" altLang="zh-CN" dirty="0" smtClean="0"/>
              <a:t>)</a:t>
            </a:r>
          </a:p>
          <a:p>
            <a:r>
              <a:rPr lang="en-US" altLang="zh-CN" dirty="0"/>
              <a:t>&gt;&gt;&gt; </a:t>
            </a:r>
            <a:r>
              <a:rPr lang="en-US" altLang="zh-CN" dirty="0" err="1"/>
              <a:t>df</a:t>
            </a:r>
            <a:endParaRPr lang="zh-CN" altLang="zh-CN" dirty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en-US" altLang="zh-CN" sz="2000" dirty="0" smtClean="0">
                <a:solidFill>
                  <a:srgbClr val="0070C0"/>
                </a:solidFill>
              </a:rPr>
              <a:t>Math  </a:t>
            </a:r>
            <a:r>
              <a:rPr lang="en-US" altLang="zh-CN" sz="2000" dirty="0">
                <a:solidFill>
                  <a:srgbClr val="0070C0"/>
                </a:solidFill>
              </a:rPr>
              <a:t>Physics  English  Python    PE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en-US" altLang="zh-CN" sz="2000" dirty="0">
                <a:solidFill>
                  <a:srgbClr val="0070C0"/>
                </a:solidFill>
              </a:rPr>
              <a:t>name                                       </a:t>
            </a:r>
            <a:endParaRPr lang="zh-CN" altLang="zh-CN" sz="2000" dirty="0">
              <a:solidFill>
                <a:srgbClr val="0070C0"/>
              </a:solidFill>
            </a:endParaRPr>
          </a:p>
          <a:p>
            <a:r>
              <a:rPr lang="pl-PL" altLang="zh-CN" sz="2000" dirty="0">
                <a:solidFill>
                  <a:srgbClr val="0070C0"/>
                </a:solidFill>
              </a:rPr>
              <a:t>stu1  92.0     73.0       92      82  95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stu2  92.0     95.0       88      96  85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stu3  90.0     92.0       93      95  90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stu4  83.0     93.0       86      85  60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stu5  87.0     87.0       70      93  75</a:t>
            </a:r>
          </a:p>
          <a:p>
            <a:r>
              <a:rPr lang="pl-PL" altLang="zh-CN" sz="2000" dirty="0">
                <a:solidFill>
                  <a:srgbClr val="0070C0"/>
                </a:solidFill>
              </a:rPr>
              <a:t>stu6  95.0     87.0       90      98  80</a:t>
            </a:r>
            <a:endParaRPr lang="en-US" altLang="zh-CN" sz="2000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75</a:t>
            </a:fld>
            <a:endParaRPr lang="zh-CN" altLang="en-US" dirty="0"/>
          </a:p>
        </p:txBody>
      </p:sp>
      <p:sp>
        <p:nvSpPr>
          <p:cNvPr id="7" name="椭圆形标注 6"/>
          <p:cNvSpPr/>
          <p:nvPr/>
        </p:nvSpPr>
        <p:spPr>
          <a:xfrm>
            <a:off x="3923928" y="1096565"/>
            <a:ext cx="929377" cy="307235"/>
          </a:xfrm>
          <a:prstGeom prst="wedgeEllipseCallou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</a:rPr>
              <a:t>S</a:t>
            </a:r>
            <a:r>
              <a:rPr lang="en-US" altLang="zh-CN" sz="600" dirty="0">
                <a:solidFill>
                  <a:schemeClr val="accent6"/>
                </a:solidFill>
              </a:rPr>
              <a:t>ource</a:t>
            </a:r>
            <a:endParaRPr lang="zh-CN" altLang="en-US" sz="600" dirty="0">
              <a:solidFill>
                <a:schemeClr val="accent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3639"/>
            <a:ext cx="3456384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7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数据选择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87156" y="871440"/>
            <a:ext cx="319691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选择方式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选择列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选择区域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筛选（条件选择）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76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987574"/>
            <a:ext cx="2762125" cy="3721681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745694"/>
            <a:ext cx="3168392" cy="1963561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192795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数据选择</a:t>
            </a:r>
            <a:r>
              <a:rPr lang="en-US" altLang="zh-CN" dirty="0" smtClean="0"/>
              <a:t>-</a:t>
            </a:r>
            <a:r>
              <a:rPr lang="zh-CN" altLang="en-US" dirty="0" smtClean="0"/>
              <a:t>选择行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658357" y="2897990"/>
            <a:ext cx="2550027" cy="1640824"/>
            <a:chOff x="278120" y="2192864"/>
            <a:chExt cx="636334" cy="1574347"/>
          </a:xfrm>
        </p:grpSpPr>
        <p:sp>
          <p:nvSpPr>
            <p:cNvPr id="5" name="任意多边形 4"/>
            <p:cNvSpPr/>
            <p:nvPr/>
          </p:nvSpPr>
          <p:spPr>
            <a:xfrm>
              <a:off x="278120" y="2192864"/>
              <a:ext cx="636334" cy="15743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df[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'a'</a:t>
              </a:r>
              <a:r>
                <a:rPr lang="en-US" altLang="zh-CN" sz="2400" dirty="0"/>
                <a:t>: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</a:t>
              </a:r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df[0: 3</a:t>
              </a:r>
              <a:r>
                <a:rPr lang="en-US" altLang="zh-CN" sz="2400" dirty="0" smtClean="0"/>
                <a:t>]</a:t>
              </a:r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df.head</a:t>
              </a:r>
              <a:r>
                <a:rPr lang="en-US" altLang="zh-CN" sz="2400" dirty="0"/>
                <a:t>(3</a:t>
              </a:r>
              <a:r>
                <a:rPr lang="en-US" altLang="zh-CN" sz="2400" dirty="0" smtClean="0"/>
                <a:t>)</a:t>
              </a:r>
              <a:endParaRPr lang="en-US" altLang="zh-CN" sz="24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338126" y="2192864"/>
              <a:ext cx="217522" cy="43849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265236" y="1046515"/>
            <a:ext cx="24630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选择行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切片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专门的方法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77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2656" y="1720877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3608" y="2283717"/>
            <a:ext cx="3528392" cy="86409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1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数据选择</a:t>
            </a:r>
            <a:r>
              <a:rPr lang="en-US" altLang="zh-CN" dirty="0" smtClean="0"/>
              <a:t>-</a:t>
            </a:r>
            <a:r>
              <a:rPr lang="zh-CN" altLang="en-US" dirty="0" smtClean="0"/>
              <a:t>选择列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80112" y="969574"/>
            <a:ext cx="20162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选择列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列名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4054" y="3533719"/>
            <a:ext cx="1800200" cy="10895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ea typeface="微软雅黑" panose="020B0503020204020204" pitchFamily="34" charset="-122"/>
              </a:rPr>
              <a:t>不支持</a:t>
            </a:r>
            <a:endParaRPr lang="en-US" altLang="zh-CN" dirty="0" smtClean="0"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ea typeface="微软雅黑" panose="020B0503020204020204" pitchFamily="34" charset="-122"/>
              </a:rPr>
              <a:t>df</a:t>
            </a:r>
            <a:r>
              <a:rPr lang="en-US" altLang="zh-CN" dirty="0">
                <a:ea typeface="微软雅黑" panose="020B0503020204020204" pitchFamily="34" charset="-122"/>
              </a:rPr>
              <a:t>['</a:t>
            </a:r>
            <a:r>
              <a:rPr lang="zh-CN" altLang="en-US" dirty="0" smtClean="0">
                <a:ea typeface="微软雅黑" panose="020B0503020204020204" pitchFamily="34" charset="-122"/>
              </a:rPr>
              <a:t>姓名</a:t>
            </a:r>
            <a:r>
              <a:rPr lang="en-US" altLang="zh-CN" dirty="0">
                <a:ea typeface="微软雅黑" panose="020B0503020204020204" pitchFamily="34" charset="-122"/>
              </a:rPr>
              <a:t>', </a:t>
            </a:r>
            <a:r>
              <a:rPr lang="en-US" altLang="zh-CN" dirty="0" smtClean="0">
                <a:ea typeface="微软雅黑" panose="020B0503020204020204" pitchFamily="34" charset="-122"/>
              </a:rPr>
              <a:t>'</a:t>
            </a:r>
            <a:r>
              <a:rPr lang="zh-CN" altLang="en-US" dirty="0" smtClean="0">
                <a:ea typeface="微软雅黑" panose="020B0503020204020204" pitchFamily="34" charset="-122"/>
              </a:rPr>
              <a:t>语文</a:t>
            </a:r>
            <a:r>
              <a:rPr lang="en-US" altLang="zh-CN" dirty="0" smtClean="0">
                <a:ea typeface="微软雅黑" panose="020B0503020204020204" pitchFamily="34" charset="-122"/>
              </a:rPr>
              <a:t>']</a:t>
            </a:r>
            <a:endParaRPr lang="en-US" altLang="zh-CN" dirty="0"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ea typeface="微软雅黑" panose="020B0503020204020204" pitchFamily="34" charset="-122"/>
              </a:rPr>
              <a:t>df</a:t>
            </a:r>
            <a:r>
              <a:rPr lang="en-US" altLang="zh-CN" dirty="0">
                <a:ea typeface="微软雅黑" panose="020B0503020204020204" pitchFamily="34" charset="-122"/>
              </a:rPr>
              <a:t>['</a:t>
            </a:r>
            <a:r>
              <a:rPr lang="zh-CN" altLang="en-US" dirty="0" smtClean="0">
                <a:ea typeface="微软雅黑" panose="020B0503020204020204" pitchFamily="34" charset="-122"/>
              </a:rPr>
              <a:t>语文</a:t>
            </a:r>
            <a:r>
              <a:rPr lang="en-US" altLang="zh-CN" dirty="0" smtClean="0">
                <a:ea typeface="微软雅黑" panose="020B0503020204020204" pitchFamily="34" charset="-122"/>
              </a:rPr>
              <a:t>': '</a:t>
            </a:r>
            <a:r>
              <a:rPr lang="zh-CN" altLang="en-US" dirty="0" smtClean="0">
                <a:ea typeface="微软雅黑" panose="020B0503020204020204" pitchFamily="34" charset="-122"/>
              </a:rPr>
              <a:t>英语</a:t>
            </a:r>
            <a:r>
              <a:rPr lang="en-US" altLang="zh-CN" dirty="0" smtClean="0">
                <a:ea typeface="微软雅黑" panose="020B0503020204020204" pitchFamily="34" charset="-122"/>
              </a:rPr>
              <a:t>']</a:t>
            </a:r>
            <a:endParaRPr lang="en-US" altLang="zh-CN" dirty="0"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78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1560" y="1705995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786887" y="2076961"/>
            <a:ext cx="2241497" cy="1289394"/>
            <a:chOff x="278120" y="2192863"/>
            <a:chExt cx="636334" cy="1574348"/>
          </a:xfrm>
        </p:grpSpPr>
        <p:sp>
          <p:nvSpPr>
            <p:cNvPr id="16" name="任意多边形 15"/>
            <p:cNvSpPr/>
            <p:nvPr/>
          </p:nvSpPr>
          <p:spPr>
            <a:xfrm>
              <a:off x="278120" y="2192864"/>
              <a:ext cx="636334" cy="157434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df</a:t>
              </a:r>
              <a:r>
                <a:rPr lang="en-US" altLang="zh-CN" sz="2400" dirty="0" smtClean="0"/>
                <a:t>[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 smtClean="0">
                  <a:solidFill>
                    <a:schemeClr val="accent3"/>
                  </a:solidFill>
                </a:rPr>
                <a:t>姓名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</a:t>
              </a:r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r>
                <a:rPr lang="en-US" altLang="zh-CN" sz="2400" dirty="0" smtClean="0"/>
                <a:t>&gt;&gt;&gt; df.</a:t>
              </a:r>
              <a:r>
                <a:rPr lang="zh-CN" altLang="en-US" sz="2400" dirty="0" smtClean="0"/>
                <a:t>姓名</a:t>
              </a:r>
              <a:r>
                <a:rPr lang="en-US" altLang="zh-CN" sz="2400" dirty="0"/>
                <a:t>	</a:t>
              </a:r>
              <a:endParaRPr lang="en-US" altLang="zh-CN" sz="2400" dirty="0" smtClean="0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338126" y="2192863"/>
              <a:ext cx="228811" cy="592334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1187624" y="2283718"/>
            <a:ext cx="1080120" cy="145360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04250" y="3517196"/>
            <a:ext cx="2016222" cy="7571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ea typeface="微软雅黑" panose="020B0503020204020204" pitchFamily="34" charset="-122"/>
              </a:rPr>
              <a:t>支持</a:t>
            </a:r>
            <a:endParaRPr lang="en-US" altLang="zh-CN" dirty="0" smtClean="0"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err="1">
                <a:ea typeface="微软雅黑" panose="020B0503020204020204" pitchFamily="34" charset="-122"/>
              </a:rPr>
              <a:t>d</a:t>
            </a:r>
            <a:r>
              <a:rPr lang="en-US" altLang="zh-CN" dirty="0" err="1" smtClean="0">
                <a:ea typeface="微软雅黑" panose="020B0503020204020204" pitchFamily="34" charset="-122"/>
              </a:rPr>
              <a:t>f</a:t>
            </a:r>
            <a:r>
              <a:rPr lang="en-US" altLang="zh-CN" dirty="0" smtClean="0">
                <a:ea typeface="微软雅黑" panose="020B0503020204020204" pitchFamily="34" charset="-122"/>
              </a:rPr>
              <a:t>[['</a:t>
            </a:r>
            <a:r>
              <a:rPr lang="zh-CN" altLang="en-US" dirty="0" smtClean="0">
                <a:ea typeface="微软雅黑" panose="020B0503020204020204" pitchFamily="34" charset="-122"/>
              </a:rPr>
              <a:t>姓名</a:t>
            </a:r>
            <a:r>
              <a:rPr lang="en-US" altLang="zh-CN" dirty="0">
                <a:ea typeface="微软雅黑" panose="020B0503020204020204" pitchFamily="34" charset="-122"/>
              </a:rPr>
              <a:t>', </a:t>
            </a:r>
            <a:r>
              <a:rPr lang="en-US" altLang="zh-CN" dirty="0" smtClean="0">
                <a:ea typeface="微软雅黑" panose="020B0503020204020204" pitchFamily="34" charset="-122"/>
              </a:rPr>
              <a:t>'</a:t>
            </a:r>
            <a:r>
              <a:rPr lang="zh-CN" altLang="en-US" dirty="0" smtClean="0">
                <a:ea typeface="微软雅黑" panose="020B0503020204020204" pitchFamily="34" charset="-122"/>
              </a:rPr>
              <a:t>语文</a:t>
            </a:r>
            <a:r>
              <a:rPr lang="en-US" altLang="zh-CN" dirty="0" smtClean="0">
                <a:ea typeface="微软雅黑" panose="020B0503020204020204" pitchFamily="34" charset="-122"/>
              </a:rPr>
              <a:t>‘]]</a:t>
            </a:r>
            <a:endParaRPr lang="en-US" altLang="zh-CN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20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数据选择</a:t>
            </a:r>
            <a:r>
              <a:rPr lang="en-US" altLang="zh-CN" dirty="0" smtClean="0"/>
              <a:t>-</a:t>
            </a:r>
            <a:r>
              <a:rPr lang="zh-CN" altLang="en-US" dirty="0" smtClean="0"/>
              <a:t>选择区域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10924" y="1422369"/>
            <a:ext cx="2592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区域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标签（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位置（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iloc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79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03625" y="1203598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23960" y="3314166"/>
            <a:ext cx="4392487" cy="1323589"/>
            <a:chOff x="278120" y="2043702"/>
            <a:chExt cx="636334" cy="1723510"/>
          </a:xfrm>
        </p:grpSpPr>
        <p:sp>
          <p:nvSpPr>
            <p:cNvPr id="16" name="任意多边形 15"/>
            <p:cNvSpPr/>
            <p:nvPr/>
          </p:nvSpPr>
          <p:spPr>
            <a:xfrm>
              <a:off x="278120" y="2043702"/>
              <a:ext cx="636334" cy="17235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df.loc</a:t>
              </a:r>
              <a:r>
                <a:rPr lang="en-US" altLang="zh-CN" sz="2400" dirty="0"/>
                <a:t>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: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'd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 smtClean="0">
                  <a:solidFill>
                    <a:schemeClr val="accent3"/>
                  </a:solidFill>
                </a:rPr>
                <a:t>语文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: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>
                  <a:solidFill>
                    <a:schemeClr val="accent3"/>
                  </a:solidFill>
                </a:rPr>
                <a:t>英语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df.iloc</a:t>
              </a:r>
              <a:r>
                <a:rPr lang="en-US" altLang="zh-CN" sz="2400" dirty="0"/>
                <a:t>[1: 4, 1: 4]</a:t>
              </a:r>
            </a:p>
            <a:p>
              <a:r>
                <a:rPr lang="en-US" altLang="zh-CN" sz="2400" dirty="0"/>
                <a:t>	</a:t>
              </a:r>
              <a:endParaRPr lang="en-US" altLang="zh-CN" sz="2400" dirty="0" smtClean="0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298983" y="2043702"/>
              <a:ext cx="146044" cy="61452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2051720" y="2067694"/>
            <a:ext cx="1818967" cy="86409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4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396043"/>
          </a:xfrm>
        </p:spPr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常用的数据结构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72604" y="1218476"/>
            <a:ext cx="1235500" cy="1269662"/>
            <a:chOff x="3660300" y="384"/>
            <a:chExt cx="639486" cy="735042"/>
          </a:xfrm>
        </p:grpSpPr>
        <p:sp>
          <p:nvSpPr>
            <p:cNvPr id="15" name="六边形 14"/>
            <p:cNvSpPr/>
            <p:nvPr/>
          </p:nvSpPr>
          <p:spPr>
            <a:xfrm rot="5400000">
              <a:off x="3612522" y="48162"/>
              <a:ext cx="735042" cy="63948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六边形 4"/>
            <p:cNvSpPr/>
            <p:nvPr/>
          </p:nvSpPr>
          <p:spPr>
            <a:xfrm>
              <a:off x="3759953" y="114928"/>
              <a:ext cx="440180" cy="505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37148" rIns="0" bIns="37148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数值型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90539" y="2278956"/>
            <a:ext cx="1118991" cy="1228898"/>
            <a:chOff x="3313654" y="624288"/>
            <a:chExt cx="639486" cy="735042"/>
          </a:xfrm>
        </p:grpSpPr>
        <p:sp>
          <p:nvSpPr>
            <p:cNvPr id="18" name="六边形 17"/>
            <p:cNvSpPr/>
            <p:nvPr/>
          </p:nvSpPr>
          <p:spPr>
            <a:xfrm rot="5400000">
              <a:off x="3265876" y="672066"/>
              <a:ext cx="735042" cy="63948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六边形 6"/>
            <p:cNvSpPr/>
            <p:nvPr/>
          </p:nvSpPr>
          <p:spPr>
            <a:xfrm>
              <a:off x="3313654" y="738832"/>
              <a:ext cx="615674" cy="505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7148" tIns="37148" rIns="37148" bIns="37148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字符串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89336" y="3295045"/>
            <a:ext cx="1168008" cy="1205425"/>
            <a:chOff x="3660300" y="1248192"/>
            <a:chExt cx="639486" cy="735042"/>
          </a:xfrm>
        </p:grpSpPr>
        <p:sp>
          <p:nvSpPr>
            <p:cNvPr id="24" name="六边形 23"/>
            <p:cNvSpPr/>
            <p:nvPr/>
          </p:nvSpPr>
          <p:spPr>
            <a:xfrm rot="5400000">
              <a:off x="3612522" y="1295970"/>
              <a:ext cx="735042" cy="63948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六边形 10"/>
            <p:cNvSpPr/>
            <p:nvPr/>
          </p:nvSpPr>
          <p:spPr>
            <a:xfrm>
              <a:off x="3759953" y="1362736"/>
              <a:ext cx="440180" cy="505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7148" tIns="37148" rIns="37148" bIns="37148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列表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20905" y="3316351"/>
            <a:ext cx="1097085" cy="1251580"/>
            <a:chOff x="2952331" y="1263048"/>
            <a:chExt cx="639486" cy="735042"/>
          </a:xfrm>
        </p:grpSpPr>
        <p:sp>
          <p:nvSpPr>
            <p:cNvPr id="27" name="六边形 26"/>
            <p:cNvSpPr/>
            <p:nvPr/>
          </p:nvSpPr>
          <p:spPr>
            <a:xfrm rot="5400000">
              <a:off x="2904553" y="1310826"/>
              <a:ext cx="735042" cy="63948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六边形 12"/>
            <p:cNvSpPr/>
            <p:nvPr/>
          </p:nvSpPr>
          <p:spPr>
            <a:xfrm>
              <a:off x="3051984" y="1377592"/>
              <a:ext cx="440180" cy="505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7148" tIns="37148" rIns="37148" bIns="37148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元组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15427" y="1218475"/>
            <a:ext cx="1182801" cy="1293106"/>
            <a:chOff x="2952331" y="-1"/>
            <a:chExt cx="639486" cy="735042"/>
          </a:xfrm>
        </p:grpSpPr>
        <p:sp>
          <p:nvSpPr>
            <p:cNvPr id="30" name="六边形 29"/>
            <p:cNvSpPr/>
            <p:nvPr/>
          </p:nvSpPr>
          <p:spPr>
            <a:xfrm rot="5400000">
              <a:off x="2904553" y="47777"/>
              <a:ext cx="735042" cy="63948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六边形 14"/>
            <p:cNvSpPr/>
            <p:nvPr/>
          </p:nvSpPr>
          <p:spPr>
            <a:xfrm>
              <a:off x="3051984" y="114543"/>
              <a:ext cx="440180" cy="505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7148" tIns="37148" rIns="37148" bIns="37148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29561" y="2289182"/>
            <a:ext cx="1173627" cy="1154847"/>
            <a:chOff x="4083635" y="622105"/>
            <a:chExt cx="639486" cy="735042"/>
          </a:xfrm>
        </p:grpSpPr>
        <p:sp>
          <p:nvSpPr>
            <p:cNvPr id="33" name="六边形 32"/>
            <p:cNvSpPr/>
            <p:nvPr/>
          </p:nvSpPr>
          <p:spPr>
            <a:xfrm rot="5400000">
              <a:off x="4035857" y="669883"/>
              <a:ext cx="735042" cy="63948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六边形 16"/>
            <p:cNvSpPr/>
            <p:nvPr/>
          </p:nvSpPr>
          <p:spPr>
            <a:xfrm>
              <a:off x="4178709" y="729519"/>
              <a:ext cx="470828" cy="505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7148" tIns="37148" rIns="37148" bIns="37148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集合</a:t>
              </a: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53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数据选择</a:t>
            </a:r>
            <a:r>
              <a:rPr lang="en-US" altLang="zh-CN" dirty="0" smtClean="0"/>
              <a:t>-</a:t>
            </a:r>
            <a:r>
              <a:rPr lang="zh-CN" altLang="en-US" dirty="0" smtClean="0"/>
              <a:t>选择区域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44072" y="1163011"/>
            <a:ext cx="29003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选择区域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行或列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标签（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742950" lvl="1" indent="-285750">
              <a:buFont typeface="微软雅黑" panose="020B0503020204020204" pitchFamily="34" charset="-122"/>
              <a:buChar char="−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位置（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iloc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80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73234" y="1635646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20072" y="2795451"/>
            <a:ext cx="3782083" cy="1743040"/>
            <a:chOff x="278120" y="2043702"/>
            <a:chExt cx="636334" cy="1723510"/>
          </a:xfrm>
        </p:grpSpPr>
        <p:sp>
          <p:nvSpPr>
            <p:cNvPr id="11" name="任意多边形 10"/>
            <p:cNvSpPr/>
            <p:nvPr/>
          </p:nvSpPr>
          <p:spPr>
            <a:xfrm>
              <a:off x="278120" y="2043702"/>
              <a:ext cx="636334" cy="17235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df.loc</a:t>
              </a:r>
              <a:r>
                <a:rPr lang="en-US" altLang="zh-CN" sz="2400" dirty="0" smtClean="0"/>
                <a:t>[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'a'</a:t>
              </a:r>
              <a:r>
                <a:rPr lang="en-US" altLang="zh-CN" sz="2400" dirty="0" smtClean="0"/>
                <a:t>: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'c'</a:t>
              </a:r>
              <a:r>
                <a:rPr lang="en-US" altLang="zh-CN" sz="2400" dirty="0" smtClean="0"/>
                <a:t>,]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 smtClean="0"/>
                <a:t>df.loc</a:t>
              </a:r>
              <a:r>
                <a:rPr lang="en-US" altLang="zh-CN" sz="2400" dirty="0" smtClean="0"/>
                <a:t>[:, [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 smtClean="0">
                  <a:solidFill>
                    <a:schemeClr val="accent3"/>
                  </a:solidFill>
                </a:rPr>
                <a:t>语文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,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 smtClean="0">
                  <a:solidFill>
                    <a:schemeClr val="accent3"/>
                  </a:solidFill>
                </a:rPr>
                <a:t>数学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]]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df.iloc</a:t>
              </a:r>
              <a:r>
                <a:rPr lang="en-US" altLang="zh-CN" sz="2400" dirty="0" smtClean="0"/>
                <a:t>[:, [1, 2, 3]]</a:t>
              </a:r>
              <a:endParaRPr lang="en-US" altLang="zh-CN" sz="2400" dirty="0"/>
            </a:p>
            <a:p>
              <a:r>
                <a:rPr lang="en-US" altLang="zh-CN" sz="2400" dirty="0"/>
                <a:t>	</a:t>
              </a:r>
              <a:endParaRPr lang="en-US" altLang="zh-CN" sz="2400" dirty="0" smtClean="0"/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298983" y="2107312"/>
              <a:ext cx="136636" cy="4272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58996" y="2195128"/>
            <a:ext cx="3528392" cy="91236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949398" y="2190564"/>
            <a:ext cx="1440160" cy="138929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949398" y="2190564"/>
            <a:ext cx="2016224" cy="147640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7956376" y="3148242"/>
            <a:ext cx="1021606" cy="508108"/>
          </a:xfrm>
          <a:prstGeom prst="wedgeRectCallout">
            <a:avLst>
              <a:gd name="adj1" fmla="val 13457"/>
              <a:gd name="adj2" fmla="val 911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单独列索引用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[]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267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 animBg="1"/>
      <p:bldP spid="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DataFrame</a:t>
            </a:r>
            <a:r>
              <a:rPr lang="zh-CN" altLang="en-US" dirty="0"/>
              <a:t>数据选择</a:t>
            </a:r>
            <a:r>
              <a:rPr lang="en-US" altLang="zh-CN" dirty="0"/>
              <a:t>-</a:t>
            </a:r>
            <a:r>
              <a:rPr lang="zh-CN" altLang="en-US" dirty="0"/>
              <a:t>选择</a:t>
            </a:r>
            <a:r>
              <a:rPr lang="zh-CN" altLang="en-US" dirty="0" smtClean="0"/>
              <a:t>区域</a:t>
            </a:r>
            <a:r>
              <a:rPr lang="en-US" altLang="zh-CN" dirty="0" smtClean="0"/>
              <a:t>-</a:t>
            </a:r>
            <a:r>
              <a:rPr lang="zh-CN" altLang="en-US" dirty="0" smtClean="0"/>
              <a:t>重新索引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81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667100" y="969574"/>
            <a:ext cx="3964948" cy="2610288"/>
            <a:chOff x="278120" y="1850503"/>
            <a:chExt cx="667101" cy="2666402"/>
          </a:xfrm>
        </p:grpSpPr>
        <p:sp>
          <p:nvSpPr>
            <p:cNvPr id="6" name="任意多边形 5"/>
            <p:cNvSpPr/>
            <p:nvPr/>
          </p:nvSpPr>
          <p:spPr>
            <a:xfrm>
              <a:off x="278120" y="2043702"/>
              <a:ext cx="667101" cy="247320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df.iloc</a:t>
              </a:r>
              <a:r>
                <a:rPr lang="en-US" altLang="zh-CN" sz="2400" dirty="0"/>
                <a:t>[:, [0, 2, 1, 3, 4</a:t>
              </a:r>
              <a:r>
                <a:rPr lang="en-US" altLang="zh-CN" sz="2400" dirty="0" smtClean="0"/>
                <a:t>]]</a:t>
              </a:r>
            </a:p>
            <a:p>
              <a:r>
                <a:rPr lang="zh-CN" altLang="zh-CN" sz="2000" dirty="0">
                  <a:solidFill>
                    <a:srgbClr val="0070C0"/>
                  </a:solidFill>
                </a:rPr>
                <a:t> 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姓名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数学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语文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英语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总分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a 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陈纯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    87      88       85      260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b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方小磊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88       93       90      271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c 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王妤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    99       82       96      277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d 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彭子晖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94       97       84      275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 e  </a:t>
              </a:r>
              <a:r>
                <a:rPr lang="zh-CN" altLang="zh-CN" sz="2000" dirty="0">
                  <a:solidFill>
                    <a:srgbClr val="0070C0"/>
                  </a:solidFill>
                </a:rPr>
                <a:t>丁海斌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94       97       76    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267</a:t>
              </a:r>
              <a:endParaRPr lang="zh-CN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05730" y="1850503"/>
              <a:ext cx="136636" cy="42720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4676180" y="3219822"/>
            <a:ext cx="3971771" cy="1456515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600" dirty="0" smtClean="0"/>
          </a:p>
          <a:p>
            <a:r>
              <a:rPr lang="en-US" altLang="zh-CN" sz="2400" dirty="0" smtClean="0"/>
              <a:t>&gt;&gt;&gt; </a:t>
            </a:r>
            <a:r>
              <a:rPr lang="en-US" altLang="zh-CN" dirty="0" err="1"/>
              <a:t>df.reindex</a:t>
            </a:r>
            <a:r>
              <a:rPr lang="en-US" altLang="zh-CN" dirty="0"/>
              <a:t>(columns </a:t>
            </a:r>
            <a:r>
              <a:rPr lang="en-US" altLang="zh-CN" dirty="0" smtClean="0"/>
              <a:t>= [ 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姓名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 smtClean="0"/>
              <a:t>,</a:t>
            </a:r>
            <a:br>
              <a:rPr lang="en-US" altLang="zh-CN" dirty="0" smtClean="0"/>
            </a:br>
            <a:r>
              <a:rPr lang="en-US" altLang="zh-CN" dirty="0" smtClean="0">
                <a:solidFill>
                  <a:schemeClr val="accent3"/>
                </a:solidFill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数学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</a:t>
            </a:r>
            <a:r>
              <a:rPr lang="en-US" altLang="zh-CN" dirty="0" smtClean="0">
                <a:solidFill>
                  <a:schemeClr val="accent3"/>
                </a:solidFill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语文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</a:t>
            </a:r>
            <a:r>
              <a:rPr lang="en-US" altLang="zh-CN" dirty="0" smtClean="0">
                <a:solidFill>
                  <a:schemeClr val="accent3"/>
                </a:solidFill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英语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总分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 smtClean="0"/>
              <a:t>]</a:t>
            </a:r>
          </a:p>
        </p:txBody>
      </p:sp>
      <p:sp>
        <p:nvSpPr>
          <p:cNvPr id="11" name="矩形 10"/>
          <p:cNvSpPr/>
          <p:nvPr/>
        </p:nvSpPr>
        <p:spPr>
          <a:xfrm>
            <a:off x="258709" y="1153278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5536" y="3219821"/>
            <a:ext cx="3971771" cy="1456515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US" altLang="zh-CN" sz="1600" dirty="0" smtClean="0"/>
          </a:p>
          <a:p>
            <a:r>
              <a:rPr lang="en-US" altLang="zh-CN" sz="2400" dirty="0" smtClean="0"/>
              <a:t>&gt;&gt;&gt; </a:t>
            </a:r>
            <a:r>
              <a:rPr lang="en-US" altLang="zh-CN" dirty="0" err="1"/>
              <a:t>df.reindex</a:t>
            </a:r>
            <a:r>
              <a:rPr lang="en-US" altLang="zh-CN" dirty="0"/>
              <a:t>(columns </a:t>
            </a:r>
            <a:r>
              <a:rPr lang="en-US" altLang="zh-CN" dirty="0" smtClean="0"/>
              <a:t>= [ 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姓名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 smtClean="0"/>
              <a:t>,</a:t>
            </a:r>
            <a:br>
              <a:rPr lang="en-US" altLang="zh-CN" dirty="0" smtClean="0"/>
            </a:br>
            <a:r>
              <a:rPr lang="en-US" altLang="zh-CN" dirty="0" smtClean="0">
                <a:solidFill>
                  <a:schemeClr val="accent3"/>
                </a:solidFill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数学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</a:t>
            </a:r>
            <a:r>
              <a:rPr lang="en-US" altLang="zh-CN" dirty="0" smtClean="0">
                <a:solidFill>
                  <a:schemeClr val="accent3"/>
                </a:solidFill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语文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</a:t>
            </a:r>
            <a:r>
              <a:rPr lang="en-US" altLang="zh-CN" dirty="0" smtClean="0">
                <a:solidFill>
                  <a:schemeClr val="accent3"/>
                </a:solidFill>
              </a:rPr>
              <a:t> </a:t>
            </a:r>
            <a:r>
              <a:rPr lang="en-US" altLang="zh-CN" dirty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英语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/>
              <a:t>,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zh-CN" altLang="zh-CN" dirty="0">
                <a:solidFill>
                  <a:schemeClr val="accent3"/>
                </a:solidFill>
              </a:rPr>
              <a:t>总分</a:t>
            </a:r>
            <a:r>
              <a:rPr lang="en-US" altLang="zh-CN" dirty="0" smtClean="0">
                <a:solidFill>
                  <a:schemeClr val="accent3"/>
                </a:solidFill>
              </a:rPr>
              <a:t>'</a:t>
            </a:r>
            <a:r>
              <a:rPr lang="en-US" altLang="zh-CN" dirty="0" smtClean="0"/>
              <a:t>]</a:t>
            </a:r>
            <a:r>
              <a:rPr lang="en-US" altLang="zh-CN" i="1" kern="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Helvetica Neue"/>
                <a:cs typeface="Arial Unicode MS"/>
              </a:rPr>
              <a:t> #</a:t>
            </a:r>
            <a:r>
              <a:rPr lang="zh-CN" altLang="en-US" i="1" kern="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Helvetica Neue"/>
                <a:cs typeface="Arial Unicode MS"/>
              </a:rPr>
              <a:t>不要总分</a:t>
            </a:r>
            <a:endParaRPr lang="zh-CN" altLang="zh-CN" sz="2400" i="1" kern="1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866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DataFrame</a:t>
            </a:r>
            <a:r>
              <a:rPr lang="zh-CN" altLang="en-US" dirty="0" smtClean="0"/>
              <a:t>数据选择</a:t>
            </a:r>
            <a:r>
              <a:rPr lang="en-US" altLang="zh-CN" dirty="0" smtClean="0"/>
              <a:t>-</a:t>
            </a:r>
            <a:r>
              <a:rPr lang="zh-CN" altLang="en-US" dirty="0" smtClean="0"/>
              <a:t>条件筛选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36096" y="1222062"/>
            <a:ext cx="3240320" cy="201285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索引值在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b'~'d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之间（包括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）并且数学成绩大于等于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的学生记录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82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1560" y="1203596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3608" y="3487504"/>
            <a:ext cx="7560800" cy="1063633"/>
            <a:chOff x="278120" y="2043702"/>
            <a:chExt cx="636334" cy="1723510"/>
          </a:xfrm>
        </p:grpSpPr>
        <p:sp>
          <p:nvSpPr>
            <p:cNvPr id="16" name="任意多边形 15"/>
            <p:cNvSpPr/>
            <p:nvPr/>
          </p:nvSpPr>
          <p:spPr>
            <a:xfrm>
              <a:off x="278120" y="2043702"/>
              <a:ext cx="636334" cy="17235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r>
                <a:rPr lang="en-US" altLang="zh-CN" sz="2400" dirty="0"/>
                <a:t>&gt;&gt;&gt; df[(</a:t>
              </a:r>
              <a:r>
                <a:rPr lang="en-US" altLang="zh-CN" sz="2400" dirty="0" err="1"/>
                <a:t>df.index</a:t>
              </a:r>
              <a:r>
                <a:rPr lang="en-US" altLang="zh-CN" sz="2400" dirty="0"/>
                <a:t> &gt;=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'b'</a:t>
              </a:r>
              <a:r>
                <a:rPr lang="en-US" altLang="zh-CN" sz="2400" dirty="0"/>
                <a:t>) &amp; (</a:t>
              </a:r>
              <a:r>
                <a:rPr lang="en-US" altLang="zh-CN" sz="2400" dirty="0" err="1"/>
                <a:t>df.index</a:t>
              </a:r>
              <a:r>
                <a:rPr lang="en-US" altLang="zh-CN" sz="2400" dirty="0"/>
                <a:t> &lt;=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'd'</a:t>
              </a:r>
              <a:r>
                <a:rPr lang="en-US" altLang="zh-CN" sz="2400" dirty="0"/>
                <a:t>) &amp; (df.</a:t>
              </a:r>
              <a:r>
                <a:rPr lang="zh-CN" altLang="en-US" sz="2400" dirty="0"/>
                <a:t>数学 </a:t>
              </a:r>
              <a:r>
                <a:rPr lang="en-US" altLang="zh-CN" sz="2400" dirty="0"/>
                <a:t>&gt;= 90</a:t>
              </a:r>
              <a:r>
                <a:rPr lang="en-US" altLang="zh-CN" sz="2400" dirty="0" smtClean="0"/>
                <a:t>)]</a:t>
              </a:r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298983" y="2101140"/>
              <a:ext cx="88223" cy="80431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1151640" y="2360873"/>
            <a:ext cx="3528392" cy="50405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26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cap="none" dirty="0" smtClean="0"/>
              <a:t>10.3.3 Series</a:t>
            </a:r>
            <a:r>
              <a:rPr lang="zh-CN" altLang="en-US" sz="3600" cap="none" dirty="0" smtClean="0"/>
              <a:t>和</a:t>
            </a:r>
            <a:r>
              <a:rPr lang="en-US" altLang="zh-CN" sz="3600" cap="none" dirty="0" smtClean="0"/>
              <a:t>DataFrame</a:t>
            </a:r>
            <a:br>
              <a:rPr lang="en-US" altLang="zh-CN" sz="3600" cap="none" dirty="0" smtClean="0"/>
            </a:br>
            <a:r>
              <a:rPr lang="en-US" altLang="zh-CN" sz="3600" cap="none" dirty="0"/>
              <a:t> </a:t>
            </a:r>
            <a:r>
              <a:rPr lang="en-US" altLang="zh-CN" sz="3600" cap="none" dirty="0" smtClean="0"/>
              <a:t>          </a:t>
            </a:r>
            <a:r>
              <a:rPr lang="zh-CN" altLang="en-US" sz="3600" cap="none" dirty="0" smtClean="0"/>
              <a:t>数据统计与分析</a:t>
            </a:r>
            <a:endParaRPr lang="zh-CN" altLang="en-US" sz="3600" cap="none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560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</a:t>
            </a:r>
            <a:r>
              <a:rPr lang="zh-CN" altLang="en-US" dirty="0"/>
              <a:t>统计与</a:t>
            </a:r>
            <a:r>
              <a:rPr lang="zh-CN" altLang="en-US" dirty="0" smtClean="0"/>
              <a:t>分析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84</a:t>
            </a:fld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187624" y="1491630"/>
            <a:ext cx="6984736" cy="2520280"/>
            <a:chOff x="278120" y="2043702"/>
            <a:chExt cx="636334" cy="4900631"/>
          </a:xfrm>
        </p:grpSpPr>
        <p:sp>
          <p:nvSpPr>
            <p:cNvPr id="15" name="任意多边形 14"/>
            <p:cNvSpPr/>
            <p:nvPr/>
          </p:nvSpPr>
          <p:spPr>
            <a:xfrm>
              <a:off x="278120" y="2043702"/>
              <a:ext cx="636334" cy="490063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r>
                <a:rPr lang="en-US" altLang="zh-CN" sz="2400" dirty="0"/>
                <a:t>	</a:t>
              </a:r>
              <a:endParaRPr lang="en-US" altLang="zh-CN" sz="2400" dirty="0" smtClean="0"/>
            </a:p>
            <a:p>
              <a:r>
                <a:rPr lang="en-US" altLang="zh-CN" sz="24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 smtClean="0"/>
                <a:t> pandas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 smtClean="0"/>
                <a:t> </a:t>
              </a:r>
              <a:r>
                <a:rPr lang="en-US" altLang="zh-CN" sz="2400" dirty="0" err="1" smtClean="0"/>
                <a:t>pd</a:t>
              </a:r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dir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pd.Series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[…, 'head',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…, 'index', …, 'stack',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'std',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…, 'where</a:t>
              </a:r>
              <a:r>
                <a:rPr lang="en-US" altLang="zh-CN" sz="2400" dirty="0">
                  <a:solidFill>
                    <a:srgbClr val="0070C0"/>
                  </a:solidFill>
                </a:rPr>
                <a:t>',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…]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dir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pd.DataFrame</a:t>
              </a:r>
              <a:r>
                <a:rPr lang="en-US" altLang="zh-CN" sz="2400" dirty="0" smtClean="0"/>
                <a:t>)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[…, 'head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', …,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'index',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…, 'stack', </a:t>
              </a:r>
              <a:r>
                <a:rPr lang="en-US" altLang="zh-CN" sz="2400" dirty="0">
                  <a:solidFill>
                    <a:srgbClr val="0070C0"/>
                  </a:solidFill>
                </a:rPr>
                <a:t>'std', 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…, '</a:t>
              </a:r>
              <a:r>
                <a:rPr lang="en-US" altLang="zh-CN" sz="2400" dirty="0" err="1" smtClean="0">
                  <a:solidFill>
                    <a:srgbClr val="0070C0"/>
                  </a:solidFill>
                </a:rPr>
                <a:t>to_csv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', …]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6" name="椭圆形标注 15"/>
            <p:cNvSpPr/>
            <p:nvPr/>
          </p:nvSpPr>
          <p:spPr>
            <a:xfrm>
              <a:off x="298983" y="2101140"/>
              <a:ext cx="88223" cy="80431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4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</a:t>
            </a:r>
            <a:r>
              <a:rPr lang="zh-CN" altLang="en-US" dirty="0"/>
              <a:t>统计与</a:t>
            </a:r>
            <a:r>
              <a:rPr lang="zh-CN" altLang="en-US" dirty="0" smtClean="0"/>
              <a:t>分析</a:t>
            </a:r>
            <a:r>
              <a:rPr lang="en-US" altLang="zh-CN" dirty="0" smtClean="0"/>
              <a:t>-</a:t>
            </a:r>
            <a:r>
              <a:rPr lang="zh-CN" altLang="en-US" dirty="0" smtClean="0"/>
              <a:t>简单统计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5337444" y="1131590"/>
            <a:ext cx="3050940" cy="3528392"/>
            <a:chOff x="551216" y="2084056"/>
            <a:chExt cx="1342892" cy="1896567"/>
          </a:xfrm>
        </p:grpSpPr>
        <p:sp>
          <p:nvSpPr>
            <p:cNvPr id="10" name="任意多边形 9"/>
            <p:cNvSpPr/>
            <p:nvPr/>
          </p:nvSpPr>
          <p:spPr>
            <a:xfrm>
              <a:off x="551216" y="2084056"/>
              <a:ext cx="1342892" cy="189656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df.mean</a:t>
              </a:r>
              <a:r>
                <a:rPr lang="en-US" altLang="zh-CN" sz="2400" dirty="0"/>
                <a:t>()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语文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91.4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数学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92.4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英语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86.2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总分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270.0</a:t>
              </a:r>
            </a:p>
            <a:p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float64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df.</a:t>
              </a:r>
              <a:r>
                <a:rPr lang="zh-CN" altLang="en-US" sz="2400" dirty="0"/>
                <a:t>数学</a:t>
              </a:r>
              <a:r>
                <a:rPr lang="en-US" altLang="zh-CN" sz="2400" dirty="0"/>
                <a:t>.mean</a:t>
              </a:r>
              <a:r>
                <a:rPr lang="en-US" altLang="zh-CN" sz="2400" dirty="0" smtClean="0"/>
                <a:t>()</a:t>
              </a:r>
              <a:endParaRPr lang="en-US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92.4</a:t>
              </a:r>
              <a:endParaRPr lang="en-US" altLang="zh-CN" sz="2400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614855" y="2122761"/>
              <a:ext cx="328408" cy="2322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85</a:t>
            </a:fld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19532" y="1635646"/>
            <a:ext cx="4392488" cy="2031325"/>
          </a:xfrm>
          <a:prstGeom prst="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000" dirty="0"/>
              <a:t>&gt;&gt;&gt;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/>
              <a:t>df</a:t>
            </a:r>
            <a:endParaRPr lang="zh-CN" altLang="zh-CN" sz="2000" dirty="0"/>
          </a:p>
          <a:p>
            <a:pPr indent="600075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kern="100" dirty="0" smtClean="0">
                <a:solidFill>
                  <a:schemeClr val="accent1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姓名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语文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数学</a:t>
            </a:r>
            <a:r>
              <a:rPr lang="en-US" altLang="zh-CN" sz="2000" dirty="0">
                <a:solidFill>
                  <a:srgbClr val="0070C0"/>
                </a:solidFill>
              </a:rPr>
              <a:t>  </a:t>
            </a:r>
            <a:r>
              <a:rPr lang="zh-CN" altLang="zh-CN" sz="2000" dirty="0">
                <a:solidFill>
                  <a:srgbClr val="0070C0"/>
                </a:solidFill>
              </a:rPr>
              <a:t>英语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zh-CN" altLang="zh-CN" sz="2000" dirty="0">
                <a:solidFill>
                  <a:srgbClr val="0070C0"/>
                </a:solidFill>
              </a:rPr>
              <a:t>总分</a:t>
            </a: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a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陈</a:t>
            </a:r>
            <a:r>
              <a:rPr lang="zh-CN" altLang="zh-CN" sz="2000" dirty="0">
                <a:solidFill>
                  <a:srgbClr val="0070C0"/>
                </a:solidFill>
              </a:rPr>
              <a:t>纯</a:t>
            </a:r>
            <a:r>
              <a:rPr lang="en-US" altLang="zh-CN" sz="2000" dirty="0">
                <a:solidFill>
                  <a:srgbClr val="0070C0"/>
                </a:solidFill>
              </a:rPr>
              <a:t>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88      87       85     260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b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方小磊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93      88       90      271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c    </a:t>
            </a:r>
            <a:r>
              <a:rPr lang="en-US" altLang="zh-CN" sz="2000" dirty="0" smtClean="0">
                <a:solidFill>
                  <a:srgbClr val="0070C0"/>
                </a:solidFill>
              </a:rPr>
              <a:t>    </a:t>
            </a:r>
            <a:r>
              <a:rPr lang="zh-CN" altLang="zh-CN" sz="2000" dirty="0" smtClean="0">
                <a:solidFill>
                  <a:srgbClr val="0070C0"/>
                </a:solidFill>
              </a:rPr>
              <a:t>王妤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82      99       96      277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d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彭子晖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97      94       84      275</a:t>
            </a:r>
            <a:endParaRPr lang="zh-CN" altLang="zh-CN" sz="2000" dirty="0">
              <a:solidFill>
                <a:srgbClr val="0070C0"/>
              </a:solidFill>
            </a:endParaRPr>
          </a:p>
          <a:p>
            <a:pPr indent="266700" algn="just">
              <a:lnSpc>
                <a:spcPct val="90000"/>
              </a:lnSpc>
            </a:pPr>
            <a:r>
              <a:rPr lang="en-US" altLang="zh-CN" sz="2000" dirty="0">
                <a:solidFill>
                  <a:srgbClr val="0070C0"/>
                </a:solidFill>
              </a:rPr>
              <a:t>e  </a:t>
            </a:r>
            <a:r>
              <a:rPr lang="en-US" altLang="zh-CN" sz="2000" dirty="0" smtClean="0">
                <a:solidFill>
                  <a:srgbClr val="0070C0"/>
                </a:solidFill>
              </a:rPr>
              <a:t> </a:t>
            </a:r>
            <a:r>
              <a:rPr lang="zh-CN" altLang="zh-CN" sz="2000" dirty="0" smtClean="0">
                <a:solidFill>
                  <a:srgbClr val="0070C0"/>
                </a:solidFill>
              </a:rPr>
              <a:t>丁海斌</a:t>
            </a:r>
            <a:r>
              <a:rPr lang="en-US" altLang="zh-CN" sz="2000" dirty="0" smtClean="0">
                <a:solidFill>
                  <a:srgbClr val="0070C0"/>
                </a:solidFill>
              </a:rPr>
              <a:t>     97      94       76      267</a:t>
            </a:r>
            <a:endParaRPr lang="zh-CN" altLang="zh-CN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47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数据统计与分析</a:t>
            </a:r>
            <a:r>
              <a:rPr lang="en-US" altLang="zh-CN" dirty="0"/>
              <a:t>-</a:t>
            </a:r>
            <a:r>
              <a:rPr lang="zh-CN" altLang="en-US" dirty="0" smtClean="0"/>
              <a:t>排序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123728" y="969574"/>
            <a:ext cx="5733891" cy="3780415"/>
            <a:chOff x="502536" y="2293883"/>
            <a:chExt cx="1352947" cy="1761443"/>
          </a:xfrm>
        </p:grpSpPr>
        <p:sp>
          <p:nvSpPr>
            <p:cNvPr id="10" name="任意多边形 9"/>
            <p:cNvSpPr/>
            <p:nvPr/>
          </p:nvSpPr>
          <p:spPr>
            <a:xfrm>
              <a:off x="502536" y="2293883"/>
              <a:ext cx="1352947" cy="176144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800"/>
                </a:lnSpc>
              </a:pPr>
              <a:endParaRPr lang="en-US" altLang="zh-CN" sz="1600" dirty="0" smtClean="0"/>
            </a:p>
            <a:p>
              <a:pPr>
                <a:lnSpc>
                  <a:spcPts val="1800"/>
                </a:lnSpc>
              </a:pPr>
              <a:endParaRPr lang="en-US" altLang="zh-CN" sz="1600" dirty="0" smtClean="0"/>
            </a:p>
            <a:p>
              <a:pPr>
                <a:lnSpc>
                  <a:spcPts val="18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df.sort_values</a:t>
              </a:r>
              <a:r>
                <a:rPr lang="en-US" altLang="zh-CN" sz="2400" dirty="0"/>
                <a:t>(by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>
                  <a:solidFill>
                    <a:schemeClr val="accent3"/>
                  </a:solidFill>
                </a:rPr>
                <a:t>总分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smtClean="0"/>
                <a:t>)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 </a:t>
              </a:r>
              <a:endParaRPr lang="en-US" altLang="zh-CN" sz="2400" dirty="0"/>
            </a:p>
            <a:p>
              <a:r>
                <a:rPr lang="en-US" altLang="zh-CN" sz="1600" dirty="0" smtClean="0">
                  <a:solidFill>
                    <a:srgbClr val="0070C0"/>
                  </a:solidFill>
                </a:rPr>
                <a:t>        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姓名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</a:t>
              </a:r>
              <a:r>
                <a:rPr lang="zh-CN" altLang="zh-CN" dirty="0">
                  <a:solidFill>
                    <a:srgbClr val="0070C0"/>
                  </a:solidFill>
                </a:rPr>
                <a:t>语文</a:t>
              </a:r>
              <a:r>
                <a:rPr lang="en-US" altLang="zh-CN" dirty="0">
                  <a:solidFill>
                    <a:srgbClr val="0070C0"/>
                  </a:solidFill>
                </a:rPr>
                <a:t>  </a:t>
              </a:r>
              <a:r>
                <a:rPr lang="zh-CN" altLang="zh-CN" dirty="0">
                  <a:solidFill>
                    <a:srgbClr val="0070C0"/>
                  </a:solidFill>
                </a:rPr>
                <a:t>数学</a:t>
              </a:r>
              <a:r>
                <a:rPr lang="en-US" altLang="zh-CN" dirty="0">
                  <a:solidFill>
                    <a:srgbClr val="0070C0"/>
                  </a:solidFill>
                </a:rPr>
                <a:t>  </a:t>
              </a:r>
              <a:r>
                <a:rPr lang="zh-CN" altLang="zh-CN" dirty="0">
                  <a:solidFill>
                    <a:srgbClr val="0070C0"/>
                  </a:solidFill>
                </a:rPr>
                <a:t>英语</a:t>
              </a:r>
              <a:r>
                <a:rPr lang="en-US" altLang="zh-CN" dirty="0">
                  <a:solidFill>
                    <a:srgbClr val="0070C0"/>
                  </a:solidFill>
                </a:rPr>
                <a:t>   </a:t>
              </a:r>
              <a:r>
                <a:rPr lang="zh-CN" altLang="zh-CN" dirty="0">
                  <a:solidFill>
                    <a:srgbClr val="0070C0"/>
                  </a:solidFill>
                </a:rPr>
                <a:t>总分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a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陈</a:t>
              </a:r>
              <a:r>
                <a:rPr lang="zh-CN" altLang="zh-CN" dirty="0">
                  <a:solidFill>
                    <a:srgbClr val="0070C0"/>
                  </a:solidFill>
                </a:rPr>
                <a:t>纯</a:t>
              </a:r>
              <a:r>
                <a:rPr lang="en-US" altLang="zh-CN" dirty="0">
                  <a:solidFill>
                    <a:srgbClr val="0070C0"/>
                  </a:solidFill>
                </a:rPr>
                <a:t>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88     87      85      260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  </a:t>
              </a:r>
              <a:r>
                <a:rPr lang="zh-CN" altLang="zh-CN" dirty="0">
                  <a:solidFill>
                    <a:srgbClr val="0070C0"/>
                  </a:solidFill>
                </a:rPr>
                <a:t>丁海斌</a:t>
              </a:r>
              <a:r>
                <a:rPr lang="en-US" altLang="zh-CN" dirty="0">
                  <a:solidFill>
                    <a:srgbClr val="0070C0"/>
                  </a:solidFill>
                </a:rPr>
                <a:t>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 97     94      76      267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b  </a:t>
              </a:r>
              <a:r>
                <a:rPr lang="zh-CN" altLang="zh-CN" dirty="0">
                  <a:solidFill>
                    <a:srgbClr val="0070C0"/>
                  </a:solidFill>
                </a:rPr>
                <a:t>方小磊</a:t>
              </a:r>
              <a:r>
                <a:rPr lang="en-US" altLang="zh-CN" dirty="0">
                  <a:solidFill>
                    <a:srgbClr val="0070C0"/>
                  </a:solidFill>
                </a:rPr>
                <a:t>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  </a:t>
              </a:r>
              <a:r>
                <a:rPr lang="en-US" altLang="zh-CN" dirty="0">
                  <a:solidFill>
                    <a:srgbClr val="0070C0"/>
                  </a:solidFill>
                </a:rPr>
                <a:t>93 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88      90      271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d  </a:t>
              </a:r>
              <a:r>
                <a:rPr lang="zh-CN" altLang="zh-CN" dirty="0">
                  <a:solidFill>
                    <a:srgbClr val="0070C0"/>
                  </a:solidFill>
                </a:rPr>
                <a:t>彭子晖</a:t>
              </a:r>
              <a:r>
                <a:rPr lang="en-US" altLang="zh-CN" dirty="0">
                  <a:solidFill>
                    <a:srgbClr val="0070C0"/>
                  </a:solidFill>
                </a:rPr>
                <a:t>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  </a:t>
              </a:r>
              <a:r>
                <a:rPr lang="en-US" altLang="zh-CN" dirty="0">
                  <a:solidFill>
                    <a:srgbClr val="0070C0"/>
                  </a:solidFill>
                </a:rPr>
                <a:t>97 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94      84      275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c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 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王妤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     </a:t>
              </a:r>
              <a:r>
                <a:rPr lang="en-US" altLang="zh-CN" dirty="0">
                  <a:solidFill>
                    <a:srgbClr val="0070C0"/>
                  </a:solidFill>
                </a:rPr>
                <a:t>82   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 99      96      277</a:t>
              </a:r>
              <a:endParaRPr lang="en-US" altLang="zh-CN" dirty="0">
                <a:solidFill>
                  <a:srgbClr val="0070C0"/>
                </a:solidFill>
              </a:endParaRPr>
            </a:p>
            <a:p>
              <a:pPr>
                <a:lnSpc>
                  <a:spcPts val="18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df.sort_values</a:t>
              </a:r>
              <a:r>
                <a:rPr lang="en-US" altLang="zh-CN" sz="2400" dirty="0"/>
                <a:t>(by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zh-CN" altLang="en-US" sz="2400" dirty="0">
                  <a:solidFill>
                    <a:schemeClr val="accent3"/>
                  </a:solidFill>
                </a:rPr>
                <a:t>总分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)[:3].</a:t>
              </a:r>
              <a:r>
                <a:rPr lang="zh-CN" altLang="en-US" sz="2400" dirty="0"/>
                <a:t>姓名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a     </a:t>
              </a:r>
              <a:r>
                <a:rPr lang="zh-CN" altLang="en-US" sz="2000" dirty="0">
                  <a:solidFill>
                    <a:srgbClr val="0070C0"/>
                  </a:solidFill>
                </a:rPr>
                <a:t>陈纯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e    </a:t>
              </a:r>
              <a:r>
                <a:rPr lang="zh-CN" altLang="en-US" sz="2000" dirty="0">
                  <a:solidFill>
                    <a:srgbClr val="0070C0"/>
                  </a:solidFill>
                </a:rPr>
                <a:t>丁海斌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b    </a:t>
              </a:r>
              <a:r>
                <a:rPr lang="zh-CN" altLang="en-US" sz="2000" dirty="0">
                  <a:solidFill>
                    <a:srgbClr val="0070C0"/>
                  </a:solidFill>
                </a:rPr>
                <a:t>方小磊</a:t>
              </a:r>
            </a:p>
            <a:p>
              <a:r>
                <a:rPr lang="en-US" altLang="zh-CN" sz="2000" dirty="0">
                  <a:solidFill>
                    <a:srgbClr val="0070C0"/>
                  </a:solidFill>
                </a:rPr>
                <a:t>Name: </a:t>
              </a:r>
              <a:r>
                <a:rPr lang="zh-CN" altLang="en-US" sz="2000" dirty="0">
                  <a:solidFill>
                    <a:srgbClr val="0070C0"/>
                  </a:solidFill>
                </a:rPr>
                <a:t>姓名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000" dirty="0">
                  <a:solidFill>
                    <a:srgbClr val="0070C0"/>
                  </a:solidFill>
                </a:rPr>
                <a:t>: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object</a:t>
              </a:r>
              <a:endParaRPr lang="en-US" altLang="zh-CN" sz="20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538706" y="2295982"/>
              <a:ext cx="179925" cy="14771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214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数据统计与分析</a:t>
            </a:r>
            <a:r>
              <a:rPr lang="en-US" altLang="zh-CN" dirty="0"/>
              <a:t>-</a:t>
            </a:r>
            <a:r>
              <a:rPr lang="zh-CN" altLang="en-US" dirty="0" smtClean="0"/>
              <a:t>简单统计与筛选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995936" y="1059583"/>
            <a:ext cx="4536504" cy="3528391"/>
            <a:chOff x="499416" y="1808735"/>
            <a:chExt cx="1282105" cy="1972925"/>
          </a:xfrm>
        </p:grpSpPr>
        <p:sp>
          <p:nvSpPr>
            <p:cNvPr id="10" name="任意多边形 9"/>
            <p:cNvSpPr/>
            <p:nvPr/>
          </p:nvSpPr>
          <p:spPr>
            <a:xfrm>
              <a:off x="499416" y="1808735"/>
              <a:ext cx="1282105" cy="197292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 smtClean="0"/>
            </a:p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endParaRPr lang="en-US" altLang="zh-CN" sz="16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df[(df.</a:t>
              </a:r>
              <a:r>
                <a:rPr lang="zh-CN" altLang="en-US" sz="2400" dirty="0"/>
                <a:t>数学 </a:t>
              </a:r>
              <a:r>
                <a:rPr lang="en-US" altLang="zh-CN" sz="2400" dirty="0"/>
                <a:t>&gt;= 90)].mean</a:t>
              </a:r>
              <a:r>
                <a:rPr lang="en-US" altLang="zh-CN" sz="2400" dirty="0" smtClean="0"/>
                <a:t>()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语文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92.000000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数学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95.666667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英语 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85.333333</a:t>
              </a:r>
            </a:p>
            <a:p>
              <a:r>
                <a:rPr lang="zh-CN" altLang="en-US" sz="2400" dirty="0">
                  <a:solidFill>
                    <a:srgbClr val="0070C0"/>
                  </a:solidFill>
                </a:rPr>
                <a:t>总分    </a:t>
              </a:r>
              <a:r>
                <a:rPr lang="en-US" altLang="zh-CN" sz="2400" dirty="0">
                  <a:solidFill>
                    <a:srgbClr val="0070C0"/>
                  </a:solidFill>
                </a:rPr>
                <a:t>273.000000</a:t>
              </a:r>
            </a:p>
            <a:p>
              <a:r>
                <a:rPr lang="en-US" altLang="zh-CN" sz="24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400" dirty="0">
                  <a:solidFill>
                    <a:srgbClr val="0070C0"/>
                  </a:solidFill>
                </a:rPr>
                <a:t>: float64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len</a:t>
              </a:r>
              <a:r>
                <a:rPr lang="en-US" altLang="zh-CN" sz="2400" dirty="0"/>
                <a:t>(df[(df.</a:t>
              </a:r>
              <a:r>
                <a:rPr lang="zh-CN" altLang="zh-CN" sz="2400" dirty="0"/>
                <a:t>总分</a:t>
              </a:r>
              <a:r>
                <a:rPr lang="en-US" altLang="zh-CN" sz="2400" dirty="0"/>
                <a:t> &gt;= 270)])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3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endParaRPr lang="en-US" altLang="zh-CN" sz="1600" dirty="0" smtClean="0">
                <a:solidFill>
                  <a:srgbClr val="0070C0"/>
                </a:solidFill>
              </a:endParaRPr>
            </a:p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endParaRPr lang="en-US" altLang="zh-CN" sz="1600" dirty="0"/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546557" y="1827165"/>
              <a:ext cx="207399" cy="28397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87</a:t>
            </a:fld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84230" y="1228224"/>
            <a:ext cx="2730452" cy="201285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统计数学成绩大于等于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的学生每门课程（包括总分）的平均值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9420" y="3438170"/>
            <a:ext cx="2730452" cy="10057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统计总分大于等于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的学生人数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050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数据统计与分析</a:t>
            </a:r>
            <a:r>
              <a:rPr lang="en-US" altLang="zh-CN" dirty="0"/>
              <a:t>-</a:t>
            </a:r>
            <a:r>
              <a:rPr lang="zh-CN" altLang="en-US" dirty="0" smtClean="0"/>
              <a:t>简单统计与筛选</a:t>
            </a:r>
            <a:endParaRPr lang="zh-CN" altLang="en-US" dirty="0"/>
          </a:p>
        </p:txBody>
      </p:sp>
      <p:sp>
        <p:nvSpPr>
          <p:cNvPr id="10" name="任意多边形 9"/>
          <p:cNvSpPr/>
          <p:nvPr/>
        </p:nvSpPr>
        <p:spPr>
          <a:xfrm>
            <a:off x="3203848" y="3075566"/>
            <a:ext cx="6408672" cy="1615941"/>
          </a:xfrm>
          <a:custGeom>
            <a:avLst/>
            <a:gdLst>
              <a:gd name="connsiteX0" fmla="*/ 0 w 1764792"/>
              <a:gd name="connsiteY0" fmla="*/ 0 h 2167128"/>
              <a:gd name="connsiteX1" fmla="*/ 0 w 1764792"/>
              <a:gd name="connsiteY1" fmla="*/ 2167128 h 2167128"/>
              <a:gd name="connsiteX2" fmla="*/ 1764792 w 1764792"/>
              <a:gd name="connsiteY2" fmla="*/ 2167128 h 216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4792" h="2167128">
                <a:moveTo>
                  <a:pt x="0" y="0"/>
                </a:moveTo>
                <a:lnTo>
                  <a:pt x="0" y="2167128"/>
                </a:lnTo>
                <a:lnTo>
                  <a:pt x="1764792" y="2167128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85000"/>
              </a:lnSpc>
            </a:pPr>
            <a:r>
              <a:rPr lang="en-US" altLang="zh-CN" sz="2400" spc="-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# </a:t>
            </a:r>
            <a:r>
              <a:rPr lang="zh-CN" altLang="en-US" sz="2400" spc="-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</a:t>
            </a:r>
            <a:r>
              <a:rPr lang="zh-CN" altLang="en-US" sz="2400" spc="-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将等级列添加到数据中</a:t>
            </a:r>
            <a:endParaRPr lang="en-US" altLang="zh-CN" sz="2400" spc="-1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85000"/>
              </a:lnSpc>
            </a:pPr>
            <a:r>
              <a:rPr lang="en-US" altLang="zh-CN" sz="2400" dirty="0" smtClean="0"/>
              <a:t>&gt;&gt;&gt; </a:t>
            </a:r>
            <a:r>
              <a:rPr lang="en-US" altLang="zh-CN" sz="2400" dirty="0" err="1" smtClean="0"/>
              <a:t>df</a:t>
            </a:r>
            <a:r>
              <a:rPr lang="en-US" altLang="zh-CN" sz="2400" dirty="0"/>
              <a:t>[</a:t>
            </a:r>
            <a:r>
              <a:rPr lang="en-US" altLang="zh-CN" sz="2400" dirty="0">
                <a:solidFill>
                  <a:schemeClr val="accent3"/>
                </a:solidFill>
              </a:rPr>
              <a:t>'</a:t>
            </a:r>
            <a:r>
              <a:rPr lang="zh-CN" altLang="en-US" sz="2400" dirty="0">
                <a:solidFill>
                  <a:schemeClr val="accent3"/>
                </a:solidFill>
              </a:rPr>
              <a:t>等级</a:t>
            </a:r>
            <a:r>
              <a:rPr lang="en-US" altLang="zh-CN" sz="2400" dirty="0">
                <a:solidFill>
                  <a:schemeClr val="accent3"/>
                </a:solidFill>
              </a:rPr>
              <a:t>'</a:t>
            </a:r>
            <a:r>
              <a:rPr lang="en-US" altLang="zh-CN" sz="2400" dirty="0"/>
              <a:t>] = mark	</a:t>
            </a:r>
            <a:endParaRPr lang="zh-CN" altLang="en-US" sz="2400" dirty="0"/>
          </a:p>
          <a:p>
            <a:pPr>
              <a:lnSpc>
                <a:spcPct val="85000"/>
              </a:lnSpc>
            </a:pPr>
            <a:r>
              <a:rPr lang="en-US" altLang="zh-CN" sz="2400" dirty="0"/>
              <a:t>&gt;&gt;&gt; </a:t>
            </a:r>
            <a:r>
              <a:rPr lang="en-US" altLang="zh-CN" sz="2400" dirty="0" err="1"/>
              <a:t>df.groupby</a:t>
            </a:r>
            <a:r>
              <a:rPr lang="en-US" altLang="zh-CN" sz="2400" dirty="0"/>
              <a:t>('</a:t>
            </a:r>
            <a:r>
              <a:rPr lang="zh-CN" altLang="en-US" sz="2400" dirty="0"/>
              <a:t>等级</a:t>
            </a:r>
            <a:r>
              <a:rPr lang="en-US" altLang="zh-CN" sz="2400" dirty="0"/>
              <a:t>').</a:t>
            </a:r>
            <a:r>
              <a:rPr lang="zh-CN" altLang="en-US" sz="2400" dirty="0"/>
              <a:t>姓名</a:t>
            </a:r>
            <a:r>
              <a:rPr lang="en-US" altLang="zh-CN" sz="2400" dirty="0"/>
              <a:t>.count</a:t>
            </a:r>
            <a:r>
              <a:rPr lang="en-US" altLang="zh-CN" sz="2400" dirty="0" smtClean="0"/>
              <a:t>()</a:t>
            </a:r>
          </a:p>
          <a:p>
            <a:pPr>
              <a:lnSpc>
                <a:spcPct val="85000"/>
              </a:lnSpc>
            </a:pPr>
            <a:r>
              <a:rPr lang="en-US" altLang="zh-CN" sz="2400" dirty="0"/>
              <a:t>&gt;&gt;&gt; </a:t>
            </a:r>
            <a:r>
              <a:rPr lang="en-US" altLang="zh-CN" sz="2400" dirty="0" err="1"/>
              <a:t>df</a:t>
            </a:r>
            <a:r>
              <a:rPr lang="en-US" altLang="zh-CN" sz="2400" dirty="0"/>
              <a:t>.</a:t>
            </a:r>
            <a:r>
              <a:rPr lang="zh-CN" altLang="en-US" sz="2400" dirty="0"/>
              <a:t>姓名</a:t>
            </a:r>
            <a:r>
              <a:rPr lang="en-US" altLang="zh-CN" sz="2400" dirty="0"/>
              <a:t>.</a:t>
            </a:r>
            <a:r>
              <a:rPr lang="en-US" altLang="zh-CN" sz="2400" dirty="0" err="1"/>
              <a:t>groupby</a:t>
            </a:r>
            <a:r>
              <a:rPr lang="en-US" altLang="zh-CN" sz="2400" dirty="0"/>
              <a:t>(</a:t>
            </a:r>
            <a:r>
              <a:rPr lang="en-US" altLang="zh-CN" sz="2400" dirty="0" err="1"/>
              <a:t>df</a:t>
            </a:r>
            <a:r>
              <a:rPr lang="en-US" altLang="zh-CN" sz="2400" dirty="0"/>
              <a:t>.</a:t>
            </a:r>
            <a:r>
              <a:rPr lang="zh-CN" altLang="en-US" sz="2400" dirty="0"/>
              <a:t>等级</a:t>
            </a:r>
            <a:r>
              <a:rPr lang="en-US" altLang="zh-CN" sz="2400" dirty="0"/>
              <a:t>).count()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88</a:t>
            </a:fld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41566" y="1420177"/>
            <a:ext cx="1754170" cy="24929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按总分是否大于等于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为界将等级分为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两级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1761" y="797698"/>
            <a:ext cx="6408672" cy="2151853"/>
            <a:chOff x="757035" y="2410565"/>
            <a:chExt cx="1282105" cy="1133743"/>
          </a:xfrm>
        </p:grpSpPr>
        <p:sp>
          <p:nvSpPr>
            <p:cNvPr id="12" name="任意多边形 11"/>
            <p:cNvSpPr/>
            <p:nvPr/>
          </p:nvSpPr>
          <p:spPr>
            <a:xfrm>
              <a:off x="757035" y="2410565"/>
              <a:ext cx="1282105" cy="113374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1600" dirty="0" smtClean="0"/>
            </a:p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endParaRPr lang="en-US" altLang="zh-CN" sz="1600" dirty="0" smtClean="0"/>
            </a:p>
            <a:p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r>
                <a:rPr lang="en-US" altLang="zh-CN" sz="2400" spc="-100" dirty="0"/>
                <a:t>&gt;&gt;&gt; mark = [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'A'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spc="-100" dirty="0"/>
                <a:t> item &gt;= 270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spc="-100" dirty="0"/>
                <a:t> </a:t>
              </a:r>
              <a:r>
                <a:rPr lang="en-US" altLang="zh-CN" sz="2400" spc="-100" dirty="0">
                  <a:solidFill>
                    <a:schemeClr val="accent3"/>
                  </a:solidFill>
                </a:rPr>
                <a:t>'B'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spc="-100" dirty="0"/>
                <a:t> item </a:t>
              </a:r>
              <a:r>
                <a:rPr lang="en-US" altLang="zh-CN" sz="2400" spc="-1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spc="-100" dirty="0"/>
                <a:t> df.</a:t>
              </a:r>
              <a:r>
                <a:rPr lang="zh-CN" altLang="en-US" sz="2400" spc="-100" dirty="0"/>
                <a:t>总分</a:t>
              </a:r>
              <a:r>
                <a:rPr lang="en-US" altLang="zh-CN" sz="2400" spc="-100" dirty="0"/>
                <a:t>]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df</a:t>
              </a:r>
              <a:r>
                <a:rPr lang="en-US" altLang="zh-CN" sz="2400" dirty="0"/>
                <a:t>.</a:t>
              </a:r>
              <a:r>
                <a:rPr lang="zh-CN" altLang="en-US" sz="2400" dirty="0"/>
                <a:t>姓名</a:t>
              </a:r>
              <a:r>
                <a:rPr lang="en-US" altLang="zh-CN" sz="2400" dirty="0"/>
                <a:t>.</a:t>
              </a:r>
              <a:r>
                <a:rPr lang="en-US" altLang="zh-CN" sz="2400" dirty="0" err="1"/>
                <a:t>groupby</a:t>
              </a:r>
              <a:r>
                <a:rPr lang="en-US" altLang="zh-CN" sz="2400" dirty="0"/>
                <a:t>(mark).count()</a:t>
              </a:r>
              <a:endParaRPr lang="zh-CN" altLang="en-US" sz="2400" dirty="0"/>
            </a:p>
            <a:p>
              <a:pPr>
                <a:lnSpc>
                  <a:spcPct val="85000"/>
                </a:lnSpc>
              </a:pPr>
              <a:r>
                <a:rPr lang="zh-CN" altLang="zh-CN" sz="2000" dirty="0" smtClean="0">
                  <a:solidFill>
                    <a:srgbClr val="0070C0"/>
                  </a:solidFill>
                </a:rPr>
                <a:t>等级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A    3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B    2</a:t>
              </a:r>
              <a:endParaRPr lang="zh-CN" altLang="zh-CN" sz="2000" dirty="0">
                <a:solidFill>
                  <a:srgbClr val="0070C0"/>
                </a:solidFill>
              </a:endParaRP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Name: </a:t>
              </a:r>
              <a:r>
                <a:rPr lang="zh-CN" altLang="zh-CN" sz="2000" dirty="0">
                  <a:solidFill>
                    <a:srgbClr val="0070C0"/>
                  </a:solidFill>
                </a:rPr>
                <a:t>姓名</a:t>
              </a:r>
              <a:r>
                <a:rPr lang="en-US" altLang="zh-CN" sz="2000" dirty="0">
                  <a:solidFill>
                    <a:srgbClr val="0070C0"/>
                  </a:solidFill>
                </a:rPr>
                <a:t>, </a:t>
              </a:r>
              <a:r>
                <a:rPr lang="en-US" altLang="zh-CN" sz="2000" dirty="0" err="1">
                  <a:solidFill>
                    <a:srgbClr val="0070C0"/>
                  </a:solidFill>
                </a:rPr>
                <a:t>dtype</a:t>
              </a:r>
              <a:r>
                <a:rPr lang="en-US" altLang="zh-CN" sz="2000" dirty="0">
                  <a:solidFill>
                    <a:srgbClr val="0070C0"/>
                  </a:solidFill>
                </a:rPr>
                <a:t>: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int64</a:t>
              </a:r>
            </a:p>
            <a:p>
              <a:endParaRPr lang="en-US" altLang="zh-CN" sz="1600" dirty="0" smtClean="0">
                <a:solidFill>
                  <a:srgbClr val="0070C0"/>
                </a:solidFill>
              </a:endParaRPr>
            </a:p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endParaRPr lang="en-US" altLang="zh-CN" sz="1600" dirty="0"/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785846" y="2431343"/>
              <a:ext cx="207399" cy="2154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77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数据统计与分析</a:t>
            </a:r>
            <a:r>
              <a:rPr lang="en-US" altLang="zh-CN" dirty="0" smtClean="0"/>
              <a:t>-describe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89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295636" y="763796"/>
            <a:ext cx="6552727" cy="3778470"/>
            <a:chOff x="551053" y="2192240"/>
            <a:chExt cx="1512597" cy="1557206"/>
          </a:xfrm>
        </p:grpSpPr>
        <p:sp>
          <p:nvSpPr>
            <p:cNvPr id="12" name="任意多边形 11"/>
            <p:cNvSpPr/>
            <p:nvPr/>
          </p:nvSpPr>
          <p:spPr>
            <a:xfrm>
              <a:off x="551053" y="2235952"/>
              <a:ext cx="1512597" cy="151349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/>
                <a:t>df.describe</a:t>
              </a:r>
              <a:r>
                <a:rPr lang="en-US" altLang="zh-CN" sz="2400" dirty="0"/>
                <a:t>()</a:t>
              </a:r>
            </a:p>
            <a:p>
              <a:pPr>
                <a:lnSpc>
                  <a:spcPct val="85000"/>
                </a:lnSpc>
              </a:pPr>
              <a:r>
                <a:rPr lang="zh-CN" altLang="en-US" sz="2000" dirty="0" smtClean="0">
                  <a:solidFill>
                    <a:srgbClr val="0070C0"/>
                  </a:solidFill>
                </a:rPr>
                <a:t>                    语文         </a:t>
              </a:r>
              <a:r>
                <a:rPr lang="zh-CN" altLang="en-US" sz="2000" dirty="0">
                  <a:solidFill>
                    <a:srgbClr val="0070C0"/>
                  </a:solidFill>
                </a:rPr>
                <a:t>数学        英语         总分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count   5.000000   5.000000   5.00000    5.00000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mean   91.400000  92.400000  86.20000  270.00000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 err="1">
                  <a:solidFill>
                    <a:srgbClr val="0070C0"/>
                  </a:solidFill>
                </a:rPr>
                <a:t>std</a:t>
              </a:r>
              <a:r>
                <a:rPr lang="en-US" altLang="zh-CN" sz="2000" dirty="0">
                  <a:solidFill>
                    <a:srgbClr val="0070C0"/>
                  </a:solidFill>
                </a:rPr>
                <a:t>    </a:t>
              </a:r>
              <a:r>
                <a:rPr lang="en-US" altLang="zh-CN" sz="2000" dirty="0" smtClean="0">
                  <a:solidFill>
                    <a:srgbClr val="0070C0"/>
                  </a:solidFill>
                </a:rPr>
                <a:t>  </a:t>
              </a:r>
              <a:r>
                <a:rPr lang="en-US" altLang="zh-CN" sz="2000" dirty="0">
                  <a:solidFill>
                    <a:srgbClr val="0070C0"/>
                  </a:solidFill>
                </a:rPr>
                <a:t>6.426508   4.929503   7.42967    6.78233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min    82.000000  87.000000  76.00000  260.00000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25%    88.000000  88.000000  84.00000  267.00000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50%    93.000000  94.000000  85.00000  271.00000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75%    97.000000  94.000000  90.00000  275.00000</a:t>
              </a:r>
            </a:p>
            <a:p>
              <a:pPr>
                <a:lnSpc>
                  <a:spcPct val="85000"/>
                </a:lnSpc>
              </a:pPr>
              <a:r>
                <a:rPr lang="en-US" altLang="zh-CN" sz="2000" dirty="0">
                  <a:solidFill>
                    <a:srgbClr val="0070C0"/>
                  </a:solidFill>
                </a:rPr>
                <a:t>max    97.000000  99.000000  96.00000  277.00000</a:t>
              </a:r>
            </a:p>
            <a:p>
              <a:endParaRPr lang="en-US" altLang="zh-CN" sz="1600" dirty="0" smtClean="0"/>
            </a:p>
            <a:p>
              <a:endParaRPr lang="en-US" altLang="zh-CN" sz="1600" dirty="0"/>
            </a:p>
            <a:p>
              <a:endParaRPr lang="en-US" altLang="zh-CN" sz="1600" dirty="0"/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00919" y="2192240"/>
              <a:ext cx="207399" cy="2154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691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3608" y="1491630"/>
            <a:ext cx="2484276" cy="23762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其他数据结构？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61910" y="1059582"/>
            <a:ext cx="4050450" cy="3186354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SciPy</a:t>
            </a:r>
            <a:r>
              <a:rPr lang="zh-CN" altLang="en-US" dirty="0" smtClean="0"/>
              <a:t>中的数据结构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	</a:t>
            </a:r>
            <a:r>
              <a:rPr lang="en-US" altLang="zh-CN" sz="1800" dirty="0"/>
              <a:t>Python</a:t>
            </a:r>
            <a:r>
              <a:rPr lang="zh-CN" altLang="en-US" sz="1800" dirty="0"/>
              <a:t>原有数据结构的变化</a:t>
            </a:r>
            <a:endParaRPr lang="en-US" altLang="zh-CN" sz="1800" dirty="0"/>
          </a:p>
          <a:p>
            <a:pPr lvl="1"/>
            <a:r>
              <a:rPr lang="en-US" altLang="zh-CN" sz="2400" dirty="0"/>
              <a:t>ndarray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维数组）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Series</a:t>
            </a:r>
            <a:r>
              <a:rPr lang="zh-CN" altLang="en-US" sz="2400" dirty="0" smtClean="0"/>
              <a:t>（变长字典）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DataFrame</a:t>
            </a:r>
            <a:r>
              <a:rPr lang="zh-CN" altLang="en-US" sz="2400" dirty="0" smtClean="0"/>
              <a:t>（数据框）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330903" y="1923678"/>
            <a:ext cx="1909685" cy="1411205"/>
            <a:chOff x="755576" y="1951313"/>
            <a:chExt cx="2123992" cy="156957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9"/>
            <a:stretch/>
          </p:blipFill>
          <p:spPr bwMode="auto">
            <a:xfrm>
              <a:off x="755576" y="1951313"/>
              <a:ext cx="2123992" cy="684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9"/>
            <a:stretch/>
          </p:blipFill>
          <p:spPr bwMode="auto">
            <a:xfrm>
              <a:off x="755576" y="2620661"/>
              <a:ext cx="2123992" cy="900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4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数据统计与分析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corr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90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907704" y="1131590"/>
            <a:ext cx="5940660" cy="2637632"/>
            <a:chOff x="551053" y="2069964"/>
            <a:chExt cx="1512597" cy="1087037"/>
          </a:xfrm>
        </p:grpSpPr>
        <p:sp>
          <p:nvSpPr>
            <p:cNvPr id="12" name="任意多边形 11"/>
            <p:cNvSpPr/>
            <p:nvPr/>
          </p:nvSpPr>
          <p:spPr>
            <a:xfrm>
              <a:off x="551053" y="2235952"/>
              <a:ext cx="1512597" cy="92104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endParaRPr lang="en-US" altLang="zh-CN" sz="2400" dirty="0" smtClean="0"/>
            </a:p>
            <a:p>
              <a:pPr>
                <a:lnSpc>
                  <a:spcPct val="85000"/>
                </a:lnSpc>
              </a:pPr>
              <a:r>
                <a:rPr lang="en-US" altLang="zh-CN" sz="2400" dirty="0" smtClean="0"/>
                <a:t>&gt;&gt;&gt; </a:t>
              </a:r>
              <a:r>
                <a:rPr lang="en-US" altLang="zh-CN" sz="2400" dirty="0" err="1" smtClean="0"/>
                <a:t>df.corr</a:t>
              </a:r>
              <a:r>
                <a:rPr lang="en-US" altLang="zh-CN" sz="2400" dirty="0" smtClean="0"/>
                <a:t>()</a:t>
              </a:r>
              <a:endParaRPr lang="en-US" altLang="zh-CN" sz="2400" dirty="0"/>
            </a:p>
            <a:p>
              <a:pPr>
                <a:lnSpc>
                  <a:spcPct val="85000"/>
                </a:lnSpc>
              </a:pPr>
              <a:r>
                <a:rPr lang="zh-CN" altLang="en-US" sz="2000" dirty="0" smtClean="0">
                  <a:solidFill>
                    <a:srgbClr val="0070C0"/>
                  </a:solidFill>
                </a:rPr>
                <a:t>                    语文         </a:t>
              </a:r>
              <a:r>
                <a:rPr lang="zh-CN" altLang="en-US" sz="2000" dirty="0">
                  <a:solidFill>
                    <a:srgbClr val="0070C0"/>
                  </a:solidFill>
                </a:rPr>
                <a:t>数学        英语         总分</a:t>
              </a:r>
            </a:p>
            <a:p>
              <a:r>
                <a:rPr lang="zh-CN" altLang="en-US" sz="2000" dirty="0" smtClean="0">
                  <a:solidFill>
                    <a:srgbClr val="0070C0"/>
                  </a:solidFill>
                </a:rPr>
                <a:t>语文  </a:t>
              </a:r>
              <a:r>
                <a:rPr lang="en-US" altLang="zh-CN" sz="2000" dirty="0">
                  <a:solidFill>
                    <a:srgbClr val="0070C0"/>
                  </a:solidFill>
                </a:rPr>
                <a:t>1.000000 -0.258843 -0.792723 -0.108978</a:t>
              </a:r>
            </a:p>
            <a:p>
              <a:r>
                <a:rPr lang="zh-CN" altLang="en-US" sz="2000" dirty="0">
                  <a:solidFill>
                    <a:srgbClr val="0070C0"/>
                  </a:solidFill>
                </a:rPr>
                <a:t>数学 </a:t>
              </a:r>
              <a:r>
                <a:rPr lang="en-US" altLang="zh-CN" sz="2000" dirty="0">
                  <a:solidFill>
                    <a:srgbClr val="0070C0"/>
                  </a:solidFill>
                </a:rPr>
                <a:t>-0.258843  1.000000  0.236180  0.740275</a:t>
              </a:r>
            </a:p>
            <a:p>
              <a:r>
                <a:rPr lang="zh-CN" altLang="en-US" sz="2000" dirty="0">
                  <a:solidFill>
                    <a:srgbClr val="0070C0"/>
                  </a:solidFill>
                </a:rPr>
                <a:t>英语 </a:t>
              </a:r>
              <a:r>
                <a:rPr lang="en-US" altLang="zh-CN" sz="2000" dirty="0">
                  <a:solidFill>
                    <a:srgbClr val="0070C0"/>
                  </a:solidFill>
                </a:rPr>
                <a:t>-0.792723  0.236180  1.000000  0.515971</a:t>
              </a:r>
            </a:p>
            <a:p>
              <a:r>
                <a:rPr lang="zh-CN" altLang="en-US" sz="2000" dirty="0">
                  <a:solidFill>
                    <a:srgbClr val="0070C0"/>
                  </a:solidFill>
                </a:rPr>
                <a:t>总分 </a:t>
              </a:r>
              <a:r>
                <a:rPr lang="en-US" altLang="zh-CN" sz="2000" dirty="0">
                  <a:solidFill>
                    <a:srgbClr val="0070C0"/>
                  </a:solidFill>
                </a:rPr>
                <a:t>-0.108978  0.740275  0.515971  1.000000</a:t>
              </a:r>
            </a:p>
            <a:p>
              <a:endParaRPr lang="en-US" altLang="zh-CN" sz="1600" dirty="0"/>
            </a:p>
            <a:p>
              <a:endParaRPr lang="en-US" altLang="zh-CN" sz="1600" dirty="0"/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87323" y="2069964"/>
              <a:ext cx="207399" cy="2154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22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3305176"/>
            <a:ext cx="3600400" cy="1021556"/>
          </a:xfrm>
        </p:spPr>
        <p:txBody>
          <a:bodyPr/>
          <a:lstStyle/>
          <a:p>
            <a:r>
              <a:rPr lang="en-US" altLang="zh-CN" cap="none" dirty="0" err="1" smtClean="0">
                <a:latin typeface="+mn-lt"/>
                <a:ea typeface="Meiryo UI" panose="020B0604030504040204" pitchFamily="34" charset="-128"/>
              </a:rPr>
              <a:t>Matplotlib</a:t>
            </a:r>
            <a:endParaRPr lang="zh-CN" altLang="en-US" cap="none" dirty="0">
              <a:latin typeface="+mn-lt"/>
              <a:ea typeface="Meiryo UI" panose="020B060403050404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643758"/>
            <a:ext cx="172819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ourier New" panose="02070309020205020404" pitchFamily="49" charset="0"/>
              </a:rPr>
              <a:t>10.4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61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</a:t>
            </a:r>
            <a:r>
              <a:rPr lang="en-US" altLang="zh-CN" dirty="0" smtClean="0"/>
              <a:t>atplotlib</a:t>
            </a:r>
            <a:r>
              <a:rPr lang="zh-CN" altLang="en-US" dirty="0"/>
              <a:t>绘</a:t>
            </a:r>
            <a:r>
              <a:rPr lang="zh-CN" altLang="en-US" dirty="0" smtClean="0"/>
              <a:t>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1113588"/>
            <a:ext cx="5328584" cy="347438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Matplotlib</a:t>
            </a:r>
            <a:r>
              <a:rPr lang="zh-CN" altLang="en-US" dirty="0"/>
              <a:t>绘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dirty="0" smtClean="0"/>
              <a:t>    最著名</a:t>
            </a:r>
            <a:r>
              <a:rPr lang="en-US" altLang="zh-CN" sz="2000" dirty="0" smtClean="0"/>
              <a:t>Python</a:t>
            </a:r>
            <a:r>
              <a:rPr lang="zh-CN" altLang="en-US" sz="2000" dirty="0" smtClean="0"/>
              <a:t>绘图库，主要用于二维绘图</a:t>
            </a:r>
            <a:endParaRPr lang="en-US" altLang="zh-CN" sz="2000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zh-CN" altLang="en-US" sz="2400" dirty="0" smtClean="0"/>
              <a:t>画图质量高</a:t>
            </a:r>
            <a:endParaRPr lang="en-US" altLang="zh-CN" sz="2400" dirty="0" smtClean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zh-CN" altLang="en-US" sz="2400" dirty="0" smtClean="0"/>
              <a:t>方便快捷的绘图模块</a:t>
            </a:r>
            <a:endParaRPr lang="en-US" altLang="zh-CN" sz="2400" dirty="0" smtClean="0"/>
          </a:p>
          <a:p>
            <a:pPr lvl="2">
              <a:lnSpc>
                <a:spcPct val="120000"/>
              </a:lnSpc>
            </a:pPr>
            <a:r>
              <a:rPr lang="zh-CN" altLang="en-US" sz="2200" dirty="0" smtClean="0"/>
              <a:t>绘图</a:t>
            </a:r>
            <a:r>
              <a:rPr lang="en-US" altLang="zh-CN" sz="2200" dirty="0" smtClean="0">
                <a:latin typeface="+mn-lt"/>
              </a:rPr>
              <a:t>API——</a:t>
            </a:r>
            <a:r>
              <a:rPr lang="en-US" altLang="zh-CN" sz="2200" dirty="0" err="1" smtClean="0">
                <a:latin typeface="+mn-lt"/>
              </a:rPr>
              <a:t>pyplot</a:t>
            </a:r>
            <a:r>
              <a:rPr lang="zh-CN" altLang="en-US" sz="2200" dirty="0" smtClean="0"/>
              <a:t>模块</a:t>
            </a:r>
            <a:endParaRPr lang="en-US" altLang="zh-CN" sz="2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92</a:t>
            </a:fld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34700" y="1122068"/>
            <a:ext cx="2946584" cy="350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6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10.4.1 </a:t>
            </a:r>
            <a:r>
              <a:rPr lang="en-US" altLang="zh-CN" sz="3600" cap="none" dirty="0" err="1"/>
              <a:t>Matplotlib</a:t>
            </a:r>
            <a:r>
              <a:rPr lang="zh-CN" altLang="en-US" sz="3600" dirty="0"/>
              <a:t>绘图基本方法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086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折线图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94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8923" y="1491630"/>
            <a:ext cx="4677435" cy="1405921"/>
            <a:chOff x="551216" y="2084056"/>
            <a:chExt cx="2028468" cy="755705"/>
          </a:xfrm>
        </p:grpSpPr>
        <p:sp>
          <p:nvSpPr>
            <p:cNvPr id="5" name="任意多边形 4"/>
            <p:cNvSpPr/>
            <p:nvPr/>
          </p:nvSpPr>
          <p:spPr>
            <a:xfrm>
              <a:off x="551216" y="2084056"/>
              <a:ext cx="2028468" cy="75570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matplotlib.pyplot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as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plt</a:t>
              </a:r>
              <a:endParaRPr lang="en-US" altLang="zh-CN" sz="2400" dirty="0"/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plt.plot</a:t>
              </a:r>
              <a:r>
                <a:rPr lang="en-US" altLang="zh-CN" sz="2400" dirty="0"/>
                <a:t>([3, 4, 7, 6, 2, 8, 9])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14855" y="2122761"/>
              <a:ext cx="328408" cy="232233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6"/>
                  </a:solidFill>
                </a:rPr>
                <a:t>S</a:t>
              </a:r>
              <a:r>
                <a:rPr lang="en-US" altLang="zh-CN" sz="800" dirty="0" smtClean="0">
                  <a:solidFill>
                    <a:schemeClr val="accent6"/>
                  </a:solidFill>
                </a:rPr>
                <a:t>ource</a:t>
              </a:r>
              <a:endParaRPr lang="zh-CN" altLang="en-US" sz="800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307397" y="1216252"/>
            <a:ext cx="3432810" cy="23634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0693" y="3868316"/>
            <a:ext cx="5184576" cy="4247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indent="266700" algn="just">
              <a:lnSpc>
                <a:spcPct val="9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plt.plot(range(7</a:t>
            </a:r>
            <a:r>
              <a:rPr lang="en-US" altLang="zh-CN" sz="2400" kern="100" dirty="0">
                <a:solidFill>
                  <a:schemeClr val="bg1"/>
                </a:solidFill>
                <a:cs typeface="Times New Roman" panose="02020603050405020304" pitchFamily="18" charset="0"/>
              </a:rPr>
              <a:t>), [3, 4, 7, 6, 2, 8, 9])</a:t>
            </a:r>
            <a:endParaRPr lang="zh-CN" altLang="zh-CN" sz="2400" kern="1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43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折线图</a:t>
            </a:r>
            <a:r>
              <a:rPr lang="en-US" altLang="zh-CN" dirty="0" smtClean="0"/>
              <a:t>-</a:t>
            </a:r>
            <a:r>
              <a:rPr lang="zh-CN" altLang="en-US" dirty="0" smtClean="0"/>
              <a:t>绘制多组数据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7274" y="1039839"/>
            <a:ext cx="363067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数组也可以作为</a:t>
            </a:r>
            <a:r>
              <a:rPr lang="en-US" altLang="zh-CN" sz="2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的参数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多组成对数据绘图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7200" y="2355726"/>
            <a:ext cx="4546848" cy="1975835"/>
            <a:chOff x="548640" y="2121408"/>
            <a:chExt cx="2472144" cy="1534589"/>
          </a:xfrm>
        </p:grpSpPr>
        <p:sp>
          <p:nvSpPr>
            <p:cNvPr id="13" name="任意多边形 12"/>
            <p:cNvSpPr/>
            <p:nvPr/>
          </p:nvSpPr>
          <p:spPr>
            <a:xfrm>
              <a:off x="548640" y="2121408"/>
              <a:ext cx="2472144" cy="153458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fr-FR" altLang="zh-CN" sz="2400" dirty="0"/>
                <a:t> numpy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as</a:t>
              </a:r>
              <a:r>
                <a:rPr lang="fr-FR" altLang="zh-CN" sz="2400" dirty="0"/>
                <a:t> np</a:t>
              </a:r>
            </a:p>
            <a:p>
              <a:r>
                <a:rPr lang="en-US" altLang="zh-CN" sz="2400" dirty="0"/>
                <a:t>&gt;&gt;&gt;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fr-FR" altLang="zh-CN" sz="2400" dirty="0" smtClean="0"/>
                <a:t> </a:t>
              </a:r>
              <a:r>
                <a:rPr lang="fr-FR" altLang="zh-CN" sz="2400" dirty="0"/>
                <a:t>matplotlib.pyplot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as</a:t>
              </a:r>
              <a:r>
                <a:rPr lang="fr-FR" altLang="zh-CN" sz="2400" dirty="0"/>
                <a:t> plt</a:t>
              </a:r>
            </a:p>
            <a:p>
              <a:r>
                <a:rPr lang="en-US" altLang="zh-CN" sz="2400" dirty="0"/>
                <a:t>&gt;&gt;&gt; </a:t>
              </a:r>
              <a:r>
                <a:rPr lang="fr-FR" altLang="zh-CN" sz="2400" dirty="0" smtClean="0"/>
                <a:t>t=np.arange(0</a:t>
              </a:r>
              <a:r>
                <a:rPr lang="fr-FR" altLang="zh-CN" sz="2400" dirty="0"/>
                <a:t>.,4.,0.1)</a:t>
              </a:r>
            </a:p>
            <a:p>
              <a:r>
                <a:rPr lang="en-US" altLang="zh-CN" sz="2400" dirty="0"/>
                <a:t>&gt;&gt;&gt; </a:t>
              </a:r>
              <a:r>
                <a:rPr lang="fr-FR" altLang="zh-CN" sz="2400" dirty="0" smtClean="0"/>
                <a:t>plt.plot(t, t, t, t+2, t, t</a:t>
              </a:r>
              <a:r>
                <a:rPr lang="fr-FR" altLang="zh-CN" sz="2400" dirty="0"/>
                <a:t>**</a:t>
              </a:r>
              <a:r>
                <a:rPr lang="fr-FR" altLang="zh-CN" sz="2400" dirty="0" smtClean="0"/>
                <a:t>2)</a:t>
              </a:r>
              <a:endParaRPr lang="zh-CN" altLang="en-US" sz="2400" dirty="0">
                <a:solidFill>
                  <a:srgbClr val="0070C0"/>
                </a:solidFill>
              </a:endParaRP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642910" y="2143116"/>
              <a:ext cx="484680" cy="34110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95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974" y="1419622"/>
            <a:ext cx="3923045" cy="266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8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绘制其他类型的图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96</a:t>
            </a:fld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97668" y="1707654"/>
            <a:ext cx="5626968" cy="1975835"/>
            <a:chOff x="548640" y="2121408"/>
            <a:chExt cx="2472144" cy="1534589"/>
          </a:xfrm>
        </p:grpSpPr>
        <p:sp>
          <p:nvSpPr>
            <p:cNvPr id="5" name="任意多边形 4"/>
            <p:cNvSpPr/>
            <p:nvPr/>
          </p:nvSpPr>
          <p:spPr>
            <a:xfrm>
              <a:off x="548640" y="2121408"/>
              <a:ext cx="2472144" cy="153458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fr-FR" altLang="zh-CN" sz="2400" dirty="0"/>
                <a:t> numpy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as</a:t>
              </a:r>
              <a:r>
                <a:rPr lang="fr-FR" altLang="zh-CN" sz="2400" dirty="0"/>
                <a:t> np</a:t>
              </a:r>
            </a:p>
            <a:p>
              <a:r>
                <a:rPr lang="en-US" altLang="zh-CN" sz="2400" dirty="0"/>
                <a:t>&gt;&gt;&gt;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import</a:t>
              </a:r>
              <a:r>
                <a:rPr lang="fr-FR" altLang="zh-CN" sz="2400" dirty="0" smtClean="0"/>
                <a:t> </a:t>
              </a:r>
              <a:r>
                <a:rPr lang="fr-FR" altLang="zh-CN" sz="2400" dirty="0"/>
                <a:t>matplotlib.pyplot </a:t>
              </a:r>
              <a:r>
                <a:rPr lang="fr-FR" altLang="zh-CN" sz="2400" dirty="0">
                  <a:solidFill>
                    <a:schemeClr val="accent6"/>
                  </a:solidFill>
                </a:rPr>
                <a:t>as</a:t>
              </a:r>
              <a:r>
                <a:rPr lang="fr-FR" altLang="zh-CN" sz="2400" dirty="0"/>
                <a:t> plt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plt.scatter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[3, 4, 7, 6, 2, 8, 9])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err="1"/>
                <a:t>plt.bar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(7), [3, 4, 7, 6, 2, 8, 9])</a:t>
              </a:r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642910" y="2143116"/>
              <a:ext cx="484680" cy="341106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077593"/>
            <a:ext cx="2596515" cy="178752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441" y="2865118"/>
            <a:ext cx="2585085" cy="177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82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10.4.2 </a:t>
            </a:r>
            <a:r>
              <a:rPr lang="en-US" altLang="zh-CN" sz="3600" cap="none" dirty="0" err="1" smtClean="0"/>
              <a:t>Matplotlib</a:t>
            </a:r>
            <a:r>
              <a:rPr lang="zh-CN" altLang="en-US" sz="3600" dirty="0" smtClean="0"/>
              <a:t>图形属性控制</a:t>
            </a: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07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Matplotlib</a:t>
            </a:r>
            <a:r>
              <a:rPr lang="zh-CN" altLang="en-US" dirty="0" smtClean="0"/>
              <a:t>属性</a:t>
            </a:r>
            <a:endParaRPr lang="zh-CN" altLang="en-US" dirty="0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2987824" y="1203598"/>
            <a:ext cx="3098800" cy="2726432"/>
          </a:xfrm>
          <a:custGeom>
            <a:avLst/>
            <a:gdLst/>
            <a:ahLst/>
            <a:cxnLst>
              <a:cxn ang="0">
                <a:pos x="771" y="0"/>
              </a:cxn>
              <a:cxn ang="0">
                <a:pos x="2313" y="0"/>
              </a:cxn>
              <a:cxn ang="0">
                <a:pos x="3085" y="2359"/>
              </a:cxn>
              <a:cxn ang="0">
                <a:pos x="1588" y="3084"/>
              </a:cxn>
              <a:cxn ang="0">
                <a:pos x="0" y="2359"/>
              </a:cxn>
              <a:cxn ang="0">
                <a:pos x="771" y="0"/>
              </a:cxn>
            </a:cxnLst>
            <a:rect l="0" t="0" r="r" b="b"/>
            <a:pathLst>
              <a:path w="3085" h="3084">
                <a:moveTo>
                  <a:pt x="771" y="0"/>
                </a:moveTo>
                <a:lnTo>
                  <a:pt x="2313" y="0"/>
                </a:lnTo>
                <a:lnTo>
                  <a:pt x="3085" y="2359"/>
                </a:lnTo>
                <a:lnTo>
                  <a:pt x="1588" y="3084"/>
                </a:lnTo>
                <a:lnTo>
                  <a:pt x="0" y="2359"/>
                </a:lnTo>
                <a:lnTo>
                  <a:pt x="771" y="0"/>
                </a:lnTo>
                <a:close/>
              </a:path>
            </a:pathLst>
          </a:custGeom>
          <a:solidFill>
            <a:srgbClr val="FFD02A"/>
          </a:solidFill>
          <a:ln w="9525">
            <a:round/>
            <a:headEnd/>
            <a:tailEnd/>
          </a:ln>
          <a:effectLst/>
          <a:scene3d>
            <a:camera prst="legacyObliqueBottom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033517" y="1203598"/>
            <a:ext cx="3007114" cy="2658422"/>
          </a:xfrm>
          <a:custGeom>
            <a:avLst/>
            <a:gdLst/>
            <a:ahLst/>
            <a:cxnLst>
              <a:cxn ang="0">
                <a:pos x="771" y="0"/>
              </a:cxn>
              <a:cxn ang="0">
                <a:pos x="2313" y="0"/>
              </a:cxn>
              <a:cxn ang="0">
                <a:pos x="3085" y="2359"/>
              </a:cxn>
              <a:cxn ang="0">
                <a:pos x="1588" y="3084"/>
              </a:cxn>
              <a:cxn ang="0">
                <a:pos x="0" y="2359"/>
              </a:cxn>
              <a:cxn ang="0">
                <a:pos x="771" y="0"/>
              </a:cxn>
            </a:cxnLst>
            <a:rect l="0" t="0" r="r" b="b"/>
            <a:pathLst>
              <a:path w="3085" h="3084">
                <a:moveTo>
                  <a:pt x="771" y="0"/>
                </a:moveTo>
                <a:lnTo>
                  <a:pt x="2313" y="0"/>
                </a:lnTo>
                <a:lnTo>
                  <a:pt x="3085" y="2359"/>
                </a:lnTo>
                <a:lnTo>
                  <a:pt x="1588" y="3084"/>
                </a:lnTo>
                <a:lnTo>
                  <a:pt x="0" y="2359"/>
                </a:lnTo>
                <a:lnTo>
                  <a:pt x="771" y="0"/>
                </a:lnTo>
                <a:close/>
              </a:path>
            </a:pathLst>
          </a:custGeom>
          <a:solidFill>
            <a:srgbClr val="EDECF4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8077B6"/>
            </a:extrusionClr>
          </a:sp3d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032275" y="3309714"/>
            <a:ext cx="3013075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362475" y="2511995"/>
            <a:ext cx="2339975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3599012" y="1980976"/>
            <a:ext cx="1878013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9" name="Line 50"/>
          <p:cNvSpPr>
            <a:spLocks noChangeShapeType="1"/>
          </p:cNvSpPr>
          <p:nvPr/>
        </p:nvSpPr>
        <p:spPr bwMode="auto">
          <a:xfrm>
            <a:off x="3699025" y="1715467"/>
            <a:ext cx="1673225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10" name="Line 51"/>
          <p:cNvSpPr>
            <a:spLocks noChangeShapeType="1"/>
          </p:cNvSpPr>
          <p:nvPr/>
        </p:nvSpPr>
        <p:spPr bwMode="auto">
          <a:xfrm>
            <a:off x="3475186" y="2246486"/>
            <a:ext cx="2101850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11" name="Line 52"/>
          <p:cNvSpPr>
            <a:spLocks noChangeShapeType="1"/>
          </p:cNvSpPr>
          <p:nvPr/>
        </p:nvSpPr>
        <p:spPr bwMode="auto">
          <a:xfrm>
            <a:off x="3257700" y="2777505"/>
            <a:ext cx="2543175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12" name="Line 53"/>
          <p:cNvSpPr>
            <a:spLocks noChangeShapeType="1"/>
          </p:cNvSpPr>
          <p:nvPr/>
        </p:nvSpPr>
        <p:spPr bwMode="auto">
          <a:xfrm>
            <a:off x="3138637" y="3044205"/>
            <a:ext cx="2792413" cy="0"/>
          </a:xfrm>
          <a:prstGeom prst="line">
            <a:avLst/>
          </a:prstGeom>
          <a:noFill/>
          <a:ln w="9525">
            <a:solidFill>
              <a:srgbClr val="D7D4E8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华文细黑" pitchFamily="2" charset="-122"/>
            </a:endParaRPr>
          </a:p>
        </p:txBody>
      </p:sp>
      <p:sp>
        <p:nvSpPr>
          <p:cNvPr id="13" name="文本框 4"/>
          <p:cNvSpPr txBox="1"/>
          <p:nvPr/>
        </p:nvSpPr>
        <p:spPr>
          <a:xfrm>
            <a:off x="3689500" y="1511870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文字和字体属性</a:t>
            </a:r>
          </a:p>
        </p:txBody>
      </p:sp>
      <p:sp>
        <p:nvSpPr>
          <p:cNvPr id="14" name="文本框 54"/>
          <p:cNvSpPr txBox="1"/>
          <p:nvPr/>
        </p:nvSpPr>
        <p:spPr>
          <a:xfrm>
            <a:off x="3689500" y="1752376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坐标轴和网格属性</a:t>
            </a:r>
          </a:p>
        </p:txBody>
      </p:sp>
      <p:sp>
        <p:nvSpPr>
          <p:cNvPr id="15" name="文本框 56"/>
          <p:cNvSpPr txBox="1"/>
          <p:nvPr/>
        </p:nvSpPr>
        <p:spPr>
          <a:xfrm>
            <a:off x="3689500" y="2009551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子图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(axes)</a:t>
            </a:r>
          </a:p>
        </p:txBody>
      </p:sp>
      <p:sp>
        <p:nvSpPr>
          <p:cNvPr id="16" name="文本框 57"/>
          <p:cNvSpPr txBox="1"/>
          <p:nvPr/>
        </p:nvSpPr>
        <p:spPr>
          <a:xfrm>
            <a:off x="3689500" y="2291730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子区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(subplots)</a:t>
            </a:r>
          </a:p>
        </p:txBody>
      </p:sp>
      <p:sp>
        <p:nvSpPr>
          <p:cNvPr id="17" name="文本框 58"/>
          <p:cNvSpPr txBox="1"/>
          <p:nvPr/>
        </p:nvSpPr>
        <p:spPr>
          <a:xfrm>
            <a:off x="3689500" y="2557239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色彩和样式</a:t>
            </a:r>
          </a:p>
        </p:txBody>
      </p:sp>
      <p:sp>
        <p:nvSpPr>
          <p:cNvPr id="18" name="文本框 60"/>
          <p:cNvSpPr txBox="1"/>
          <p:nvPr/>
        </p:nvSpPr>
        <p:spPr>
          <a:xfrm>
            <a:off x="3689500" y="2822749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线宽</a:t>
            </a:r>
          </a:p>
        </p:txBody>
      </p:sp>
      <p:sp>
        <p:nvSpPr>
          <p:cNvPr id="19" name="文本框 61"/>
          <p:cNvSpPr txBox="1"/>
          <p:nvPr/>
        </p:nvSpPr>
        <p:spPr>
          <a:xfrm>
            <a:off x="3689500" y="3088257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每英寸点数</a:t>
            </a:r>
          </a:p>
        </p:txBody>
      </p:sp>
      <p:sp>
        <p:nvSpPr>
          <p:cNvPr id="20" name="文本框 62"/>
          <p:cNvSpPr txBox="1"/>
          <p:nvPr/>
        </p:nvSpPr>
        <p:spPr>
          <a:xfrm>
            <a:off x="3689500" y="3403774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8077B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图像大小</a:t>
            </a:r>
          </a:p>
        </p:txBody>
      </p:sp>
      <p:sp>
        <p:nvSpPr>
          <p:cNvPr id="21" name="矩形 20"/>
          <p:cNvSpPr/>
          <p:nvPr/>
        </p:nvSpPr>
        <p:spPr>
          <a:xfrm>
            <a:off x="2319832" y="4188619"/>
            <a:ext cx="455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可以控制的默认属性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4"/>
          <p:cNvSpPr txBox="1"/>
          <p:nvPr/>
        </p:nvSpPr>
        <p:spPr>
          <a:xfrm>
            <a:off x="3702199" y="1204093"/>
            <a:ext cx="1673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052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色彩和样式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99</a:t>
            </a:fld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02153"/>
            <a:ext cx="3240360" cy="2232248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03858"/>
            <a:ext cx="2952328" cy="22316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608" y="3651870"/>
            <a:ext cx="669674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Consolas" panose="020B0609020204030204" pitchFamily="49" charset="0"/>
                <a:cs typeface="Times New Roman" panose="02020603050405020304" pitchFamily="18" charset="0"/>
              </a:rPr>
              <a:t>plt.plot(range(7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), [3, 4, 7, 6, 2, 8, 9], </a:t>
            </a:r>
            <a:r>
              <a:rPr lang="en-US" altLang="zh-CN" kern="100" dirty="0">
                <a:solidFill>
                  <a:srgbClr val="C00000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'g--'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)</a:t>
            </a:r>
            <a:endParaRPr lang="zh-CN" altLang="zh-CN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smtClean="0">
                <a:latin typeface="Consolas" panose="020B0609020204030204" pitchFamily="49" charset="0"/>
                <a:cs typeface="Times New Roman" panose="02020603050405020304" pitchFamily="18" charset="0"/>
              </a:rPr>
              <a:t>plt.plot(range(7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), [3, 4, 7, 6, 2, 8, 9], </a:t>
            </a:r>
            <a:r>
              <a:rPr lang="en-US" altLang="zh-CN" kern="100" dirty="0">
                <a:solidFill>
                  <a:srgbClr val="C00000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'</a:t>
            </a:r>
            <a:r>
              <a:rPr lang="en-US" altLang="zh-CN" kern="100" dirty="0" err="1">
                <a:solidFill>
                  <a:srgbClr val="C00000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rD</a:t>
            </a:r>
            <a:r>
              <a:rPr lang="en-US" altLang="zh-CN" kern="100" dirty="0">
                <a:solidFill>
                  <a:srgbClr val="C00000"/>
                </a:solidFill>
                <a:latin typeface="Consolas" panose="020B0609020204030204" pitchFamily="49" charset="0"/>
                <a:cs typeface="Times New Roman" panose="02020603050405020304" pitchFamily="18" charset="0"/>
              </a:rPr>
              <a:t>'</a:t>
            </a:r>
            <a:r>
              <a:rPr lang="en-US" altLang="zh-CN" kern="100" dirty="0">
                <a:latin typeface="Consolas" panose="020B0609020204030204" pitchFamily="49" charset="0"/>
                <a:cs typeface="Times New Roman" panose="02020603050405020304" pitchFamily="18" charset="0"/>
              </a:rPr>
              <a:t>)</a:t>
            </a:r>
            <a:endParaRPr lang="zh-CN" altLang="zh-CN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5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18280</TotalTime>
  <Words>7241</Words>
  <Application>Microsoft Office PowerPoint</Application>
  <PresentationFormat>全屏显示(16:9)</PresentationFormat>
  <Paragraphs>1827</Paragraphs>
  <Slides>112</Slides>
  <Notes>84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112</vt:i4>
      </vt:variant>
    </vt:vector>
  </HeadingPairs>
  <TitlesOfParts>
    <vt:vector size="130" baseType="lpstr">
      <vt:lpstr>Arial Unicode MS</vt:lpstr>
      <vt:lpstr>Broadway</vt:lpstr>
      <vt:lpstr>Helvetica Neue</vt:lpstr>
      <vt:lpstr>Meiryo UI</vt:lpstr>
      <vt:lpstr>黑体</vt:lpstr>
      <vt:lpstr>华文楷体</vt:lpstr>
      <vt:lpstr>华文细黑</vt:lpstr>
      <vt:lpstr>宋体</vt:lpstr>
      <vt:lpstr>微软雅黑</vt:lpstr>
      <vt:lpstr>微软雅黑 Light</vt:lpstr>
      <vt:lpstr>Arial</vt:lpstr>
      <vt:lpstr>Arial Black</vt:lpstr>
      <vt:lpstr>Calibri</vt:lpstr>
      <vt:lpstr>Consolas</vt:lpstr>
      <vt:lpstr>Courier New</vt:lpstr>
      <vt:lpstr>Times New Roman</vt:lpstr>
      <vt:lpstr>Wingdings</vt:lpstr>
      <vt:lpstr>Office 主题​​</vt:lpstr>
      <vt:lpstr>Python科学计算与数据分析开发基础</vt:lpstr>
      <vt:lpstr>科学计算生态系统SciPy</vt:lpstr>
      <vt:lpstr>SciPy</vt:lpstr>
      <vt:lpstr>NumPy</vt:lpstr>
      <vt:lpstr>SciPy library</vt:lpstr>
      <vt:lpstr>Matplotlib</vt:lpstr>
      <vt:lpstr>pandas</vt:lpstr>
      <vt:lpstr>Python常用的数据结构</vt:lpstr>
      <vt:lpstr>其他数据结构？</vt:lpstr>
      <vt:lpstr>NumPy</vt:lpstr>
      <vt:lpstr>Python中的数组</vt:lpstr>
      <vt:lpstr>ndarray</vt:lpstr>
      <vt:lpstr>10.2.1 ndarray的基本特性</vt:lpstr>
      <vt:lpstr>ndarray基本概念</vt:lpstr>
      <vt:lpstr>ndarray基本概念</vt:lpstr>
      <vt:lpstr>10.2.2 创建ndarray</vt:lpstr>
      <vt:lpstr>ndarray的创建</vt:lpstr>
      <vt:lpstr>ndarray的创建</vt:lpstr>
      <vt:lpstr>ndarray的创建</vt:lpstr>
      <vt:lpstr>ndarray的创建</vt:lpstr>
      <vt:lpstr>ndarray的创建</vt:lpstr>
      <vt:lpstr>ndarray的创建</vt:lpstr>
      <vt:lpstr>ndarray的创建</vt:lpstr>
      <vt:lpstr>10.2.3 ndarray的操作和运算</vt:lpstr>
      <vt:lpstr>ndarray的基本操作-切片</vt:lpstr>
      <vt:lpstr>ndarray的基本操作-改变数组形状</vt:lpstr>
      <vt:lpstr>ndarray的基本操作-改变数组形状</vt:lpstr>
      <vt:lpstr>ndarray的基本操作-堆叠</vt:lpstr>
      <vt:lpstr>ndarray的运算</vt:lpstr>
      <vt:lpstr>ndarray的运算</vt:lpstr>
      <vt:lpstr>ndarray的运算</vt:lpstr>
      <vt:lpstr>ndarray的运算—统计</vt:lpstr>
      <vt:lpstr>ndarray的运算—统计</vt:lpstr>
      <vt:lpstr>布尔数组</vt:lpstr>
      <vt:lpstr>布尔数组</vt:lpstr>
      <vt:lpstr>where函数</vt:lpstr>
      <vt:lpstr>10.2.4 ufunc函数</vt:lpstr>
      <vt:lpstr>ndarray的ufunc函数</vt:lpstr>
      <vt:lpstr>ndarray的ufunc函数</vt:lpstr>
      <vt:lpstr>10.2.5 专门的应用</vt:lpstr>
      <vt:lpstr>ndarray的专门应用—线性代数</vt:lpstr>
      <vt:lpstr>求解线性方程组</vt:lpstr>
      <vt:lpstr>求解非线性方程组</vt:lpstr>
      <vt:lpstr>pandas</vt:lpstr>
      <vt:lpstr>10.3.1 Series</vt:lpstr>
      <vt:lpstr>Series</vt:lpstr>
      <vt:lpstr>自定义Series的index</vt:lpstr>
      <vt:lpstr>自定义Series的index</vt:lpstr>
      <vt:lpstr>Series的基本运算</vt:lpstr>
      <vt:lpstr>Series的基本运算</vt:lpstr>
      <vt:lpstr>Series的数据对齐</vt:lpstr>
      <vt:lpstr>Series的数据对齐</vt:lpstr>
      <vt:lpstr>10.3.2 DataFrame</vt:lpstr>
      <vt:lpstr>DataFrame</vt:lpstr>
      <vt:lpstr>创建DataFrame</vt:lpstr>
      <vt:lpstr>DataFrame的索引和值</vt:lpstr>
      <vt:lpstr>设定DataFrame的索引</vt:lpstr>
      <vt:lpstr>设定DataFrame的索引</vt:lpstr>
      <vt:lpstr>修改DataFrame-添加列</vt:lpstr>
      <vt:lpstr>修改DataFrame-添加行</vt:lpstr>
      <vt:lpstr>修改DataFrame-添加行</vt:lpstr>
      <vt:lpstr>修改DataFrame-添加行</vt:lpstr>
      <vt:lpstr>删除</vt:lpstr>
      <vt:lpstr>修改DataFrame</vt:lpstr>
      <vt:lpstr>DataFrame数据存取</vt:lpstr>
      <vt:lpstr>DataFrame数据存取-读csv文件</vt:lpstr>
      <vt:lpstr>DataFrame数据存取-写csv文件</vt:lpstr>
      <vt:lpstr>DataFrame数据存取-读写excel文件</vt:lpstr>
      <vt:lpstr>DataFrame数据存取-读写excel文件</vt:lpstr>
      <vt:lpstr>DataFrame数据存取-处理空值-删除</vt:lpstr>
      <vt:lpstr>DataFrame数据存取-处理空值-删除</vt:lpstr>
      <vt:lpstr>DataFrame数据存取-处理空值-填充</vt:lpstr>
      <vt:lpstr>DataFrame数据存取-处理空值-填充</vt:lpstr>
      <vt:lpstr>DataFrame数据存取-处理空值-填充</vt:lpstr>
      <vt:lpstr>DataFrame数据存取-处理空值-填充</vt:lpstr>
      <vt:lpstr>DataFrame数据选择</vt:lpstr>
      <vt:lpstr>DataFrame数据选择-选择行</vt:lpstr>
      <vt:lpstr>DataFrame数据选择-选择列</vt:lpstr>
      <vt:lpstr>DataFrame数据选择-选择区域</vt:lpstr>
      <vt:lpstr>DataFrame数据选择-选择区域</vt:lpstr>
      <vt:lpstr>DataFrame数据选择-选择区域-重新索引</vt:lpstr>
      <vt:lpstr>DataFrame数据选择-条件筛选</vt:lpstr>
      <vt:lpstr>10.3.3 Series和DataFrame            数据统计与分析</vt:lpstr>
      <vt:lpstr>数据统计与分析</vt:lpstr>
      <vt:lpstr>数据统计与分析-简单统计</vt:lpstr>
      <vt:lpstr>数据统计与分析-排序</vt:lpstr>
      <vt:lpstr>数据统计与分析-简单统计与筛选</vt:lpstr>
      <vt:lpstr>数据统计与分析-简单统计与筛选</vt:lpstr>
      <vt:lpstr>数据统计与分析-describe</vt:lpstr>
      <vt:lpstr>数据统计与分析-corr</vt:lpstr>
      <vt:lpstr>Matplotlib</vt:lpstr>
      <vt:lpstr>Matplotlib绘图</vt:lpstr>
      <vt:lpstr>10.4.1 Matplotlib绘图基本方法</vt:lpstr>
      <vt:lpstr>折线图</vt:lpstr>
      <vt:lpstr>折线图-绘制多组数据</vt:lpstr>
      <vt:lpstr>绘制其他类型的图</vt:lpstr>
      <vt:lpstr>10.4.2 Matplotlib图形属性控制</vt:lpstr>
      <vt:lpstr>Matplotlib属性</vt:lpstr>
      <vt:lpstr>色彩和样式</vt:lpstr>
      <vt:lpstr>色彩和样式</vt:lpstr>
      <vt:lpstr>多种属性</vt:lpstr>
      <vt:lpstr>文字</vt:lpstr>
      <vt:lpstr>绘制子图</vt:lpstr>
      <vt:lpstr>多子图-subplots</vt:lpstr>
      <vt:lpstr>多子图-subplots</vt:lpstr>
      <vt:lpstr>多子图-subplots</vt:lpstr>
      <vt:lpstr>子图-axes</vt:lpstr>
      <vt:lpstr>pandas绘图</vt:lpstr>
      <vt:lpstr>pandas绘图</vt:lpstr>
      <vt:lpstr>pandas绘图</vt:lpstr>
      <vt:lpstr>小结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993</cp:revision>
  <dcterms:created xsi:type="dcterms:W3CDTF">2014-10-11T09:01:24Z</dcterms:created>
  <dcterms:modified xsi:type="dcterms:W3CDTF">2019-05-04T04:00:32Z</dcterms:modified>
</cp:coreProperties>
</file>