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1"/>
  </p:notesMasterIdLst>
  <p:handoutMasterIdLst>
    <p:handoutMasterId r:id="rId102"/>
  </p:handoutMasterIdLst>
  <p:sldIdLst>
    <p:sldId id="256" r:id="rId2"/>
    <p:sldId id="277" r:id="rId3"/>
    <p:sldId id="422" r:id="rId4"/>
    <p:sldId id="352" r:id="rId5"/>
    <p:sldId id="428" r:id="rId6"/>
    <p:sldId id="356" r:id="rId7"/>
    <p:sldId id="355" r:id="rId8"/>
    <p:sldId id="357" r:id="rId9"/>
    <p:sldId id="484" r:id="rId10"/>
    <p:sldId id="423" r:id="rId11"/>
    <p:sldId id="361" r:id="rId12"/>
    <p:sldId id="468" r:id="rId13"/>
    <p:sldId id="416" r:id="rId14"/>
    <p:sldId id="358" r:id="rId15"/>
    <p:sldId id="485" r:id="rId16"/>
    <p:sldId id="359" r:id="rId17"/>
    <p:sldId id="406" r:id="rId18"/>
    <p:sldId id="476" r:id="rId19"/>
    <p:sldId id="414" r:id="rId20"/>
    <p:sldId id="486" r:id="rId21"/>
    <p:sldId id="364" r:id="rId22"/>
    <p:sldId id="430" r:id="rId23"/>
    <p:sldId id="365" r:id="rId24"/>
    <p:sldId id="431" r:id="rId25"/>
    <p:sldId id="487" r:id="rId26"/>
    <p:sldId id="432" r:id="rId27"/>
    <p:sldId id="433" r:id="rId28"/>
    <p:sldId id="470" r:id="rId29"/>
    <p:sldId id="488" r:id="rId30"/>
    <p:sldId id="491" r:id="rId31"/>
    <p:sldId id="489" r:id="rId32"/>
    <p:sldId id="471" r:id="rId33"/>
    <p:sldId id="435" r:id="rId34"/>
    <p:sldId id="490" r:id="rId35"/>
    <p:sldId id="477" r:id="rId36"/>
    <p:sldId id="492" r:id="rId37"/>
    <p:sldId id="436" r:id="rId38"/>
    <p:sldId id="366" r:id="rId39"/>
    <p:sldId id="367" r:id="rId40"/>
    <p:sldId id="370" r:id="rId41"/>
    <p:sldId id="371" r:id="rId42"/>
    <p:sldId id="478" r:id="rId43"/>
    <p:sldId id="479" r:id="rId44"/>
    <p:sldId id="373" r:id="rId45"/>
    <p:sldId id="374" r:id="rId46"/>
    <p:sldId id="407" r:id="rId47"/>
    <p:sldId id="376" r:id="rId48"/>
    <p:sldId id="377" r:id="rId49"/>
    <p:sldId id="437" r:id="rId50"/>
    <p:sldId id="442" r:id="rId51"/>
    <p:sldId id="417" r:id="rId52"/>
    <p:sldId id="379" r:id="rId53"/>
    <p:sldId id="380" r:id="rId54"/>
    <p:sldId id="381" r:id="rId55"/>
    <p:sldId id="382" r:id="rId56"/>
    <p:sldId id="439" r:id="rId57"/>
    <p:sldId id="383" r:id="rId58"/>
    <p:sldId id="418" r:id="rId59"/>
    <p:sldId id="445" r:id="rId60"/>
    <p:sldId id="444" r:id="rId61"/>
    <p:sldId id="446" r:id="rId62"/>
    <p:sldId id="447" r:id="rId63"/>
    <p:sldId id="443" r:id="rId64"/>
    <p:sldId id="387" r:id="rId65"/>
    <p:sldId id="408" r:id="rId66"/>
    <p:sldId id="450" r:id="rId67"/>
    <p:sldId id="448" r:id="rId68"/>
    <p:sldId id="389" r:id="rId69"/>
    <p:sldId id="493" r:id="rId70"/>
    <p:sldId id="451" r:id="rId71"/>
    <p:sldId id="494" r:id="rId72"/>
    <p:sldId id="480" r:id="rId73"/>
    <p:sldId id="452" r:id="rId74"/>
    <p:sldId id="481" r:id="rId75"/>
    <p:sldId id="390" r:id="rId76"/>
    <p:sldId id="473" r:id="rId77"/>
    <p:sldId id="482" r:id="rId78"/>
    <p:sldId id="391" r:id="rId79"/>
    <p:sldId id="474" r:id="rId80"/>
    <p:sldId id="453" r:id="rId81"/>
    <p:sldId id="454" r:id="rId82"/>
    <p:sldId id="393" r:id="rId83"/>
    <p:sldId id="409" r:id="rId84"/>
    <p:sldId id="455" r:id="rId85"/>
    <p:sldId id="461" r:id="rId86"/>
    <p:sldId id="395" r:id="rId87"/>
    <p:sldId id="397" r:id="rId88"/>
    <p:sldId id="396" r:id="rId89"/>
    <p:sldId id="495" r:id="rId90"/>
    <p:sldId id="496" r:id="rId91"/>
    <p:sldId id="465" r:id="rId92"/>
    <p:sldId id="467" r:id="rId93"/>
    <p:sldId id="462" r:id="rId94"/>
    <p:sldId id="400" r:id="rId95"/>
    <p:sldId id="401" r:id="rId96"/>
    <p:sldId id="411" r:id="rId97"/>
    <p:sldId id="466" r:id="rId98"/>
    <p:sldId id="412" r:id="rId99"/>
    <p:sldId id="472" r:id="rId10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74A8"/>
    <a:srgbClr val="3333FF"/>
    <a:srgbClr val="898989"/>
    <a:srgbClr val="3366FF"/>
    <a:srgbClr val="6699FF"/>
    <a:srgbClr val="376092"/>
    <a:srgbClr val="F5F395"/>
    <a:srgbClr val="F1EE64"/>
    <a:srgbClr val="0000FF"/>
    <a:srgbClr val="FFD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9" autoAdjust="0"/>
    <p:restoredTop sz="83728" autoAdjust="0"/>
  </p:normalViewPr>
  <p:slideViewPr>
    <p:cSldViewPr>
      <p:cViewPr varScale="1">
        <p:scale>
          <a:sx n="115" d="100"/>
          <a:sy n="115" d="100"/>
        </p:scale>
        <p:origin x="1074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84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23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23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51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10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21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017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1946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11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6340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11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474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6340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9668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2466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6577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466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395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915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0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819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307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6089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307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39FAE1-48AD-4584-A57C-B1F0A648380C}" type="slidenum">
              <a:rPr lang="zh-CN" altLang="en-US" smtClean="0"/>
              <a:pPr>
                <a:defRPr/>
              </a:pPr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8518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5581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7127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219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538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5046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9011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7540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754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70718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00481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723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8470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562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775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71257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209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0874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86144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109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548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1099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F01293E7-0990-4482-ABEE-7F3C0D8CE390}" type="slidenum">
              <a:rPr lang="zh-CN" altLang="en-US" smtClean="0">
                <a:latin typeface="Calibri" panose="020F0502020204030204" pitchFamily="34" charset="0"/>
              </a:rPr>
              <a:pPr/>
              <a:t>91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8940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5036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1378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936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54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83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978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783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2461919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片占位符 2"/>
          <p:cNvSpPr>
            <a:spLocks noGrp="1"/>
          </p:cNvSpPr>
          <p:nvPr>
            <p:ph type="pic" idx="10"/>
          </p:nvPr>
        </p:nvSpPr>
        <p:spPr>
          <a:xfrm>
            <a:off x="3347864" y="789552"/>
            <a:ext cx="2088232" cy="1458162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5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467395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7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331648" y="266103"/>
            <a:ext cx="6355715" cy="2521672"/>
            <a:chOff x="611560" y="266102"/>
            <a:chExt cx="7704857" cy="2350355"/>
          </a:xfrm>
        </p:grpSpPr>
        <p:pic>
          <p:nvPicPr>
            <p:cNvPr id="9" name="图片 8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同心圆 40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标题 1"/>
          <p:cNvSpPr>
            <a:spLocks noGrp="1"/>
          </p:cNvSpPr>
          <p:nvPr>
            <p:ph type="ctrTitle"/>
          </p:nvPr>
        </p:nvSpPr>
        <p:spPr>
          <a:xfrm>
            <a:off x="1115616" y="3221650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66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34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>
            <a:spLocks noGrp="1"/>
          </p:cNvSpPr>
          <p:nvPr>
            <p:ph idx="11"/>
          </p:nvPr>
        </p:nvSpPr>
        <p:spPr>
          <a:xfrm>
            <a:off x="605852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3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>
            <p:ph idx="13"/>
          </p:nvPr>
        </p:nvSpPr>
        <p:spPr>
          <a:xfrm>
            <a:off x="363590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6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4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9526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643966" y="123479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notesSlide" Target="../notesSlides/notesSlide15.xml"/><Relationship Id="rId3" Type="http://schemas.openxmlformats.org/officeDocument/2006/relationships/tags" Target="../tags/tag14.xml"/><Relationship Id="rId21" Type="http://schemas.openxmlformats.org/officeDocument/2006/relationships/tags" Target="../tags/tag32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slideLayout" Target="../slideLayouts/slideLayout11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29" Type="http://schemas.openxmlformats.org/officeDocument/2006/relationships/image" Target="../media/image4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image" Target="../media/image3.png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W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tags" Target="../tags/tag57.xml"/><Relationship Id="rId3" Type="http://schemas.openxmlformats.org/officeDocument/2006/relationships/tags" Target="../tags/tag42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tags" Target="../tags/tag59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10" Type="http://schemas.openxmlformats.org/officeDocument/2006/relationships/tags" Target="../tags/tag49.xml"/><Relationship Id="rId19" Type="http://schemas.openxmlformats.org/officeDocument/2006/relationships/tags" Target="../tags/tag58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image" Target="../media/image1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tags" Target="../tags/tag72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17" Type="http://schemas.openxmlformats.org/officeDocument/2006/relationships/slideLayout" Target="../slideLayouts/slideLayout11.xml"/><Relationship Id="rId2" Type="http://schemas.openxmlformats.org/officeDocument/2006/relationships/tags" Target="../tags/tag61.xml"/><Relationship Id="rId16" Type="http://schemas.openxmlformats.org/officeDocument/2006/relationships/tags" Target="../tags/tag75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5" Type="http://schemas.openxmlformats.org/officeDocument/2006/relationships/tags" Target="../tags/tag64.xml"/><Relationship Id="rId15" Type="http://schemas.openxmlformats.org/officeDocument/2006/relationships/tags" Target="../tags/tag74.xml"/><Relationship Id="rId10" Type="http://schemas.openxmlformats.org/officeDocument/2006/relationships/tags" Target="../tags/tag69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tags" Target="../tags/tag7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2" Type="http://schemas.openxmlformats.org/officeDocument/2006/relationships/tags" Target="../tags/tag77.xml"/><Relationship Id="rId16" Type="http://schemas.openxmlformats.org/officeDocument/2006/relationships/notesSlide" Target="../notesSlides/notesSlide51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slideLayout" Target="../slideLayouts/slideLayout11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 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基础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793329" y="2787774"/>
            <a:ext cx="5514975" cy="540544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en-US" altLang="zh-CN" sz="2000" dirty="0" smtClean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Chap2 Python Basic</a:t>
            </a:r>
            <a:endParaRPr lang="zh-CN" altLang="en-US" sz="2000" dirty="0">
              <a:solidFill>
                <a:srgbClr val="FFF0B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3995824"/>
            <a:ext cx="5472608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Teaching</a:t>
            </a:r>
          </a:p>
          <a:p>
            <a:pPr algn="ctr">
              <a:lnSpc>
                <a:spcPct val="110000"/>
              </a:lnSpc>
            </a:pPr>
            <a:r>
              <a:rPr lang="en-US" altLang="zh-CN" sz="140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</a:t>
            </a:r>
            <a:r>
              <a:rPr lang="en-US" altLang="zh-CN" sz="140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University</a:t>
            </a:r>
            <a:endParaRPr lang="en-US" altLang="zh-CN" sz="140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027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2.1.2 Python</a:t>
            </a:r>
            <a:r>
              <a:rPr lang="zh-CN" altLang="zh-CN" dirty="0"/>
              <a:t>程序设计风格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86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zh-CN" altLang="en-US" dirty="0" smtClean="0"/>
              <a:t>风格（</a:t>
            </a:r>
            <a:r>
              <a:rPr lang="zh-CN" altLang="en-US" dirty="0"/>
              <a:t>一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35597" y="1113588"/>
            <a:ext cx="800219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缩进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67544" y="1275606"/>
            <a:ext cx="3503015" cy="3036429"/>
            <a:chOff x="467544" y="2060848"/>
            <a:chExt cx="3981799" cy="3688531"/>
          </a:xfrm>
        </p:grpSpPr>
        <p:sp>
          <p:nvSpPr>
            <p:cNvPr id="26" name="任意多边形 25"/>
            <p:cNvSpPr/>
            <p:nvPr/>
          </p:nvSpPr>
          <p:spPr>
            <a:xfrm rot="16200000" flipH="1" flipV="1">
              <a:off x="3162336" y="5017859"/>
              <a:ext cx="731520" cy="731520"/>
            </a:xfrm>
            <a:custGeom>
              <a:avLst/>
              <a:gdLst>
                <a:gd name="connsiteX0" fmla="*/ 0 w 806805"/>
                <a:gd name="connsiteY0" fmla="*/ 801149 h 1176129"/>
                <a:gd name="connsiteX1" fmla="*/ 0 w 806805"/>
                <a:gd name="connsiteY1" fmla="*/ 1079922 h 1176129"/>
                <a:gd name="connsiteX2" fmla="*/ 96207 w 806805"/>
                <a:gd name="connsiteY2" fmla="*/ 1176129 h 1176129"/>
                <a:gd name="connsiteX3" fmla="*/ 337810 w 806805"/>
                <a:gd name="connsiteY3" fmla="*/ 1176129 h 1176129"/>
                <a:gd name="connsiteX4" fmla="*/ 337810 w 806805"/>
                <a:gd name="connsiteY4" fmla="*/ 769628 h 1176129"/>
                <a:gd name="connsiteX5" fmla="*/ 343752 w 806805"/>
                <a:gd name="connsiteY5" fmla="*/ 740194 h 1176129"/>
                <a:gd name="connsiteX6" fmla="*/ 347329 w 806805"/>
                <a:gd name="connsiteY6" fmla="*/ 734888 h 1176129"/>
                <a:gd name="connsiteX7" fmla="*/ 360020 w 806805"/>
                <a:gd name="connsiteY7" fmla="*/ 743445 h 1176129"/>
                <a:gd name="connsiteX8" fmla="*/ 392290 w 806805"/>
                <a:gd name="connsiteY8" fmla="*/ 749960 h 1176129"/>
                <a:gd name="connsiteX9" fmla="*/ 723900 w 806805"/>
                <a:gd name="connsiteY9" fmla="*/ 749960 h 1176129"/>
                <a:gd name="connsiteX10" fmla="*/ 806805 w 806805"/>
                <a:gd name="connsiteY10" fmla="*/ 667055 h 1176129"/>
                <a:gd name="connsiteX11" fmla="*/ 806805 w 806805"/>
                <a:gd name="connsiteY11" fmla="*/ 82905 h 1176129"/>
                <a:gd name="connsiteX12" fmla="*/ 723900 w 806805"/>
                <a:gd name="connsiteY12" fmla="*/ 0 h 1176129"/>
                <a:gd name="connsiteX13" fmla="*/ 392290 w 806805"/>
                <a:gd name="connsiteY13" fmla="*/ 0 h 1176129"/>
                <a:gd name="connsiteX14" fmla="*/ 309385 w 806805"/>
                <a:gd name="connsiteY14" fmla="*/ 82905 h 1176129"/>
                <a:gd name="connsiteX15" fmla="*/ 309385 w 806805"/>
                <a:gd name="connsiteY15" fmla="*/ 667055 h 1176129"/>
                <a:gd name="connsiteX16" fmla="*/ 309386 w 806805"/>
                <a:gd name="connsiteY16" fmla="*/ 667058 h 1176129"/>
                <a:gd name="connsiteX17" fmla="*/ 309386 w 806805"/>
                <a:gd name="connsiteY17" fmla="*/ 716968 h 1176129"/>
                <a:gd name="connsiteX18" fmla="*/ 225204 w 806805"/>
                <a:gd name="connsiteY18" fmla="*/ 801149 h 117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6805" h="1176129">
                  <a:moveTo>
                    <a:pt x="0" y="801149"/>
                  </a:moveTo>
                  <a:lnTo>
                    <a:pt x="0" y="1079922"/>
                  </a:lnTo>
                  <a:cubicBezTo>
                    <a:pt x="0" y="1133056"/>
                    <a:pt x="43073" y="1176129"/>
                    <a:pt x="96207" y="1176129"/>
                  </a:cubicBezTo>
                  <a:lnTo>
                    <a:pt x="337810" y="1176129"/>
                  </a:lnTo>
                  <a:lnTo>
                    <a:pt x="337810" y="769628"/>
                  </a:lnTo>
                  <a:cubicBezTo>
                    <a:pt x="337810" y="759187"/>
                    <a:pt x="339926" y="749240"/>
                    <a:pt x="343752" y="740194"/>
                  </a:cubicBezTo>
                  <a:lnTo>
                    <a:pt x="347329" y="734888"/>
                  </a:lnTo>
                  <a:lnTo>
                    <a:pt x="360020" y="743445"/>
                  </a:lnTo>
                  <a:cubicBezTo>
                    <a:pt x="369939" y="747640"/>
                    <a:pt x="380844" y="749960"/>
                    <a:pt x="392290" y="749960"/>
                  </a:cubicBezTo>
                  <a:lnTo>
                    <a:pt x="723900" y="749960"/>
                  </a:lnTo>
                  <a:cubicBezTo>
                    <a:pt x="769687" y="749960"/>
                    <a:pt x="806805" y="712842"/>
                    <a:pt x="806805" y="667055"/>
                  </a:cubicBezTo>
                  <a:lnTo>
                    <a:pt x="806805" y="82905"/>
                  </a:lnTo>
                  <a:cubicBezTo>
                    <a:pt x="806805" y="37118"/>
                    <a:pt x="769687" y="0"/>
                    <a:pt x="723900" y="0"/>
                  </a:cubicBezTo>
                  <a:lnTo>
                    <a:pt x="392290" y="0"/>
                  </a:lnTo>
                  <a:cubicBezTo>
                    <a:pt x="346503" y="0"/>
                    <a:pt x="309385" y="37118"/>
                    <a:pt x="309385" y="82905"/>
                  </a:cubicBezTo>
                  <a:lnTo>
                    <a:pt x="309385" y="667055"/>
                  </a:lnTo>
                  <a:lnTo>
                    <a:pt x="309386" y="667058"/>
                  </a:lnTo>
                  <a:lnTo>
                    <a:pt x="309386" y="716968"/>
                  </a:lnTo>
                  <a:cubicBezTo>
                    <a:pt x="309386" y="763460"/>
                    <a:pt x="271696" y="801149"/>
                    <a:pt x="225204" y="801149"/>
                  </a:cubicBezTo>
                  <a:close/>
                </a:path>
              </a:pathLst>
            </a:custGeom>
            <a:solidFill>
              <a:srgbClr val="FF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sz="120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515198" y="5366175"/>
              <a:ext cx="304941" cy="303761"/>
            </a:xfrm>
            <a:custGeom>
              <a:avLst/>
              <a:gdLst>
                <a:gd name="connsiteX0" fmla="*/ 59769 w 479228"/>
                <a:gd name="connsiteY0" fmla="*/ 0 h 358606"/>
                <a:gd name="connsiteX1" fmla="*/ 419459 w 479228"/>
                <a:gd name="connsiteY1" fmla="*/ 0 h 358606"/>
                <a:gd name="connsiteX2" fmla="*/ 479228 w 479228"/>
                <a:gd name="connsiteY2" fmla="*/ 59769 h 358606"/>
                <a:gd name="connsiteX3" fmla="*/ 479228 w 479228"/>
                <a:gd name="connsiteY3" fmla="*/ 298837 h 358606"/>
                <a:gd name="connsiteX4" fmla="*/ 419459 w 479228"/>
                <a:gd name="connsiteY4" fmla="*/ 358606 h 358606"/>
                <a:gd name="connsiteX5" fmla="*/ 59769 w 479228"/>
                <a:gd name="connsiteY5" fmla="*/ 358606 h 358606"/>
                <a:gd name="connsiteX6" fmla="*/ 0 w 479228"/>
                <a:gd name="connsiteY6" fmla="*/ 298837 h 358606"/>
                <a:gd name="connsiteX7" fmla="*/ 0 w 479228"/>
                <a:gd name="connsiteY7" fmla="*/ 59769 h 358606"/>
                <a:gd name="connsiteX8" fmla="*/ 59769 w 479228"/>
                <a:gd name="connsiteY8" fmla="*/ 0 h 35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228" h="358606">
                  <a:moveTo>
                    <a:pt x="59769" y="0"/>
                  </a:moveTo>
                  <a:lnTo>
                    <a:pt x="419459" y="0"/>
                  </a:lnTo>
                  <a:cubicBezTo>
                    <a:pt x="452469" y="0"/>
                    <a:pt x="479228" y="26759"/>
                    <a:pt x="479228" y="59769"/>
                  </a:cubicBezTo>
                  <a:lnTo>
                    <a:pt x="479228" y="298837"/>
                  </a:lnTo>
                  <a:cubicBezTo>
                    <a:pt x="479228" y="331847"/>
                    <a:pt x="452469" y="358606"/>
                    <a:pt x="419459" y="358606"/>
                  </a:cubicBezTo>
                  <a:lnTo>
                    <a:pt x="59769" y="358606"/>
                  </a:lnTo>
                  <a:cubicBezTo>
                    <a:pt x="26759" y="358606"/>
                    <a:pt x="0" y="331847"/>
                    <a:pt x="0" y="298837"/>
                  </a:cubicBezTo>
                  <a:lnTo>
                    <a:pt x="0" y="59769"/>
                  </a:lnTo>
                  <a:cubicBezTo>
                    <a:pt x="0" y="26759"/>
                    <a:pt x="26759" y="0"/>
                    <a:pt x="597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25400" dir="3780000">
                <a:prstClr val="black">
                  <a:alpha val="2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500" b="1" dirty="0">
                  <a:ln w="10541" cmpd="sng">
                    <a:noFill/>
                    <a:prstDash val="solid"/>
                  </a:ln>
                  <a:solidFill>
                    <a:srgbClr val="FF7979"/>
                  </a:solidFill>
                </a:rPr>
                <a:t>03</a:t>
              </a:r>
              <a:endParaRPr lang="zh-CN" altLang="en-US" sz="1500" b="1" dirty="0">
                <a:ln w="10541" cmpd="sng">
                  <a:noFill/>
                  <a:prstDash val="solid"/>
                </a:ln>
                <a:solidFill>
                  <a:srgbClr val="FF7979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263190" y="2060848"/>
              <a:ext cx="957431" cy="1179308"/>
            </a:xfrm>
            <a:custGeom>
              <a:avLst/>
              <a:gdLst>
                <a:gd name="connsiteX0" fmla="*/ 508904 w 1339215"/>
                <a:gd name="connsiteY0" fmla="*/ 0 h 1392783"/>
                <a:gd name="connsiteX1" fmla="*/ 1205291 w 1339215"/>
                <a:gd name="connsiteY1" fmla="*/ 0 h 1392783"/>
                <a:gd name="connsiteX2" fmla="*/ 1339215 w 1339215"/>
                <a:gd name="connsiteY2" fmla="*/ 133924 h 1392783"/>
                <a:gd name="connsiteX3" fmla="*/ 1339215 w 1339215"/>
                <a:gd name="connsiteY3" fmla="*/ 669605 h 1392783"/>
                <a:gd name="connsiteX4" fmla="*/ 1205291 w 1339215"/>
                <a:gd name="connsiteY4" fmla="*/ 803529 h 1392783"/>
                <a:gd name="connsiteX5" fmla="*/ 857098 w 1339215"/>
                <a:gd name="connsiteY5" fmla="*/ 803529 h 1392783"/>
                <a:gd name="connsiteX6" fmla="*/ 607115 w 1339215"/>
                <a:gd name="connsiteY6" fmla="*/ 803529 h 1392783"/>
                <a:gd name="connsiteX7" fmla="*/ 428549 w 1339215"/>
                <a:gd name="connsiteY7" fmla="*/ 982095 h 1392783"/>
                <a:gd name="connsiteX8" fmla="*/ 428549 w 1339215"/>
                <a:gd name="connsiteY8" fmla="*/ 1392783 h 1392783"/>
                <a:gd name="connsiteX9" fmla="*/ 133924 w 1339215"/>
                <a:gd name="connsiteY9" fmla="*/ 1392783 h 1392783"/>
                <a:gd name="connsiteX10" fmla="*/ 0 w 1339215"/>
                <a:gd name="connsiteY10" fmla="*/ 1258859 h 1392783"/>
                <a:gd name="connsiteX11" fmla="*/ 0 w 1339215"/>
                <a:gd name="connsiteY11" fmla="*/ 910666 h 1392783"/>
                <a:gd name="connsiteX12" fmla="*/ 196414 w 1339215"/>
                <a:gd name="connsiteY12" fmla="*/ 910666 h 1392783"/>
                <a:gd name="connsiteX13" fmla="*/ 374980 w 1339215"/>
                <a:gd name="connsiteY13" fmla="*/ 732100 h 1392783"/>
                <a:gd name="connsiteX14" fmla="*/ 374980 w 1339215"/>
                <a:gd name="connsiteY14" fmla="*/ 669605 h 1392783"/>
                <a:gd name="connsiteX15" fmla="*/ 374980 w 1339215"/>
                <a:gd name="connsiteY15" fmla="*/ 589254 h 1392783"/>
                <a:gd name="connsiteX16" fmla="*/ 374980 w 1339215"/>
                <a:gd name="connsiteY16" fmla="*/ 133924 h 1392783"/>
                <a:gd name="connsiteX17" fmla="*/ 508904 w 1339215"/>
                <a:gd name="connsiteY17" fmla="*/ 0 h 139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39215" h="1392783">
                  <a:moveTo>
                    <a:pt x="508904" y="0"/>
                  </a:moveTo>
                  <a:lnTo>
                    <a:pt x="1205291" y="0"/>
                  </a:lnTo>
                  <a:cubicBezTo>
                    <a:pt x="1279255" y="0"/>
                    <a:pt x="1339215" y="59960"/>
                    <a:pt x="1339215" y="133924"/>
                  </a:cubicBezTo>
                  <a:lnTo>
                    <a:pt x="1339215" y="669605"/>
                  </a:lnTo>
                  <a:cubicBezTo>
                    <a:pt x="1339215" y="743569"/>
                    <a:pt x="1279255" y="803529"/>
                    <a:pt x="1205291" y="803529"/>
                  </a:cubicBezTo>
                  <a:lnTo>
                    <a:pt x="857098" y="803529"/>
                  </a:lnTo>
                  <a:lnTo>
                    <a:pt x="607115" y="803529"/>
                  </a:lnTo>
                  <a:cubicBezTo>
                    <a:pt x="508496" y="803529"/>
                    <a:pt x="428549" y="883476"/>
                    <a:pt x="428549" y="982095"/>
                  </a:cubicBezTo>
                  <a:lnTo>
                    <a:pt x="428549" y="1392783"/>
                  </a:lnTo>
                  <a:lnTo>
                    <a:pt x="133924" y="1392783"/>
                  </a:lnTo>
                  <a:cubicBezTo>
                    <a:pt x="59960" y="1392783"/>
                    <a:pt x="0" y="1332823"/>
                    <a:pt x="0" y="1258859"/>
                  </a:cubicBezTo>
                  <a:lnTo>
                    <a:pt x="0" y="910666"/>
                  </a:lnTo>
                  <a:lnTo>
                    <a:pt x="196414" y="910666"/>
                  </a:lnTo>
                  <a:cubicBezTo>
                    <a:pt x="295033" y="910666"/>
                    <a:pt x="374980" y="830719"/>
                    <a:pt x="374980" y="732100"/>
                  </a:cubicBezTo>
                  <a:lnTo>
                    <a:pt x="374980" y="669605"/>
                  </a:lnTo>
                  <a:lnTo>
                    <a:pt x="374980" y="589254"/>
                  </a:lnTo>
                  <a:lnTo>
                    <a:pt x="374980" y="133924"/>
                  </a:lnTo>
                  <a:cubicBezTo>
                    <a:pt x="374980" y="59960"/>
                    <a:pt x="434940" y="0"/>
                    <a:pt x="508904" y="0"/>
                  </a:cubicBezTo>
                  <a:close/>
                </a:path>
              </a:pathLst>
            </a:custGeom>
            <a:solidFill>
              <a:srgbClr val="73BE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sz="1200"/>
            </a:p>
          </p:txBody>
        </p:sp>
        <p:sp>
          <p:nvSpPr>
            <p:cNvPr id="29" name="任意多边形 28"/>
            <p:cNvSpPr/>
            <p:nvPr/>
          </p:nvSpPr>
          <p:spPr>
            <a:xfrm rot="16200000">
              <a:off x="536124" y="2975249"/>
              <a:ext cx="952052" cy="1089212"/>
            </a:xfrm>
            <a:custGeom>
              <a:avLst/>
              <a:gdLst>
                <a:gd name="connsiteX0" fmla="*/ 1124940 w 1124940"/>
                <a:gd name="connsiteY0" fmla="*/ 116068 h 1285647"/>
                <a:gd name="connsiteX1" fmla="*/ 1124940 w 1124940"/>
                <a:gd name="connsiteY1" fmla="*/ 580324 h 1285647"/>
                <a:gd name="connsiteX2" fmla="*/ 1008872 w 1124940"/>
                <a:gd name="connsiteY2" fmla="*/ 696392 h 1285647"/>
                <a:gd name="connsiteX3" fmla="*/ 857097 w 1124940"/>
                <a:gd name="connsiteY3" fmla="*/ 696392 h 1285647"/>
                <a:gd name="connsiteX4" fmla="*/ 857097 w 1124940"/>
                <a:gd name="connsiteY4" fmla="*/ 696394 h 1285647"/>
                <a:gd name="connsiteX5" fmla="*/ 544617 w 1124940"/>
                <a:gd name="connsiteY5" fmla="*/ 696394 h 1285647"/>
                <a:gd name="connsiteX6" fmla="*/ 428549 w 1124940"/>
                <a:gd name="connsiteY6" fmla="*/ 812462 h 1285647"/>
                <a:gd name="connsiteX7" fmla="*/ 428549 w 1124940"/>
                <a:gd name="connsiteY7" fmla="*/ 1276719 h 1285647"/>
                <a:gd name="connsiteX8" fmla="*/ 430351 w 1124940"/>
                <a:gd name="connsiteY8" fmla="*/ 1285647 h 1285647"/>
                <a:gd name="connsiteX9" fmla="*/ 133924 w 1124940"/>
                <a:gd name="connsiteY9" fmla="*/ 1285647 h 1285647"/>
                <a:gd name="connsiteX10" fmla="*/ 0 w 1124940"/>
                <a:gd name="connsiteY10" fmla="*/ 1151723 h 1285647"/>
                <a:gd name="connsiteX11" fmla="*/ 0 w 1124940"/>
                <a:gd name="connsiteY11" fmla="*/ 803555 h 1285647"/>
                <a:gd name="connsiteX12" fmla="*/ 258909 w 1124940"/>
                <a:gd name="connsiteY12" fmla="*/ 803555 h 1285647"/>
                <a:gd name="connsiteX13" fmla="*/ 374981 w 1124940"/>
                <a:gd name="connsiteY13" fmla="*/ 687483 h 1285647"/>
                <a:gd name="connsiteX14" fmla="*/ 374981 w 1124940"/>
                <a:gd name="connsiteY14" fmla="*/ 580329 h 1285647"/>
                <a:gd name="connsiteX15" fmla="*/ 374980 w 1124940"/>
                <a:gd name="connsiteY15" fmla="*/ 580324 h 1285647"/>
                <a:gd name="connsiteX16" fmla="*/ 374980 w 1124940"/>
                <a:gd name="connsiteY16" fmla="*/ 116068 h 1285647"/>
                <a:gd name="connsiteX17" fmla="*/ 491048 w 1124940"/>
                <a:gd name="connsiteY17" fmla="*/ 0 h 1285647"/>
                <a:gd name="connsiteX18" fmla="*/ 1008872 w 1124940"/>
                <a:gd name="connsiteY18" fmla="*/ 0 h 1285647"/>
                <a:gd name="connsiteX19" fmla="*/ 1124940 w 1124940"/>
                <a:gd name="connsiteY19" fmla="*/ 116068 h 128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24940" h="1285647">
                  <a:moveTo>
                    <a:pt x="1124940" y="116068"/>
                  </a:moveTo>
                  <a:lnTo>
                    <a:pt x="1124940" y="580324"/>
                  </a:lnTo>
                  <a:cubicBezTo>
                    <a:pt x="1124940" y="644427"/>
                    <a:pt x="1072975" y="696392"/>
                    <a:pt x="1008872" y="696392"/>
                  </a:cubicBezTo>
                  <a:lnTo>
                    <a:pt x="857097" y="696392"/>
                  </a:lnTo>
                  <a:lnTo>
                    <a:pt x="857097" y="696394"/>
                  </a:lnTo>
                  <a:lnTo>
                    <a:pt x="544617" y="696394"/>
                  </a:lnTo>
                  <a:cubicBezTo>
                    <a:pt x="480514" y="696394"/>
                    <a:pt x="428549" y="748359"/>
                    <a:pt x="428549" y="812462"/>
                  </a:cubicBezTo>
                  <a:lnTo>
                    <a:pt x="428549" y="1276719"/>
                  </a:lnTo>
                  <a:lnTo>
                    <a:pt x="430351" y="1285647"/>
                  </a:lnTo>
                  <a:lnTo>
                    <a:pt x="133924" y="1285647"/>
                  </a:lnTo>
                  <a:cubicBezTo>
                    <a:pt x="59960" y="1285647"/>
                    <a:pt x="0" y="1225687"/>
                    <a:pt x="0" y="1151723"/>
                  </a:cubicBezTo>
                  <a:lnTo>
                    <a:pt x="0" y="803555"/>
                  </a:lnTo>
                  <a:lnTo>
                    <a:pt x="258909" y="803555"/>
                  </a:lnTo>
                  <a:cubicBezTo>
                    <a:pt x="323014" y="803555"/>
                    <a:pt x="374981" y="751588"/>
                    <a:pt x="374981" y="687483"/>
                  </a:cubicBezTo>
                  <a:lnTo>
                    <a:pt x="374981" y="580329"/>
                  </a:lnTo>
                  <a:lnTo>
                    <a:pt x="374980" y="580324"/>
                  </a:lnTo>
                  <a:lnTo>
                    <a:pt x="374980" y="116068"/>
                  </a:lnTo>
                  <a:cubicBezTo>
                    <a:pt x="374980" y="51965"/>
                    <a:pt x="426945" y="0"/>
                    <a:pt x="491048" y="0"/>
                  </a:cubicBezTo>
                  <a:lnTo>
                    <a:pt x="1008872" y="0"/>
                  </a:lnTo>
                  <a:cubicBezTo>
                    <a:pt x="1072975" y="0"/>
                    <a:pt x="1124940" y="51965"/>
                    <a:pt x="1124940" y="116068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sz="120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26345" y="3126308"/>
              <a:ext cx="451038" cy="451038"/>
            </a:xfrm>
            <a:custGeom>
              <a:avLst/>
              <a:gdLst>
                <a:gd name="connsiteX0" fmla="*/ 88748 w 532475"/>
                <a:gd name="connsiteY0" fmla="*/ 0 h 532475"/>
                <a:gd name="connsiteX1" fmla="*/ 443727 w 532475"/>
                <a:gd name="connsiteY1" fmla="*/ 0 h 532475"/>
                <a:gd name="connsiteX2" fmla="*/ 532475 w 532475"/>
                <a:gd name="connsiteY2" fmla="*/ 88748 h 532475"/>
                <a:gd name="connsiteX3" fmla="*/ 532475 w 532475"/>
                <a:gd name="connsiteY3" fmla="*/ 443727 h 532475"/>
                <a:gd name="connsiteX4" fmla="*/ 443727 w 532475"/>
                <a:gd name="connsiteY4" fmla="*/ 532475 h 532475"/>
                <a:gd name="connsiteX5" fmla="*/ 88748 w 532475"/>
                <a:gd name="connsiteY5" fmla="*/ 532475 h 532475"/>
                <a:gd name="connsiteX6" fmla="*/ 0 w 532475"/>
                <a:gd name="connsiteY6" fmla="*/ 443727 h 532475"/>
                <a:gd name="connsiteX7" fmla="*/ 0 w 532475"/>
                <a:gd name="connsiteY7" fmla="*/ 88748 h 532475"/>
                <a:gd name="connsiteX8" fmla="*/ 88748 w 532475"/>
                <a:gd name="connsiteY8" fmla="*/ 0 h 53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475" h="532475">
                  <a:moveTo>
                    <a:pt x="88748" y="0"/>
                  </a:moveTo>
                  <a:lnTo>
                    <a:pt x="443727" y="0"/>
                  </a:lnTo>
                  <a:cubicBezTo>
                    <a:pt x="492741" y="0"/>
                    <a:pt x="532475" y="39734"/>
                    <a:pt x="532475" y="88748"/>
                  </a:cubicBezTo>
                  <a:lnTo>
                    <a:pt x="532475" y="443727"/>
                  </a:lnTo>
                  <a:cubicBezTo>
                    <a:pt x="532475" y="492741"/>
                    <a:pt x="492741" y="532475"/>
                    <a:pt x="443727" y="532475"/>
                  </a:cubicBezTo>
                  <a:lnTo>
                    <a:pt x="88748" y="532475"/>
                  </a:lnTo>
                  <a:cubicBezTo>
                    <a:pt x="39734" y="532475"/>
                    <a:pt x="0" y="492741"/>
                    <a:pt x="0" y="443727"/>
                  </a:cubicBezTo>
                  <a:lnTo>
                    <a:pt x="0" y="88748"/>
                  </a:lnTo>
                  <a:cubicBezTo>
                    <a:pt x="0" y="39734"/>
                    <a:pt x="39734" y="0"/>
                    <a:pt x="887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25400" dir="3780000">
                <a:prstClr val="black">
                  <a:alpha val="2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>
                  <a:ln w="10541" cmpd="sng">
                    <a:noFill/>
                    <a:prstDash val="solid"/>
                  </a:ln>
                  <a:solidFill>
                    <a:srgbClr val="92D050"/>
                  </a:solidFill>
                </a:rPr>
                <a:t>01</a:t>
              </a:r>
              <a:endParaRPr lang="zh-CN" altLang="en-US" b="1" dirty="0">
                <a:ln w="10541" cmpd="sng">
                  <a:noFill/>
                  <a:prstDash val="solid"/>
                </a:ln>
                <a:solidFill>
                  <a:srgbClr val="92D050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604172" y="2130652"/>
              <a:ext cx="541245" cy="541246"/>
            </a:xfrm>
            <a:custGeom>
              <a:avLst/>
              <a:gdLst>
                <a:gd name="connsiteX0" fmla="*/ 106497 w 638970"/>
                <a:gd name="connsiteY0" fmla="*/ 0 h 638970"/>
                <a:gd name="connsiteX1" fmla="*/ 532473 w 638970"/>
                <a:gd name="connsiteY1" fmla="*/ 0 h 638970"/>
                <a:gd name="connsiteX2" fmla="*/ 638970 w 638970"/>
                <a:gd name="connsiteY2" fmla="*/ 106497 h 638970"/>
                <a:gd name="connsiteX3" fmla="*/ 638970 w 638970"/>
                <a:gd name="connsiteY3" fmla="*/ 532473 h 638970"/>
                <a:gd name="connsiteX4" fmla="*/ 532473 w 638970"/>
                <a:gd name="connsiteY4" fmla="*/ 638970 h 638970"/>
                <a:gd name="connsiteX5" fmla="*/ 106497 w 638970"/>
                <a:gd name="connsiteY5" fmla="*/ 638970 h 638970"/>
                <a:gd name="connsiteX6" fmla="*/ 0 w 638970"/>
                <a:gd name="connsiteY6" fmla="*/ 532473 h 638970"/>
                <a:gd name="connsiteX7" fmla="*/ 0 w 638970"/>
                <a:gd name="connsiteY7" fmla="*/ 106497 h 638970"/>
                <a:gd name="connsiteX8" fmla="*/ 106497 w 638970"/>
                <a:gd name="connsiteY8" fmla="*/ 0 h 63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8970" h="638970">
                  <a:moveTo>
                    <a:pt x="106497" y="0"/>
                  </a:moveTo>
                  <a:lnTo>
                    <a:pt x="532473" y="0"/>
                  </a:lnTo>
                  <a:cubicBezTo>
                    <a:pt x="591290" y="0"/>
                    <a:pt x="638970" y="47680"/>
                    <a:pt x="638970" y="106497"/>
                  </a:cubicBezTo>
                  <a:lnTo>
                    <a:pt x="638970" y="532473"/>
                  </a:lnTo>
                  <a:cubicBezTo>
                    <a:pt x="638970" y="591290"/>
                    <a:pt x="591290" y="638970"/>
                    <a:pt x="532473" y="638970"/>
                  </a:cubicBezTo>
                  <a:lnTo>
                    <a:pt x="106497" y="638970"/>
                  </a:lnTo>
                  <a:cubicBezTo>
                    <a:pt x="47680" y="638970"/>
                    <a:pt x="0" y="591290"/>
                    <a:pt x="0" y="532473"/>
                  </a:cubicBezTo>
                  <a:lnTo>
                    <a:pt x="0" y="106497"/>
                  </a:lnTo>
                  <a:cubicBezTo>
                    <a:pt x="0" y="47680"/>
                    <a:pt x="47680" y="0"/>
                    <a:pt x="1064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25400" dir="3780000">
                <a:prstClr val="black">
                  <a:alpha val="2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100" b="1" dirty="0">
                  <a:ln w="10541" cmpd="sng">
                    <a:noFill/>
                    <a:prstDash val="solid"/>
                  </a:ln>
                  <a:solidFill>
                    <a:srgbClr val="73BED3"/>
                  </a:solidFill>
                </a:rPr>
                <a:t>02</a:t>
              </a:r>
              <a:endParaRPr lang="zh-CN" altLang="en-US" sz="2100" b="1" dirty="0">
                <a:ln w="10541" cmpd="sng">
                  <a:noFill/>
                  <a:prstDash val="solid"/>
                </a:ln>
                <a:solidFill>
                  <a:srgbClr val="73BED3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147966" y="3632811"/>
              <a:ext cx="1036769" cy="1036768"/>
            </a:xfrm>
            <a:custGeom>
              <a:avLst/>
              <a:gdLst>
                <a:gd name="connsiteX0" fmla="*/ 196422 w 1178510"/>
                <a:gd name="connsiteY0" fmla="*/ 0 h 1553488"/>
                <a:gd name="connsiteX1" fmla="*/ 982088 w 1178510"/>
                <a:gd name="connsiteY1" fmla="*/ 0 h 1553488"/>
                <a:gd name="connsiteX2" fmla="*/ 1178510 w 1178510"/>
                <a:gd name="connsiteY2" fmla="*/ 196422 h 1553488"/>
                <a:gd name="connsiteX3" fmla="*/ 1178510 w 1178510"/>
                <a:gd name="connsiteY3" fmla="*/ 1357066 h 1553488"/>
                <a:gd name="connsiteX4" fmla="*/ 982088 w 1178510"/>
                <a:gd name="connsiteY4" fmla="*/ 1553488 h 1553488"/>
                <a:gd name="connsiteX5" fmla="*/ 196422 w 1178510"/>
                <a:gd name="connsiteY5" fmla="*/ 1553488 h 1553488"/>
                <a:gd name="connsiteX6" fmla="*/ 0 w 1178510"/>
                <a:gd name="connsiteY6" fmla="*/ 1357066 h 1553488"/>
                <a:gd name="connsiteX7" fmla="*/ 0 w 1178510"/>
                <a:gd name="connsiteY7" fmla="*/ 196422 h 1553488"/>
                <a:gd name="connsiteX8" fmla="*/ 196422 w 1178510"/>
                <a:gd name="connsiteY8" fmla="*/ 0 h 155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8510" h="1553488">
                  <a:moveTo>
                    <a:pt x="196422" y="0"/>
                  </a:moveTo>
                  <a:lnTo>
                    <a:pt x="982088" y="0"/>
                  </a:lnTo>
                  <a:cubicBezTo>
                    <a:pt x="1090569" y="0"/>
                    <a:pt x="1178510" y="87941"/>
                    <a:pt x="1178510" y="196422"/>
                  </a:cubicBezTo>
                  <a:lnTo>
                    <a:pt x="1178510" y="1357066"/>
                  </a:lnTo>
                  <a:cubicBezTo>
                    <a:pt x="1178510" y="1465547"/>
                    <a:pt x="1090569" y="1553488"/>
                    <a:pt x="982088" y="1553488"/>
                  </a:cubicBezTo>
                  <a:lnTo>
                    <a:pt x="196422" y="1553488"/>
                  </a:lnTo>
                  <a:cubicBezTo>
                    <a:pt x="87941" y="1553488"/>
                    <a:pt x="0" y="1465547"/>
                    <a:pt x="0" y="1357066"/>
                  </a:cubicBezTo>
                  <a:lnTo>
                    <a:pt x="0" y="196422"/>
                  </a:lnTo>
                  <a:cubicBezTo>
                    <a:pt x="0" y="87941"/>
                    <a:pt x="87941" y="0"/>
                    <a:pt x="196422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增加缩进表示语句块的开始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108086" y="2832710"/>
              <a:ext cx="1464386" cy="1464386"/>
            </a:xfrm>
            <a:custGeom>
              <a:avLst/>
              <a:gdLst>
                <a:gd name="connsiteX0" fmla="*/ 285705 w 1714196"/>
                <a:gd name="connsiteY0" fmla="*/ 0 h 2035606"/>
                <a:gd name="connsiteX1" fmla="*/ 1428491 w 1714196"/>
                <a:gd name="connsiteY1" fmla="*/ 0 h 2035606"/>
                <a:gd name="connsiteX2" fmla="*/ 1714196 w 1714196"/>
                <a:gd name="connsiteY2" fmla="*/ 285705 h 2035606"/>
                <a:gd name="connsiteX3" fmla="*/ 1714196 w 1714196"/>
                <a:gd name="connsiteY3" fmla="*/ 1749901 h 2035606"/>
                <a:gd name="connsiteX4" fmla="*/ 1428491 w 1714196"/>
                <a:gd name="connsiteY4" fmla="*/ 2035606 h 2035606"/>
                <a:gd name="connsiteX5" fmla="*/ 285705 w 1714196"/>
                <a:gd name="connsiteY5" fmla="*/ 2035606 h 2035606"/>
                <a:gd name="connsiteX6" fmla="*/ 0 w 1714196"/>
                <a:gd name="connsiteY6" fmla="*/ 1749901 h 2035606"/>
                <a:gd name="connsiteX7" fmla="*/ 0 w 1714196"/>
                <a:gd name="connsiteY7" fmla="*/ 285705 h 2035606"/>
                <a:gd name="connsiteX8" fmla="*/ 285705 w 1714196"/>
                <a:gd name="connsiteY8" fmla="*/ 0 h 203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196" h="2035606">
                  <a:moveTo>
                    <a:pt x="285705" y="0"/>
                  </a:moveTo>
                  <a:lnTo>
                    <a:pt x="1428491" y="0"/>
                  </a:lnTo>
                  <a:cubicBezTo>
                    <a:pt x="1586282" y="0"/>
                    <a:pt x="1714196" y="127914"/>
                    <a:pt x="1714196" y="285705"/>
                  </a:cubicBezTo>
                  <a:lnTo>
                    <a:pt x="1714196" y="1749901"/>
                  </a:lnTo>
                  <a:cubicBezTo>
                    <a:pt x="1714196" y="1907692"/>
                    <a:pt x="1586282" y="2035606"/>
                    <a:pt x="1428491" y="2035606"/>
                  </a:cubicBezTo>
                  <a:lnTo>
                    <a:pt x="285705" y="2035606"/>
                  </a:lnTo>
                  <a:cubicBezTo>
                    <a:pt x="127914" y="2035606"/>
                    <a:pt x="0" y="1907692"/>
                    <a:pt x="0" y="1749901"/>
                  </a:cubicBezTo>
                  <a:lnTo>
                    <a:pt x="0" y="285705"/>
                  </a:lnTo>
                  <a:cubicBezTo>
                    <a:pt x="0" y="127914"/>
                    <a:pt x="127914" y="0"/>
                    <a:pt x="285705" y="0"/>
                  </a:cubicBezTo>
                  <a:close/>
                </a:path>
              </a:pathLst>
            </a:custGeom>
            <a:solidFill>
              <a:srgbClr val="73BED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用相同的缩进表示同级别语句块</a:t>
              </a: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2448141" y="4449379"/>
              <a:ext cx="953552" cy="906000"/>
            </a:xfrm>
            <a:custGeom>
              <a:avLst/>
              <a:gdLst>
                <a:gd name="connsiteX0" fmla="*/ 160709 w 964237"/>
                <a:gd name="connsiteY0" fmla="*/ 0 h 1046227"/>
                <a:gd name="connsiteX1" fmla="*/ 803528 w 964237"/>
                <a:gd name="connsiteY1" fmla="*/ 0 h 1046227"/>
                <a:gd name="connsiteX2" fmla="*/ 964237 w 964237"/>
                <a:gd name="connsiteY2" fmla="*/ 160709 h 1046227"/>
                <a:gd name="connsiteX3" fmla="*/ 964237 w 964237"/>
                <a:gd name="connsiteY3" fmla="*/ 885518 h 1046227"/>
                <a:gd name="connsiteX4" fmla="*/ 803528 w 964237"/>
                <a:gd name="connsiteY4" fmla="*/ 1046227 h 1046227"/>
                <a:gd name="connsiteX5" fmla="*/ 160709 w 964237"/>
                <a:gd name="connsiteY5" fmla="*/ 1046227 h 1046227"/>
                <a:gd name="connsiteX6" fmla="*/ 0 w 964237"/>
                <a:gd name="connsiteY6" fmla="*/ 885518 h 1046227"/>
                <a:gd name="connsiteX7" fmla="*/ 0 w 964237"/>
                <a:gd name="connsiteY7" fmla="*/ 160709 h 1046227"/>
                <a:gd name="connsiteX8" fmla="*/ 160709 w 964237"/>
                <a:gd name="connsiteY8" fmla="*/ 0 h 104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237" h="1046227">
                  <a:moveTo>
                    <a:pt x="160709" y="0"/>
                  </a:moveTo>
                  <a:lnTo>
                    <a:pt x="803528" y="0"/>
                  </a:lnTo>
                  <a:cubicBezTo>
                    <a:pt x="892285" y="0"/>
                    <a:pt x="964237" y="71952"/>
                    <a:pt x="964237" y="160709"/>
                  </a:cubicBezTo>
                  <a:lnTo>
                    <a:pt x="964237" y="885518"/>
                  </a:lnTo>
                  <a:cubicBezTo>
                    <a:pt x="964237" y="974275"/>
                    <a:pt x="892285" y="1046227"/>
                    <a:pt x="803528" y="1046227"/>
                  </a:cubicBezTo>
                  <a:lnTo>
                    <a:pt x="160709" y="1046227"/>
                  </a:lnTo>
                  <a:cubicBezTo>
                    <a:pt x="71952" y="1046227"/>
                    <a:pt x="0" y="974275"/>
                    <a:pt x="0" y="885518"/>
                  </a:cubicBezTo>
                  <a:lnTo>
                    <a:pt x="0" y="160709"/>
                  </a:lnTo>
                  <a:cubicBezTo>
                    <a:pt x="0" y="71952"/>
                    <a:pt x="71952" y="0"/>
                    <a:pt x="160709" y="0"/>
                  </a:cubicBezTo>
                  <a:close/>
                </a:path>
              </a:pathLst>
            </a:custGeom>
            <a:solidFill>
              <a:srgbClr val="FF79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rIns="27000"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减少缩进表示语句块的退出</a:t>
              </a:r>
            </a:p>
          </p:txBody>
        </p:sp>
        <p:cxnSp>
          <p:nvCxnSpPr>
            <p:cNvPr id="35" name="直線單箭頭接點 32"/>
            <p:cNvCxnSpPr/>
            <p:nvPr/>
          </p:nvCxnSpPr>
          <p:spPr>
            <a:xfrm>
              <a:off x="3618069" y="3503719"/>
              <a:ext cx="831274" cy="1344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015658" y="1555847"/>
            <a:ext cx="4948830" cy="2600079"/>
            <a:chOff x="4505128" y="1555847"/>
            <a:chExt cx="4531368" cy="2600079"/>
          </a:xfrm>
        </p:grpSpPr>
        <p:sp>
          <p:nvSpPr>
            <p:cNvPr id="36" name="圆角矩形 35"/>
            <p:cNvSpPr/>
            <p:nvPr/>
          </p:nvSpPr>
          <p:spPr>
            <a:xfrm>
              <a:off x="4505128" y="1555847"/>
              <a:ext cx="4531368" cy="2600079"/>
            </a:xfrm>
            <a:prstGeom prst="roundRect">
              <a:avLst>
                <a:gd name="adj" fmla="val 7041"/>
              </a:avLst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54000" rIns="54000" bIns="54000" anchor="ctr"/>
            <a:lstStyle/>
            <a:p>
              <a:pPr algn="dist">
                <a:defRPr/>
              </a:pPr>
              <a:endParaRPr lang="zh-CN" altLang="en-US" sz="13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626006" y="1563638"/>
              <a:ext cx="4410490" cy="252028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pPr>
                <a:defRPr/>
              </a:pPr>
              <a:endParaRPr lang="en-US" altLang="zh-CN" sz="1600" dirty="0" smtClean="0"/>
            </a:p>
            <a:p>
              <a:pPr>
                <a:defRPr/>
              </a:pPr>
              <a:r>
                <a:rPr lang="en-US" altLang="zh-CN" sz="1600" i="1" dirty="0">
                  <a:solidFill>
                    <a:schemeClr val="accent2">
                      <a:lumMod val="75000"/>
                    </a:schemeClr>
                  </a:solidFill>
                </a:rPr>
                <a:t># prog2-1.py</a:t>
              </a:r>
            </a:p>
            <a:p>
              <a:pPr>
                <a:defRPr/>
              </a:pPr>
              <a:r>
                <a:rPr lang="en-US" altLang="zh-CN" sz="1600" dirty="0">
                  <a:solidFill>
                    <a:schemeClr val="accent2">
                      <a:lumMod val="75000"/>
                    </a:schemeClr>
                  </a:solidFill>
                </a:rPr>
                <a:t># For loop on a list              </a:t>
              </a:r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16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</a:rPr>
                <a:t>1</a:t>
              </a:r>
              <a:r>
                <a:rPr lang="zh-CN" altLang="en-US" sz="16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</a:p>
            <a:p>
              <a:pPr>
                <a:defRPr/>
              </a:pPr>
              <a:r>
                <a:rPr lang="en-US" altLang="zh-CN" sz="2000" dirty="0" err="1"/>
                <a:t>num</a:t>
              </a:r>
              <a:r>
                <a:rPr lang="en-US" altLang="zh-CN" sz="2000" dirty="0"/>
                <a:t> = [</a:t>
              </a:r>
              <a:r>
                <a:rPr lang="en-US" altLang="zh-CN" sz="2000" dirty="0">
                  <a:solidFill>
                    <a:srgbClr val="7030A0"/>
                  </a:solidFill>
                </a:rPr>
                <a:t>1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rgbClr val="7030A0"/>
                  </a:solidFill>
                </a:rPr>
                <a:t>2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rgbClr val="7030A0"/>
                  </a:solidFill>
                </a:rPr>
                <a:t>3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rgbClr val="7030A0"/>
                  </a:solidFill>
                </a:rPr>
                <a:t>4</a:t>
              </a:r>
              <a:r>
                <a:rPr lang="en-US" altLang="zh-CN" sz="2000" dirty="0"/>
                <a:t>, </a:t>
              </a:r>
              <a:r>
                <a:rPr lang="en-US" altLang="zh-CN" sz="2000" dirty="0">
                  <a:solidFill>
                    <a:srgbClr val="7030A0"/>
                  </a:solidFill>
                </a:rPr>
                <a:t>5</a:t>
              </a:r>
              <a:r>
                <a:rPr lang="en-US" altLang="zh-CN" sz="2000" dirty="0"/>
                <a:t>]      		</a:t>
              </a:r>
              <a:endParaRPr lang="zh-CN" altLang="en-US" sz="2000" dirty="0"/>
            </a:p>
            <a:p>
              <a:pPr>
                <a:defRPr/>
              </a:pPr>
              <a:r>
                <a:rPr lang="en-US" altLang="zh-CN" sz="2000" spc="-100" dirty="0"/>
                <a:t>prog = </a:t>
              </a:r>
              <a:r>
                <a:rPr lang="en-US" altLang="zh-CN" sz="2000" spc="-1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000" spc="-100" dirty="0"/>
                <a:t>(</a:t>
              </a:r>
              <a:r>
                <a:rPr lang="en-US" altLang="zh-CN" sz="2000" spc="-1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000" spc="-100" dirty="0"/>
                <a:t>(</a:t>
              </a:r>
              <a:r>
                <a:rPr lang="en-US" altLang="zh-CN" sz="2000" spc="-100" dirty="0">
                  <a:solidFill>
                    <a:srgbClr val="92D050"/>
                  </a:solidFill>
                </a:rPr>
                <a:t>"please input the value of prog: </a:t>
              </a:r>
              <a:r>
                <a:rPr lang="en-US" altLang="zh-CN" sz="2000" spc="-100" dirty="0" smtClean="0">
                  <a:solidFill>
                    <a:srgbClr val="92D050"/>
                  </a:solidFill>
                </a:rPr>
                <a:t>"</a:t>
              </a:r>
              <a:r>
                <a:rPr lang="en-US" altLang="zh-CN" sz="2000" spc="-100" dirty="0" smtClean="0"/>
                <a:t>))</a:t>
              </a:r>
              <a:r>
                <a:rPr lang="en-US" altLang="zh-CN" sz="2000" spc="-50" dirty="0" smtClean="0"/>
                <a:t> </a:t>
              </a:r>
            </a:p>
            <a:p>
              <a:pPr>
                <a:defRPr/>
              </a:pPr>
              <a:r>
                <a:rPr lang="en-US" altLang="zh-CN" sz="2000" dirty="0" smtClean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 smtClean="0"/>
                <a:t> </a:t>
              </a:r>
              <a:r>
                <a:rPr lang="en-US" altLang="zh-CN" sz="2000" dirty="0"/>
                <a:t>number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num</a:t>
              </a:r>
              <a:r>
                <a:rPr lang="en-US" altLang="zh-CN" sz="2000" dirty="0" smtClean="0"/>
                <a:t>:</a:t>
              </a:r>
              <a:endParaRPr lang="zh-CN" altLang="en-US" sz="2000" dirty="0" smtClean="0"/>
            </a:p>
            <a:p>
              <a:pPr>
                <a:defRPr/>
              </a:pPr>
              <a:r>
                <a:rPr lang="zh-CN" altLang="en-US" sz="2000" dirty="0" smtClean="0"/>
                <a:t>      </a:t>
              </a:r>
              <a:r>
                <a:rPr lang="en-US" altLang="zh-CN" sz="2000" dirty="0" smtClean="0"/>
                <a:t>prog = prog * number</a:t>
              </a:r>
              <a:endParaRPr lang="zh-CN" altLang="en-US" sz="2000" dirty="0" smtClean="0"/>
            </a:p>
            <a:p>
              <a:pPr>
                <a:defRPr/>
              </a:pPr>
              <a:r>
                <a:rPr lang="en-US" altLang="zh-CN" sz="20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 smtClean="0"/>
                <a:t>(</a:t>
              </a:r>
              <a:r>
                <a:rPr lang="en-US" altLang="zh-CN" sz="2000" dirty="0">
                  <a:solidFill>
                    <a:srgbClr val="92D050"/>
                  </a:solidFill>
                </a:rPr>
                <a:t>"The </a:t>
              </a:r>
              <a:r>
                <a:rPr lang="en-US" altLang="zh-CN" sz="2000" dirty="0" smtClean="0">
                  <a:solidFill>
                    <a:srgbClr val="92D050"/>
                  </a:solidFill>
                </a:rPr>
                <a:t>prog is: </a:t>
              </a:r>
              <a:r>
                <a:rPr lang="en-US" altLang="zh-CN" sz="2000" dirty="0">
                  <a:solidFill>
                    <a:srgbClr val="92D050"/>
                  </a:solidFill>
                </a:rPr>
                <a:t>"</a:t>
              </a:r>
              <a:r>
                <a:rPr lang="en-US" altLang="zh-CN" sz="2000" dirty="0" smtClean="0"/>
                <a:t>, prog)</a:t>
              </a:r>
              <a:endParaRPr lang="en-US" altLang="zh-CN" sz="2000" dirty="0"/>
            </a:p>
          </p:txBody>
        </p:sp>
        <p:sp>
          <p:nvSpPr>
            <p:cNvPr id="39" name="椭圆形标注 38"/>
            <p:cNvSpPr/>
            <p:nvPr/>
          </p:nvSpPr>
          <p:spPr>
            <a:xfrm>
              <a:off x="4753394" y="1635646"/>
              <a:ext cx="802107" cy="35470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6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zh-CN" altLang="en-US" dirty="0" smtClean="0"/>
              <a:t>风格（一）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94199" y="1113588"/>
            <a:ext cx="800219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缩进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123728" y="1113588"/>
            <a:ext cx="6563072" cy="3330370"/>
            <a:chOff x="4626006" y="1563638"/>
            <a:chExt cx="6563072" cy="3330370"/>
          </a:xfrm>
        </p:grpSpPr>
        <p:sp>
          <p:nvSpPr>
            <p:cNvPr id="38" name="任意多边形 37"/>
            <p:cNvSpPr/>
            <p:nvPr/>
          </p:nvSpPr>
          <p:spPr>
            <a:xfrm>
              <a:off x="4626006" y="1563638"/>
              <a:ext cx="6563072" cy="333037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400" dirty="0" smtClean="0"/>
            </a:p>
            <a:p>
              <a:pPr>
                <a:defRPr/>
              </a:pPr>
              <a:r>
                <a:rPr lang="en-US" altLang="zh-CN" sz="2400" i="1" dirty="0">
                  <a:solidFill>
                    <a:schemeClr val="accent2">
                      <a:lumMod val="75000"/>
                    </a:schemeClr>
                  </a:solidFill>
                </a:rPr>
                <a:t># prog2-1.py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</a:rPr>
                <a:t># For loop on a list             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1</a:t>
              </a:r>
              <a:r>
                <a:rPr lang="zh-CN" altLang="en-US" sz="24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</a:p>
            <a:p>
              <a:pPr>
                <a:defRPr/>
              </a:pPr>
              <a:r>
                <a:rPr lang="en-US" altLang="zh-CN" sz="2400" dirty="0" err="1"/>
                <a:t>num</a:t>
              </a:r>
              <a:r>
                <a:rPr lang="en-US" altLang="zh-CN" sz="2400" dirty="0"/>
                <a:t> = [</a:t>
              </a:r>
              <a:r>
                <a:rPr lang="en-US" altLang="zh-CN" sz="2400" dirty="0">
                  <a:solidFill>
                    <a:srgbClr val="7030A0"/>
                  </a:solidFill>
                </a:rPr>
                <a:t>1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7030A0"/>
                  </a:solidFill>
                </a:rPr>
                <a:t>2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7030A0"/>
                  </a:solidFill>
                </a:rPr>
                <a:t>3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7030A0"/>
                  </a:solidFill>
                </a:rPr>
                <a:t>4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rgbClr val="7030A0"/>
                  </a:solidFill>
                </a:rPr>
                <a:t>5</a:t>
              </a:r>
              <a:r>
                <a:rPr lang="en-US" altLang="zh-CN" sz="2400" dirty="0"/>
                <a:t>]      		</a:t>
              </a:r>
              <a:endParaRPr lang="zh-CN" altLang="en-US" sz="2400" dirty="0"/>
            </a:p>
            <a:p>
              <a:pPr>
                <a:defRPr/>
              </a:pPr>
              <a:r>
                <a:rPr lang="en-US" altLang="zh-CN" sz="2400" dirty="0"/>
                <a:t>prog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92D050"/>
                  </a:solidFill>
                </a:rPr>
                <a:t>"please input the value of prog: </a:t>
              </a:r>
              <a:r>
                <a:rPr lang="en-US" altLang="zh-CN" sz="2400" dirty="0" smtClean="0">
                  <a:solidFill>
                    <a:srgbClr val="92D050"/>
                  </a:solidFill>
                </a:rPr>
                <a:t>"</a:t>
              </a:r>
              <a:r>
                <a:rPr lang="en-US" altLang="zh-CN" sz="2400" dirty="0" smtClean="0"/>
                <a:t>)) </a:t>
              </a:r>
            </a:p>
            <a:p>
              <a:pPr>
                <a:defRPr/>
              </a:pPr>
              <a:r>
                <a:rPr lang="en-US" altLang="zh-CN" sz="2400" dirty="0" smtClean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number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num</a:t>
              </a:r>
              <a:r>
                <a:rPr lang="en-US" altLang="zh-CN" sz="2400" dirty="0" smtClean="0"/>
                <a:t>:</a:t>
              </a:r>
              <a:endParaRPr lang="zh-CN" altLang="en-US" sz="2400" dirty="0" smtClean="0"/>
            </a:p>
            <a:p>
              <a:pPr>
                <a:defRPr/>
              </a:pPr>
              <a:r>
                <a:rPr lang="zh-CN" altLang="en-US" sz="2400" dirty="0" smtClean="0"/>
                <a:t>      </a:t>
              </a:r>
              <a:r>
                <a:rPr lang="en-US" altLang="zh-CN" sz="2400" dirty="0" smtClean="0"/>
                <a:t>prog = prog * number</a:t>
              </a:r>
              <a:endParaRPr lang="zh-CN" altLang="en-US" sz="2400" dirty="0" smtClean="0"/>
            </a:p>
            <a:p>
              <a:pPr>
                <a:defRPr/>
              </a:pP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rgbClr val="92D050"/>
                  </a:solidFill>
                </a:rPr>
                <a:t>'The prog is: '</a:t>
              </a:r>
              <a:r>
                <a:rPr lang="en-US" altLang="zh-CN" sz="2400" dirty="0" smtClean="0"/>
                <a:t>, prog)</a:t>
              </a:r>
              <a:endParaRPr lang="en-US" altLang="zh-CN" sz="2400" dirty="0"/>
            </a:p>
          </p:txBody>
        </p:sp>
        <p:sp>
          <p:nvSpPr>
            <p:cNvPr id="39" name="椭圆形标注 38"/>
            <p:cNvSpPr/>
            <p:nvPr/>
          </p:nvSpPr>
          <p:spPr>
            <a:xfrm>
              <a:off x="4816392" y="1652595"/>
              <a:ext cx="802107" cy="41509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523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风格</a:t>
            </a:r>
            <a:r>
              <a:rPr lang="zh-CN" altLang="en-US" dirty="0" smtClean="0"/>
              <a:t>（二）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032210" y="1066284"/>
            <a:ext cx="6561729" cy="1080120"/>
            <a:chOff x="548639" y="2121410"/>
            <a:chExt cx="4424075" cy="1094009"/>
          </a:xfrm>
        </p:grpSpPr>
        <p:sp>
          <p:nvSpPr>
            <p:cNvPr id="5" name="任意多边形 4"/>
            <p:cNvSpPr/>
            <p:nvPr/>
          </p:nvSpPr>
          <p:spPr>
            <a:xfrm>
              <a:off x="548639" y="2121410"/>
              <a:ext cx="4424075" cy="109400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x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'Today' </a:t>
              </a:r>
              <a:r>
                <a:rPr lang="en-US" altLang="zh-CN" sz="2400" dirty="0"/>
                <a:t>; y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'is'</a:t>
              </a:r>
              <a:r>
                <a:rPr lang="en-US" altLang="zh-CN" sz="2400" dirty="0"/>
                <a:t> ; z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'Thursday' </a:t>
              </a:r>
              <a:r>
                <a:rPr lang="en-US" altLang="zh-CN" sz="2400" dirty="0"/>
                <a:t>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(x, y, z</a:t>
              </a:r>
              <a:r>
                <a:rPr lang="en-US" altLang="zh-CN" sz="2400" dirty="0"/>
                <a:t>)</a:t>
              </a:r>
            </a:p>
            <a:p>
              <a:pPr>
                <a:defRPr/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Today is  Thursday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3995936" y="2297121"/>
            <a:ext cx="3393377" cy="2278099"/>
            <a:chOff x="548640" y="2143116"/>
            <a:chExt cx="2577170" cy="2073962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154761"/>
              <a:ext cx="2577170" cy="206231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400" dirty="0" smtClean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x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'Today' </a:t>
              </a:r>
            </a:p>
            <a:p>
              <a:pPr>
                <a:defRPr/>
              </a:pPr>
              <a:r>
                <a:rPr lang="en-US" altLang="zh-CN" sz="2400" dirty="0"/>
                <a:t>&gt;&gt;&gt; y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'is'</a:t>
              </a:r>
              <a:r>
                <a:rPr lang="en-US" altLang="zh-CN" sz="2400" dirty="0"/>
                <a:t> </a:t>
              </a:r>
            </a:p>
            <a:p>
              <a:pPr>
                <a:defRPr/>
              </a:pPr>
              <a:r>
                <a:rPr lang="en-US" altLang="zh-CN" sz="2400" dirty="0"/>
                <a:t>&gt;&gt;&gt; z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'Thursday' </a:t>
              </a:r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(x, y, z</a:t>
              </a:r>
              <a:r>
                <a:rPr lang="en-US" altLang="zh-CN" sz="2400" dirty="0"/>
                <a:t>)</a:t>
              </a:r>
            </a:p>
            <a:p>
              <a:pPr>
                <a:defRPr/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Today is  Thursday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3" name="KSO_Shape"/>
          <p:cNvSpPr>
            <a:spLocks/>
          </p:cNvSpPr>
          <p:nvPr/>
        </p:nvSpPr>
        <p:spPr bwMode="auto">
          <a:xfrm>
            <a:off x="3347864" y="3082675"/>
            <a:ext cx="378042" cy="374467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51435" tIns="25718" rIns="51435" bIns="25718"/>
          <a:lstStyle/>
          <a:p>
            <a:pPr>
              <a:defRPr/>
            </a:pPr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1032210" y="2512533"/>
            <a:ext cx="1723549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一行多语句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916059" y="1003301"/>
            <a:ext cx="770741" cy="1026114"/>
            <a:chOff x="2354263" y="1985963"/>
            <a:chExt cx="2117725" cy="2819400"/>
          </a:xfrm>
          <a:solidFill>
            <a:srgbClr val="FFC000"/>
          </a:solidFill>
        </p:grpSpPr>
        <p:sp>
          <p:nvSpPr>
            <p:cNvPr id="15" name="任意多边形 14"/>
            <p:cNvSpPr/>
            <p:nvPr/>
          </p:nvSpPr>
          <p:spPr>
            <a:xfrm>
              <a:off x="2354263" y="2684463"/>
              <a:ext cx="2117725" cy="2120900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endParaRPr lang="zh-CN" altLang="en-US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279775" y="2817813"/>
              <a:ext cx="265113" cy="265112"/>
            </a:xfrm>
            <a:prstGeom prst="ellipse">
              <a:avLst/>
            </a:prstGeom>
            <a:solidFill>
              <a:schemeClr val="bg1"/>
            </a:solidFill>
            <a:ln w="508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262313" y="2100263"/>
              <a:ext cx="239712" cy="738187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267075" y="1985963"/>
              <a:ext cx="227013" cy="227012"/>
            </a:xfrm>
            <a:prstGeom prst="ellipse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454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zh-CN" altLang="en-US" dirty="0" smtClean="0"/>
              <a:t>风格（三）</a:t>
            </a:r>
            <a:endParaRPr lang="zh-CN" altLang="en-US" dirty="0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1331640" y="1624811"/>
            <a:ext cx="5992725" cy="2394266"/>
            <a:chOff x="548640" y="1902609"/>
            <a:chExt cx="4211440" cy="2133318"/>
          </a:xfrm>
        </p:grpSpPr>
        <p:sp>
          <p:nvSpPr>
            <p:cNvPr id="9" name="任意多边形 8"/>
            <p:cNvSpPr/>
            <p:nvPr/>
          </p:nvSpPr>
          <p:spPr>
            <a:xfrm>
              <a:off x="548640" y="1902609"/>
              <a:ext cx="4211440" cy="213331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long sentence</a:t>
              </a:r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if </a:t>
              </a:r>
              <a:r>
                <a:rPr lang="en-US" altLang="zh-CN" sz="2400" dirty="0" smtClean="0"/>
                <a:t>signal </a:t>
              </a:r>
              <a:r>
                <a:rPr lang="en-US" altLang="zh-CN" sz="2400" dirty="0"/>
                <a:t>==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'red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and </a:t>
              </a:r>
              <a:r>
                <a:rPr lang="en-US" altLang="zh-CN" sz="2400" dirty="0" smtClean="0"/>
                <a:t>car </a:t>
              </a:r>
              <a:r>
                <a:rPr lang="en-US" altLang="zh-CN" sz="2400" dirty="0"/>
                <a:t>==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'moving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:</a:t>
              </a:r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             car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'stop'</a:t>
              </a:r>
            </a:p>
            <a:p>
              <a:pPr>
                <a:defRPr/>
              </a:pPr>
              <a:r>
                <a:rPr lang="en-US" altLang="zh-CN" sz="2400" dirty="0"/>
                <a:t>       </a:t>
              </a:r>
              <a:r>
                <a:rPr lang="en-US" altLang="zh-CN" sz="2400" dirty="0" err="1" smtClean="0">
                  <a:solidFill>
                    <a:schemeClr val="accent6"/>
                  </a:solidFill>
                </a:rPr>
                <a:t>elif</a:t>
              </a:r>
              <a:r>
                <a:rPr lang="en-US" altLang="zh-CN" sz="2400" dirty="0" smtClean="0"/>
                <a:t> </a:t>
              </a:r>
              <a:r>
                <a:rPr lang="en-US" altLang="zh-CN" sz="2400" dirty="0" smtClean="0"/>
                <a:t>signal </a:t>
              </a:r>
              <a:r>
                <a:rPr lang="en-US" altLang="zh-CN" sz="2400" dirty="0"/>
                <a:t>==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'green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and </a:t>
              </a:r>
              <a:r>
                <a:rPr lang="en-US" altLang="zh-CN" sz="2400" dirty="0" smtClean="0"/>
                <a:t>car </a:t>
              </a:r>
              <a:r>
                <a:rPr lang="en-US" altLang="zh-CN" sz="2400" dirty="0"/>
                <a:t>==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'stop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:</a:t>
              </a:r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             car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'moving'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649849" y="1959892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247551" y="1012366"/>
            <a:ext cx="800219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续行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481561" y="1097191"/>
            <a:ext cx="770741" cy="1026114"/>
            <a:chOff x="2354263" y="1985963"/>
            <a:chExt cx="2117725" cy="2819400"/>
          </a:xfrm>
          <a:solidFill>
            <a:srgbClr val="FFC000"/>
          </a:solidFill>
        </p:grpSpPr>
        <p:sp>
          <p:nvSpPr>
            <p:cNvPr id="16" name="任意多边形 15"/>
            <p:cNvSpPr/>
            <p:nvPr/>
          </p:nvSpPr>
          <p:spPr>
            <a:xfrm>
              <a:off x="2354263" y="2684463"/>
              <a:ext cx="2117725" cy="2120900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endParaRPr lang="zh-CN" altLang="en-US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79775" y="2817813"/>
              <a:ext cx="265113" cy="265112"/>
            </a:xfrm>
            <a:prstGeom prst="ellipse">
              <a:avLst/>
            </a:prstGeom>
            <a:solidFill>
              <a:schemeClr val="bg1"/>
            </a:solidFill>
            <a:ln w="508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262313" y="2100263"/>
              <a:ext cx="239712" cy="738187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267075" y="1985963"/>
              <a:ext cx="227013" cy="227012"/>
            </a:xfrm>
            <a:prstGeom prst="ellipse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993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zh-CN" altLang="en-US" dirty="0" smtClean="0"/>
              <a:t>风格（三）</a:t>
            </a:r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201160" y="1179811"/>
            <a:ext cx="4018982" cy="3103510"/>
            <a:chOff x="-402583" y="1899479"/>
            <a:chExt cx="3052297" cy="2773536"/>
          </a:xfrm>
        </p:grpSpPr>
        <p:sp>
          <p:nvSpPr>
            <p:cNvPr id="6" name="任意多边形 5"/>
            <p:cNvSpPr/>
            <p:nvPr/>
          </p:nvSpPr>
          <p:spPr>
            <a:xfrm>
              <a:off x="-402583" y="1902608"/>
              <a:ext cx="3052297" cy="277040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long sentence</a:t>
              </a:r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if </a:t>
              </a:r>
              <a:r>
                <a:rPr lang="en-US" altLang="zh-CN" sz="2400" dirty="0" smtClean="0"/>
                <a:t>signal </a:t>
              </a:r>
              <a:r>
                <a:rPr lang="en-US" altLang="zh-CN" sz="2400" dirty="0"/>
                <a:t>==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'red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and</a:t>
              </a:r>
              <a:r>
                <a:rPr lang="en-US" altLang="zh-CN" sz="2400" dirty="0"/>
                <a:t>\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6"/>
                  </a:solidFill>
                </a:rPr>
                <a:t>       </a:t>
              </a:r>
              <a:r>
                <a:rPr lang="en-US" altLang="zh-CN" sz="2400" dirty="0" smtClean="0"/>
                <a:t>car </a:t>
              </a:r>
              <a:r>
                <a:rPr lang="en-US" altLang="zh-CN" sz="2400" dirty="0"/>
                <a:t>==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'moving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:</a:t>
              </a:r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             car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'stop'</a:t>
              </a:r>
            </a:p>
            <a:p>
              <a:pPr>
                <a:defRPr/>
              </a:pPr>
              <a:r>
                <a:rPr lang="en-US" altLang="zh-CN" sz="2400" dirty="0"/>
                <a:t>       </a:t>
              </a:r>
              <a:r>
                <a:rPr lang="en-US" altLang="zh-CN" sz="2400" dirty="0" err="1">
                  <a:solidFill>
                    <a:schemeClr val="accent6"/>
                  </a:solidFill>
                </a:rPr>
                <a:t>elif</a:t>
              </a:r>
              <a:r>
                <a:rPr lang="en-US" altLang="zh-CN" sz="2400" dirty="0"/>
                <a:t> </a:t>
              </a:r>
              <a:r>
                <a:rPr lang="en-US" altLang="zh-CN" sz="2400" dirty="0" smtClean="0"/>
                <a:t>signal </a:t>
              </a:r>
              <a:r>
                <a:rPr lang="en-US" altLang="zh-CN" sz="2400" dirty="0"/>
                <a:t>==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'green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and</a:t>
              </a:r>
              <a:r>
                <a:rPr lang="en-US" altLang="zh-CN" sz="2400" dirty="0">
                  <a:solidFill>
                    <a:schemeClr val="accent4"/>
                  </a:solidFill>
                </a:rPr>
                <a:t>\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4"/>
                  </a:solidFill>
                </a:rPr>
                <a:t>       </a:t>
              </a:r>
              <a:r>
                <a:rPr lang="en-US" altLang="zh-CN" sz="2400" dirty="0" smtClean="0"/>
                <a:t>car </a:t>
              </a:r>
              <a:r>
                <a:rPr lang="en-US" altLang="zh-CN" sz="2400" dirty="0"/>
                <a:t>==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'stop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:</a:t>
              </a:r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             car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'moving'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253832" y="1899479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247551" y="1012366"/>
            <a:ext cx="800219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续行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481561" y="1097191"/>
            <a:ext cx="770741" cy="1026114"/>
            <a:chOff x="2354263" y="1985963"/>
            <a:chExt cx="2117725" cy="2819400"/>
          </a:xfrm>
          <a:solidFill>
            <a:srgbClr val="FFC000"/>
          </a:solidFill>
        </p:grpSpPr>
        <p:sp>
          <p:nvSpPr>
            <p:cNvPr id="16" name="任意多边形 15"/>
            <p:cNvSpPr/>
            <p:nvPr/>
          </p:nvSpPr>
          <p:spPr>
            <a:xfrm>
              <a:off x="2354263" y="2684463"/>
              <a:ext cx="2117725" cy="2120900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endParaRPr lang="zh-CN" altLang="en-US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79775" y="2817813"/>
              <a:ext cx="265113" cy="265112"/>
            </a:xfrm>
            <a:prstGeom prst="ellipse">
              <a:avLst/>
            </a:prstGeom>
            <a:solidFill>
              <a:schemeClr val="bg1"/>
            </a:solidFill>
            <a:ln w="508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262313" y="2100263"/>
              <a:ext cx="239712" cy="738187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267075" y="1985963"/>
              <a:ext cx="227013" cy="227012"/>
            </a:xfrm>
            <a:prstGeom prst="ellipse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44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 </a:t>
            </a:r>
            <a:r>
              <a:rPr lang="zh-CN" altLang="en-US" dirty="0"/>
              <a:t>风格</a:t>
            </a:r>
            <a:r>
              <a:rPr lang="zh-CN" altLang="en-US" dirty="0" smtClean="0"/>
              <a:t>（三）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957" y="1533229"/>
            <a:ext cx="2704910" cy="293777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dirty="0" smtClean="0"/>
              <a:t>无需续行符可直接换行的两种情况：</a:t>
            </a:r>
            <a:endParaRPr lang="en-US" altLang="zh-CN" dirty="0" smtClean="0"/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 dirty="0" smtClean="0"/>
              <a:t>小括号</a:t>
            </a:r>
            <a:r>
              <a:rPr lang="zh-CN" altLang="en-US" dirty="0"/>
              <a:t>、中括号、</a:t>
            </a:r>
            <a:r>
              <a:rPr lang="zh-CN" altLang="en-US" dirty="0" smtClean="0"/>
              <a:t>花括号的内部可以</a:t>
            </a:r>
            <a:r>
              <a:rPr lang="zh-CN" altLang="en-US" dirty="0"/>
              <a:t>多行书</a:t>
            </a:r>
            <a:r>
              <a:rPr lang="zh-CN" altLang="en-US" dirty="0" smtClean="0"/>
              <a:t>写</a:t>
            </a:r>
            <a:endParaRPr lang="en-US" altLang="zh-CN" dirty="0" smtClean="0"/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 dirty="0" smtClean="0"/>
              <a:t>三</a:t>
            </a:r>
            <a:r>
              <a:rPr lang="zh-CN" altLang="en-US" dirty="0"/>
              <a:t>引号包括下的字符串也可以跨行书</a:t>
            </a:r>
            <a:r>
              <a:rPr lang="zh-CN" altLang="en-US" dirty="0" smtClean="0"/>
              <a:t>写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3541990" y="1271252"/>
            <a:ext cx="5112568" cy="2269469"/>
            <a:chOff x="548640" y="2111941"/>
            <a:chExt cx="2225116" cy="2298650"/>
          </a:xfrm>
        </p:grpSpPr>
        <p:sp>
          <p:nvSpPr>
            <p:cNvPr id="5" name="任意多边形 4"/>
            <p:cNvSpPr/>
            <p:nvPr/>
          </p:nvSpPr>
          <p:spPr>
            <a:xfrm>
              <a:off x="548640" y="2121409"/>
              <a:ext cx="2225116" cy="228918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triple quotes</a:t>
              </a:r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'''Hi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everybody,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3"/>
                  </a:solidFill>
                </a:rPr>
                <a:t>welcome to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Python’s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MOOC course.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3"/>
                  </a:solidFill>
                </a:rPr>
                <a:t>Here we can learn something about</a:t>
              </a:r>
            </a:p>
            <a:p>
              <a:pPr>
                <a:defRPr/>
              </a:pPr>
              <a:r>
                <a:rPr lang="en-US" altLang="zh-CN" sz="2400" dirty="0" smtClean="0">
                  <a:solidFill>
                    <a:schemeClr val="accent3"/>
                  </a:solidFill>
                </a:rPr>
                <a:t>Python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. </a:t>
              </a:r>
              <a:r>
                <a:rPr lang="en-US" altLang="zh-CN" sz="2400">
                  <a:solidFill>
                    <a:schemeClr val="accent3"/>
                  </a:solidFill>
                </a:rPr>
                <a:t>Good </a:t>
              </a:r>
              <a:r>
                <a:rPr lang="en-US" altLang="zh-CN" sz="2400" smtClean="0">
                  <a:solidFill>
                    <a:schemeClr val="accent3"/>
                  </a:solidFill>
                </a:rPr>
                <a:t>luck!'''</a:t>
              </a:r>
              <a:r>
                <a:rPr lang="en-US" altLang="zh-CN" sz="2400" smtClean="0"/>
                <a:t>)</a:t>
              </a:r>
              <a:endParaRPr lang="en-US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26421" y="2111941"/>
              <a:ext cx="313163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83568" y="1101181"/>
            <a:ext cx="800219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续行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883817" y="1095322"/>
            <a:ext cx="770741" cy="1026114"/>
            <a:chOff x="2354263" y="1985963"/>
            <a:chExt cx="2117725" cy="2819400"/>
          </a:xfrm>
          <a:solidFill>
            <a:srgbClr val="FFC000"/>
          </a:solidFill>
        </p:grpSpPr>
        <p:sp>
          <p:nvSpPr>
            <p:cNvPr id="15" name="任意多边形 14"/>
            <p:cNvSpPr/>
            <p:nvPr/>
          </p:nvSpPr>
          <p:spPr>
            <a:xfrm>
              <a:off x="2354263" y="2684463"/>
              <a:ext cx="2117725" cy="2120900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endParaRPr lang="zh-CN" altLang="en-US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279775" y="2817813"/>
              <a:ext cx="265113" cy="265112"/>
            </a:xfrm>
            <a:prstGeom prst="ellipse">
              <a:avLst/>
            </a:prstGeom>
            <a:solidFill>
              <a:schemeClr val="bg1"/>
            </a:solidFill>
            <a:ln w="508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262313" y="2100263"/>
              <a:ext cx="239712" cy="738187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267075" y="1985963"/>
              <a:ext cx="227013" cy="227012"/>
            </a:xfrm>
            <a:prstGeom prst="ellipse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9" name="灯片编号占位符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373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291830"/>
            <a:ext cx="4104456" cy="1021556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Python</a:t>
            </a:r>
            <a:br>
              <a:rPr lang="en-US" altLang="zh-CN" dirty="0" smtClean="0">
                <a:latin typeface="微软雅黑" panose="020B0503020204020204" pitchFamily="34" charset="-122"/>
              </a:rPr>
            </a:br>
            <a:r>
              <a:rPr lang="zh-CN" altLang="en-US" dirty="0" smtClean="0">
                <a:latin typeface="微软雅黑" panose="020B0503020204020204" pitchFamily="34" charset="-122"/>
              </a:rPr>
              <a:t>语法</a:t>
            </a:r>
            <a:r>
              <a:rPr lang="zh-CN" altLang="en-US" dirty="0">
                <a:latin typeface="微软雅黑" panose="020B0503020204020204" pitchFamily="34" charset="-122"/>
              </a:rPr>
              <a:t>基础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266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802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2.2.1 </a:t>
            </a:r>
            <a:r>
              <a:rPr lang="zh-CN" altLang="en-US" dirty="0" smtClean="0"/>
              <a:t>变量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965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611560" y="1707654"/>
            <a:ext cx="1720454" cy="1900238"/>
            <a:chOff x="1949450" y="2401888"/>
            <a:chExt cx="2293938" cy="2533650"/>
          </a:xfrm>
        </p:grpSpPr>
        <p:sp>
          <p:nvSpPr>
            <p:cNvPr id="9" name="椭圆 8"/>
            <p:cNvSpPr/>
            <p:nvPr/>
          </p:nvSpPr>
          <p:spPr>
            <a:xfrm>
              <a:off x="1949450" y="2641600"/>
              <a:ext cx="2293938" cy="229393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342900">
                <a:lnSpc>
                  <a:spcPct val="150000"/>
                </a:lnSpc>
                <a:defRPr/>
              </a:pPr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0750" y="2401888"/>
              <a:ext cx="722313" cy="720725"/>
            </a:xfrm>
            <a:prstGeom prst="ellipse">
              <a:avLst/>
            </a:prstGeom>
            <a:solidFill>
              <a:srgbClr val="FE9900"/>
            </a:solidFill>
            <a:ln w="254000">
              <a:noFill/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162000"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变量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2191157" y="2882958"/>
              <a:ext cx="1809796" cy="1809796"/>
            </a:xfrm>
            <a:prstGeom prst="ellipse">
              <a:avLst/>
            </a:prstGeom>
            <a:solidFill>
              <a:schemeClr val="bg1"/>
            </a:solidFill>
            <a:ln w="254000">
              <a:noFill/>
            </a:ln>
            <a:effectLst>
              <a:innerShdw blurRad="63500" dist="25400" dir="189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引用</a:t>
              </a:r>
              <a:endParaRPr lang="en-US" altLang="zh-CN" sz="2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对象</a:t>
              </a:r>
              <a:endParaRPr lang="zh-CN" altLang="en-US" sz="2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18207707">
            <a:off x="1433492" y="914745"/>
            <a:ext cx="1720454" cy="1900238"/>
            <a:chOff x="4953000" y="2401888"/>
            <a:chExt cx="2293938" cy="2533650"/>
          </a:xfrm>
        </p:grpSpPr>
        <p:sp>
          <p:nvSpPr>
            <p:cNvPr id="13" name="椭圆 12"/>
            <p:cNvSpPr/>
            <p:nvPr/>
          </p:nvSpPr>
          <p:spPr>
            <a:xfrm>
              <a:off x="4953000" y="2641600"/>
              <a:ext cx="2293938" cy="229393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0">
              <a:noFill/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342900">
                <a:lnSpc>
                  <a:spcPct val="150000"/>
                </a:lnSpc>
                <a:defRPr/>
              </a:pPr>
              <a:endParaRPr lang="zh-CN" altLang="en-US" sz="135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195888" y="2401888"/>
              <a:ext cx="720725" cy="720725"/>
            </a:xfrm>
            <a:prstGeom prst="ellipse">
              <a:avLst/>
            </a:prstGeom>
            <a:solidFill>
              <a:srgbClr val="FE9900"/>
            </a:solidFill>
            <a:ln w="254000">
              <a:noFill/>
            </a:ln>
            <a:effec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16200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5195614" y="2882958"/>
              <a:ext cx="1809796" cy="1809796"/>
            </a:xfrm>
            <a:prstGeom prst="ellipse">
              <a:avLst/>
            </a:prstGeom>
            <a:solidFill>
              <a:schemeClr val="bg1"/>
            </a:solidFill>
            <a:ln w="254000">
              <a:noFill/>
            </a:ln>
            <a:effectLst>
              <a:innerShdw blurRad="63500" dist="25400" dir="189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2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标识</a:t>
              </a:r>
              <a:endParaRPr lang="en-US" altLang="zh-CN" sz="2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对象</a:t>
              </a:r>
              <a:endParaRPr lang="zh-CN" altLang="en-US" sz="2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74450" y="1102809"/>
            <a:ext cx="4713934" cy="3341148"/>
            <a:chOff x="4499992" y="2060850"/>
            <a:chExt cx="6199089" cy="3007422"/>
          </a:xfrm>
        </p:grpSpPr>
        <p:sp>
          <p:nvSpPr>
            <p:cNvPr id="5" name="任意多边形 4"/>
            <p:cNvSpPr/>
            <p:nvPr/>
          </p:nvSpPr>
          <p:spPr>
            <a:xfrm>
              <a:off x="4499992" y="2060850"/>
              <a:ext cx="6199089" cy="300742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variable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PI = 3.14159</a:t>
              </a:r>
              <a:endParaRPr lang="zh-CN" altLang="zh-CN" sz="2400" dirty="0"/>
            </a:p>
            <a:p>
              <a:r>
                <a:rPr lang="en-US" altLang="zh-CN" sz="2400" dirty="0"/>
                <a:t>&gt;&gt;&gt; pi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'circumference ratio'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(PI)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3.14159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(pi)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circumference ratio</a:t>
              </a:r>
              <a:endParaRPr lang="zh-CN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4680902" y="2086756"/>
              <a:ext cx="869382" cy="374314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46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</a:rPr>
              <a:t>Python</a:t>
            </a:r>
            <a:r>
              <a:rPr lang="zh-CN" altLang="zh-CN" dirty="0" smtClean="0">
                <a:latin typeface="微软雅黑" panose="020B0503020204020204" pitchFamily="34" charset="-122"/>
              </a:rPr>
              <a:t>程序</a:t>
            </a:r>
            <a:r>
              <a:rPr lang="en-US" altLang="zh-CN" dirty="0" smtClean="0">
                <a:latin typeface="微软雅黑" panose="020B0503020204020204" pitchFamily="34" charset="-122"/>
              </a:rPr>
              <a:t/>
            </a:r>
            <a:br>
              <a:rPr lang="en-US" altLang="zh-CN" dirty="0" smtClean="0">
                <a:latin typeface="微软雅黑" panose="020B0503020204020204" pitchFamily="34" charset="-122"/>
              </a:rPr>
            </a:br>
            <a:r>
              <a:rPr lang="zh-CN" altLang="zh-CN" dirty="0" smtClean="0">
                <a:latin typeface="微软雅黑" panose="020B0503020204020204" pitchFamily="34" charset="-122"/>
              </a:rPr>
              <a:t>基本</a:t>
            </a:r>
            <a:r>
              <a:rPr lang="zh-CN" altLang="zh-CN" dirty="0">
                <a:latin typeface="微软雅黑" panose="020B0503020204020204" pitchFamily="34" charset="-122"/>
              </a:rPr>
              <a:t>构成与风格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643758"/>
            <a:ext cx="129614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2.1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4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001184"/>
            <a:ext cx="4902691" cy="2714065"/>
          </a:xfrm>
        </p:spPr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是面向对象编程语言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实例、函数、方法、类都是对象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唯一的身份标识，由</a:t>
            </a:r>
            <a:r>
              <a:rPr lang="en-US" altLang="zh-CN" dirty="0" smtClean="0"/>
              <a:t>id()</a:t>
            </a:r>
            <a:r>
              <a:rPr lang="zh-CN" altLang="en-US" dirty="0" smtClean="0"/>
              <a:t>函数得到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对象的三个属性：身份、类型、值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type()</a:t>
            </a:r>
            <a:r>
              <a:rPr lang="zh-CN" altLang="en-US" dirty="0" smtClean="0"/>
              <a:t>查看对象类型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3939902"/>
            <a:ext cx="468052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OOP(Object-oriented </a:t>
            </a:r>
            <a:r>
              <a:rPr lang="en-US" altLang="zh-CN" sz="2400" dirty="0" smtClean="0">
                <a:solidFill>
                  <a:schemeClr val="bg1"/>
                </a:solidFill>
              </a:rPr>
              <a:t>programming)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18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标识符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412" y="1058083"/>
            <a:ext cx="3942438" cy="3207804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标识符是指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语言中允许作为变量名或其他对象名称的有效符号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首字符是字母或下划线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其余可以是字母、下划线、数字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大小写敏感</a:t>
            </a:r>
            <a:r>
              <a:rPr lang="en-US" altLang="zh-CN" dirty="0" smtClean="0"/>
              <a:t>(PI</a:t>
            </a:r>
            <a:r>
              <a:rPr lang="zh-CN" altLang="en-US" dirty="0" smtClean="0"/>
              <a:t>和</a:t>
            </a:r>
            <a:r>
              <a:rPr lang="en-US" altLang="zh-CN" dirty="0" smtClean="0"/>
              <a:t>pi</a:t>
            </a:r>
            <a:r>
              <a:rPr lang="zh-CN" altLang="en-US" dirty="0" smtClean="0"/>
              <a:t>是不同的标识符</a:t>
            </a:r>
            <a:r>
              <a:rPr lang="en-US" altLang="zh-CN" dirty="0" smtClean="0"/>
              <a:t>)</a:t>
            </a: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540827" y="1058083"/>
            <a:ext cx="3960439" cy="3240361"/>
            <a:chOff x="578847" y="1902608"/>
            <a:chExt cx="1535934" cy="2176408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9"/>
              <a:ext cx="1535934" cy="217640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Identifier</a:t>
              </a: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</a:p>
            <a:p>
              <a:r>
                <a:rPr lang="en-US" altLang="zh-CN" sz="2400" dirty="0"/>
                <a:t>&gt;&gt;&gt; PI = 3.14159</a:t>
              </a:r>
              <a:endParaRPr lang="zh-CN" altLang="zh-CN" sz="2400" dirty="0"/>
            </a:p>
            <a:p>
              <a:r>
                <a:rPr lang="en-US" altLang="zh-CN" sz="2400" dirty="0"/>
                <a:t>&gt;&gt;&gt; pi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'circumference ratio'</a:t>
              </a:r>
              <a:endParaRPr lang="zh-CN" altLang="zh-CN" sz="2400" dirty="0">
                <a:solidFill>
                  <a:schemeClr val="accent3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(PI)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3.14159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(pi)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circumference ratio</a:t>
              </a:r>
              <a:endParaRPr lang="zh-CN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82220" y="1902608"/>
              <a:ext cx="408826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3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特殊意义标识符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91680" y="1275606"/>
            <a:ext cx="5634037" cy="1978819"/>
            <a:chOff x="1815876" y="1227733"/>
            <a:chExt cx="5634037" cy="1978819"/>
          </a:xfrm>
        </p:grpSpPr>
        <p:sp>
          <p:nvSpPr>
            <p:cNvPr id="2050" name="MH_Other_1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3776836" y="1992114"/>
              <a:ext cx="1710928" cy="1071563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51" name="MH_Other_2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766120" y="1906389"/>
              <a:ext cx="1732360" cy="1300163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52" name="MH_Other_3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334298" y="1865908"/>
              <a:ext cx="336947" cy="264319"/>
            </a:xfrm>
            <a:custGeom>
              <a:avLst/>
              <a:gdLst>
                <a:gd name="T0" fmla="*/ 0 w 223"/>
                <a:gd name="T1" fmla="*/ 2147483646 h 174"/>
                <a:gd name="T2" fmla="*/ 2147483646 w 223"/>
                <a:gd name="T3" fmla="*/ 2147483646 h 174"/>
                <a:gd name="T4" fmla="*/ 2147483646 w 223"/>
                <a:gd name="T5" fmla="*/ 2147483646 h 174"/>
                <a:gd name="T6" fmla="*/ 2147483646 w 223"/>
                <a:gd name="T7" fmla="*/ 2147483646 h 174"/>
                <a:gd name="T8" fmla="*/ 2147483646 w 223"/>
                <a:gd name="T9" fmla="*/ 2147483646 h 174"/>
                <a:gd name="T10" fmla="*/ 0 w 223"/>
                <a:gd name="T11" fmla="*/ 2147483646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174">
                  <a:moveTo>
                    <a:pt x="0" y="174"/>
                  </a:moveTo>
                  <a:cubicBezTo>
                    <a:pt x="12" y="127"/>
                    <a:pt x="16" y="82"/>
                    <a:pt x="16" y="34"/>
                  </a:cubicBezTo>
                  <a:cubicBezTo>
                    <a:pt x="16" y="19"/>
                    <a:pt x="84" y="31"/>
                    <a:pt x="102" y="16"/>
                  </a:cubicBezTo>
                  <a:cubicBezTo>
                    <a:pt x="120" y="0"/>
                    <a:pt x="157" y="0"/>
                    <a:pt x="162" y="12"/>
                  </a:cubicBezTo>
                  <a:cubicBezTo>
                    <a:pt x="162" y="12"/>
                    <a:pt x="172" y="78"/>
                    <a:pt x="223" y="174"/>
                  </a:cubicBezTo>
                  <a:lnTo>
                    <a:pt x="0" y="174"/>
                  </a:lnTo>
                  <a:close/>
                </a:path>
              </a:pathLst>
            </a:custGeom>
            <a:solidFill>
              <a:srgbClr val="97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53" name="MH_Other_4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6323583" y="1859954"/>
              <a:ext cx="364331" cy="271463"/>
            </a:xfrm>
            <a:custGeom>
              <a:avLst/>
              <a:gdLst>
                <a:gd name="T0" fmla="*/ 2147483646 w 241"/>
                <a:gd name="T1" fmla="*/ 2147483646 h 179"/>
                <a:gd name="T2" fmla="*/ 2147483646 w 241"/>
                <a:gd name="T3" fmla="*/ 2147483646 h 179"/>
                <a:gd name="T4" fmla="*/ 2147483646 w 241"/>
                <a:gd name="T5" fmla="*/ 2147483646 h 179"/>
                <a:gd name="T6" fmla="*/ 2147483646 w 241"/>
                <a:gd name="T7" fmla="*/ 2147483646 h 179"/>
                <a:gd name="T8" fmla="*/ 2147483646 w 241"/>
                <a:gd name="T9" fmla="*/ 2147483646 h 179"/>
                <a:gd name="T10" fmla="*/ 2147483646 w 241"/>
                <a:gd name="T11" fmla="*/ 0 h 179"/>
                <a:gd name="T12" fmla="*/ 2147483646 w 241"/>
                <a:gd name="T13" fmla="*/ 0 h 179"/>
                <a:gd name="T14" fmla="*/ 2147483646 w 241"/>
                <a:gd name="T15" fmla="*/ 2147483646 h 179"/>
                <a:gd name="T16" fmla="*/ 2147483646 w 241"/>
                <a:gd name="T17" fmla="*/ 2147483646 h 179"/>
                <a:gd name="T18" fmla="*/ 2147483646 w 241"/>
                <a:gd name="T19" fmla="*/ 2147483646 h 179"/>
                <a:gd name="T20" fmla="*/ 2147483646 w 241"/>
                <a:gd name="T21" fmla="*/ 2147483646 h 179"/>
                <a:gd name="T22" fmla="*/ 2147483646 w 241"/>
                <a:gd name="T23" fmla="*/ 2147483646 h 179"/>
                <a:gd name="T24" fmla="*/ 2147483646 w 241"/>
                <a:gd name="T25" fmla="*/ 2147483646 h 179"/>
                <a:gd name="T26" fmla="*/ 2147483646 w 241"/>
                <a:gd name="T27" fmla="*/ 2147483646 h 179"/>
                <a:gd name="T28" fmla="*/ 2147483646 w 241"/>
                <a:gd name="T29" fmla="*/ 2147483646 h 179"/>
                <a:gd name="T30" fmla="*/ 2147483646 w 241"/>
                <a:gd name="T31" fmla="*/ 2147483646 h 179"/>
                <a:gd name="T32" fmla="*/ 2147483646 w 241"/>
                <a:gd name="T33" fmla="*/ 2147483646 h 179"/>
                <a:gd name="T34" fmla="*/ 2147483646 w 241"/>
                <a:gd name="T35" fmla="*/ 2147483646 h 179"/>
                <a:gd name="T36" fmla="*/ 2147483646 w 241"/>
                <a:gd name="T37" fmla="*/ 2147483646 h 179"/>
                <a:gd name="T38" fmla="*/ 2147483646 w 241"/>
                <a:gd name="T39" fmla="*/ 2147483646 h 179"/>
                <a:gd name="T40" fmla="*/ 0 w 241"/>
                <a:gd name="T41" fmla="*/ 2147483646 h 179"/>
                <a:gd name="T42" fmla="*/ 0 w 241"/>
                <a:gd name="T43" fmla="*/ 2147483646 h 179"/>
                <a:gd name="T44" fmla="*/ 2147483646 w 241"/>
                <a:gd name="T45" fmla="*/ 2147483646 h 179"/>
                <a:gd name="T46" fmla="*/ 2147483646 w 241"/>
                <a:gd name="T47" fmla="*/ 2147483646 h 179"/>
                <a:gd name="T48" fmla="*/ 2147483646 w 241"/>
                <a:gd name="T49" fmla="*/ 2147483646 h 179"/>
                <a:gd name="T50" fmla="*/ 2147483646 w 241"/>
                <a:gd name="T51" fmla="*/ 2147483646 h 179"/>
                <a:gd name="T52" fmla="*/ 2147483646 w 241"/>
                <a:gd name="T53" fmla="*/ 2147483646 h 17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41" h="179">
                  <a:moveTo>
                    <a:pt x="240" y="177"/>
                  </a:moveTo>
                  <a:cubicBezTo>
                    <a:pt x="236" y="172"/>
                    <a:pt x="233" y="166"/>
                    <a:pt x="230" y="160"/>
                  </a:cubicBezTo>
                  <a:cubicBezTo>
                    <a:pt x="221" y="143"/>
                    <a:pt x="213" y="126"/>
                    <a:pt x="205" y="109"/>
                  </a:cubicBezTo>
                  <a:cubicBezTo>
                    <a:pt x="196" y="89"/>
                    <a:pt x="189" y="72"/>
                    <a:pt x="184" y="56"/>
                  </a:cubicBezTo>
                  <a:cubicBezTo>
                    <a:pt x="178" y="39"/>
                    <a:pt x="172" y="20"/>
                    <a:pt x="168" y="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2"/>
                    <a:pt x="165" y="2"/>
                    <a:pt x="165" y="2"/>
                  </a:cubicBezTo>
                  <a:cubicBezTo>
                    <a:pt x="166" y="10"/>
                    <a:pt x="168" y="19"/>
                    <a:pt x="171" y="30"/>
                  </a:cubicBezTo>
                  <a:cubicBezTo>
                    <a:pt x="173" y="39"/>
                    <a:pt x="176" y="49"/>
                    <a:pt x="179" y="58"/>
                  </a:cubicBezTo>
                  <a:cubicBezTo>
                    <a:pt x="185" y="76"/>
                    <a:pt x="191" y="94"/>
                    <a:pt x="199" y="112"/>
                  </a:cubicBezTo>
                  <a:cubicBezTo>
                    <a:pt x="206" y="129"/>
                    <a:pt x="214" y="146"/>
                    <a:pt x="223" y="164"/>
                  </a:cubicBezTo>
                  <a:cubicBezTo>
                    <a:pt x="226" y="169"/>
                    <a:pt x="228" y="174"/>
                    <a:pt x="231" y="178"/>
                  </a:cubicBezTo>
                  <a:cubicBezTo>
                    <a:pt x="231" y="179"/>
                    <a:pt x="231" y="179"/>
                    <a:pt x="231" y="179"/>
                  </a:cubicBezTo>
                  <a:cubicBezTo>
                    <a:pt x="241" y="179"/>
                    <a:pt x="241" y="179"/>
                    <a:pt x="241" y="179"/>
                  </a:cubicBezTo>
                  <a:lnTo>
                    <a:pt x="240" y="177"/>
                  </a:lnTo>
                  <a:close/>
                  <a:moveTo>
                    <a:pt x="23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73"/>
                    <a:pt x="15" y="110"/>
                    <a:pt x="8" y="145"/>
                  </a:cubicBezTo>
                  <a:cubicBezTo>
                    <a:pt x="6" y="155"/>
                    <a:pt x="3" y="166"/>
                    <a:pt x="0" y="178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10" y="167"/>
                    <a:pt x="12" y="156"/>
                    <a:pt x="14" y="146"/>
                  </a:cubicBezTo>
                  <a:cubicBezTo>
                    <a:pt x="21" y="110"/>
                    <a:pt x="24" y="71"/>
                    <a:pt x="23" y="31"/>
                  </a:cubicBezTo>
                  <a:lnTo>
                    <a:pt x="23" y="30"/>
                  </a:lnTo>
                  <a:close/>
                </a:path>
              </a:pathLst>
            </a:custGeom>
            <a:solidFill>
              <a:srgbClr val="52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54" name="MH_Other_5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6404545" y="1884958"/>
              <a:ext cx="127397" cy="129778"/>
            </a:xfrm>
            <a:custGeom>
              <a:avLst/>
              <a:gdLst>
                <a:gd name="T0" fmla="*/ 0 w 84"/>
                <a:gd name="T1" fmla="*/ 2147483646 h 86"/>
                <a:gd name="T2" fmla="*/ 2147483646 w 84"/>
                <a:gd name="T3" fmla="*/ 2147483646 h 86"/>
                <a:gd name="T4" fmla="*/ 2147483646 w 84"/>
                <a:gd name="T5" fmla="*/ 2147483646 h 86"/>
                <a:gd name="T6" fmla="*/ 0 w 84"/>
                <a:gd name="T7" fmla="*/ 2147483646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4" h="86">
                  <a:moveTo>
                    <a:pt x="0" y="16"/>
                  </a:moveTo>
                  <a:cubicBezTo>
                    <a:pt x="51" y="86"/>
                    <a:pt x="83" y="4"/>
                    <a:pt x="83" y="4"/>
                  </a:cubicBezTo>
                  <a:cubicBezTo>
                    <a:pt x="84" y="0"/>
                    <a:pt x="43" y="15"/>
                    <a:pt x="25" y="15"/>
                  </a:cubicBezTo>
                  <a:cubicBezTo>
                    <a:pt x="7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DE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55" name="MH_Other_6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6387876" y="1898055"/>
              <a:ext cx="83344" cy="98822"/>
            </a:xfrm>
            <a:custGeom>
              <a:avLst/>
              <a:gdLst>
                <a:gd name="T0" fmla="*/ 2147483646 w 55"/>
                <a:gd name="T1" fmla="*/ 2147483646 h 65"/>
                <a:gd name="T2" fmla="*/ 2147483646 w 55"/>
                <a:gd name="T3" fmla="*/ 2147483646 h 65"/>
                <a:gd name="T4" fmla="*/ 2147483646 w 55"/>
                <a:gd name="T5" fmla="*/ 2147483646 h 65"/>
                <a:gd name="T6" fmla="*/ 0 w 55"/>
                <a:gd name="T7" fmla="*/ 0 h 65"/>
                <a:gd name="T8" fmla="*/ 2147483646 w 55"/>
                <a:gd name="T9" fmla="*/ 2147483646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5">
                  <a:moveTo>
                    <a:pt x="9" y="5"/>
                  </a:moveTo>
                  <a:cubicBezTo>
                    <a:pt x="9" y="5"/>
                    <a:pt x="48" y="28"/>
                    <a:pt x="51" y="34"/>
                  </a:cubicBezTo>
                  <a:cubicBezTo>
                    <a:pt x="55" y="40"/>
                    <a:pt x="27" y="44"/>
                    <a:pt x="30" y="65"/>
                  </a:cubicBezTo>
                  <a:cubicBezTo>
                    <a:pt x="30" y="65"/>
                    <a:pt x="3" y="30"/>
                    <a:pt x="0" y="0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97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56" name="MH_Other_7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6471220" y="1877815"/>
              <a:ext cx="77391" cy="110728"/>
            </a:xfrm>
            <a:custGeom>
              <a:avLst/>
              <a:gdLst>
                <a:gd name="T0" fmla="*/ 2147483646 w 51"/>
                <a:gd name="T1" fmla="*/ 2147483646 h 73"/>
                <a:gd name="T2" fmla="*/ 2147483646 w 51"/>
                <a:gd name="T3" fmla="*/ 2147483646 h 73"/>
                <a:gd name="T4" fmla="*/ 2147483646 w 51"/>
                <a:gd name="T5" fmla="*/ 2147483646 h 73"/>
                <a:gd name="T6" fmla="*/ 2147483646 w 51"/>
                <a:gd name="T7" fmla="*/ 0 h 73"/>
                <a:gd name="T8" fmla="*/ 2147483646 w 51"/>
                <a:gd name="T9" fmla="*/ 2147483646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73">
                  <a:moveTo>
                    <a:pt x="41" y="7"/>
                  </a:moveTo>
                  <a:cubicBezTo>
                    <a:pt x="41" y="7"/>
                    <a:pt x="5" y="38"/>
                    <a:pt x="2" y="44"/>
                  </a:cubicBezTo>
                  <a:cubicBezTo>
                    <a:pt x="0" y="51"/>
                    <a:pt x="25" y="51"/>
                    <a:pt x="26" y="73"/>
                  </a:cubicBezTo>
                  <a:cubicBezTo>
                    <a:pt x="26" y="73"/>
                    <a:pt x="51" y="30"/>
                    <a:pt x="49" y="0"/>
                  </a:cubicBezTo>
                  <a:lnTo>
                    <a:pt x="41" y="7"/>
                  </a:lnTo>
                  <a:close/>
                </a:path>
              </a:pathLst>
            </a:custGeom>
            <a:solidFill>
              <a:srgbClr val="97D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6383113" y="1871861"/>
              <a:ext cx="166688" cy="141685"/>
            </a:xfrm>
            <a:custGeom>
              <a:avLst/>
              <a:gdLst>
                <a:gd name="T0" fmla="*/ 2147483646 w 110"/>
                <a:gd name="T1" fmla="*/ 2147483646 h 93"/>
                <a:gd name="T2" fmla="*/ 2147483646 w 110"/>
                <a:gd name="T3" fmla="*/ 2147483646 h 93"/>
                <a:gd name="T4" fmla="*/ 2147483646 w 110"/>
                <a:gd name="T5" fmla="*/ 2147483646 h 93"/>
                <a:gd name="T6" fmla="*/ 2147483646 w 110"/>
                <a:gd name="T7" fmla="*/ 2147483646 h 93"/>
                <a:gd name="T8" fmla="*/ 2147483646 w 110"/>
                <a:gd name="T9" fmla="*/ 2147483646 h 93"/>
                <a:gd name="T10" fmla="*/ 2147483646 w 110"/>
                <a:gd name="T11" fmla="*/ 2147483646 h 93"/>
                <a:gd name="T12" fmla="*/ 2147483646 w 110"/>
                <a:gd name="T13" fmla="*/ 2147483646 h 93"/>
                <a:gd name="T14" fmla="*/ 0 w 110"/>
                <a:gd name="T15" fmla="*/ 2147483646 h 93"/>
                <a:gd name="T16" fmla="*/ 2147483646 w 110"/>
                <a:gd name="T17" fmla="*/ 2147483646 h 93"/>
                <a:gd name="T18" fmla="*/ 2147483646 w 110"/>
                <a:gd name="T19" fmla="*/ 2147483646 h 93"/>
                <a:gd name="T20" fmla="*/ 2147483646 w 110"/>
                <a:gd name="T21" fmla="*/ 2147483646 h 93"/>
                <a:gd name="T22" fmla="*/ 2147483646 w 110"/>
                <a:gd name="T23" fmla="*/ 2147483646 h 93"/>
                <a:gd name="T24" fmla="*/ 2147483646 w 110"/>
                <a:gd name="T25" fmla="*/ 2147483646 h 93"/>
                <a:gd name="T26" fmla="*/ 2147483646 w 110"/>
                <a:gd name="T27" fmla="*/ 2147483646 h 93"/>
                <a:gd name="T28" fmla="*/ 2147483646 w 110"/>
                <a:gd name="T29" fmla="*/ 2147483646 h 93"/>
                <a:gd name="T30" fmla="*/ 2147483646 w 110"/>
                <a:gd name="T31" fmla="*/ 2147483646 h 93"/>
                <a:gd name="T32" fmla="*/ 2147483646 w 110"/>
                <a:gd name="T33" fmla="*/ 2147483646 h 93"/>
                <a:gd name="T34" fmla="*/ 2147483646 w 110"/>
                <a:gd name="T35" fmla="*/ 2147483646 h 93"/>
                <a:gd name="T36" fmla="*/ 2147483646 w 110"/>
                <a:gd name="T37" fmla="*/ 2147483646 h 93"/>
                <a:gd name="T38" fmla="*/ 2147483646 w 110"/>
                <a:gd name="T39" fmla="*/ 2147483646 h 93"/>
                <a:gd name="T40" fmla="*/ 2147483646 w 110"/>
                <a:gd name="T41" fmla="*/ 2147483646 h 93"/>
                <a:gd name="T42" fmla="*/ 2147483646 w 110"/>
                <a:gd name="T43" fmla="*/ 2147483646 h 93"/>
                <a:gd name="T44" fmla="*/ 2147483646 w 110"/>
                <a:gd name="T45" fmla="*/ 2147483646 h 93"/>
                <a:gd name="T46" fmla="*/ 2147483646 w 110"/>
                <a:gd name="T47" fmla="*/ 2147483646 h 93"/>
                <a:gd name="T48" fmla="*/ 2147483646 w 110"/>
                <a:gd name="T49" fmla="*/ 0 h 93"/>
                <a:gd name="T50" fmla="*/ 2147483646 w 110"/>
                <a:gd name="T51" fmla="*/ 2147483646 h 93"/>
                <a:gd name="T52" fmla="*/ 2147483646 w 110"/>
                <a:gd name="T53" fmla="*/ 2147483646 h 93"/>
                <a:gd name="T54" fmla="*/ 2147483646 w 110"/>
                <a:gd name="T55" fmla="*/ 2147483646 h 93"/>
                <a:gd name="T56" fmla="*/ 2147483646 w 110"/>
                <a:gd name="T57" fmla="*/ 2147483646 h 93"/>
                <a:gd name="T58" fmla="*/ 2147483646 w 110"/>
                <a:gd name="T59" fmla="*/ 2147483646 h 93"/>
                <a:gd name="T60" fmla="*/ 2147483646 w 110"/>
                <a:gd name="T61" fmla="*/ 2147483646 h 93"/>
                <a:gd name="T62" fmla="*/ 2147483646 w 110"/>
                <a:gd name="T63" fmla="*/ 2147483646 h 93"/>
                <a:gd name="T64" fmla="*/ 2147483646 w 110"/>
                <a:gd name="T65" fmla="*/ 2147483646 h 93"/>
                <a:gd name="T66" fmla="*/ 2147483646 w 110"/>
                <a:gd name="T67" fmla="*/ 2147483646 h 93"/>
                <a:gd name="T68" fmla="*/ 2147483646 w 110"/>
                <a:gd name="T69" fmla="*/ 2147483646 h 93"/>
                <a:gd name="T70" fmla="*/ 2147483646 w 110"/>
                <a:gd name="T71" fmla="*/ 2147483646 h 93"/>
                <a:gd name="T72" fmla="*/ 2147483646 w 110"/>
                <a:gd name="T73" fmla="*/ 2147483646 h 93"/>
                <a:gd name="T74" fmla="*/ 2147483646 w 110"/>
                <a:gd name="T75" fmla="*/ 2147483646 h 93"/>
                <a:gd name="T76" fmla="*/ 2147483646 w 110"/>
                <a:gd name="T77" fmla="*/ 2147483646 h 93"/>
                <a:gd name="T78" fmla="*/ 2147483646 w 110"/>
                <a:gd name="T79" fmla="*/ 2147483646 h 93"/>
                <a:gd name="T80" fmla="*/ 2147483646 w 110"/>
                <a:gd name="T81" fmla="*/ 2147483646 h 93"/>
                <a:gd name="T82" fmla="*/ 2147483646 w 110"/>
                <a:gd name="T83" fmla="*/ 2147483646 h 93"/>
                <a:gd name="T84" fmla="*/ 2147483646 w 110"/>
                <a:gd name="T85" fmla="*/ 2147483646 h 93"/>
                <a:gd name="T86" fmla="*/ 2147483646 w 110"/>
                <a:gd name="T87" fmla="*/ 2147483646 h 93"/>
                <a:gd name="T88" fmla="*/ 2147483646 w 110"/>
                <a:gd name="T89" fmla="*/ 2147483646 h 93"/>
                <a:gd name="T90" fmla="*/ 2147483646 w 110"/>
                <a:gd name="T91" fmla="*/ 2147483646 h 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10" h="93">
                  <a:moveTo>
                    <a:pt x="57" y="51"/>
                  </a:move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48"/>
                    <a:pt x="54" y="47"/>
                    <a:pt x="53" y="46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0"/>
                    <a:pt x="41" y="36"/>
                    <a:pt x="33" y="31"/>
                  </a:cubicBezTo>
                  <a:cubicBezTo>
                    <a:pt x="31" y="30"/>
                    <a:pt x="30" y="29"/>
                    <a:pt x="28" y="29"/>
                  </a:cubicBezTo>
                  <a:cubicBezTo>
                    <a:pt x="23" y="26"/>
                    <a:pt x="18" y="24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9"/>
                    <a:pt x="7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24"/>
                    <a:pt x="2" y="30"/>
                    <a:pt x="4" y="36"/>
                  </a:cubicBezTo>
                  <a:cubicBezTo>
                    <a:pt x="5" y="41"/>
                    <a:pt x="7" y="47"/>
                    <a:pt x="10" y="53"/>
                  </a:cubicBezTo>
                  <a:cubicBezTo>
                    <a:pt x="13" y="58"/>
                    <a:pt x="16" y="63"/>
                    <a:pt x="20" y="69"/>
                  </a:cubicBezTo>
                  <a:cubicBezTo>
                    <a:pt x="23" y="75"/>
                    <a:pt x="27" y="80"/>
                    <a:pt x="31" y="84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78"/>
                    <a:pt x="36" y="75"/>
                    <a:pt x="37" y="72"/>
                  </a:cubicBezTo>
                  <a:cubicBezTo>
                    <a:pt x="38" y="69"/>
                    <a:pt x="40" y="66"/>
                    <a:pt x="44" y="64"/>
                  </a:cubicBezTo>
                  <a:cubicBezTo>
                    <a:pt x="46" y="62"/>
                    <a:pt x="48" y="61"/>
                    <a:pt x="51" y="60"/>
                  </a:cubicBezTo>
                  <a:cubicBezTo>
                    <a:pt x="51" y="59"/>
                    <a:pt x="52" y="59"/>
                    <a:pt x="53" y="58"/>
                  </a:cubicBezTo>
                  <a:cubicBezTo>
                    <a:pt x="54" y="57"/>
                    <a:pt x="55" y="57"/>
                    <a:pt x="56" y="56"/>
                  </a:cubicBezTo>
                  <a:cubicBezTo>
                    <a:pt x="57" y="55"/>
                    <a:pt x="57" y="54"/>
                    <a:pt x="57" y="53"/>
                  </a:cubicBezTo>
                  <a:cubicBezTo>
                    <a:pt x="58" y="53"/>
                    <a:pt x="57" y="52"/>
                    <a:pt x="57" y="51"/>
                  </a:cubicBezTo>
                  <a:close/>
                  <a:moveTo>
                    <a:pt x="50" y="54"/>
                  </a:moveTo>
                  <a:cubicBezTo>
                    <a:pt x="49" y="55"/>
                    <a:pt x="47" y="56"/>
                    <a:pt x="45" y="57"/>
                  </a:cubicBezTo>
                  <a:cubicBezTo>
                    <a:pt x="44" y="58"/>
                    <a:pt x="42" y="60"/>
                    <a:pt x="41" y="61"/>
                  </a:cubicBezTo>
                  <a:cubicBezTo>
                    <a:pt x="37" y="64"/>
                    <a:pt x="35" y="67"/>
                    <a:pt x="33" y="70"/>
                  </a:cubicBezTo>
                  <a:cubicBezTo>
                    <a:pt x="32" y="71"/>
                    <a:pt x="32" y="72"/>
                    <a:pt x="31" y="74"/>
                  </a:cubicBezTo>
                  <a:cubicBezTo>
                    <a:pt x="30" y="71"/>
                    <a:pt x="28" y="68"/>
                    <a:pt x="26" y="65"/>
                  </a:cubicBezTo>
                  <a:cubicBezTo>
                    <a:pt x="23" y="60"/>
                    <a:pt x="20" y="54"/>
                    <a:pt x="18" y="49"/>
                  </a:cubicBezTo>
                  <a:cubicBezTo>
                    <a:pt x="15" y="44"/>
                    <a:pt x="12" y="38"/>
                    <a:pt x="10" y="33"/>
                  </a:cubicBezTo>
                  <a:cubicBezTo>
                    <a:pt x="9" y="29"/>
                    <a:pt x="7" y="25"/>
                    <a:pt x="6" y="20"/>
                  </a:cubicBezTo>
                  <a:cubicBezTo>
                    <a:pt x="8" y="21"/>
                    <a:pt x="9" y="22"/>
                    <a:pt x="11" y="23"/>
                  </a:cubicBezTo>
                  <a:cubicBezTo>
                    <a:pt x="17" y="27"/>
                    <a:pt x="23" y="31"/>
                    <a:pt x="29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5" y="41"/>
                    <a:pt x="40" y="45"/>
                    <a:pt x="46" y="4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9" y="51"/>
                    <a:pt x="51" y="52"/>
                    <a:pt x="52" y="53"/>
                  </a:cubicBezTo>
                  <a:cubicBezTo>
                    <a:pt x="51" y="53"/>
                    <a:pt x="51" y="53"/>
                    <a:pt x="50" y="54"/>
                  </a:cubicBezTo>
                  <a:close/>
                  <a:moveTo>
                    <a:pt x="110" y="5"/>
                  </a:move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3" y="5"/>
                    <a:pt x="100" y="7"/>
                    <a:pt x="98" y="9"/>
                  </a:cubicBezTo>
                  <a:cubicBezTo>
                    <a:pt x="94" y="13"/>
                    <a:pt x="89" y="16"/>
                    <a:pt x="85" y="19"/>
                  </a:cubicBezTo>
                  <a:cubicBezTo>
                    <a:pt x="83" y="21"/>
                    <a:pt x="81" y="22"/>
                    <a:pt x="79" y="24"/>
                  </a:cubicBezTo>
                  <a:cubicBezTo>
                    <a:pt x="72" y="29"/>
                    <a:pt x="67" y="35"/>
                    <a:pt x="62" y="40"/>
                  </a:cubicBezTo>
                  <a:cubicBezTo>
                    <a:pt x="61" y="42"/>
                    <a:pt x="60" y="44"/>
                    <a:pt x="58" y="46"/>
                  </a:cubicBezTo>
                  <a:cubicBezTo>
                    <a:pt x="58" y="46"/>
                    <a:pt x="58" y="47"/>
                    <a:pt x="58" y="48"/>
                  </a:cubicBezTo>
                  <a:cubicBezTo>
                    <a:pt x="57" y="49"/>
                    <a:pt x="57" y="50"/>
                    <a:pt x="58" y="51"/>
                  </a:cubicBezTo>
                  <a:cubicBezTo>
                    <a:pt x="59" y="53"/>
                    <a:pt x="60" y="53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3" y="55"/>
                    <a:pt x="64" y="56"/>
                    <a:pt x="65" y="56"/>
                  </a:cubicBezTo>
                  <a:cubicBezTo>
                    <a:pt x="68" y="57"/>
                    <a:pt x="70" y="58"/>
                    <a:pt x="71" y="60"/>
                  </a:cubicBezTo>
                  <a:cubicBezTo>
                    <a:pt x="75" y="62"/>
                    <a:pt x="77" y="64"/>
                    <a:pt x="79" y="67"/>
                  </a:cubicBezTo>
                  <a:cubicBezTo>
                    <a:pt x="81" y="70"/>
                    <a:pt x="81" y="73"/>
                    <a:pt x="81" y="77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0" y="73"/>
                    <a:pt x="93" y="68"/>
                    <a:pt x="96" y="61"/>
                  </a:cubicBezTo>
                  <a:cubicBezTo>
                    <a:pt x="99" y="55"/>
                    <a:pt x="102" y="50"/>
                    <a:pt x="104" y="43"/>
                  </a:cubicBezTo>
                  <a:cubicBezTo>
                    <a:pt x="106" y="36"/>
                    <a:pt x="108" y="30"/>
                    <a:pt x="109" y="24"/>
                  </a:cubicBezTo>
                  <a:cubicBezTo>
                    <a:pt x="110" y="18"/>
                    <a:pt x="109" y="12"/>
                    <a:pt x="109" y="5"/>
                  </a:cubicBezTo>
                  <a:lnTo>
                    <a:pt x="110" y="5"/>
                  </a:lnTo>
                  <a:close/>
                  <a:moveTo>
                    <a:pt x="102" y="23"/>
                  </a:moveTo>
                  <a:cubicBezTo>
                    <a:pt x="100" y="28"/>
                    <a:pt x="98" y="34"/>
                    <a:pt x="96" y="41"/>
                  </a:cubicBezTo>
                  <a:cubicBezTo>
                    <a:pt x="94" y="46"/>
                    <a:pt x="92" y="52"/>
                    <a:pt x="89" y="58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7" y="64"/>
                    <a:pt x="86" y="66"/>
                    <a:pt x="85" y="68"/>
                  </a:cubicBezTo>
                  <a:cubicBezTo>
                    <a:pt x="84" y="67"/>
                    <a:pt x="84" y="66"/>
                    <a:pt x="83" y="65"/>
                  </a:cubicBezTo>
                  <a:cubicBezTo>
                    <a:pt x="81" y="62"/>
                    <a:pt x="78" y="59"/>
                    <a:pt x="74" y="56"/>
                  </a:cubicBezTo>
                  <a:cubicBezTo>
                    <a:pt x="72" y="55"/>
                    <a:pt x="71" y="54"/>
                    <a:pt x="69" y="53"/>
                  </a:cubicBezTo>
                  <a:cubicBezTo>
                    <a:pt x="67" y="52"/>
                    <a:pt x="66" y="51"/>
                    <a:pt x="64" y="50"/>
                  </a:cubicBezTo>
                  <a:cubicBezTo>
                    <a:pt x="64" y="50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4" y="48"/>
                    <a:pt x="65" y="46"/>
                    <a:pt x="67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3" y="39"/>
                    <a:pt x="78" y="34"/>
                    <a:pt x="83" y="28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4" y="16"/>
                    <a:pt x="100" y="12"/>
                  </a:cubicBezTo>
                  <a:cubicBezTo>
                    <a:pt x="101" y="10"/>
                    <a:pt x="103" y="9"/>
                    <a:pt x="105" y="8"/>
                  </a:cubicBezTo>
                  <a:cubicBezTo>
                    <a:pt x="104" y="13"/>
                    <a:pt x="103" y="18"/>
                    <a:pt x="102" y="23"/>
                  </a:cubicBezTo>
                  <a:close/>
                </a:path>
              </a:pathLst>
            </a:custGeom>
            <a:solidFill>
              <a:srgbClr val="52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082" name="MH_Other_9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5716363" y="1905198"/>
              <a:ext cx="1733550" cy="1301354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2059" name="MH_Other_10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2448099" y="1858765"/>
              <a:ext cx="354806" cy="278606"/>
            </a:xfrm>
            <a:custGeom>
              <a:avLst/>
              <a:gdLst>
                <a:gd name="T0" fmla="*/ 2147483646 w 235"/>
                <a:gd name="T1" fmla="*/ 2147483646 h 184"/>
                <a:gd name="T2" fmla="*/ 2147483646 w 235"/>
                <a:gd name="T3" fmla="*/ 2147483646 h 184"/>
                <a:gd name="T4" fmla="*/ 2147483646 w 235"/>
                <a:gd name="T5" fmla="*/ 2147483646 h 184"/>
                <a:gd name="T6" fmla="*/ 2147483646 w 235"/>
                <a:gd name="T7" fmla="*/ 2147483646 h 184"/>
                <a:gd name="T8" fmla="*/ 0 w 235"/>
                <a:gd name="T9" fmla="*/ 2147483646 h 184"/>
                <a:gd name="T10" fmla="*/ 2147483646 w 235"/>
                <a:gd name="T11" fmla="*/ 2147483646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5" h="184">
                  <a:moveTo>
                    <a:pt x="235" y="184"/>
                  </a:moveTo>
                  <a:cubicBezTo>
                    <a:pt x="223" y="134"/>
                    <a:pt x="219" y="87"/>
                    <a:pt x="219" y="36"/>
                  </a:cubicBezTo>
                  <a:cubicBezTo>
                    <a:pt x="219" y="20"/>
                    <a:pt x="147" y="32"/>
                    <a:pt x="128" y="16"/>
                  </a:cubicBezTo>
                  <a:cubicBezTo>
                    <a:pt x="109" y="0"/>
                    <a:pt x="70" y="0"/>
                    <a:pt x="65" y="12"/>
                  </a:cubicBezTo>
                  <a:cubicBezTo>
                    <a:pt x="65" y="12"/>
                    <a:pt x="54" y="82"/>
                    <a:pt x="0" y="184"/>
                  </a:cubicBezTo>
                  <a:lnTo>
                    <a:pt x="235" y="184"/>
                  </a:lnTo>
                  <a:close/>
                </a:path>
              </a:pathLst>
            </a:custGeom>
            <a:solidFill>
              <a:srgbClr val="BD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60" name="MH_Other_11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2431430" y="1852811"/>
              <a:ext cx="383381" cy="286941"/>
            </a:xfrm>
            <a:custGeom>
              <a:avLst/>
              <a:gdLst>
                <a:gd name="T0" fmla="*/ 2147483646 w 254"/>
                <a:gd name="T1" fmla="*/ 2147483646 h 189"/>
                <a:gd name="T2" fmla="*/ 2147483646 w 254"/>
                <a:gd name="T3" fmla="*/ 2147483646 h 189"/>
                <a:gd name="T4" fmla="*/ 2147483646 w 254"/>
                <a:gd name="T5" fmla="*/ 2147483646 h 189"/>
                <a:gd name="T6" fmla="*/ 2147483646 w 254"/>
                <a:gd name="T7" fmla="*/ 2147483646 h 189"/>
                <a:gd name="T8" fmla="*/ 2147483646 w 254"/>
                <a:gd name="T9" fmla="*/ 2147483646 h 189"/>
                <a:gd name="T10" fmla="*/ 0 w 254"/>
                <a:gd name="T11" fmla="*/ 2147483646 h 189"/>
                <a:gd name="T12" fmla="*/ 2147483646 w 254"/>
                <a:gd name="T13" fmla="*/ 2147483646 h 189"/>
                <a:gd name="T14" fmla="*/ 2147483646 w 254"/>
                <a:gd name="T15" fmla="*/ 2147483646 h 189"/>
                <a:gd name="T16" fmla="*/ 2147483646 w 254"/>
                <a:gd name="T17" fmla="*/ 2147483646 h 189"/>
                <a:gd name="T18" fmla="*/ 2147483646 w 254"/>
                <a:gd name="T19" fmla="*/ 2147483646 h 189"/>
                <a:gd name="T20" fmla="*/ 2147483646 w 254"/>
                <a:gd name="T21" fmla="*/ 2147483646 h 189"/>
                <a:gd name="T22" fmla="*/ 2147483646 w 254"/>
                <a:gd name="T23" fmla="*/ 2147483646 h 189"/>
                <a:gd name="T24" fmla="*/ 2147483646 w 254"/>
                <a:gd name="T25" fmla="*/ 2147483646 h 189"/>
                <a:gd name="T26" fmla="*/ 2147483646 w 254"/>
                <a:gd name="T27" fmla="*/ 0 h 189"/>
                <a:gd name="T28" fmla="*/ 2147483646 w 254"/>
                <a:gd name="T29" fmla="*/ 0 h 189"/>
                <a:gd name="T30" fmla="*/ 2147483646 w 254"/>
                <a:gd name="T31" fmla="*/ 2147483646 h 189"/>
                <a:gd name="T32" fmla="*/ 2147483646 w 254"/>
                <a:gd name="T33" fmla="*/ 2147483646 h 189"/>
                <a:gd name="T34" fmla="*/ 2147483646 w 254"/>
                <a:gd name="T35" fmla="*/ 2147483646 h 189"/>
                <a:gd name="T36" fmla="*/ 2147483646 w 254"/>
                <a:gd name="T37" fmla="*/ 2147483646 h 189"/>
                <a:gd name="T38" fmla="*/ 2147483646 w 254"/>
                <a:gd name="T39" fmla="*/ 2147483646 h 189"/>
                <a:gd name="T40" fmla="*/ 2147483646 w 254"/>
                <a:gd name="T41" fmla="*/ 2147483646 h 189"/>
                <a:gd name="T42" fmla="*/ 2147483646 w 254"/>
                <a:gd name="T43" fmla="*/ 2147483646 h 189"/>
                <a:gd name="T44" fmla="*/ 2147483646 w 254"/>
                <a:gd name="T45" fmla="*/ 2147483646 h 189"/>
                <a:gd name="T46" fmla="*/ 2147483646 w 254"/>
                <a:gd name="T47" fmla="*/ 2147483646 h 189"/>
                <a:gd name="T48" fmla="*/ 2147483646 w 254"/>
                <a:gd name="T49" fmla="*/ 2147483646 h 189"/>
                <a:gd name="T50" fmla="*/ 2147483646 w 254"/>
                <a:gd name="T51" fmla="*/ 2147483646 h 189"/>
                <a:gd name="T52" fmla="*/ 2147483646 w 254"/>
                <a:gd name="T53" fmla="*/ 2147483646 h 18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54" h="189">
                  <a:moveTo>
                    <a:pt x="77" y="1"/>
                  </a:moveTo>
                  <a:cubicBezTo>
                    <a:pt x="73" y="21"/>
                    <a:pt x="66" y="40"/>
                    <a:pt x="60" y="59"/>
                  </a:cubicBezTo>
                  <a:cubicBezTo>
                    <a:pt x="54" y="76"/>
                    <a:pt x="47" y="93"/>
                    <a:pt x="38" y="115"/>
                  </a:cubicBezTo>
                  <a:cubicBezTo>
                    <a:pt x="30" y="133"/>
                    <a:pt x="21" y="151"/>
                    <a:pt x="11" y="169"/>
                  </a:cubicBezTo>
                  <a:cubicBezTo>
                    <a:pt x="8" y="175"/>
                    <a:pt x="5" y="181"/>
                    <a:pt x="1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3" y="182"/>
                    <a:pt x="16" y="177"/>
                    <a:pt x="18" y="173"/>
                  </a:cubicBezTo>
                  <a:cubicBezTo>
                    <a:pt x="28" y="154"/>
                    <a:pt x="36" y="136"/>
                    <a:pt x="44" y="117"/>
                  </a:cubicBezTo>
                  <a:cubicBezTo>
                    <a:pt x="52" y="99"/>
                    <a:pt x="59" y="80"/>
                    <a:pt x="65" y="60"/>
                  </a:cubicBezTo>
                  <a:cubicBezTo>
                    <a:pt x="68" y="51"/>
                    <a:pt x="71" y="41"/>
                    <a:pt x="74" y="31"/>
                  </a:cubicBezTo>
                  <a:cubicBezTo>
                    <a:pt x="77" y="19"/>
                    <a:pt x="79" y="10"/>
                    <a:pt x="80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77" y="1"/>
                  </a:lnTo>
                  <a:close/>
                  <a:moveTo>
                    <a:pt x="254" y="187"/>
                  </a:moveTo>
                  <a:cubicBezTo>
                    <a:pt x="251" y="175"/>
                    <a:pt x="248" y="164"/>
                    <a:pt x="246" y="153"/>
                  </a:cubicBezTo>
                  <a:cubicBezTo>
                    <a:pt x="239" y="116"/>
                    <a:pt x="234" y="77"/>
                    <a:pt x="233" y="33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0" y="32"/>
                    <a:pt x="230" y="32"/>
                    <a:pt x="230" y="32"/>
                  </a:cubicBezTo>
                  <a:cubicBezTo>
                    <a:pt x="230" y="33"/>
                    <a:pt x="230" y="33"/>
                    <a:pt x="230" y="33"/>
                  </a:cubicBezTo>
                  <a:cubicBezTo>
                    <a:pt x="229" y="75"/>
                    <a:pt x="232" y="115"/>
                    <a:pt x="239" y="154"/>
                  </a:cubicBezTo>
                  <a:cubicBezTo>
                    <a:pt x="241" y="165"/>
                    <a:pt x="244" y="176"/>
                    <a:pt x="247" y="188"/>
                  </a:cubicBezTo>
                  <a:cubicBezTo>
                    <a:pt x="247" y="189"/>
                    <a:pt x="247" y="189"/>
                    <a:pt x="247" y="189"/>
                  </a:cubicBezTo>
                  <a:cubicBezTo>
                    <a:pt x="254" y="189"/>
                    <a:pt x="254" y="189"/>
                    <a:pt x="254" y="189"/>
                  </a:cubicBezTo>
                  <a:lnTo>
                    <a:pt x="254" y="187"/>
                  </a:lnTo>
                  <a:close/>
                </a:path>
              </a:pathLst>
            </a:custGeom>
            <a:solidFill>
              <a:srgbClr val="52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61" name="MH_Other_12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2594545" y="1879005"/>
              <a:ext cx="134541" cy="136922"/>
            </a:xfrm>
            <a:custGeom>
              <a:avLst/>
              <a:gdLst>
                <a:gd name="T0" fmla="*/ 2147483646 w 89"/>
                <a:gd name="T1" fmla="*/ 2147483646 h 91"/>
                <a:gd name="T2" fmla="*/ 2147483646 w 89"/>
                <a:gd name="T3" fmla="*/ 2147483646 h 91"/>
                <a:gd name="T4" fmla="*/ 2147483646 w 89"/>
                <a:gd name="T5" fmla="*/ 2147483646 h 91"/>
                <a:gd name="T6" fmla="*/ 2147483646 w 89"/>
                <a:gd name="T7" fmla="*/ 2147483646 h 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9" h="91">
                  <a:moveTo>
                    <a:pt x="89" y="16"/>
                  </a:moveTo>
                  <a:cubicBezTo>
                    <a:pt x="35" y="91"/>
                    <a:pt x="1" y="3"/>
                    <a:pt x="1" y="3"/>
                  </a:cubicBezTo>
                  <a:cubicBezTo>
                    <a:pt x="0" y="0"/>
                    <a:pt x="44" y="16"/>
                    <a:pt x="63" y="16"/>
                  </a:cubicBezTo>
                  <a:cubicBezTo>
                    <a:pt x="82" y="16"/>
                    <a:pt x="89" y="16"/>
                    <a:pt x="89" y="16"/>
                  </a:cubicBezTo>
                  <a:close/>
                </a:path>
              </a:pathLst>
            </a:custGeom>
            <a:solidFill>
              <a:srgbClr val="FDE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62" name="MH_Other_13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2658839" y="1892102"/>
              <a:ext cx="88106" cy="104775"/>
            </a:xfrm>
            <a:custGeom>
              <a:avLst/>
              <a:gdLst>
                <a:gd name="T0" fmla="*/ 2147483646 w 58"/>
                <a:gd name="T1" fmla="*/ 2147483646 h 69"/>
                <a:gd name="T2" fmla="*/ 2147483646 w 58"/>
                <a:gd name="T3" fmla="*/ 2147483646 h 69"/>
                <a:gd name="T4" fmla="*/ 2147483646 w 58"/>
                <a:gd name="T5" fmla="*/ 2147483646 h 69"/>
                <a:gd name="T6" fmla="*/ 2147483646 w 58"/>
                <a:gd name="T7" fmla="*/ 0 h 69"/>
                <a:gd name="T8" fmla="*/ 2147483646 w 58"/>
                <a:gd name="T9" fmla="*/ 2147483646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9">
                  <a:moveTo>
                    <a:pt x="48" y="5"/>
                  </a:moveTo>
                  <a:cubicBezTo>
                    <a:pt x="48" y="5"/>
                    <a:pt x="7" y="30"/>
                    <a:pt x="4" y="36"/>
                  </a:cubicBezTo>
                  <a:cubicBezTo>
                    <a:pt x="0" y="43"/>
                    <a:pt x="29" y="46"/>
                    <a:pt x="26" y="69"/>
                  </a:cubicBezTo>
                  <a:cubicBezTo>
                    <a:pt x="26" y="69"/>
                    <a:pt x="55" y="31"/>
                    <a:pt x="58" y="0"/>
                  </a:cubicBezTo>
                  <a:lnTo>
                    <a:pt x="48" y="5"/>
                  </a:lnTo>
                  <a:close/>
                </a:path>
              </a:pathLst>
            </a:custGeom>
            <a:solidFill>
              <a:srgbClr val="BD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63" name="MH_Other_14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2577876" y="1871861"/>
              <a:ext cx="79772" cy="115491"/>
            </a:xfrm>
            <a:custGeom>
              <a:avLst/>
              <a:gdLst>
                <a:gd name="T0" fmla="*/ 2147483646 w 53"/>
                <a:gd name="T1" fmla="*/ 2147483646 h 76"/>
                <a:gd name="T2" fmla="*/ 2147483646 w 53"/>
                <a:gd name="T3" fmla="*/ 2147483646 h 76"/>
                <a:gd name="T4" fmla="*/ 2147483646 w 53"/>
                <a:gd name="T5" fmla="*/ 2147483646 h 76"/>
                <a:gd name="T6" fmla="*/ 2147483646 w 53"/>
                <a:gd name="T7" fmla="*/ 0 h 76"/>
                <a:gd name="T8" fmla="*/ 2147483646 w 53"/>
                <a:gd name="T9" fmla="*/ 2147483646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76">
                  <a:moveTo>
                    <a:pt x="11" y="6"/>
                  </a:moveTo>
                  <a:cubicBezTo>
                    <a:pt x="11" y="6"/>
                    <a:pt x="49" y="39"/>
                    <a:pt x="51" y="46"/>
                  </a:cubicBezTo>
                  <a:cubicBezTo>
                    <a:pt x="53" y="53"/>
                    <a:pt x="27" y="53"/>
                    <a:pt x="26" y="76"/>
                  </a:cubicBezTo>
                  <a:cubicBezTo>
                    <a:pt x="26" y="76"/>
                    <a:pt x="0" y="31"/>
                    <a:pt x="2" y="0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BD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64" name="MH_Other_15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2576685" y="1865908"/>
              <a:ext cx="175022" cy="147638"/>
            </a:xfrm>
            <a:custGeom>
              <a:avLst/>
              <a:gdLst>
                <a:gd name="T0" fmla="*/ 2147483646 w 116"/>
                <a:gd name="T1" fmla="*/ 2147483646 h 97"/>
                <a:gd name="T2" fmla="*/ 2147483646 w 116"/>
                <a:gd name="T3" fmla="*/ 2147483646 h 97"/>
                <a:gd name="T4" fmla="*/ 2147483646 w 116"/>
                <a:gd name="T5" fmla="*/ 2147483646 h 97"/>
                <a:gd name="T6" fmla="*/ 2147483646 w 116"/>
                <a:gd name="T7" fmla="*/ 2147483646 h 97"/>
                <a:gd name="T8" fmla="*/ 2147483646 w 116"/>
                <a:gd name="T9" fmla="*/ 2147483646 h 97"/>
                <a:gd name="T10" fmla="*/ 2147483646 w 116"/>
                <a:gd name="T11" fmla="*/ 2147483646 h 97"/>
                <a:gd name="T12" fmla="*/ 2147483646 w 116"/>
                <a:gd name="T13" fmla="*/ 2147483646 h 97"/>
                <a:gd name="T14" fmla="*/ 2147483646 w 116"/>
                <a:gd name="T15" fmla="*/ 2147483646 h 97"/>
                <a:gd name="T16" fmla="*/ 2147483646 w 116"/>
                <a:gd name="T17" fmla="*/ 2147483646 h 97"/>
                <a:gd name="T18" fmla="*/ 2147483646 w 116"/>
                <a:gd name="T19" fmla="*/ 2147483646 h 97"/>
                <a:gd name="T20" fmla="*/ 2147483646 w 116"/>
                <a:gd name="T21" fmla="*/ 2147483646 h 97"/>
                <a:gd name="T22" fmla="*/ 2147483646 w 116"/>
                <a:gd name="T23" fmla="*/ 2147483646 h 97"/>
                <a:gd name="T24" fmla="*/ 2147483646 w 116"/>
                <a:gd name="T25" fmla="*/ 2147483646 h 97"/>
                <a:gd name="T26" fmla="*/ 2147483646 w 116"/>
                <a:gd name="T27" fmla="*/ 2147483646 h 97"/>
                <a:gd name="T28" fmla="*/ 2147483646 w 116"/>
                <a:gd name="T29" fmla="*/ 2147483646 h 97"/>
                <a:gd name="T30" fmla="*/ 2147483646 w 116"/>
                <a:gd name="T31" fmla="*/ 2147483646 h 97"/>
                <a:gd name="T32" fmla="*/ 2147483646 w 116"/>
                <a:gd name="T33" fmla="*/ 2147483646 h 97"/>
                <a:gd name="T34" fmla="*/ 2147483646 w 116"/>
                <a:gd name="T35" fmla="*/ 2147483646 h 97"/>
                <a:gd name="T36" fmla="*/ 2147483646 w 116"/>
                <a:gd name="T37" fmla="*/ 2147483646 h 97"/>
                <a:gd name="T38" fmla="*/ 2147483646 w 116"/>
                <a:gd name="T39" fmla="*/ 2147483646 h 97"/>
                <a:gd name="T40" fmla="*/ 2147483646 w 116"/>
                <a:gd name="T41" fmla="*/ 2147483646 h 97"/>
                <a:gd name="T42" fmla="*/ 2147483646 w 116"/>
                <a:gd name="T43" fmla="*/ 2147483646 h 97"/>
                <a:gd name="T44" fmla="*/ 2147483646 w 116"/>
                <a:gd name="T45" fmla="*/ 2147483646 h 97"/>
                <a:gd name="T46" fmla="*/ 2147483646 w 116"/>
                <a:gd name="T47" fmla="*/ 2147483646 h 97"/>
                <a:gd name="T48" fmla="*/ 2147483646 w 116"/>
                <a:gd name="T49" fmla="*/ 2147483646 h 97"/>
                <a:gd name="T50" fmla="*/ 2147483646 w 116"/>
                <a:gd name="T51" fmla="*/ 2147483646 h 97"/>
                <a:gd name="T52" fmla="*/ 2147483646 w 116"/>
                <a:gd name="T53" fmla="*/ 2147483646 h 97"/>
                <a:gd name="T54" fmla="*/ 2147483646 w 116"/>
                <a:gd name="T55" fmla="*/ 0 h 97"/>
                <a:gd name="T56" fmla="*/ 2147483646 w 116"/>
                <a:gd name="T57" fmla="*/ 2147483646 h 97"/>
                <a:gd name="T58" fmla="*/ 2147483646 w 116"/>
                <a:gd name="T59" fmla="*/ 2147483646 h 97"/>
                <a:gd name="T60" fmla="*/ 2147483646 w 116"/>
                <a:gd name="T61" fmla="*/ 2147483646 h 97"/>
                <a:gd name="T62" fmla="*/ 2147483646 w 116"/>
                <a:gd name="T63" fmla="*/ 2147483646 h 97"/>
                <a:gd name="T64" fmla="*/ 2147483646 w 116"/>
                <a:gd name="T65" fmla="*/ 2147483646 h 97"/>
                <a:gd name="T66" fmla="*/ 2147483646 w 116"/>
                <a:gd name="T67" fmla="*/ 2147483646 h 97"/>
                <a:gd name="T68" fmla="*/ 2147483646 w 116"/>
                <a:gd name="T69" fmla="*/ 2147483646 h 97"/>
                <a:gd name="T70" fmla="*/ 2147483646 w 116"/>
                <a:gd name="T71" fmla="*/ 2147483646 h 97"/>
                <a:gd name="T72" fmla="*/ 2147483646 w 116"/>
                <a:gd name="T73" fmla="*/ 2147483646 h 97"/>
                <a:gd name="T74" fmla="*/ 2147483646 w 116"/>
                <a:gd name="T75" fmla="*/ 2147483646 h 97"/>
                <a:gd name="T76" fmla="*/ 2147483646 w 116"/>
                <a:gd name="T77" fmla="*/ 2147483646 h 97"/>
                <a:gd name="T78" fmla="*/ 2147483646 w 116"/>
                <a:gd name="T79" fmla="*/ 2147483646 h 97"/>
                <a:gd name="T80" fmla="*/ 2147483646 w 116"/>
                <a:gd name="T81" fmla="*/ 2147483646 h 97"/>
                <a:gd name="T82" fmla="*/ 2147483646 w 116"/>
                <a:gd name="T83" fmla="*/ 2147483646 h 97"/>
                <a:gd name="T84" fmla="*/ 2147483646 w 116"/>
                <a:gd name="T85" fmla="*/ 2147483646 h 97"/>
                <a:gd name="T86" fmla="*/ 2147483646 w 116"/>
                <a:gd name="T87" fmla="*/ 2147483646 h 97"/>
                <a:gd name="T88" fmla="*/ 2147483646 w 116"/>
                <a:gd name="T89" fmla="*/ 2147483646 h 97"/>
                <a:gd name="T90" fmla="*/ 2147483646 w 116"/>
                <a:gd name="T91" fmla="*/ 2147483646 h 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16" h="97"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8" y="17"/>
                    <a:pt x="105" y="19"/>
                    <a:pt x="103" y="20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7" y="24"/>
                    <a:pt x="92" y="27"/>
                    <a:pt x="86" y="29"/>
                  </a:cubicBezTo>
                  <a:cubicBezTo>
                    <a:pt x="85" y="30"/>
                    <a:pt x="83" y="31"/>
                    <a:pt x="81" y="32"/>
                  </a:cubicBezTo>
                  <a:cubicBezTo>
                    <a:pt x="73" y="37"/>
                    <a:pt x="66" y="41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8" y="48"/>
                    <a:pt x="57" y="50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4"/>
                    <a:pt x="55" y="55"/>
                    <a:pt x="55" y="55"/>
                  </a:cubicBezTo>
                  <a:cubicBezTo>
                    <a:pt x="56" y="56"/>
                    <a:pt x="56" y="57"/>
                    <a:pt x="57" y="58"/>
                  </a:cubicBezTo>
                  <a:cubicBezTo>
                    <a:pt x="58" y="59"/>
                    <a:pt x="59" y="60"/>
                    <a:pt x="60" y="60"/>
                  </a:cubicBezTo>
                  <a:cubicBezTo>
                    <a:pt x="61" y="61"/>
                    <a:pt x="62" y="61"/>
                    <a:pt x="63" y="62"/>
                  </a:cubicBezTo>
                  <a:cubicBezTo>
                    <a:pt x="65" y="63"/>
                    <a:pt x="68" y="65"/>
                    <a:pt x="70" y="67"/>
                  </a:cubicBezTo>
                  <a:cubicBezTo>
                    <a:pt x="73" y="69"/>
                    <a:pt x="76" y="72"/>
                    <a:pt x="77" y="75"/>
                  </a:cubicBezTo>
                  <a:cubicBezTo>
                    <a:pt x="78" y="78"/>
                    <a:pt x="79" y="82"/>
                    <a:pt x="78" y="85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7" y="83"/>
                    <a:pt x="91" y="78"/>
                    <a:pt x="95" y="72"/>
                  </a:cubicBezTo>
                  <a:cubicBezTo>
                    <a:pt x="99" y="66"/>
                    <a:pt x="102" y="60"/>
                    <a:pt x="105" y="55"/>
                  </a:cubicBezTo>
                  <a:cubicBezTo>
                    <a:pt x="108" y="48"/>
                    <a:pt x="111" y="42"/>
                    <a:pt x="112" y="37"/>
                  </a:cubicBezTo>
                  <a:cubicBezTo>
                    <a:pt x="114" y="31"/>
                    <a:pt x="114" y="25"/>
                    <a:pt x="115" y="18"/>
                  </a:cubicBezTo>
                  <a:cubicBezTo>
                    <a:pt x="116" y="18"/>
                    <a:pt x="116" y="18"/>
                    <a:pt x="116" y="18"/>
                  </a:cubicBezTo>
                  <a:lnTo>
                    <a:pt x="115" y="17"/>
                  </a:lnTo>
                  <a:close/>
                  <a:moveTo>
                    <a:pt x="105" y="34"/>
                  </a:moveTo>
                  <a:cubicBezTo>
                    <a:pt x="103" y="39"/>
                    <a:pt x="100" y="45"/>
                    <a:pt x="97" y="51"/>
                  </a:cubicBezTo>
                  <a:cubicBezTo>
                    <a:pt x="95" y="56"/>
                    <a:pt x="92" y="62"/>
                    <a:pt x="88" y="68"/>
                  </a:cubicBezTo>
                  <a:cubicBezTo>
                    <a:pt x="86" y="71"/>
                    <a:pt x="85" y="74"/>
                    <a:pt x="83" y="77"/>
                  </a:cubicBezTo>
                  <a:cubicBezTo>
                    <a:pt x="83" y="76"/>
                    <a:pt x="82" y="74"/>
                    <a:pt x="81" y="73"/>
                  </a:cubicBezTo>
                  <a:cubicBezTo>
                    <a:pt x="79" y="69"/>
                    <a:pt x="77" y="66"/>
                    <a:pt x="73" y="63"/>
                  </a:cubicBezTo>
                  <a:cubicBezTo>
                    <a:pt x="71" y="62"/>
                    <a:pt x="70" y="61"/>
                    <a:pt x="68" y="60"/>
                  </a:cubicBezTo>
                  <a:cubicBezTo>
                    <a:pt x="66" y="59"/>
                    <a:pt x="64" y="57"/>
                    <a:pt x="63" y="56"/>
                  </a:cubicBezTo>
                  <a:cubicBezTo>
                    <a:pt x="62" y="56"/>
                    <a:pt x="62" y="55"/>
                    <a:pt x="61" y="55"/>
                  </a:cubicBezTo>
                  <a:cubicBezTo>
                    <a:pt x="62" y="54"/>
                    <a:pt x="64" y="53"/>
                    <a:pt x="65" y="52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3" y="46"/>
                    <a:pt x="79" y="42"/>
                    <a:pt x="85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92" y="32"/>
                    <a:pt x="98" y="27"/>
                    <a:pt x="104" y="23"/>
                  </a:cubicBezTo>
                  <a:cubicBezTo>
                    <a:pt x="106" y="22"/>
                    <a:pt x="108" y="21"/>
                    <a:pt x="110" y="20"/>
                  </a:cubicBezTo>
                  <a:cubicBezTo>
                    <a:pt x="109" y="25"/>
                    <a:pt x="107" y="30"/>
                    <a:pt x="105" y="34"/>
                  </a:cubicBezTo>
                  <a:close/>
                  <a:moveTo>
                    <a:pt x="54" y="47"/>
                  </a:moveTo>
                  <a:cubicBezTo>
                    <a:pt x="53" y="45"/>
                    <a:pt x="52" y="43"/>
                    <a:pt x="50" y="42"/>
                  </a:cubicBezTo>
                  <a:cubicBezTo>
                    <a:pt x="46" y="36"/>
                    <a:pt x="40" y="30"/>
                    <a:pt x="32" y="24"/>
                  </a:cubicBezTo>
                  <a:cubicBezTo>
                    <a:pt x="30" y="23"/>
                    <a:pt x="28" y="21"/>
                    <a:pt x="26" y="20"/>
                  </a:cubicBezTo>
                  <a:cubicBezTo>
                    <a:pt x="22" y="16"/>
                    <a:pt x="17" y="13"/>
                    <a:pt x="13" y="9"/>
                  </a:cubicBezTo>
                  <a:cubicBezTo>
                    <a:pt x="10" y="7"/>
                    <a:pt x="7" y="5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11"/>
                    <a:pt x="0" y="18"/>
                    <a:pt x="1" y="24"/>
                  </a:cubicBezTo>
                  <a:cubicBezTo>
                    <a:pt x="2" y="31"/>
                    <a:pt x="4" y="37"/>
                    <a:pt x="6" y="45"/>
                  </a:cubicBezTo>
                  <a:cubicBezTo>
                    <a:pt x="8" y="51"/>
                    <a:pt x="11" y="58"/>
                    <a:pt x="14" y="64"/>
                  </a:cubicBezTo>
                  <a:cubicBezTo>
                    <a:pt x="17" y="70"/>
                    <a:pt x="21" y="76"/>
                    <a:pt x="24" y="82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0" y="77"/>
                    <a:pt x="31" y="73"/>
                    <a:pt x="32" y="70"/>
                  </a:cubicBezTo>
                  <a:cubicBezTo>
                    <a:pt x="34" y="67"/>
                    <a:pt x="37" y="64"/>
                    <a:pt x="40" y="62"/>
                  </a:cubicBezTo>
                  <a:cubicBezTo>
                    <a:pt x="42" y="61"/>
                    <a:pt x="45" y="60"/>
                    <a:pt x="47" y="59"/>
                  </a:cubicBezTo>
                  <a:cubicBezTo>
                    <a:pt x="48" y="58"/>
                    <a:pt x="50" y="57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5"/>
                    <a:pt x="54" y="55"/>
                    <a:pt x="55" y="53"/>
                  </a:cubicBezTo>
                  <a:cubicBezTo>
                    <a:pt x="55" y="52"/>
                    <a:pt x="55" y="51"/>
                    <a:pt x="55" y="50"/>
                  </a:cubicBezTo>
                  <a:cubicBezTo>
                    <a:pt x="55" y="49"/>
                    <a:pt x="55" y="48"/>
                    <a:pt x="54" y="47"/>
                  </a:cubicBezTo>
                  <a:close/>
                  <a:moveTo>
                    <a:pt x="48" y="52"/>
                  </a:moveTo>
                  <a:cubicBezTo>
                    <a:pt x="47" y="53"/>
                    <a:pt x="45" y="54"/>
                    <a:pt x="43" y="55"/>
                  </a:cubicBezTo>
                  <a:cubicBezTo>
                    <a:pt x="41" y="56"/>
                    <a:pt x="40" y="57"/>
                    <a:pt x="38" y="58"/>
                  </a:cubicBezTo>
                  <a:cubicBezTo>
                    <a:pt x="34" y="61"/>
                    <a:pt x="31" y="64"/>
                    <a:pt x="29" y="67"/>
                  </a:cubicBezTo>
                  <a:cubicBezTo>
                    <a:pt x="28" y="69"/>
                    <a:pt x="27" y="70"/>
                    <a:pt x="26" y="72"/>
                  </a:cubicBezTo>
                  <a:cubicBezTo>
                    <a:pt x="25" y="69"/>
                    <a:pt x="24" y="67"/>
                    <a:pt x="23" y="65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54"/>
                    <a:pt x="16" y="48"/>
                    <a:pt x="14" y="42"/>
                  </a:cubicBezTo>
                  <a:cubicBezTo>
                    <a:pt x="12" y="35"/>
                    <a:pt x="10" y="29"/>
                    <a:pt x="9" y="23"/>
                  </a:cubicBezTo>
                  <a:cubicBezTo>
                    <a:pt x="7" y="18"/>
                    <a:pt x="6" y="13"/>
                    <a:pt x="5" y="7"/>
                  </a:cubicBezTo>
                  <a:cubicBezTo>
                    <a:pt x="7" y="9"/>
                    <a:pt x="9" y="10"/>
                    <a:pt x="11" y="11"/>
                  </a:cubicBezTo>
                  <a:cubicBezTo>
                    <a:pt x="16" y="16"/>
                    <a:pt x="21" y="22"/>
                    <a:pt x="26" y="2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3" y="35"/>
                    <a:pt x="39" y="41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7" y="48"/>
                    <a:pt x="48" y="49"/>
                    <a:pt x="49" y="50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8" y="52"/>
                  </a:cubicBezTo>
                  <a:close/>
                </a:path>
              </a:pathLst>
            </a:custGeom>
            <a:solidFill>
              <a:srgbClr val="52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65" name="MH_Other_16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815876" y="1906389"/>
              <a:ext cx="1732360" cy="1300163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066" name="MH_SubTitle_1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1895649" y="1995686"/>
              <a:ext cx="1572815" cy="1120379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09"/>
                <a:gd name="T40" fmla="*/ 0 h 1853"/>
                <a:gd name="T41" fmla="*/ 2809 w 2809"/>
                <a:gd name="T42" fmla="*/ 1853 h 18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000" rIns="81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dirty="0"/>
                <a:t>_cat</a:t>
              </a:r>
              <a:endParaRPr lang="zh-CN" altLang="en-US" sz="24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067" name="MH_SubTitle_2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3845892" y="1995686"/>
              <a:ext cx="1572815" cy="1120379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09"/>
                <a:gd name="T40" fmla="*/ 0 h 1853"/>
                <a:gd name="T41" fmla="*/ 2809 w 2809"/>
                <a:gd name="T42" fmla="*/ 1853 h 18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000" rIns="81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dirty="0"/>
                <a:t>__fish</a:t>
              </a:r>
              <a:endParaRPr lang="zh-CN" altLang="en-US" sz="24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068" name="MH_SubTitle_3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5796136" y="1995686"/>
              <a:ext cx="1572815" cy="1120379"/>
            </a:xfrm>
            <a:custGeom>
              <a:avLst/>
              <a:gdLst>
                <a:gd name="T0" fmla="*/ 2147483646 w 2809"/>
                <a:gd name="T1" fmla="*/ 2147483646 h 1853"/>
                <a:gd name="T2" fmla="*/ 2147483646 w 2809"/>
                <a:gd name="T3" fmla="*/ 2147483646 h 1853"/>
                <a:gd name="T4" fmla="*/ 2147483646 w 2809"/>
                <a:gd name="T5" fmla="*/ 2147483646 h 1853"/>
                <a:gd name="T6" fmla="*/ 2147483646 w 2809"/>
                <a:gd name="T7" fmla="*/ 2147483646 h 1853"/>
                <a:gd name="T8" fmla="*/ 2147483646 w 2809"/>
                <a:gd name="T9" fmla="*/ 2147483646 h 1853"/>
                <a:gd name="T10" fmla="*/ 2147483646 w 2809"/>
                <a:gd name="T11" fmla="*/ 2147483646 h 1853"/>
                <a:gd name="T12" fmla="*/ 2147483646 w 2809"/>
                <a:gd name="T13" fmla="*/ 2147483646 h 1853"/>
                <a:gd name="T14" fmla="*/ 2147483646 w 2809"/>
                <a:gd name="T15" fmla="*/ 2147483646 h 1853"/>
                <a:gd name="T16" fmla="*/ 2147483646 w 2809"/>
                <a:gd name="T17" fmla="*/ 2147483646 h 1853"/>
                <a:gd name="T18" fmla="*/ 2147483646 w 2809"/>
                <a:gd name="T19" fmla="*/ 2147483646 h 1853"/>
                <a:gd name="T20" fmla="*/ 2147483646 w 2809"/>
                <a:gd name="T21" fmla="*/ 2147483646 h 1853"/>
                <a:gd name="T22" fmla="*/ 2147483646 w 2809"/>
                <a:gd name="T23" fmla="*/ 2147483646 h 1853"/>
                <a:gd name="T24" fmla="*/ 2147483646 w 2809"/>
                <a:gd name="T25" fmla="*/ 2147483646 h 18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09"/>
                <a:gd name="T40" fmla="*/ 0 h 1853"/>
                <a:gd name="T41" fmla="*/ 2809 w 2809"/>
                <a:gd name="T42" fmla="*/ 1853 h 18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09" h="1853">
                  <a:moveTo>
                    <a:pt x="2561" y="175"/>
                  </a:moveTo>
                  <a:cubicBezTo>
                    <a:pt x="2314" y="0"/>
                    <a:pt x="2066" y="106"/>
                    <a:pt x="1768" y="166"/>
                  </a:cubicBezTo>
                  <a:cubicBezTo>
                    <a:pt x="1470" y="226"/>
                    <a:pt x="1056" y="194"/>
                    <a:pt x="759" y="113"/>
                  </a:cubicBezTo>
                  <a:cubicBezTo>
                    <a:pt x="461" y="31"/>
                    <a:pt x="210" y="188"/>
                    <a:pt x="210" y="188"/>
                  </a:cubicBezTo>
                  <a:cubicBezTo>
                    <a:pt x="69" y="326"/>
                    <a:pt x="0" y="442"/>
                    <a:pt x="53" y="624"/>
                  </a:cubicBezTo>
                  <a:cubicBezTo>
                    <a:pt x="107" y="805"/>
                    <a:pt x="122" y="918"/>
                    <a:pt x="91" y="1122"/>
                  </a:cubicBezTo>
                  <a:cubicBezTo>
                    <a:pt x="60" y="1326"/>
                    <a:pt x="0" y="1445"/>
                    <a:pt x="194" y="1649"/>
                  </a:cubicBezTo>
                  <a:cubicBezTo>
                    <a:pt x="389" y="1853"/>
                    <a:pt x="755" y="1815"/>
                    <a:pt x="991" y="1780"/>
                  </a:cubicBezTo>
                  <a:cubicBezTo>
                    <a:pt x="1226" y="1746"/>
                    <a:pt x="1429" y="1715"/>
                    <a:pt x="1636" y="1737"/>
                  </a:cubicBezTo>
                  <a:cubicBezTo>
                    <a:pt x="1843" y="1758"/>
                    <a:pt x="2198" y="1827"/>
                    <a:pt x="2439" y="1746"/>
                  </a:cubicBezTo>
                  <a:cubicBezTo>
                    <a:pt x="2730" y="1646"/>
                    <a:pt x="2740" y="1395"/>
                    <a:pt x="2696" y="1273"/>
                  </a:cubicBezTo>
                  <a:cubicBezTo>
                    <a:pt x="2652" y="1150"/>
                    <a:pt x="2630" y="1041"/>
                    <a:pt x="2683" y="834"/>
                  </a:cubicBezTo>
                  <a:cubicBezTo>
                    <a:pt x="2737" y="627"/>
                    <a:pt x="2809" y="351"/>
                    <a:pt x="2561" y="1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000" rIns="81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dirty="0"/>
                <a:t>__dog__</a:t>
              </a:r>
              <a:endParaRPr lang="zh-CN" altLang="en-US" sz="24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pic>
          <p:nvPicPr>
            <p:cNvPr id="2070" name="MH_Other_1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2361" y="1252736"/>
              <a:ext cx="997744" cy="79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1" name="MH_Other_18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014" y="1284883"/>
              <a:ext cx="1070372" cy="787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2" name="MH_Other_19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0663" y="1227733"/>
              <a:ext cx="1106091" cy="83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1815876" y="3435846"/>
            <a:ext cx="56340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一个下划线或两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个下划线开头的标识符对解释器来讲是有特殊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避免使用这种形式的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标识符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用作一般的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变量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908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关键字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dirty="0"/>
              <a:t>关键字是</a:t>
            </a:r>
            <a:r>
              <a:rPr lang="en-US" altLang="zh-CN" sz="2000" dirty="0"/>
              <a:t>Python</a:t>
            </a:r>
            <a:r>
              <a:rPr lang="zh-CN" altLang="en-US" sz="2000" dirty="0"/>
              <a:t>语言的关键组成部分，不可随便作为其他对象的标识符</a:t>
            </a:r>
            <a:endParaRPr lang="en-US" altLang="zh-CN" sz="2000" dirty="0"/>
          </a:p>
          <a:p>
            <a:pPr lvl="1"/>
            <a:r>
              <a:rPr lang="zh-CN" altLang="en-US" sz="1800" dirty="0" smtClean="0"/>
              <a:t>在一门语言中关键字是基本固定的集合</a:t>
            </a:r>
            <a:endParaRPr lang="en-US" altLang="zh-CN" sz="1800" dirty="0" smtClean="0"/>
          </a:p>
          <a:p>
            <a:pPr lvl="1"/>
            <a:r>
              <a:rPr lang="zh-CN" altLang="en-US" sz="1800" dirty="0" smtClean="0"/>
              <a:t>在 </a:t>
            </a:r>
            <a:r>
              <a:rPr lang="en-US" altLang="zh-CN" sz="1800" dirty="0" smtClean="0"/>
              <a:t>IDE </a:t>
            </a:r>
            <a:r>
              <a:rPr lang="zh-CN" altLang="en-US" sz="1800" dirty="0" smtClean="0"/>
              <a:t>中常</a:t>
            </a:r>
            <a:r>
              <a:rPr lang="zh-CN" altLang="en-US" sz="1800" dirty="0"/>
              <a:t>以不同颜色字体出现</a:t>
            </a:r>
          </a:p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sp>
        <p:nvSpPr>
          <p:cNvPr id="7" name="TextBox 4"/>
          <p:cNvSpPr txBox="1"/>
          <p:nvPr/>
        </p:nvSpPr>
        <p:spPr>
          <a:xfrm>
            <a:off x="5292080" y="1563638"/>
            <a:ext cx="339472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&gt;&gt;&gt; import keyword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&gt;&gt;&gt; print(</a:t>
            </a:r>
            <a:r>
              <a:rPr lang="en-US" altLang="zh-CN" sz="2400" dirty="0" err="1" smtClean="0">
                <a:solidFill>
                  <a:schemeClr val="bg1"/>
                </a:solidFill>
              </a:rPr>
              <a:t>keyword.kwlist</a:t>
            </a:r>
            <a:r>
              <a:rPr lang="en-US" altLang="zh-CN" sz="2400" dirty="0">
                <a:solidFill>
                  <a:schemeClr val="bg1"/>
                </a:solidFill>
              </a:rPr>
              <a:t>)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8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2013896"/>
              </p:ext>
            </p:extLst>
          </p:nvPr>
        </p:nvGraphicFramePr>
        <p:xfrm>
          <a:off x="755576" y="3002192"/>
          <a:ext cx="7848872" cy="155162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6925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64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694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290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7729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879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False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None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True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and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assert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break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class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continue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79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err="1" smtClean="0"/>
                        <a:t>def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del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err="1" smtClean="0"/>
                        <a:t>elif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else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except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finally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for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from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global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79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if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import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in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is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lambda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/>
                        <a:t>nonlocal</a:t>
                      </a:r>
                      <a:endParaRPr lang="zh-CN" altLang="en-US" sz="20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not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or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pass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79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raise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return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try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while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with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yield</a:t>
                      </a:r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20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91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关键字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611560" y="1561041"/>
            <a:ext cx="3456384" cy="172969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while </a:t>
            </a:r>
            <a:r>
              <a:rPr lang="zh-CN" altLang="en-US" dirty="0" smtClean="0"/>
              <a:t>和 </a:t>
            </a:r>
            <a:r>
              <a:rPr lang="en-US" altLang="zh-CN" dirty="0" smtClean="0"/>
              <a:t>if</a:t>
            </a:r>
            <a:r>
              <a:rPr lang="zh-CN" altLang="en-US" dirty="0" smtClean="0"/>
              <a:t>在</a:t>
            </a:r>
            <a:r>
              <a:rPr lang="en-US" altLang="zh-CN" dirty="0" smtClean="0"/>
              <a:t>IDLE</a:t>
            </a:r>
            <a:r>
              <a:rPr lang="zh-CN" altLang="en-US" dirty="0" smtClean="0"/>
              <a:t>中显示为橙色，它们均是关键字</a:t>
            </a:r>
            <a:endParaRPr lang="en-US" altLang="zh-CN" dirty="0" smtClean="0"/>
          </a:p>
        </p:txBody>
      </p:sp>
      <p:grpSp>
        <p:nvGrpSpPr>
          <p:cNvPr id="9" name="组合 8"/>
          <p:cNvGrpSpPr/>
          <p:nvPr/>
        </p:nvGrpSpPr>
        <p:grpSpPr>
          <a:xfrm>
            <a:off x="4560251" y="1229649"/>
            <a:ext cx="3828133" cy="2710252"/>
            <a:chOff x="4560251" y="1229649"/>
            <a:chExt cx="3828133" cy="2710252"/>
          </a:xfrm>
        </p:grpSpPr>
        <p:sp>
          <p:nvSpPr>
            <p:cNvPr id="5" name="任意多边形 4"/>
            <p:cNvSpPr/>
            <p:nvPr/>
          </p:nvSpPr>
          <p:spPr>
            <a:xfrm>
              <a:off x="4560251" y="1237754"/>
              <a:ext cx="3828133" cy="270214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i="1" dirty="0">
                  <a:solidFill>
                    <a:schemeClr val="accent2">
                      <a:lumMod val="75000"/>
                    </a:schemeClr>
                  </a:solidFill>
                </a:rPr>
                <a:t># </a:t>
              </a:r>
              <a:r>
                <a:rPr lang="en-US" altLang="zh-CN" sz="2400" i="1" dirty="0" smtClean="0">
                  <a:solidFill>
                    <a:schemeClr val="accent2">
                      <a:lumMod val="75000"/>
                    </a:schemeClr>
                  </a:solidFill>
                </a:rPr>
                <a:t>prog2-2.py</a:t>
              </a:r>
              <a:endParaRPr lang="nn-NO" altLang="zh-CN" sz="2400" dirty="0" smtClean="0"/>
            </a:p>
            <a:p>
              <a:pPr>
                <a:defRPr/>
              </a:pPr>
              <a:r>
                <a:rPr lang="nn-NO" altLang="zh-CN" sz="2400" dirty="0" smtClean="0"/>
                <a:t>i </a:t>
              </a:r>
              <a:r>
                <a:rPr lang="nn-NO" altLang="zh-CN" sz="2400" dirty="0"/>
                <a:t>= 0</a:t>
              </a:r>
            </a:p>
            <a:p>
              <a:pPr>
                <a:defRPr/>
              </a:pPr>
              <a:r>
                <a:rPr lang="nn-NO" altLang="zh-CN" sz="2400" dirty="0" smtClean="0">
                  <a:solidFill>
                    <a:schemeClr val="accent6"/>
                  </a:solidFill>
                </a:rPr>
                <a:t>while</a:t>
              </a:r>
              <a:r>
                <a:rPr lang="nn-NO" altLang="zh-CN" sz="2400" dirty="0" smtClean="0"/>
                <a:t> </a:t>
              </a:r>
              <a:r>
                <a:rPr lang="nn-NO" altLang="zh-CN" sz="2400" dirty="0"/>
                <a:t>i &lt; 20:</a:t>
              </a:r>
            </a:p>
            <a:p>
              <a:pPr lvl="1">
                <a:defRPr/>
              </a:pPr>
              <a:r>
                <a:rPr lang="nn-NO" altLang="zh-CN" sz="2400" dirty="0" smtClean="0">
                  <a:solidFill>
                    <a:schemeClr val="accent6"/>
                  </a:solidFill>
                </a:rPr>
                <a:t>if</a:t>
              </a:r>
              <a:r>
                <a:rPr lang="nn-NO" altLang="zh-CN" sz="2400" dirty="0" smtClean="0"/>
                <a:t> </a:t>
              </a:r>
              <a:r>
                <a:rPr lang="nn-NO" altLang="zh-CN" sz="2400" dirty="0"/>
                <a:t>i % 2 == </a:t>
              </a:r>
              <a:r>
                <a:rPr lang="nn-NO" altLang="zh-CN" sz="2400" dirty="0" smtClean="0"/>
                <a:t>0:</a:t>
              </a:r>
            </a:p>
            <a:p>
              <a:pPr lvl="1">
                <a:defRPr/>
              </a:pPr>
              <a:r>
                <a:rPr lang="nn-NO" altLang="zh-CN" sz="2400" dirty="0">
                  <a:solidFill>
                    <a:srgbClr val="7030A0"/>
                  </a:solidFill>
                </a:rPr>
                <a:t>	</a:t>
              </a:r>
              <a:r>
                <a:rPr lang="nn-NO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nn-NO" altLang="zh-CN" sz="2400" dirty="0" smtClean="0"/>
                <a:t>(i)</a:t>
              </a:r>
            </a:p>
            <a:p>
              <a:pPr lvl="1">
                <a:defRPr/>
              </a:pPr>
              <a:r>
                <a:rPr lang="nn-NO" altLang="zh-CN" sz="2400" dirty="0" smtClean="0"/>
                <a:t>i </a:t>
              </a:r>
              <a:r>
                <a:rPr lang="nn-NO" altLang="zh-CN" sz="2400" dirty="0"/>
                <a:t>= i + 1</a:t>
              </a:r>
              <a:endParaRPr lang="zh-CN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4716016" y="1229649"/>
              <a:ext cx="792751" cy="36603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46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函数名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尽量避免使用函数名做变量名</a:t>
            </a:r>
            <a:endParaRPr lang="en-US" altLang="zh-CN" sz="2400" dirty="0" smtClean="0"/>
          </a:p>
          <a:p>
            <a:r>
              <a:rPr lang="zh-CN" altLang="en-US" sz="2400" dirty="0" smtClean="0"/>
              <a:t>函数名如果定义为变量名，则该函数会被改写，失去原来函数的功能。</a:t>
            </a:r>
            <a:endParaRPr lang="zh-CN" altLang="en-US" sz="24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644008" y="1131591"/>
            <a:ext cx="4248473" cy="3168350"/>
            <a:chOff x="767885" y="1789892"/>
            <a:chExt cx="1858874" cy="2479754"/>
          </a:xfrm>
        </p:grpSpPr>
        <p:sp>
          <p:nvSpPr>
            <p:cNvPr id="7" name="任意多边形 6"/>
            <p:cNvSpPr/>
            <p:nvPr/>
          </p:nvSpPr>
          <p:spPr>
            <a:xfrm>
              <a:off x="767885" y="1789892"/>
              <a:ext cx="1858874" cy="247975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endParaRPr lang="en-US" altLang="zh-CN" sz="2000" dirty="0"/>
            </a:p>
            <a:p>
              <a:pPr>
                <a:defRPr/>
              </a:pPr>
              <a:r>
                <a:rPr lang="nn-NO" altLang="zh-CN" sz="2000" dirty="0"/>
                <a:t>&gt;&gt;&gt; </a:t>
              </a:r>
              <a:r>
                <a:rPr lang="nn-NO" altLang="zh-CN" sz="2000" dirty="0">
                  <a:solidFill>
                    <a:srgbClr val="7030A0"/>
                  </a:solidFill>
                </a:rPr>
                <a:t>str </a:t>
              </a:r>
              <a:r>
                <a:rPr lang="nn-NO" altLang="zh-CN" sz="2000" dirty="0"/>
                <a:t>= </a:t>
              </a:r>
              <a:r>
                <a:rPr lang="nn-NO" altLang="zh-CN" sz="2000" dirty="0">
                  <a:solidFill>
                    <a:schemeClr val="accent3"/>
                  </a:solidFill>
                </a:rPr>
                <a:t>"hi</a:t>
              </a:r>
              <a:r>
                <a:rPr lang="nn-NO" altLang="zh-CN" sz="2000" dirty="0" smtClean="0">
                  <a:solidFill>
                    <a:schemeClr val="accent3"/>
                  </a:solidFill>
                </a:rPr>
                <a:t>"</a:t>
              </a:r>
              <a:endParaRPr lang="nn-NO" altLang="zh-CN" sz="2000" dirty="0">
                <a:solidFill>
                  <a:schemeClr val="accent3"/>
                </a:solidFill>
              </a:endParaRPr>
            </a:p>
            <a:p>
              <a:pPr>
                <a:defRPr/>
              </a:pPr>
              <a:r>
                <a:rPr lang="nn-NO" altLang="zh-CN" sz="2000" dirty="0"/>
                <a:t>&gt;&gt;&gt; </a:t>
              </a:r>
              <a:r>
                <a:rPr lang="nn-NO" altLang="zh-CN" sz="2000" dirty="0">
                  <a:solidFill>
                    <a:srgbClr val="7030A0"/>
                  </a:solidFill>
                </a:rPr>
                <a:t>str</a:t>
              </a:r>
            </a:p>
            <a:p>
              <a:pPr>
                <a:defRPr/>
              </a:pPr>
              <a:r>
                <a:rPr lang="nn-NO" altLang="zh-CN" sz="2000" dirty="0">
                  <a:solidFill>
                    <a:schemeClr val="accent1"/>
                  </a:solidFill>
                </a:rPr>
                <a:t>'hi'</a:t>
              </a:r>
            </a:p>
            <a:p>
              <a:pPr>
                <a:defRPr/>
              </a:pPr>
              <a:r>
                <a:rPr lang="nn-NO" altLang="zh-CN" sz="2000" dirty="0"/>
                <a:t>&gt;&gt;&gt; </a:t>
              </a:r>
              <a:r>
                <a:rPr lang="nn-NO" altLang="zh-CN" sz="2000" dirty="0">
                  <a:solidFill>
                    <a:srgbClr val="7030A0"/>
                  </a:solidFill>
                </a:rPr>
                <a:t>str</a:t>
              </a:r>
              <a:r>
                <a:rPr lang="nn-NO" altLang="zh-CN" sz="2000" dirty="0"/>
                <a:t>(123)</a:t>
              </a:r>
            </a:p>
            <a:p>
              <a:pPr>
                <a:defRPr/>
              </a:pPr>
              <a:r>
                <a:rPr lang="nn-NO" altLang="zh-CN" sz="2000" dirty="0">
                  <a:solidFill>
                    <a:schemeClr val="accent2"/>
                  </a:solidFill>
                </a:rPr>
                <a:t>Traceback (most recent call last):</a:t>
              </a:r>
            </a:p>
            <a:p>
              <a:pPr>
                <a:defRPr/>
              </a:pPr>
              <a:r>
                <a:rPr lang="nn-NO" altLang="zh-CN" sz="2000" dirty="0">
                  <a:solidFill>
                    <a:schemeClr val="accent2"/>
                  </a:solidFill>
                </a:rPr>
                <a:t>  File "&lt;pyshell#3&gt;", line 1, in &lt;module&gt;</a:t>
              </a:r>
            </a:p>
            <a:p>
              <a:pPr>
                <a:defRPr/>
              </a:pPr>
              <a:r>
                <a:rPr lang="nn-NO" altLang="zh-CN" sz="2000" dirty="0">
                  <a:solidFill>
                    <a:schemeClr val="accent2"/>
                  </a:solidFill>
                </a:rPr>
                <a:t>    str(123)</a:t>
              </a:r>
            </a:p>
            <a:p>
              <a:pPr>
                <a:defRPr/>
              </a:pPr>
              <a:r>
                <a:rPr lang="nn-NO" altLang="zh-CN" sz="2000" dirty="0">
                  <a:solidFill>
                    <a:schemeClr val="accent2"/>
                  </a:solidFill>
                </a:rPr>
                <a:t>TypeError: 'str' object is not callable</a:t>
              </a:r>
              <a:endParaRPr lang="zh-CN" altLang="zh-CN" sz="2000" dirty="0">
                <a:solidFill>
                  <a:schemeClr val="accent2"/>
                </a:solidFill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799391" y="1846249"/>
              <a:ext cx="408826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94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变量名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211960" y="1275606"/>
            <a:ext cx="3456384" cy="1728192"/>
            <a:chOff x="578847" y="1902608"/>
            <a:chExt cx="1512304" cy="1352594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9"/>
              <a:ext cx="1512304" cy="135259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endParaRPr lang="en-US" altLang="zh-CN" sz="2400" dirty="0"/>
            </a:p>
            <a:p>
              <a:pPr>
                <a:defRPr/>
              </a:pPr>
              <a:r>
                <a:rPr lang="nn-NO" altLang="zh-CN" sz="2400" dirty="0"/>
                <a:t>&gt;&gt;&gt; num = 5</a:t>
              </a:r>
            </a:p>
            <a:p>
              <a:pPr>
                <a:defRPr/>
              </a:pPr>
              <a:r>
                <a:rPr lang="nn-NO" altLang="zh-CN" sz="2400" dirty="0"/>
                <a:t>&gt;&gt;&gt; salary = 3450.7</a:t>
              </a:r>
            </a:p>
            <a:p>
              <a:pPr>
                <a:defRPr/>
              </a:pPr>
              <a:r>
                <a:rPr lang="nn-NO" altLang="zh-CN" sz="2400" dirty="0"/>
                <a:t>&gt;&gt;&gt; tax = salary * 5 * 0.15</a:t>
              </a:r>
              <a:endParaRPr lang="zh-CN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82220" y="1902608"/>
              <a:ext cx="408826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7" name="内容占位符 2"/>
          <p:cNvSpPr txBox="1">
            <a:spLocks/>
          </p:cNvSpPr>
          <p:nvPr/>
        </p:nvSpPr>
        <p:spPr>
          <a:xfrm>
            <a:off x="459056" y="1061970"/>
            <a:ext cx="3456384" cy="23762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/>
              <a:t>变量</a:t>
            </a:r>
            <a:r>
              <a:rPr lang="zh-CN" altLang="zh-CN" dirty="0" smtClean="0"/>
              <a:t>命名要见</a:t>
            </a:r>
            <a:r>
              <a:rPr lang="zh-CN" altLang="zh-CN" dirty="0"/>
              <a:t>名</a:t>
            </a:r>
            <a:r>
              <a:rPr lang="zh-CN" altLang="zh-CN" dirty="0" smtClean="0"/>
              <a:t>识</a:t>
            </a:r>
            <a:r>
              <a:rPr lang="zh-CN" altLang="en-US" dirty="0" smtClean="0"/>
              <a:t>意</a:t>
            </a:r>
            <a:endParaRPr lang="en-US" altLang="zh-CN" dirty="0" smtClean="0"/>
          </a:p>
          <a:p>
            <a:pPr lvl="1"/>
            <a:r>
              <a:rPr lang="en-US" altLang="zh-CN" dirty="0" err="1"/>
              <a:t>num</a:t>
            </a:r>
            <a:r>
              <a:rPr lang="zh-CN" altLang="zh-CN" dirty="0"/>
              <a:t>表示</a:t>
            </a:r>
            <a:r>
              <a:rPr lang="zh-CN" altLang="zh-CN" dirty="0" smtClean="0"/>
              <a:t>人数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salary</a:t>
            </a:r>
            <a:r>
              <a:rPr lang="zh-CN" altLang="zh-CN" dirty="0"/>
              <a:t>表示薪</a:t>
            </a:r>
            <a:r>
              <a:rPr lang="zh-CN" altLang="zh-CN" dirty="0" smtClean="0"/>
              <a:t>酬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tax</a:t>
            </a:r>
            <a:r>
              <a:rPr lang="zh-CN" altLang="zh-CN" dirty="0"/>
              <a:t>表示税额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4392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变量的使用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sp>
        <p:nvSpPr>
          <p:cNvPr id="18" name="MH_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03645" y="1203598"/>
            <a:ext cx="6336705" cy="1101046"/>
          </a:xfrm>
          <a:prstGeom prst="round1Rect">
            <a:avLst/>
          </a:prstGeom>
          <a:solidFill>
            <a:schemeClr val="tx2">
              <a:alpha val="76077"/>
            </a:schemeClr>
          </a:solidFill>
          <a:ln>
            <a:noFill/>
          </a:ln>
          <a:extLst/>
        </p:spPr>
        <p:txBody>
          <a:bodyPr lIns="216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2400" dirty="0" smtClea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Python</a:t>
            </a:r>
            <a:r>
              <a:rPr lang="zh-CN" altLang="en-US" sz="2400" dirty="0" smtClea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属于动态类型语言，对象在运行时绑定</a:t>
            </a:r>
            <a:r>
              <a:rPr lang="zh-CN" altLang="en-US" sz="2400" dirty="0" smtClea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</a:t>
            </a:r>
            <a:endParaRPr lang="zh-CN" altLang="en-US" sz="2400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07271" y="2261505"/>
            <a:ext cx="5798567" cy="7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None/>
              <a:defRPr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赋值后使用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MH_SubTitle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03645" y="3424189"/>
            <a:ext cx="6336705" cy="73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None/>
              <a:defRPr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第一次对变量名赋值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由值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MH_SubTitl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03648" y="2871647"/>
            <a:ext cx="5798567" cy="7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None/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不需要显示声明变量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8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变量的使用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827584" y="1057302"/>
            <a:ext cx="4536504" cy="3674688"/>
            <a:chOff x="578847" y="1902608"/>
            <a:chExt cx="1312510" cy="2372030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8"/>
              <a:ext cx="1312510" cy="237203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000" dirty="0" smtClean="0"/>
            </a:p>
            <a:p>
              <a:r>
                <a:rPr lang="en-US" altLang="zh-CN" sz="2000" dirty="0"/>
                <a:t>&gt;&gt;&gt; a</a:t>
              </a:r>
              <a:endParaRPr lang="zh-CN" altLang="zh-CN" sz="2000" dirty="0"/>
            </a:p>
            <a:p>
              <a:r>
                <a:rPr lang="en-US" altLang="zh-CN" sz="2000" dirty="0" err="1">
                  <a:solidFill>
                    <a:srgbClr val="FF0000"/>
                  </a:solidFill>
                </a:rPr>
                <a:t>Traceback</a:t>
              </a:r>
              <a:r>
                <a:rPr lang="en-US" altLang="zh-CN" sz="2000" dirty="0">
                  <a:solidFill>
                    <a:srgbClr val="FF0000"/>
                  </a:solidFill>
                </a:rPr>
                <a:t> (most recent call last):</a:t>
              </a:r>
              <a:endParaRPr lang="zh-CN" altLang="zh-CN" sz="2000" dirty="0">
                <a:solidFill>
                  <a:srgbClr val="FF0000"/>
                </a:solidFill>
              </a:endParaRPr>
            </a:p>
            <a:p>
              <a:r>
                <a:rPr lang="en-US" altLang="zh-CN" sz="2000" dirty="0">
                  <a:solidFill>
                    <a:srgbClr val="FF0000"/>
                  </a:solidFill>
                </a:rPr>
                <a:t>  File "&lt;pyshell#0&gt;", line 1, in &lt;module&gt;</a:t>
              </a:r>
              <a:endParaRPr lang="zh-CN" altLang="zh-CN" sz="2000" dirty="0">
                <a:solidFill>
                  <a:srgbClr val="FF0000"/>
                </a:solidFill>
              </a:endParaRPr>
            </a:p>
            <a:p>
              <a:r>
                <a:rPr lang="en-US" altLang="zh-CN" sz="2000" dirty="0">
                  <a:solidFill>
                    <a:srgbClr val="FF0000"/>
                  </a:solidFill>
                </a:rPr>
                <a:t>    a</a:t>
              </a:r>
              <a:endParaRPr lang="zh-CN" altLang="zh-CN" sz="2000" dirty="0">
                <a:solidFill>
                  <a:srgbClr val="FF0000"/>
                </a:solidFill>
              </a:endParaRPr>
            </a:p>
            <a:p>
              <a:r>
                <a:rPr lang="en-US" altLang="zh-CN" sz="2000" dirty="0" err="1">
                  <a:solidFill>
                    <a:srgbClr val="FF0000"/>
                  </a:solidFill>
                </a:rPr>
                <a:t>NameError</a:t>
              </a:r>
              <a:r>
                <a:rPr lang="en-US" altLang="zh-CN" sz="2000" dirty="0">
                  <a:solidFill>
                    <a:srgbClr val="FF0000"/>
                  </a:solidFill>
                </a:rPr>
                <a:t>: name 'a' is not defined</a:t>
              </a:r>
              <a:endParaRPr lang="zh-CN" altLang="zh-CN" sz="2000" dirty="0">
                <a:solidFill>
                  <a:srgbClr val="FF0000"/>
                </a:solidFill>
              </a:endParaRPr>
            </a:p>
            <a:p>
              <a:r>
                <a:rPr lang="en-US" altLang="zh-CN" sz="2000" dirty="0"/>
                <a:t>&gt;&gt;&gt; b = 3.14</a:t>
              </a:r>
              <a:endParaRPr lang="zh-CN" altLang="zh-CN" sz="2000" dirty="0"/>
            </a:p>
            <a:p>
              <a:r>
                <a:rPr lang="en-US" altLang="zh-CN" sz="2000" dirty="0"/>
                <a:t>&gt;&gt;&gt; b</a:t>
              </a:r>
              <a:endParaRPr lang="zh-CN" altLang="zh-CN" sz="2000" dirty="0"/>
            </a:p>
            <a:p>
              <a:pPr>
                <a:defRPr/>
              </a:pPr>
              <a:r>
                <a:rPr lang="en-US" altLang="zh-CN" sz="2000" dirty="0">
                  <a:solidFill>
                    <a:schemeClr val="accent1"/>
                  </a:solidFill>
                </a:rPr>
                <a:t>3.14</a:t>
              </a:r>
              <a:endParaRPr lang="zh-CN" altLang="zh-CN" sz="2000" dirty="0">
                <a:solidFill>
                  <a:schemeClr val="accent1"/>
                </a:solidFill>
              </a:endParaRPr>
            </a:p>
            <a:p>
              <a:r>
                <a:rPr lang="en-US" altLang="zh-CN" sz="2000" dirty="0"/>
                <a:t>&gt;&gt;&gt; c = </a:t>
              </a:r>
              <a:r>
                <a:rPr lang="en-US" altLang="zh-CN" sz="2000" dirty="0">
                  <a:solidFill>
                    <a:srgbClr val="92D050"/>
                  </a:solidFill>
                </a:rPr>
                <a:t>'Circle'</a:t>
              </a:r>
              <a:endParaRPr lang="zh-CN" altLang="zh-CN" sz="2000" dirty="0">
                <a:solidFill>
                  <a:srgbClr val="92D050"/>
                </a:solidFill>
              </a:endParaRPr>
            </a:p>
            <a:p>
              <a:r>
                <a:rPr lang="en-US" altLang="zh-CN" sz="2000" dirty="0"/>
                <a:t>&gt;&gt;&gt; c</a:t>
              </a:r>
              <a:endParaRPr lang="zh-CN" altLang="zh-CN" sz="2000" dirty="0"/>
            </a:p>
            <a:p>
              <a:pPr>
                <a:defRPr/>
              </a:pPr>
              <a:r>
                <a:rPr lang="en-US" altLang="zh-CN" sz="2000" dirty="0">
                  <a:solidFill>
                    <a:schemeClr val="accent1"/>
                  </a:solidFill>
                </a:rPr>
                <a:t>'Circle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'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03120" y="1915706"/>
              <a:ext cx="184062" cy="20952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292080" y="1707654"/>
            <a:ext cx="3240320" cy="2677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lvl="1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变量必须创建和赋值后使用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lvl="1" indent="0">
              <a:lnSpc>
                <a:spcPct val="100000"/>
              </a:lnSpc>
              <a:buNone/>
            </a:pP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没有赋值，所以无法直接</a:t>
            </a:r>
            <a:r>
              <a:rPr lang="zh-CN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r>
              <a:rPr lang="zh-CN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变量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均有</a:t>
            </a:r>
            <a:r>
              <a:rPr lang="zh-CN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赋值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r>
              <a:rPr lang="zh-CN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通过</a:t>
            </a:r>
            <a:r>
              <a:rPr lang="zh-CN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赋值号“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</a:t>
            </a:r>
            <a:r>
              <a:rPr lang="zh-CN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”右边的表达式的结果确定左边变量的</a:t>
            </a:r>
            <a:r>
              <a:rPr lang="zh-CN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8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变量的使用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1907704" y="1493091"/>
            <a:ext cx="2160241" cy="2090512"/>
            <a:chOff x="578847" y="1902608"/>
            <a:chExt cx="625005" cy="1349436"/>
          </a:xfrm>
        </p:grpSpPr>
        <p:sp>
          <p:nvSpPr>
            <p:cNvPr id="6" name="任意多边形 5"/>
            <p:cNvSpPr/>
            <p:nvPr/>
          </p:nvSpPr>
          <p:spPr>
            <a:xfrm>
              <a:off x="578847" y="1902608"/>
              <a:ext cx="625005" cy="134943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000" dirty="0" smtClean="0"/>
            </a:p>
            <a:p>
              <a:endParaRPr lang="en-US" altLang="zh-CN" sz="20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(b)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&lt;class 'float'&gt;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(c)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1"/>
                  </a:solidFill>
                </a:rPr>
                <a:t>&lt;class '</a:t>
              </a:r>
              <a:r>
                <a:rPr lang="en-US" altLang="zh-CN" sz="2400" dirty="0" err="1">
                  <a:solidFill>
                    <a:schemeClr val="accent1"/>
                  </a:solidFill>
                </a:rPr>
                <a:t>str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'&gt;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1"/>
                  </a:solidFill>
                </a:rPr>
                <a:t>3.14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03120" y="1915706"/>
              <a:ext cx="184062" cy="20952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文本框 10"/>
          <p:cNvSpPr txBox="1"/>
          <p:nvPr/>
        </p:nvSpPr>
        <p:spPr>
          <a:xfrm>
            <a:off x="4788024" y="2211710"/>
            <a:ext cx="2952328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lvl="1"/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type()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函数查看变量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的类型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21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2.1.1 Python</a:t>
            </a:r>
            <a:r>
              <a:rPr lang="zh-CN" altLang="zh-CN" dirty="0"/>
              <a:t>程序基本构成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530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变量的使用</a:t>
            </a: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788024" y="1116156"/>
            <a:ext cx="2947211" cy="3204611"/>
            <a:chOff x="578847" y="947637"/>
            <a:chExt cx="1312510" cy="2591912"/>
          </a:xfrm>
        </p:grpSpPr>
        <p:sp>
          <p:nvSpPr>
            <p:cNvPr id="7" name="任意多边形 6"/>
            <p:cNvSpPr/>
            <p:nvPr/>
          </p:nvSpPr>
          <p:spPr>
            <a:xfrm>
              <a:off x="578847" y="947637"/>
              <a:ext cx="1312510" cy="259191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Identifier </a:t>
              </a:r>
            </a:p>
            <a:p>
              <a:r>
                <a:rPr lang="en-US" altLang="zh-CN" sz="2400" dirty="0"/>
                <a:t>&gt;&gt;&gt; PI = 3.14159</a:t>
              </a:r>
            </a:p>
            <a:p>
              <a:r>
                <a:rPr lang="en-US" altLang="zh-CN" sz="2400" dirty="0"/>
                <a:t>&gt;&gt;&gt; pi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'one word'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(PI)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3.14159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(pi)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one word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668166" y="1028538"/>
              <a:ext cx="469623" cy="34425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28384" y="1128142"/>
            <a:ext cx="770741" cy="1026114"/>
            <a:chOff x="2354263" y="1985963"/>
            <a:chExt cx="2117725" cy="2819400"/>
          </a:xfrm>
          <a:solidFill>
            <a:srgbClr val="FFC000"/>
          </a:solidFill>
        </p:grpSpPr>
        <p:sp>
          <p:nvSpPr>
            <p:cNvPr id="15" name="任意多边形 14"/>
            <p:cNvSpPr/>
            <p:nvPr/>
          </p:nvSpPr>
          <p:spPr>
            <a:xfrm>
              <a:off x="2354263" y="2684463"/>
              <a:ext cx="2117725" cy="2120900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279775" y="2817813"/>
              <a:ext cx="265113" cy="265112"/>
            </a:xfrm>
            <a:prstGeom prst="ellipse">
              <a:avLst/>
            </a:prstGeom>
            <a:solidFill>
              <a:schemeClr val="bg1"/>
            </a:solidFill>
            <a:ln w="508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262313" y="2100263"/>
              <a:ext cx="239712" cy="738187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267075" y="1985963"/>
              <a:ext cx="227013" cy="227012"/>
            </a:xfrm>
            <a:prstGeom prst="ellipse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71600" y="1674899"/>
            <a:ext cx="3214288" cy="1688939"/>
            <a:chOff x="2457181" y="4684512"/>
            <a:chExt cx="3460463" cy="2251919"/>
          </a:xfrm>
        </p:grpSpPr>
        <p:sp>
          <p:nvSpPr>
            <p:cNvPr id="50" name="立方体 49"/>
            <p:cNvSpPr/>
            <p:nvPr/>
          </p:nvSpPr>
          <p:spPr>
            <a:xfrm>
              <a:off x="3962844" y="4721817"/>
              <a:ext cx="1954800" cy="834637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/>
                <a:t>3.14159</a:t>
              </a:r>
            </a:p>
          </p:txBody>
        </p:sp>
        <p:sp>
          <p:nvSpPr>
            <p:cNvPr id="51" name="立方体 50"/>
            <p:cNvSpPr/>
            <p:nvPr/>
          </p:nvSpPr>
          <p:spPr>
            <a:xfrm>
              <a:off x="3961668" y="5706006"/>
              <a:ext cx="1955976" cy="834637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'one word'</a:t>
              </a:r>
            </a:p>
          </p:txBody>
        </p:sp>
        <p:sp>
          <p:nvSpPr>
            <p:cNvPr id="52" name="TextBox 5"/>
            <p:cNvSpPr txBox="1"/>
            <p:nvPr/>
          </p:nvSpPr>
          <p:spPr>
            <a:xfrm>
              <a:off x="2457181" y="5828435"/>
              <a:ext cx="55001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/>
                <a:t>pi</a:t>
              </a:r>
              <a:endParaRPr lang="zh-CN" altLang="en-US" sz="2400" dirty="0"/>
            </a:p>
          </p:txBody>
        </p:sp>
        <p:sp>
          <p:nvSpPr>
            <p:cNvPr id="53" name="TextBox 8"/>
            <p:cNvSpPr txBox="1"/>
            <p:nvPr/>
          </p:nvSpPr>
          <p:spPr>
            <a:xfrm>
              <a:off x="2514750" y="4684512"/>
              <a:ext cx="60658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/>
                <a:t>PI</a:t>
              </a:r>
              <a:endParaRPr lang="zh-CN" altLang="en-US" sz="2400" dirty="0"/>
            </a:p>
          </p:txBody>
        </p:sp>
        <p:cxnSp>
          <p:nvCxnSpPr>
            <p:cNvPr id="54" name="直接箭头连接符 53"/>
            <p:cNvCxnSpPr>
              <a:endCxn id="51" idx="2"/>
            </p:cNvCxnSpPr>
            <p:nvPr/>
          </p:nvCxnSpPr>
          <p:spPr>
            <a:xfrm>
              <a:off x="2854686" y="6071937"/>
              <a:ext cx="1106982" cy="155717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>
              <a:off x="2855863" y="4915344"/>
              <a:ext cx="1126491" cy="22379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728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变量的管理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1397" y="1491630"/>
            <a:ext cx="3750563" cy="2991780"/>
          </a:xfrm>
        </p:spPr>
        <p:txBody>
          <a:bodyPr/>
          <a:lstStyle/>
          <a:p>
            <a:r>
              <a:rPr lang="zh-CN" altLang="en-US" dirty="0" smtClean="0"/>
              <a:t>引用计数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每个对象在内存中申请开辟一块空间保存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该对象在内存中的地址称为“引用”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7584" y="987573"/>
            <a:ext cx="1427378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动态类型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4211960" y="1097647"/>
            <a:ext cx="4160378" cy="1288021"/>
            <a:chOff x="3059832" y="1244420"/>
            <a:chExt cx="4752528" cy="1471346"/>
          </a:xfrm>
        </p:grpSpPr>
        <p:sp>
          <p:nvSpPr>
            <p:cNvPr id="19" name="矩形 18"/>
            <p:cNvSpPr/>
            <p:nvPr/>
          </p:nvSpPr>
          <p:spPr>
            <a:xfrm>
              <a:off x="3059832" y="1244420"/>
              <a:ext cx="4752528" cy="1471346"/>
            </a:xfrm>
            <a:prstGeom prst="rect">
              <a:avLst/>
            </a:prstGeom>
            <a:solidFill>
              <a:schemeClr val="bg1"/>
            </a:solidFill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" name="立方体 19"/>
            <p:cNvSpPr/>
            <p:nvPr/>
          </p:nvSpPr>
          <p:spPr>
            <a:xfrm>
              <a:off x="4329973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5.8</a:t>
              </a:r>
              <a:endParaRPr lang="zh-CN" altLang="en-US" sz="1600" dirty="0"/>
            </a:p>
          </p:txBody>
        </p:sp>
        <p:sp>
          <p:nvSpPr>
            <p:cNvPr id="32" name="立方体 31"/>
            <p:cNvSpPr/>
            <p:nvPr/>
          </p:nvSpPr>
          <p:spPr>
            <a:xfrm>
              <a:off x="5141170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5.8</a:t>
              </a:r>
              <a:endParaRPr lang="zh-CN" altLang="en-US" sz="1600" dirty="0"/>
            </a:p>
          </p:txBody>
        </p:sp>
        <p:sp>
          <p:nvSpPr>
            <p:cNvPr id="33" name="立方体 32"/>
            <p:cNvSpPr/>
            <p:nvPr/>
          </p:nvSpPr>
          <p:spPr>
            <a:xfrm>
              <a:off x="6952304" y="1700817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5.8</a:t>
              </a:r>
              <a:endParaRPr lang="zh-CN" altLang="en-US" sz="1600" dirty="0"/>
            </a:p>
          </p:txBody>
        </p:sp>
        <p:sp>
          <p:nvSpPr>
            <p:cNvPr id="34" name="TextBox 8"/>
            <p:cNvSpPr txBox="1"/>
            <p:nvPr/>
          </p:nvSpPr>
          <p:spPr>
            <a:xfrm>
              <a:off x="3155956" y="1374566"/>
              <a:ext cx="563430" cy="421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a</a:t>
              </a:r>
              <a:endParaRPr lang="zh-CN" altLang="en-US" dirty="0"/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3432370" y="1617467"/>
              <a:ext cx="843026" cy="24367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 flipV="1">
              <a:off x="3405893" y="2104045"/>
              <a:ext cx="887001" cy="186022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8"/>
            <p:cNvSpPr txBox="1"/>
            <p:nvPr/>
          </p:nvSpPr>
          <p:spPr>
            <a:xfrm>
              <a:off x="3154231" y="2079133"/>
              <a:ext cx="563430" cy="421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  <p:cxnSp>
          <p:nvCxnSpPr>
            <p:cNvPr id="38" name="直接箭头连接符 37"/>
            <p:cNvCxnSpPr/>
            <p:nvPr/>
          </p:nvCxnSpPr>
          <p:spPr>
            <a:xfrm flipH="1">
              <a:off x="5817535" y="1573445"/>
              <a:ext cx="550925" cy="33172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8"/>
            <p:cNvSpPr txBox="1"/>
            <p:nvPr/>
          </p:nvSpPr>
          <p:spPr>
            <a:xfrm>
              <a:off x="6341716" y="1342612"/>
              <a:ext cx="563430" cy="421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</a:t>
              </a:r>
              <a:endParaRPr lang="zh-CN" altLang="en-US" dirty="0"/>
            </a:p>
          </p:txBody>
        </p:sp>
      </p:grpSp>
      <p:sp>
        <p:nvSpPr>
          <p:cNvPr id="41" name="文本框 10"/>
          <p:cNvSpPr txBox="1"/>
          <p:nvPr/>
        </p:nvSpPr>
        <p:spPr>
          <a:xfrm>
            <a:off x="4283968" y="2555304"/>
            <a:ext cx="4032448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lvl="1" algn="just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指向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了相同的数据对象</a:t>
            </a:r>
          </a:p>
          <a:p>
            <a:pPr marL="0" lvl="1" algn="just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创建的是不同的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5.8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对象</a:t>
            </a:r>
          </a:p>
        </p:txBody>
      </p:sp>
    </p:spTree>
    <p:extLst>
      <p:ext uri="{BB962C8B-B14F-4D97-AF65-F5344CB8AC3E}">
        <p14:creationId xmlns:p14="http://schemas.microsoft.com/office/powerpoint/2010/main" val="310693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208" y="483518"/>
            <a:ext cx="8229600" cy="396043"/>
          </a:xfrm>
        </p:spPr>
        <p:txBody>
          <a:bodyPr/>
          <a:lstStyle/>
          <a:p>
            <a:r>
              <a:rPr lang="zh-CN" altLang="en-US" dirty="0" smtClean="0"/>
              <a:t>变量的管理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2374" y="1013588"/>
            <a:ext cx="1427378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引用计数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392944" y="1247171"/>
            <a:ext cx="3024336" cy="2869330"/>
            <a:chOff x="578847" y="1902608"/>
            <a:chExt cx="1709316" cy="1930019"/>
          </a:xfrm>
        </p:grpSpPr>
        <p:sp>
          <p:nvSpPr>
            <p:cNvPr id="7" name="任意多边形 6"/>
            <p:cNvSpPr/>
            <p:nvPr/>
          </p:nvSpPr>
          <p:spPr>
            <a:xfrm>
              <a:off x="578847" y="1902608"/>
              <a:ext cx="1709316" cy="193001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endParaRPr lang="en-US" altLang="zh-CN" sz="2400" dirty="0" smtClean="0"/>
            </a:p>
            <a:p>
              <a:r>
                <a:rPr lang="en-US" altLang="zh-CN" sz="2400" dirty="0"/>
                <a:t>&gt;&gt;&gt; a = 5.8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/>
                <a:t>(a)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1709988157600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/>
                <a:t>&gt;&gt;&gt; b = 5.8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/>
                <a:t>(b)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1709988157648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endParaRPr lang="en-US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671189" y="1934936"/>
              <a:ext cx="487502" cy="24217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5633855" y="1214894"/>
            <a:ext cx="3024336" cy="2491998"/>
            <a:chOff x="578847" y="1883207"/>
            <a:chExt cx="1709316" cy="1676211"/>
          </a:xfrm>
        </p:grpSpPr>
        <p:sp>
          <p:nvSpPr>
            <p:cNvPr id="22" name="任意多边形 21"/>
            <p:cNvSpPr/>
            <p:nvPr/>
          </p:nvSpPr>
          <p:spPr>
            <a:xfrm>
              <a:off x="578847" y="1883207"/>
              <a:ext cx="1709316" cy="167621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/>
                <a:t>(5.8)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1709988157696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/>
                <a:t>&gt;&gt;&gt; c = a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/>
                <a:t>(c)</a:t>
              </a:r>
              <a:endParaRPr lang="zh-CN" altLang="zh-CN" sz="2400" dirty="0"/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1709988157600</a:t>
              </a:r>
            </a:p>
          </p:txBody>
        </p:sp>
        <p:sp>
          <p:nvSpPr>
            <p:cNvPr id="23" name="椭圆形标注 22"/>
            <p:cNvSpPr/>
            <p:nvPr/>
          </p:nvSpPr>
          <p:spPr>
            <a:xfrm>
              <a:off x="670566" y="1916540"/>
              <a:ext cx="487502" cy="24217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-36512" y="1779662"/>
            <a:ext cx="2376264" cy="723941"/>
            <a:chOff x="2982812" y="1244420"/>
            <a:chExt cx="4829548" cy="1471346"/>
          </a:xfrm>
        </p:grpSpPr>
        <p:sp>
          <p:nvSpPr>
            <p:cNvPr id="12" name="矩形 11"/>
            <p:cNvSpPr/>
            <p:nvPr/>
          </p:nvSpPr>
          <p:spPr>
            <a:xfrm>
              <a:off x="3059832" y="1244420"/>
              <a:ext cx="4752528" cy="1471346"/>
            </a:xfrm>
            <a:prstGeom prst="rect">
              <a:avLst/>
            </a:prstGeom>
            <a:solidFill>
              <a:schemeClr val="bg1"/>
            </a:solidFill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/>
            </a:p>
          </p:txBody>
        </p:sp>
        <p:sp>
          <p:nvSpPr>
            <p:cNvPr id="13" name="立方体 12"/>
            <p:cNvSpPr/>
            <p:nvPr/>
          </p:nvSpPr>
          <p:spPr>
            <a:xfrm>
              <a:off x="4329973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dirty="0" smtClean="0"/>
                <a:t>5.8</a:t>
              </a:r>
              <a:endParaRPr lang="zh-CN" altLang="en-US" sz="700" dirty="0"/>
            </a:p>
          </p:txBody>
        </p:sp>
        <p:sp>
          <p:nvSpPr>
            <p:cNvPr id="14" name="立方体 13"/>
            <p:cNvSpPr/>
            <p:nvPr/>
          </p:nvSpPr>
          <p:spPr>
            <a:xfrm>
              <a:off x="5141170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dirty="0" smtClean="0"/>
                <a:t>5.8</a:t>
              </a:r>
              <a:endParaRPr lang="zh-CN" altLang="en-US" sz="700" dirty="0"/>
            </a:p>
          </p:txBody>
        </p:sp>
        <p:sp>
          <p:nvSpPr>
            <p:cNvPr id="15" name="立方体 14"/>
            <p:cNvSpPr/>
            <p:nvPr/>
          </p:nvSpPr>
          <p:spPr>
            <a:xfrm>
              <a:off x="6952304" y="1700817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dirty="0" smtClean="0"/>
                <a:t>5.8</a:t>
              </a:r>
              <a:endParaRPr lang="zh-CN" altLang="en-US" sz="700" dirty="0"/>
            </a:p>
          </p:txBody>
        </p:sp>
        <p:sp>
          <p:nvSpPr>
            <p:cNvPr id="16" name="TextBox 8"/>
            <p:cNvSpPr txBox="1"/>
            <p:nvPr/>
          </p:nvSpPr>
          <p:spPr>
            <a:xfrm>
              <a:off x="2982812" y="1374565"/>
              <a:ext cx="563429" cy="500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a</a:t>
              </a:r>
              <a:endParaRPr lang="zh-CN" altLang="en-US" sz="1000" dirty="0"/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3432370" y="1617467"/>
              <a:ext cx="843026" cy="24367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3405893" y="2104045"/>
              <a:ext cx="887001" cy="186022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8"/>
            <p:cNvSpPr txBox="1"/>
            <p:nvPr/>
          </p:nvSpPr>
          <p:spPr>
            <a:xfrm>
              <a:off x="2982812" y="2079133"/>
              <a:ext cx="563429" cy="500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c</a:t>
              </a:r>
              <a:endParaRPr lang="zh-CN" altLang="en-US" sz="1000" dirty="0"/>
            </a:p>
          </p:txBody>
        </p:sp>
        <p:cxnSp>
          <p:nvCxnSpPr>
            <p:cNvPr id="20" name="直接箭头连接符 19"/>
            <p:cNvCxnSpPr/>
            <p:nvPr/>
          </p:nvCxnSpPr>
          <p:spPr>
            <a:xfrm flipH="1">
              <a:off x="5817535" y="1573445"/>
              <a:ext cx="550925" cy="33172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8"/>
            <p:cNvSpPr txBox="1"/>
            <p:nvPr/>
          </p:nvSpPr>
          <p:spPr>
            <a:xfrm>
              <a:off x="6341717" y="1342612"/>
              <a:ext cx="563429" cy="500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b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5684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变量的管理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1397" y="1563638"/>
            <a:ext cx="8229600" cy="2919772"/>
          </a:xfrm>
        </p:spPr>
        <p:txBody>
          <a:bodyPr/>
          <a:lstStyle/>
          <a:p>
            <a:r>
              <a:rPr lang="zh-CN" altLang="en-US" sz="2800" dirty="0"/>
              <a:t>引用计数</a:t>
            </a:r>
            <a:endParaRPr lang="en-US" altLang="zh-CN" sz="2800" dirty="0"/>
          </a:p>
          <a:p>
            <a:pPr lvl="1"/>
            <a:r>
              <a:rPr lang="en-US" altLang="zh-CN" dirty="0"/>
              <a:t>a = c</a:t>
            </a:r>
            <a:r>
              <a:rPr lang="zh-CN" altLang="en-US" dirty="0"/>
              <a:t>，指向了相同的数据对象</a:t>
            </a:r>
            <a:endParaRPr lang="en-US" altLang="zh-CN" dirty="0"/>
          </a:p>
          <a:p>
            <a:pPr lvl="1"/>
            <a:r>
              <a:rPr lang="en-US" altLang="zh-CN" dirty="0"/>
              <a:t>b</a:t>
            </a:r>
            <a:r>
              <a:rPr lang="zh-CN" altLang="en-US" dirty="0"/>
              <a:t>和</a:t>
            </a:r>
            <a:r>
              <a:rPr lang="en-US" altLang="zh-CN" dirty="0"/>
              <a:t>a</a:t>
            </a:r>
            <a:r>
              <a:rPr lang="zh-CN" altLang="en-US" dirty="0"/>
              <a:t>创建的是不同的</a:t>
            </a:r>
            <a:r>
              <a:rPr lang="en-US" altLang="zh-CN" dirty="0"/>
              <a:t>5.8</a:t>
            </a:r>
            <a:r>
              <a:rPr lang="zh-CN" altLang="en-US" dirty="0"/>
              <a:t>对象</a:t>
            </a:r>
            <a:endParaRPr lang="en-US" altLang="zh-CN" dirty="0"/>
          </a:p>
          <a:p>
            <a:pPr lvl="1"/>
            <a:r>
              <a:rPr lang="zh-CN" altLang="en-US" dirty="0"/>
              <a:t>单独</a:t>
            </a:r>
            <a:r>
              <a:rPr lang="en-US" altLang="zh-CN" dirty="0">
                <a:solidFill>
                  <a:srgbClr val="7030A0"/>
                </a:solidFill>
              </a:rPr>
              <a:t>id</a:t>
            </a:r>
            <a:r>
              <a:rPr lang="en-US" altLang="zh-CN" dirty="0"/>
              <a:t>(5.8)</a:t>
            </a:r>
            <a:r>
              <a:rPr lang="zh-CN" altLang="en-US" dirty="0"/>
              <a:t>是创建的全新的</a:t>
            </a:r>
            <a:r>
              <a:rPr lang="zh-CN" altLang="en-US" dirty="0" smtClean="0"/>
              <a:t>对象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860032" y="1929849"/>
            <a:ext cx="3904998" cy="1208957"/>
            <a:chOff x="3059832" y="1244420"/>
            <a:chExt cx="4752528" cy="1471346"/>
          </a:xfrm>
        </p:grpSpPr>
        <p:sp>
          <p:nvSpPr>
            <p:cNvPr id="30" name="矩形 29"/>
            <p:cNvSpPr/>
            <p:nvPr/>
          </p:nvSpPr>
          <p:spPr>
            <a:xfrm>
              <a:off x="3059832" y="1244420"/>
              <a:ext cx="4752528" cy="1471346"/>
            </a:xfrm>
            <a:prstGeom prst="rect">
              <a:avLst/>
            </a:prstGeom>
            <a:solidFill>
              <a:schemeClr val="bg1"/>
            </a:solidFill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4329973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/>
                <a:t>5.8</a:t>
              </a:r>
              <a:endParaRPr lang="zh-CN" altLang="en-US" sz="1200" dirty="0"/>
            </a:p>
          </p:txBody>
        </p:sp>
        <p:sp>
          <p:nvSpPr>
            <p:cNvPr id="22" name="立方体 21"/>
            <p:cNvSpPr/>
            <p:nvPr/>
          </p:nvSpPr>
          <p:spPr>
            <a:xfrm>
              <a:off x="5141170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/>
                <a:t>5.8</a:t>
              </a:r>
              <a:endParaRPr lang="zh-CN" altLang="en-US" sz="1200" dirty="0"/>
            </a:p>
          </p:txBody>
        </p:sp>
        <p:sp>
          <p:nvSpPr>
            <p:cNvPr id="23" name="立方体 22"/>
            <p:cNvSpPr/>
            <p:nvPr/>
          </p:nvSpPr>
          <p:spPr>
            <a:xfrm>
              <a:off x="6952304" y="1700817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/>
                <a:t>5.8</a:t>
              </a:r>
              <a:endParaRPr lang="zh-CN" altLang="en-US" sz="1200" dirty="0"/>
            </a:p>
          </p:txBody>
        </p:sp>
        <p:sp>
          <p:nvSpPr>
            <p:cNvPr id="24" name="TextBox 8"/>
            <p:cNvSpPr txBox="1"/>
            <p:nvPr/>
          </p:nvSpPr>
          <p:spPr>
            <a:xfrm>
              <a:off x="3155956" y="1374566"/>
              <a:ext cx="563429" cy="39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a</a:t>
              </a:r>
              <a:endParaRPr lang="zh-CN" altLang="en-US" sz="1400" dirty="0"/>
            </a:p>
          </p:txBody>
        </p:sp>
        <p:cxnSp>
          <p:nvCxnSpPr>
            <p:cNvPr id="25" name="直接箭头连接符 24"/>
            <p:cNvCxnSpPr/>
            <p:nvPr/>
          </p:nvCxnSpPr>
          <p:spPr>
            <a:xfrm>
              <a:off x="3432370" y="1617467"/>
              <a:ext cx="843026" cy="24367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V="1">
              <a:off x="3405893" y="2104045"/>
              <a:ext cx="887001" cy="186022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8"/>
            <p:cNvSpPr txBox="1"/>
            <p:nvPr/>
          </p:nvSpPr>
          <p:spPr>
            <a:xfrm>
              <a:off x="3154231" y="2079132"/>
              <a:ext cx="563429" cy="39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c</a:t>
              </a:r>
              <a:endParaRPr lang="zh-CN" altLang="en-US" sz="1400" dirty="0"/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H="1">
              <a:off x="5817535" y="1573445"/>
              <a:ext cx="550925" cy="33172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8"/>
            <p:cNvSpPr txBox="1"/>
            <p:nvPr/>
          </p:nvSpPr>
          <p:spPr>
            <a:xfrm>
              <a:off x="6341716" y="1342612"/>
              <a:ext cx="563429" cy="39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b</a:t>
              </a:r>
              <a:endParaRPr lang="zh-CN" altLang="en-US" sz="1400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912374" y="1013588"/>
            <a:ext cx="1427378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引用计数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82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208" y="483518"/>
            <a:ext cx="8229600" cy="396043"/>
          </a:xfrm>
        </p:spPr>
        <p:txBody>
          <a:bodyPr/>
          <a:lstStyle/>
          <a:p>
            <a:r>
              <a:rPr lang="zh-CN" altLang="en-US" dirty="0" smtClean="0"/>
              <a:t>变量的管理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34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2374" y="1013588"/>
            <a:ext cx="1427378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引用计数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843808" y="1123874"/>
            <a:ext cx="3024336" cy="1900643"/>
            <a:chOff x="578847" y="1902608"/>
            <a:chExt cx="1709316" cy="1278444"/>
          </a:xfrm>
        </p:grpSpPr>
        <p:sp>
          <p:nvSpPr>
            <p:cNvPr id="7" name="任意多边形 6"/>
            <p:cNvSpPr/>
            <p:nvPr/>
          </p:nvSpPr>
          <p:spPr>
            <a:xfrm>
              <a:off x="578847" y="1902608"/>
              <a:ext cx="1709316" cy="127844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endParaRPr lang="en-US" altLang="zh-CN" sz="2400" dirty="0" smtClean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c </a:t>
              </a:r>
              <a:r>
                <a:rPr lang="en-US" altLang="zh-CN" sz="2400" dirty="0"/>
                <a:t>= </a:t>
              </a:r>
              <a:r>
                <a:rPr lang="en-US" altLang="zh-CN" sz="2400" dirty="0" smtClean="0"/>
                <a:t>567.8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 smtClean="0"/>
                <a:t>(c)</a:t>
              </a:r>
              <a:endParaRPr lang="zh-CN" altLang="zh-CN" sz="2400" dirty="0"/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1709988157696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endParaRPr lang="en-US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671189" y="1934936"/>
              <a:ext cx="487502" cy="24217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2267744" y="3147814"/>
            <a:ext cx="3964435" cy="1224136"/>
            <a:chOff x="3047319" y="1244420"/>
            <a:chExt cx="4765041" cy="1471346"/>
          </a:xfrm>
        </p:grpSpPr>
        <p:sp>
          <p:nvSpPr>
            <p:cNvPr id="12" name="矩形 11"/>
            <p:cNvSpPr/>
            <p:nvPr/>
          </p:nvSpPr>
          <p:spPr>
            <a:xfrm>
              <a:off x="3059832" y="1244420"/>
              <a:ext cx="4752528" cy="1471346"/>
            </a:xfrm>
            <a:prstGeom prst="rect">
              <a:avLst/>
            </a:prstGeom>
            <a:solidFill>
              <a:schemeClr val="bg1"/>
            </a:solidFill>
            <a:ln w="190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3" name="立方体 12"/>
            <p:cNvSpPr/>
            <p:nvPr/>
          </p:nvSpPr>
          <p:spPr>
            <a:xfrm>
              <a:off x="4329973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 smtClean="0"/>
                <a:t>5.8</a:t>
              </a:r>
              <a:endParaRPr lang="zh-CN" altLang="en-US" dirty="0"/>
            </a:p>
          </p:txBody>
        </p:sp>
        <p:sp>
          <p:nvSpPr>
            <p:cNvPr id="14" name="立方体 13"/>
            <p:cNvSpPr/>
            <p:nvPr/>
          </p:nvSpPr>
          <p:spPr>
            <a:xfrm>
              <a:off x="5141170" y="1707654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 smtClean="0"/>
                <a:t>5.8</a:t>
              </a:r>
              <a:endParaRPr lang="zh-CN" altLang="en-US" dirty="0"/>
            </a:p>
          </p:txBody>
        </p:sp>
        <p:sp>
          <p:nvSpPr>
            <p:cNvPr id="15" name="立方体 14"/>
            <p:cNvSpPr/>
            <p:nvPr/>
          </p:nvSpPr>
          <p:spPr>
            <a:xfrm>
              <a:off x="6952304" y="1700817"/>
              <a:ext cx="652352" cy="557452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 smtClean="0"/>
                <a:t>5.8</a:t>
              </a:r>
              <a:endParaRPr lang="zh-CN" altLang="en-US" dirty="0"/>
            </a:p>
          </p:txBody>
        </p:sp>
        <p:sp>
          <p:nvSpPr>
            <p:cNvPr id="16" name="TextBox 8"/>
            <p:cNvSpPr txBox="1"/>
            <p:nvPr/>
          </p:nvSpPr>
          <p:spPr>
            <a:xfrm>
              <a:off x="3047319" y="1276282"/>
              <a:ext cx="563429" cy="628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a</a:t>
              </a:r>
              <a:endParaRPr lang="zh-CN" altLang="en-US" sz="2800" dirty="0"/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3432370" y="1617467"/>
              <a:ext cx="843026" cy="24367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H="1">
              <a:off x="5817535" y="1573445"/>
              <a:ext cx="550925" cy="33172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8"/>
            <p:cNvSpPr txBox="1"/>
            <p:nvPr/>
          </p:nvSpPr>
          <p:spPr>
            <a:xfrm>
              <a:off x="6341716" y="1307936"/>
              <a:ext cx="563430" cy="628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/>
                <a:t>b</a:t>
              </a:r>
              <a:endParaRPr lang="zh-CN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0918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变量的管理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36092" y="1816411"/>
            <a:ext cx="3298276" cy="1577055"/>
            <a:chOff x="606105" y="1377377"/>
            <a:chExt cx="3298276" cy="1577055"/>
          </a:xfrm>
        </p:grpSpPr>
        <p:sp>
          <p:nvSpPr>
            <p:cNvPr id="7" name="立方体 6"/>
            <p:cNvSpPr/>
            <p:nvPr/>
          </p:nvSpPr>
          <p:spPr>
            <a:xfrm>
              <a:off x="2342707" y="1491629"/>
              <a:ext cx="1561674" cy="864096"/>
            </a:xfrm>
            <a:prstGeom prst="cub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3.14159</a:t>
              </a:r>
              <a:endParaRPr lang="zh-CN" altLang="en-US" sz="2400" dirty="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39268" y="1377377"/>
              <a:ext cx="1692188" cy="830997"/>
              <a:chOff x="4535996" y="3790781"/>
              <a:chExt cx="1152128" cy="885922"/>
            </a:xfrm>
          </p:grpSpPr>
          <p:cxnSp>
            <p:nvCxnSpPr>
              <p:cNvPr id="9" name="直接箭头连接符 8"/>
              <p:cNvCxnSpPr/>
              <p:nvPr/>
            </p:nvCxnSpPr>
            <p:spPr>
              <a:xfrm>
                <a:off x="4896036" y="4060811"/>
                <a:ext cx="792088" cy="19802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/>
              <p:cNvSpPr txBox="1"/>
              <p:nvPr/>
            </p:nvSpPr>
            <p:spPr>
              <a:xfrm>
                <a:off x="4535996" y="3790781"/>
                <a:ext cx="432049" cy="8859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/>
                  <a:t>PI</a:t>
                </a:r>
                <a:endParaRPr lang="zh-CN" altLang="en-US" sz="2400" b="1" dirty="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06105" y="2123435"/>
              <a:ext cx="1692188" cy="830997"/>
              <a:chOff x="4535996" y="4479503"/>
              <a:chExt cx="1152128" cy="1132107"/>
            </a:xfrm>
          </p:grpSpPr>
          <p:cxnSp>
            <p:nvCxnSpPr>
              <p:cNvPr id="12" name="直接箭头连接符 11"/>
              <p:cNvCxnSpPr/>
              <p:nvPr/>
            </p:nvCxnSpPr>
            <p:spPr>
              <a:xfrm flipV="1">
                <a:off x="4896036" y="4510861"/>
                <a:ext cx="792088" cy="21602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1"/>
              <p:cNvSpPr txBox="1"/>
              <p:nvPr/>
            </p:nvSpPr>
            <p:spPr>
              <a:xfrm>
                <a:off x="4535996" y="4479503"/>
                <a:ext cx="432049" cy="1132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/>
                  <a:t>pi</a:t>
                </a:r>
              </a:p>
            </p:txBody>
          </p:sp>
        </p:grpSp>
      </p:grpSp>
      <p:sp>
        <p:nvSpPr>
          <p:cNvPr id="14" name="灯片编号占位符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427983" y="1059583"/>
            <a:ext cx="3096344" cy="3528391"/>
            <a:chOff x="533410" y="1957104"/>
            <a:chExt cx="1750014" cy="2136281"/>
          </a:xfrm>
        </p:grpSpPr>
        <p:sp>
          <p:nvSpPr>
            <p:cNvPr id="16" name="任意多边形 15"/>
            <p:cNvSpPr/>
            <p:nvPr/>
          </p:nvSpPr>
          <p:spPr>
            <a:xfrm>
              <a:off x="533410" y="1957104"/>
              <a:ext cx="1750014" cy="213628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PI = </a:t>
              </a:r>
              <a:r>
                <a:rPr lang="en-US" altLang="zh-CN" sz="2400" dirty="0" smtClean="0"/>
                <a:t>3.14159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pi </a:t>
              </a:r>
              <a:r>
                <a:rPr lang="en-US" altLang="zh-CN" sz="2400" dirty="0"/>
                <a:t>= 3.14159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PI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is</a:t>
              </a:r>
              <a:r>
                <a:rPr lang="en-US" altLang="zh-CN" sz="2400" dirty="0" smtClean="0"/>
                <a:t> pi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1"/>
                  </a:solidFill>
                </a:rPr>
                <a:t>False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pi = PI</a:t>
              </a:r>
              <a:endParaRPr lang="en-US" altLang="zh-CN" sz="2400" dirty="0">
                <a:solidFill>
                  <a:schemeClr val="accent3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(PI)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1"/>
                  </a:solidFill>
                </a:rPr>
                <a:t>3.14159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pi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is</a:t>
              </a:r>
              <a:r>
                <a:rPr lang="en-US" altLang="zh-CN" sz="2400" dirty="0" smtClean="0"/>
                <a:t> PI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True</a:t>
              </a:r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629993" y="1965301"/>
              <a:ext cx="487502" cy="24217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917205" y="2955597"/>
            <a:ext cx="1800793" cy="120032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运算符的基础是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id()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17206" y="1486524"/>
            <a:ext cx="1800793" cy="120032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图中的形式用哪个语句可以表示？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变量的管理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1187624" y="1347613"/>
            <a:ext cx="3096344" cy="2664297"/>
            <a:chOff x="533410" y="1957105"/>
            <a:chExt cx="1750014" cy="1613111"/>
          </a:xfrm>
        </p:grpSpPr>
        <p:sp>
          <p:nvSpPr>
            <p:cNvPr id="7" name="任意多边形 6"/>
            <p:cNvSpPr/>
            <p:nvPr/>
          </p:nvSpPr>
          <p:spPr>
            <a:xfrm>
              <a:off x="533410" y="1957105"/>
              <a:ext cx="1750014" cy="161311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x </a:t>
              </a:r>
              <a:r>
                <a:rPr lang="en-US" altLang="zh-CN" sz="2400" dirty="0"/>
                <a:t>= </a:t>
              </a:r>
              <a:r>
                <a:rPr lang="en-US" altLang="zh-CN" sz="2400" dirty="0" smtClean="0"/>
                <a:t>257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y </a:t>
              </a:r>
              <a:r>
                <a:rPr lang="en-US" altLang="zh-CN" sz="2400" dirty="0"/>
                <a:t>= </a:t>
              </a:r>
              <a:r>
                <a:rPr lang="en-US" altLang="zh-CN" sz="2400" dirty="0" smtClean="0"/>
                <a:t>257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 smtClean="0"/>
                <a:t>(x)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2389205691344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 smtClean="0"/>
                <a:t>(y)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2389205691152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629993" y="1965301"/>
              <a:ext cx="487502" cy="24217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4008" y="987574"/>
            <a:ext cx="3096344" cy="3528391"/>
            <a:chOff x="4355976" y="987574"/>
            <a:chExt cx="3096344" cy="3528391"/>
          </a:xfrm>
        </p:grpSpPr>
        <p:sp>
          <p:nvSpPr>
            <p:cNvPr id="9" name="任意多边形 8"/>
            <p:cNvSpPr/>
            <p:nvPr/>
          </p:nvSpPr>
          <p:spPr>
            <a:xfrm>
              <a:off x="4355976" y="987574"/>
              <a:ext cx="3096344" cy="352839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x </a:t>
              </a:r>
              <a:r>
                <a:rPr lang="en-US" altLang="zh-CN" sz="2400" dirty="0"/>
                <a:t>= </a:t>
              </a:r>
              <a:r>
                <a:rPr lang="en-US" altLang="zh-CN" sz="2400" dirty="0" smtClean="0"/>
                <a:t>3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y </a:t>
              </a:r>
              <a:r>
                <a:rPr lang="en-US" altLang="zh-CN" sz="2400" dirty="0"/>
                <a:t>= </a:t>
              </a:r>
              <a:r>
                <a:rPr lang="en-US" altLang="zh-CN" sz="2400" dirty="0" smtClean="0"/>
                <a:t>3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 smtClean="0"/>
                <a:t>(x)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1693606176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 smtClean="0"/>
                <a:t>(y)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1693606176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z </a:t>
              </a:r>
              <a:r>
                <a:rPr lang="en-US" altLang="zh-CN" sz="2400" dirty="0"/>
                <a:t>= </a:t>
              </a:r>
              <a:r>
                <a:rPr lang="en-US" altLang="zh-CN" sz="2400" dirty="0" smtClean="0"/>
                <a:t>x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id</a:t>
              </a:r>
              <a:r>
                <a:rPr lang="en-US" altLang="zh-CN" sz="2400" dirty="0" smtClean="0"/>
                <a:t>(z)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1"/>
                  </a:solidFill>
                </a:rPr>
                <a:t>1693606176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4572000" y="1000396"/>
              <a:ext cx="862550" cy="3999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2" name="文本框 17"/>
          <p:cNvSpPr txBox="1"/>
          <p:nvPr/>
        </p:nvSpPr>
        <p:spPr>
          <a:xfrm>
            <a:off x="6917206" y="1486524"/>
            <a:ext cx="1800793" cy="120032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小整数的默认范围：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[-5, 256]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6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2.2.2 </a:t>
            </a:r>
            <a:r>
              <a:rPr lang="zh-CN" altLang="zh-CN" dirty="0" smtClean="0"/>
              <a:t>表达式</a:t>
            </a:r>
            <a:r>
              <a:rPr lang="zh-CN" altLang="zh-CN" dirty="0"/>
              <a:t>和赋值表达式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82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表达式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1339"/>
            <a:ext cx="8229600" cy="3495836"/>
          </a:xfrm>
        </p:spPr>
        <p:txBody>
          <a:bodyPr>
            <a:normAutofit/>
          </a:bodyPr>
          <a:lstStyle/>
          <a:p>
            <a:r>
              <a:rPr lang="zh-CN" altLang="en-US" dirty="0"/>
              <a:t>用运算符连接各种类型数据的式子就是表达式</a:t>
            </a:r>
            <a:endParaRPr lang="en-US" altLang="zh-CN" dirty="0"/>
          </a:p>
        </p:txBody>
      </p:sp>
      <p:sp>
        <p:nvSpPr>
          <p:cNvPr id="25" name="灯片编号占位符 2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38</a:t>
            </a:fld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259632" y="1203598"/>
            <a:ext cx="1790166" cy="2697956"/>
            <a:chOff x="6494463" y="1720850"/>
            <a:chExt cx="1474787" cy="3597275"/>
          </a:xfrm>
        </p:grpSpPr>
        <p:sp>
          <p:nvSpPr>
            <p:cNvPr id="17" name="圆角矩形 5"/>
            <p:cNvSpPr/>
            <p:nvPr/>
          </p:nvSpPr>
          <p:spPr>
            <a:xfrm>
              <a:off x="6494463" y="2179638"/>
              <a:ext cx="1474787" cy="2681287"/>
            </a:xfrm>
            <a:custGeom>
              <a:avLst/>
              <a:gdLst/>
              <a:ahLst/>
              <a:cxnLst/>
              <a:rect l="l" t="t" r="r" b="b"/>
              <a:pathLst>
                <a:path w="1584176" h="2880405">
                  <a:moveTo>
                    <a:pt x="0" y="0"/>
                  </a:moveTo>
                  <a:lnTo>
                    <a:pt x="1083296" y="0"/>
                  </a:lnTo>
                  <a:cubicBezTo>
                    <a:pt x="1359924" y="0"/>
                    <a:pt x="1584176" y="224252"/>
                    <a:pt x="1584176" y="500880"/>
                  </a:cubicBezTo>
                  <a:lnTo>
                    <a:pt x="1584176" y="2379525"/>
                  </a:lnTo>
                  <a:cubicBezTo>
                    <a:pt x="1584176" y="2656153"/>
                    <a:pt x="1359924" y="2880405"/>
                    <a:pt x="1083296" y="2880405"/>
                  </a:cubicBezTo>
                  <a:lnTo>
                    <a:pt x="0" y="2880405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en-US" sz="10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494463" y="2365375"/>
              <a:ext cx="1277937" cy="666750"/>
            </a:xfrm>
            <a:custGeom>
              <a:avLst/>
              <a:gdLst>
                <a:gd name="connsiteX0" fmla="*/ 0 w 1276695"/>
                <a:gd name="connsiteY0" fmla="*/ 0 h 667137"/>
                <a:gd name="connsiteX1" fmla="*/ 873034 w 1276695"/>
                <a:gd name="connsiteY1" fmla="*/ 0 h 667137"/>
                <a:gd name="connsiteX2" fmla="*/ 1276695 w 1276695"/>
                <a:gd name="connsiteY2" fmla="*/ 403662 h 667137"/>
                <a:gd name="connsiteX3" fmla="*/ 1276695 w 1276695"/>
                <a:gd name="connsiteY3" fmla="*/ 667137 h 667137"/>
                <a:gd name="connsiteX4" fmla="*/ 0 w 1276695"/>
                <a:gd name="connsiteY4" fmla="*/ 667137 h 66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667137">
                  <a:moveTo>
                    <a:pt x="0" y="0"/>
                  </a:moveTo>
                  <a:lnTo>
                    <a:pt x="873034" y="0"/>
                  </a:lnTo>
                  <a:cubicBezTo>
                    <a:pt x="1095969" y="0"/>
                    <a:pt x="1276695" y="180726"/>
                    <a:pt x="1276695" y="403662"/>
                  </a:cubicBezTo>
                  <a:lnTo>
                    <a:pt x="1276695" y="667137"/>
                  </a:lnTo>
                  <a:lnTo>
                    <a:pt x="0" y="66713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/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算术运算符</a:t>
              </a:r>
              <a:endParaRPr 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494463" y="3027363"/>
              <a:ext cx="1277937" cy="1658937"/>
            </a:xfrm>
            <a:custGeom>
              <a:avLst/>
              <a:gdLst>
                <a:gd name="connsiteX0" fmla="*/ 0 w 1276695"/>
                <a:gd name="connsiteY0" fmla="*/ 0 h 1658793"/>
                <a:gd name="connsiteX1" fmla="*/ 1276695 w 1276695"/>
                <a:gd name="connsiteY1" fmla="*/ 0 h 1658793"/>
                <a:gd name="connsiteX2" fmla="*/ 1276695 w 1276695"/>
                <a:gd name="connsiteY2" fmla="*/ 1255132 h 1658793"/>
                <a:gd name="connsiteX3" fmla="*/ 873034 w 1276695"/>
                <a:gd name="connsiteY3" fmla="*/ 1658793 h 1658793"/>
                <a:gd name="connsiteX4" fmla="*/ 0 w 1276695"/>
                <a:gd name="connsiteY4" fmla="*/ 1658793 h 16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1658793">
                  <a:moveTo>
                    <a:pt x="0" y="0"/>
                  </a:moveTo>
                  <a:lnTo>
                    <a:pt x="1276695" y="0"/>
                  </a:lnTo>
                  <a:lnTo>
                    <a:pt x="1276695" y="1255132"/>
                  </a:lnTo>
                  <a:cubicBezTo>
                    <a:pt x="1276695" y="1478067"/>
                    <a:pt x="1095969" y="1658793"/>
                    <a:pt x="873034" y="1658793"/>
                  </a:cubicBezTo>
                  <a:lnTo>
                    <a:pt x="0" y="1658793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乘方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  </a:t>
              </a:r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**</a:t>
              </a:r>
              <a:endParaRPr lang="en-US" altLang="zh-CN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正负号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 -</a:t>
              </a:r>
            </a:p>
            <a:p>
              <a:pPr>
                <a:defRPr/>
              </a:pPr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乘除      *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</a:p>
            <a:p>
              <a:pPr>
                <a:defRPr/>
              </a:pPr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整除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//</a:t>
              </a:r>
            </a:p>
            <a:p>
              <a:pPr>
                <a:defRPr/>
              </a:pPr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取余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</a:p>
            <a:p>
              <a:pPr>
                <a:defRPr/>
              </a:pPr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加减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 -</a:t>
              </a:r>
            </a:p>
          </p:txBody>
        </p:sp>
        <p:pic>
          <p:nvPicPr>
            <p:cNvPr id="20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40"/>
            <a:stretch>
              <a:fillRect/>
            </a:stretch>
          </p:blipFill>
          <p:spPr bwMode="auto">
            <a:xfrm>
              <a:off x="6494463" y="1720850"/>
              <a:ext cx="119062" cy="359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2652166" y="1386514"/>
            <a:ext cx="1790166" cy="2697956"/>
            <a:chOff x="4792663" y="2054225"/>
            <a:chExt cx="1474787" cy="3597275"/>
          </a:xfrm>
        </p:grpSpPr>
        <p:sp>
          <p:nvSpPr>
            <p:cNvPr id="13" name="圆角矩形 5"/>
            <p:cNvSpPr/>
            <p:nvPr/>
          </p:nvSpPr>
          <p:spPr>
            <a:xfrm>
              <a:off x="4792663" y="2513013"/>
              <a:ext cx="1474787" cy="2681287"/>
            </a:xfrm>
            <a:custGeom>
              <a:avLst/>
              <a:gdLst/>
              <a:ahLst/>
              <a:cxnLst/>
              <a:rect l="l" t="t" r="r" b="b"/>
              <a:pathLst>
                <a:path w="1584176" h="2880405">
                  <a:moveTo>
                    <a:pt x="0" y="0"/>
                  </a:moveTo>
                  <a:lnTo>
                    <a:pt x="1083296" y="0"/>
                  </a:lnTo>
                  <a:cubicBezTo>
                    <a:pt x="1359924" y="0"/>
                    <a:pt x="1584176" y="224252"/>
                    <a:pt x="1584176" y="500880"/>
                  </a:cubicBezTo>
                  <a:lnTo>
                    <a:pt x="1584176" y="2379525"/>
                  </a:lnTo>
                  <a:cubicBezTo>
                    <a:pt x="1584176" y="2656153"/>
                    <a:pt x="1359924" y="2880405"/>
                    <a:pt x="1083296" y="2880405"/>
                  </a:cubicBezTo>
                  <a:lnTo>
                    <a:pt x="0" y="288040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792663" y="2698750"/>
              <a:ext cx="1277937" cy="666750"/>
            </a:xfrm>
            <a:custGeom>
              <a:avLst/>
              <a:gdLst>
                <a:gd name="connsiteX0" fmla="*/ 0 w 1276695"/>
                <a:gd name="connsiteY0" fmla="*/ 0 h 667137"/>
                <a:gd name="connsiteX1" fmla="*/ 873034 w 1276695"/>
                <a:gd name="connsiteY1" fmla="*/ 0 h 667137"/>
                <a:gd name="connsiteX2" fmla="*/ 1276695 w 1276695"/>
                <a:gd name="connsiteY2" fmla="*/ 403662 h 667137"/>
                <a:gd name="connsiteX3" fmla="*/ 1276695 w 1276695"/>
                <a:gd name="connsiteY3" fmla="*/ 667137 h 667137"/>
                <a:gd name="connsiteX4" fmla="*/ 0 w 1276695"/>
                <a:gd name="connsiteY4" fmla="*/ 667137 h 66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667137">
                  <a:moveTo>
                    <a:pt x="0" y="0"/>
                  </a:moveTo>
                  <a:lnTo>
                    <a:pt x="873034" y="0"/>
                  </a:lnTo>
                  <a:cubicBezTo>
                    <a:pt x="1095969" y="0"/>
                    <a:pt x="1276695" y="180726"/>
                    <a:pt x="1276695" y="403662"/>
                  </a:cubicBezTo>
                  <a:lnTo>
                    <a:pt x="1276695" y="667137"/>
                  </a:lnTo>
                  <a:lnTo>
                    <a:pt x="0" y="66713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位运算符</a:t>
              </a:r>
              <a:endParaRPr 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792663" y="3360738"/>
              <a:ext cx="1277937" cy="1658937"/>
            </a:xfrm>
            <a:custGeom>
              <a:avLst/>
              <a:gdLst>
                <a:gd name="connsiteX0" fmla="*/ 0 w 1276695"/>
                <a:gd name="connsiteY0" fmla="*/ 0 h 1658793"/>
                <a:gd name="connsiteX1" fmla="*/ 1276695 w 1276695"/>
                <a:gd name="connsiteY1" fmla="*/ 0 h 1658793"/>
                <a:gd name="connsiteX2" fmla="*/ 1276695 w 1276695"/>
                <a:gd name="connsiteY2" fmla="*/ 1255132 h 1658793"/>
                <a:gd name="connsiteX3" fmla="*/ 873034 w 1276695"/>
                <a:gd name="connsiteY3" fmla="*/ 1658793 h 1658793"/>
                <a:gd name="connsiteX4" fmla="*/ 0 w 1276695"/>
                <a:gd name="connsiteY4" fmla="*/ 1658793 h 16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1658793">
                  <a:moveTo>
                    <a:pt x="0" y="0"/>
                  </a:moveTo>
                  <a:lnTo>
                    <a:pt x="1276695" y="0"/>
                  </a:lnTo>
                  <a:lnTo>
                    <a:pt x="1276695" y="1255132"/>
                  </a:lnTo>
                  <a:cubicBezTo>
                    <a:pt x="1276695" y="1478067"/>
                    <a:pt x="1095969" y="1658793"/>
                    <a:pt x="873034" y="1658793"/>
                  </a:cubicBezTo>
                  <a:lnTo>
                    <a:pt x="0" y="1658793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取反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~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与  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&amp;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或   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|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异或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^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左移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&lt;&lt;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右移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</a:p>
          </p:txBody>
        </p:sp>
        <p:pic>
          <p:nvPicPr>
            <p:cNvPr id="16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40"/>
            <a:stretch>
              <a:fillRect/>
            </a:stretch>
          </p:blipFill>
          <p:spPr bwMode="auto">
            <a:xfrm>
              <a:off x="4792663" y="2054225"/>
              <a:ext cx="119062" cy="359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3975217" y="1639443"/>
            <a:ext cx="1790166" cy="2696765"/>
            <a:chOff x="3090863" y="2389188"/>
            <a:chExt cx="1474787" cy="3595687"/>
          </a:xfrm>
        </p:grpSpPr>
        <p:sp>
          <p:nvSpPr>
            <p:cNvPr id="9" name="圆角矩形 5"/>
            <p:cNvSpPr/>
            <p:nvPr/>
          </p:nvSpPr>
          <p:spPr>
            <a:xfrm>
              <a:off x="3090863" y="2846388"/>
              <a:ext cx="1474787" cy="2681287"/>
            </a:xfrm>
            <a:custGeom>
              <a:avLst/>
              <a:gdLst/>
              <a:ahLst/>
              <a:cxnLst/>
              <a:rect l="l" t="t" r="r" b="b"/>
              <a:pathLst>
                <a:path w="1584176" h="2880405">
                  <a:moveTo>
                    <a:pt x="0" y="0"/>
                  </a:moveTo>
                  <a:lnTo>
                    <a:pt x="1083296" y="0"/>
                  </a:lnTo>
                  <a:cubicBezTo>
                    <a:pt x="1359924" y="0"/>
                    <a:pt x="1584176" y="224252"/>
                    <a:pt x="1584176" y="500880"/>
                  </a:cubicBezTo>
                  <a:lnTo>
                    <a:pt x="1584176" y="2379525"/>
                  </a:lnTo>
                  <a:cubicBezTo>
                    <a:pt x="1584176" y="2656153"/>
                    <a:pt x="1359924" y="2880405"/>
                    <a:pt x="1083296" y="2880405"/>
                  </a:cubicBezTo>
                  <a:lnTo>
                    <a:pt x="0" y="2880405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090863" y="3032125"/>
              <a:ext cx="1277937" cy="666750"/>
            </a:xfrm>
            <a:custGeom>
              <a:avLst/>
              <a:gdLst>
                <a:gd name="connsiteX0" fmla="*/ 0 w 1276695"/>
                <a:gd name="connsiteY0" fmla="*/ 0 h 667137"/>
                <a:gd name="connsiteX1" fmla="*/ 873034 w 1276695"/>
                <a:gd name="connsiteY1" fmla="*/ 0 h 667137"/>
                <a:gd name="connsiteX2" fmla="*/ 1276695 w 1276695"/>
                <a:gd name="connsiteY2" fmla="*/ 403662 h 667137"/>
                <a:gd name="connsiteX3" fmla="*/ 1276695 w 1276695"/>
                <a:gd name="connsiteY3" fmla="*/ 667137 h 667137"/>
                <a:gd name="connsiteX4" fmla="*/ 0 w 1276695"/>
                <a:gd name="connsiteY4" fmla="*/ 667137 h 66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667137">
                  <a:moveTo>
                    <a:pt x="0" y="0"/>
                  </a:moveTo>
                  <a:lnTo>
                    <a:pt x="873034" y="0"/>
                  </a:lnTo>
                  <a:cubicBezTo>
                    <a:pt x="1095969" y="0"/>
                    <a:pt x="1276695" y="180726"/>
                    <a:pt x="1276695" y="403662"/>
                  </a:cubicBezTo>
                  <a:lnTo>
                    <a:pt x="1276695" y="667137"/>
                  </a:lnTo>
                  <a:lnTo>
                    <a:pt x="0" y="66713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/>
              <a:r>
                <a:rPr lang="zh-CN" altLang="en-US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关系运算符</a:t>
              </a:r>
              <a:endParaRPr 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090863" y="3694113"/>
              <a:ext cx="1277938" cy="1534385"/>
            </a:xfrm>
            <a:custGeom>
              <a:avLst/>
              <a:gdLst>
                <a:gd name="connsiteX0" fmla="*/ 0 w 1276695"/>
                <a:gd name="connsiteY0" fmla="*/ 0 h 1658793"/>
                <a:gd name="connsiteX1" fmla="*/ 1276695 w 1276695"/>
                <a:gd name="connsiteY1" fmla="*/ 0 h 1658793"/>
                <a:gd name="connsiteX2" fmla="*/ 1276695 w 1276695"/>
                <a:gd name="connsiteY2" fmla="*/ 1255132 h 1658793"/>
                <a:gd name="connsiteX3" fmla="*/ 873034 w 1276695"/>
                <a:gd name="connsiteY3" fmla="*/ 1658793 h 1658793"/>
                <a:gd name="connsiteX4" fmla="*/ 0 w 1276695"/>
                <a:gd name="connsiteY4" fmla="*/ 1658793 h 16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1658793">
                  <a:moveTo>
                    <a:pt x="0" y="0"/>
                  </a:moveTo>
                  <a:lnTo>
                    <a:pt x="1276695" y="0"/>
                  </a:lnTo>
                  <a:lnTo>
                    <a:pt x="1276695" y="1255132"/>
                  </a:lnTo>
                  <a:cubicBezTo>
                    <a:pt x="1276695" y="1478067"/>
                    <a:pt x="1095969" y="1658793"/>
                    <a:pt x="873034" y="1658793"/>
                  </a:cubicBezTo>
                  <a:lnTo>
                    <a:pt x="0" y="1658793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小于 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&lt;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大于 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&gt;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小于等于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&lt;=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大于等于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&gt;=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等于 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==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不等于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!=</a:t>
              </a:r>
            </a:p>
          </p:txBody>
        </p:sp>
        <p:pic>
          <p:nvPicPr>
            <p:cNvPr id="12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40"/>
            <a:stretch>
              <a:fillRect/>
            </a:stretch>
          </p:blipFill>
          <p:spPr bwMode="auto">
            <a:xfrm>
              <a:off x="3090863" y="2389188"/>
              <a:ext cx="119062" cy="3595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5415426" y="1937023"/>
            <a:ext cx="1790166" cy="2696765"/>
            <a:chOff x="1389063" y="2722563"/>
            <a:chExt cx="1474787" cy="3595687"/>
          </a:xfrm>
        </p:grpSpPr>
        <p:sp>
          <p:nvSpPr>
            <p:cNvPr id="5" name="圆角矩形 5"/>
            <p:cNvSpPr/>
            <p:nvPr/>
          </p:nvSpPr>
          <p:spPr>
            <a:xfrm>
              <a:off x="1389063" y="3179763"/>
              <a:ext cx="1474787" cy="2681287"/>
            </a:xfrm>
            <a:custGeom>
              <a:avLst/>
              <a:gdLst/>
              <a:ahLst/>
              <a:cxnLst/>
              <a:rect l="l" t="t" r="r" b="b"/>
              <a:pathLst>
                <a:path w="1584176" h="2880405">
                  <a:moveTo>
                    <a:pt x="0" y="0"/>
                  </a:moveTo>
                  <a:lnTo>
                    <a:pt x="1083296" y="0"/>
                  </a:lnTo>
                  <a:cubicBezTo>
                    <a:pt x="1359924" y="0"/>
                    <a:pt x="1584176" y="224252"/>
                    <a:pt x="1584176" y="500880"/>
                  </a:cubicBezTo>
                  <a:lnTo>
                    <a:pt x="1584176" y="2379525"/>
                  </a:lnTo>
                  <a:cubicBezTo>
                    <a:pt x="1584176" y="2656153"/>
                    <a:pt x="1359924" y="2880405"/>
                    <a:pt x="1083296" y="2880405"/>
                  </a:cubicBezTo>
                  <a:lnTo>
                    <a:pt x="0" y="288040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89063" y="3365500"/>
              <a:ext cx="1277937" cy="666750"/>
            </a:xfrm>
            <a:custGeom>
              <a:avLst/>
              <a:gdLst>
                <a:gd name="connsiteX0" fmla="*/ 0 w 1276695"/>
                <a:gd name="connsiteY0" fmla="*/ 0 h 667137"/>
                <a:gd name="connsiteX1" fmla="*/ 873034 w 1276695"/>
                <a:gd name="connsiteY1" fmla="*/ 0 h 667137"/>
                <a:gd name="connsiteX2" fmla="*/ 1276695 w 1276695"/>
                <a:gd name="connsiteY2" fmla="*/ 403662 h 667137"/>
                <a:gd name="connsiteX3" fmla="*/ 1276695 w 1276695"/>
                <a:gd name="connsiteY3" fmla="*/ 667137 h 667137"/>
                <a:gd name="connsiteX4" fmla="*/ 0 w 1276695"/>
                <a:gd name="connsiteY4" fmla="*/ 667137 h 66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667137">
                  <a:moveTo>
                    <a:pt x="0" y="0"/>
                  </a:moveTo>
                  <a:lnTo>
                    <a:pt x="873034" y="0"/>
                  </a:lnTo>
                  <a:cubicBezTo>
                    <a:pt x="1095969" y="0"/>
                    <a:pt x="1276695" y="180726"/>
                    <a:pt x="1276695" y="403662"/>
                  </a:cubicBezTo>
                  <a:lnTo>
                    <a:pt x="1276695" y="667137"/>
                  </a:lnTo>
                  <a:lnTo>
                    <a:pt x="0" y="66713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逻辑运算符</a:t>
              </a:r>
              <a:endParaRPr 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389063" y="4029075"/>
              <a:ext cx="1277937" cy="1657350"/>
            </a:xfrm>
            <a:custGeom>
              <a:avLst/>
              <a:gdLst>
                <a:gd name="connsiteX0" fmla="*/ 0 w 1276695"/>
                <a:gd name="connsiteY0" fmla="*/ 0 h 1658793"/>
                <a:gd name="connsiteX1" fmla="*/ 1276695 w 1276695"/>
                <a:gd name="connsiteY1" fmla="*/ 0 h 1658793"/>
                <a:gd name="connsiteX2" fmla="*/ 1276695 w 1276695"/>
                <a:gd name="connsiteY2" fmla="*/ 1255132 h 1658793"/>
                <a:gd name="connsiteX3" fmla="*/ 873034 w 1276695"/>
                <a:gd name="connsiteY3" fmla="*/ 1658793 h 1658793"/>
                <a:gd name="connsiteX4" fmla="*/ 0 w 1276695"/>
                <a:gd name="connsiteY4" fmla="*/ 1658793 h 165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695" h="1658793">
                  <a:moveTo>
                    <a:pt x="0" y="0"/>
                  </a:moveTo>
                  <a:lnTo>
                    <a:pt x="1276695" y="0"/>
                  </a:lnTo>
                  <a:lnTo>
                    <a:pt x="1276695" y="1255132"/>
                  </a:lnTo>
                  <a:cubicBezTo>
                    <a:pt x="1276695" y="1478067"/>
                    <a:pt x="1095969" y="1658793"/>
                    <a:pt x="873034" y="1658793"/>
                  </a:cubicBezTo>
                  <a:lnTo>
                    <a:pt x="0" y="1658793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非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not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与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and</a:t>
              </a:r>
            </a:p>
            <a:p>
              <a:r>
                <a:rPr lang="zh-CN" altLang="en-US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或       </a:t>
              </a:r>
              <a:r>
                <a:rPr lang="en-US" altLang="zh-CN" sz="1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or</a:t>
              </a:r>
            </a:p>
          </p:txBody>
        </p:sp>
        <p:pic>
          <p:nvPicPr>
            <p:cNvPr id="8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40"/>
            <a:stretch>
              <a:fillRect/>
            </a:stretch>
          </p:blipFill>
          <p:spPr bwMode="auto">
            <a:xfrm>
              <a:off x="1389063" y="2722563"/>
              <a:ext cx="119062" cy="3595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7080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表达式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运算符有优先级顺序</a:t>
            </a:r>
            <a:endParaRPr lang="en-US" altLang="zh-CN" dirty="0" smtClean="0"/>
          </a:p>
          <a:p>
            <a:r>
              <a:rPr lang="zh-CN" altLang="en-US" dirty="0" smtClean="0"/>
              <a:t>表达式必须有运算结果</a:t>
            </a:r>
            <a:endParaRPr lang="en-US" altLang="zh-CN" dirty="0" smtClean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827584" y="2168584"/>
            <a:ext cx="5112568" cy="2445128"/>
            <a:chOff x="578847" y="1902609"/>
            <a:chExt cx="2610045" cy="1641014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9"/>
              <a:ext cx="2610045" cy="164101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expression </a:t>
              </a:r>
            </a:p>
            <a:p>
              <a:r>
                <a:rPr lang="en-US" altLang="zh-CN" sz="2400" dirty="0"/>
                <a:t>&gt;&gt;&gt; PI = 3.14159</a:t>
              </a:r>
            </a:p>
            <a:p>
              <a:r>
                <a:rPr lang="en-US" altLang="zh-CN" sz="2400" dirty="0"/>
                <a:t>&gt;&gt;&gt; r = 2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c_circ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 smtClean="0"/>
                <a:t>2 * PI * r</a:t>
              </a:r>
              <a:endParaRPr lang="en-US" altLang="zh-CN" sz="2400" dirty="0"/>
            </a:p>
            <a:p>
              <a:r>
                <a:rPr lang="en-US" altLang="zh-CN" sz="2400" dirty="0"/>
                <a:t>&gt;&gt;&gt;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"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circle's </a:t>
              </a:r>
              <a:r>
                <a:rPr lang="en-US" altLang="zh-CN" sz="2400" dirty="0" err="1" smtClean="0">
                  <a:solidFill>
                    <a:schemeClr val="accent3"/>
                  </a:solidFill>
                </a:rPr>
                <a:t>circum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 is"</a:t>
              </a:r>
              <a:r>
                <a:rPr lang="en-US" altLang="zh-CN" sz="2400" dirty="0" smtClean="0"/>
                <a:t>, </a:t>
              </a:r>
              <a:r>
                <a:rPr lang="en-US" altLang="zh-CN" sz="2400" dirty="0" err="1" smtClean="0"/>
                <a:t>c_circ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36652" y="1902609"/>
              <a:ext cx="456852" cy="28425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7" name="线形标注 1 6"/>
          <p:cNvSpPr/>
          <p:nvPr/>
        </p:nvSpPr>
        <p:spPr>
          <a:xfrm>
            <a:off x="4427984" y="2380357"/>
            <a:ext cx="4176464" cy="1224136"/>
          </a:xfrm>
          <a:prstGeom prst="borderCallout1">
            <a:avLst>
              <a:gd name="adj1" fmla="val 53297"/>
              <a:gd name="adj2" fmla="val -1217"/>
              <a:gd name="adj3" fmla="val 119037"/>
              <a:gd name="adj4" fmla="val -19449"/>
            </a:avLst>
          </a:prstGeom>
          <a:solidFill>
            <a:schemeClr val="accent1">
              <a:lumMod val="75000"/>
            </a:schemeClr>
          </a:solidFill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 * PI * r  </a:t>
            </a: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是表达式</a:t>
            </a:r>
          </a:p>
          <a:p>
            <a:pPr marL="214313" indent="-21431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运算结果赋值给变量 </a:t>
            </a:r>
            <a:r>
              <a:rPr lang="en-US" altLang="zh-CN" sz="2400" b="1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c_circ</a:t>
            </a:r>
            <a:endParaRPr lang="en-US" altLang="zh-CN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675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6590" y="465517"/>
            <a:ext cx="8229600" cy="396043"/>
          </a:xfrm>
        </p:spPr>
        <p:txBody>
          <a:bodyPr/>
          <a:lstStyle/>
          <a:p>
            <a:r>
              <a:rPr lang="zh-CN" altLang="en-US" dirty="0" smtClean="0"/>
              <a:t>一个小程序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64594" y="1275606"/>
            <a:ext cx="8130553" cy="3240359"/>
            <a:chOff x="-563119" y="1357315"/>
            <a:chExt cx="5455631" cy="3171159"/>
          </a:xfrm>
        </p:grpSpPr>
        <p:sp>
          <p:nvSpPr>
            <p:cNvPr id="6" name="任意多边形 5"/>
            <p:cNvSpPr/>
            <p:nvPr/>
          </p:nvSpPr>
          <p:spPr>
            <a:xfrm>
              <a:off x="-563119" y="1357315"/>
              <a:ext cx="5455631" cy="317115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chemeClr val="accent2">
                      <a:lumMod val="75000"/>
                    </a:schemeClr>
                  </a:solidFill>
                </a:rPr>
                <a:t># </a:t>
              </a:r>
              <a:r>
                <a:rPr lang="en-US" altLang="zh-CN" sz="2400" i="1" dirty="0" smtClean="0">
                  <a:solidFill>
                    <a:schemeClr val="accent2">
                      <a:lumMod val="75000"/>
                    </a:schemeClr>
                  </a:solidFill>
                </a:rPr>
                <a:t>Filename: </a:t>
              </a:r>
              <a:r>
                <a:rPr lang="en-US" altLang="zh-CN" sz="2400" i="1" dirty="0">
                  <a:solidFill>
                    <a:schemeClr val="accent2">
                      <a:lumMod val="75000"/>
                    </a:schemeClr>
                  </a:solidFill>
                </a:rPr>
                <a:t>prog2-1.py</a:t>
              </a:r>
            </a:p>
            <a:p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</a:rPr>
                <a:t># For loop on a list              </a:t>
              </a:r>
              <a:r>
                <a:rPr lang="en-US" altLang="zh-CN" sz="2400" dirty="0"/>
                <a:t>				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1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</a:p>
            <a:p>
              <a:r>
                <a:rPr lang="en-US" altLang="zh-CN" sz="2400" dirty="0" err="1"/>
                <a:t>num</a:t>
              </a:r>
              <a:r>
                <a:rPr lang="en-US" altLang="zh-CN" sz="2400" dirty="0"/>
                <a:t> = [1, 2, 3, 4, 5]      				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2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</a:p>
            <a:p>
              <a:r>
                <a:rPr lang="en-US" altLang="zh-CN" sz="2400" dirty="0"/>
                <a:t>prog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'Please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input the value of prog: '</a:t>
              </a:r>
              <a:r>
                <a:rPr lang="en-US" altLang="zh-CN" sz="2400" dirty="0" smtClean="0"/>
                <a:t>))</a:t>
              </a:r>
              <a:r>
                <a:rPr lang="en-US" altLang="zh-CN" sz="2400" dirty="0"/>
                <a:t>	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3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</a:p>
            <a:p>
              <a:r>
                <a:rPr lang="en-US" altLang="zh-CN" sz="2400" b="1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number </a:t>
              </a:r>
              <a:r>
                <a:rPr lang="en-US" altLang="zh-CN" sz="2400" b="1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num</a:t>
              </a:r>
              <a:r>
                <a:rPr lang="en-US" altLang="zh-CN" sz="2400" dirty="0"/>
                <a:t>:				</a:t>
              </a:r>
              <a:r>
                <a:rPr lang="en-US" altLang="zh-CN" sz="2400" dirty="0" smtClean="0"/>
                <a:t>            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4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</a:p>
            <a:p>
              <a:r>
                <a:rPr lang="en-US" altLang="zh-CN" sz="2400" dirty="0"/>
                <a:t>     </a:t>
              </a:r>
              <a:r>
                <a:rPr lang="en-US" altLang="zh-CN" sz="2400" dirty="0" smtClean="0"/>
                <a:t> prog </a:t>
              </a:r>
              <a:r>
                <a:rPr lang="en-US" altLang="zh-CN" sz="2400" dirty="0"/>
                <a:t>= prog * number				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5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  <a:r>
                <a:rPr lang="en-US" altLang="zh-CN" sz="2400" dirty="0"/>
                <a:t>    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 prog is: '</a:t>
              </a:r>
              <a:r>
                <a:rPr lang="en-US" altLang="zh-CN" sz="2400" dirty="0" smtClean="0"/>
                <a:t>, </a:t>
              </a:r>
              <a:r>
                <a:rPr lang="en-US" altLang="zh-CN" sz="2400" dirty="0"/>
                <a:t>prog)				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6</a:t>
              </a:r>
              <a:r>
                <a:rPr lang="zh-CN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  <a:endParaRPr lang="en-US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434969" y="1427785"/>
              <a:ext cx="579812" cy="357811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230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赋值 增量赋值</a:t>
            </a:r>
            <a:endParaRPr lang="zh-CN" altLang="en-US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851920" y="2135186"/>
            <a:ext cx="4066991" cy="2499238"/>
            <a:chOff x="265053" y="1829429"/>
            <a:chExt cx="1969222" cy="1982515"/>
          </a:xfrm>
        </p:grpSpPr>
        <p:sp>
          <p:nvSpPr>
            <p:cNvPr id="7" name="任意多边形 6"/>
            <p:cNvSpPr/>
            <p:nvPr/>
          </p:nvSpPr>
          <p:spPr>
            <a:xfrm>
              <a:off x="265053" y="1829429"/>
              <a:ext cx="1969222" cy="198251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Augmented assignment</a:t>
              </a:r>
              <a:endParaRPr lang="en-US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it-IT" altLang="zh-CN" sz="2400" dirty="0"/>
                <a:t>&gt;&gt;&gt; m = 18</a:t>
              </a:r>
              <a:endParaRPr lang="zh-CN" altLang="zh-CN" sz="2400" dirty="0"/>
            </a:p>
            <a:p>
              <a:r>
                <a:rPr lang="it-IT" altLang="zh-CN" sz="2400" dirty="0"/>
                <a:t>&gt;&gt;&gt; m </a:t>
              </a:r>
              <a:r>
                <a:rPr lang="en-US" altLang="zh-CN" sz="2400" dirty="0" smtClean="0"/>
                <a:t>/</a:t>
              </a:r>
              <a:r>
                <a:rPr lang="it-IT" altLang="zh-CN" sz="2400" dirty="0" smtClean="0"/>
                <a:t>= </a:t>
              </a:r>
              <a:r>
                <a:rPr lang="it-IT" altLang="zh-CN" sz="2400" dirty="0"/>
                <a:t>5</a:t>
              </a:r>
              <a:endParaRPr lang="zh-CN" altLang="zh-CN" sz="2400" dirty="0"/>
            </a:p>
            <a:p>
              <a:r>
                <a:rPr lang="it-IT" altLang="zh-CN" sz="2400" dirty="0"/>
                <a:t>&gt;&gt;&gt; m</a:t>
              </a:r>
              <a:endParaRPr lang="zh-CN" altLang="zh-CN" sz="2400" dirty="0"/>
            </a:p>
            <a:p>
              <a:r>
                <a:rPr lang="it-IT" altLang="zh-CN" sz="2400" dirty="0" smtClean="0">
                  <a:solidFill>
                    <a:schemeClr val="accent1"/>
                  </a:solidFill>
                </a:rPr>
                <a:t>3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.6</a:t>
              </a:r>
              <a:endParaRPr lang="zh-CN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369651" y="1859242"/>
              <a:ext cx="320529" cy="27697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7200" y="1141239"/>
            <a:ext cx="2736304" cy="1350658"/>
            <a:chOff x="369688" y="2111544"/>
            <a:chExt cx="2249897" cy="1072159"/>
          </a:xfrm>
        </p:grpSpPr>
        <p:sp>
          <p:nvSpPr>
            <p:cNvPr id="19" name="Oval 65"/>
            <p:cNvSpPr>
              <a:spLocks noChangeArrowheads="1"/>
            </p:cNvSpPr>
            <p:nvPr/>
          </p:nvSpPr>
          <p:spPr bwMode="auto">
            <a:xfrm rot="10403702" flipV="1">
              <a:off x="369688" y="2864077"/>
              <a:ext cx="2249897" cy="319626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548707" y="2111544"/>
              <a:ext cx="406350" cy="691585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755576" y="2111544"/>
              <a:ext cx="1380230" cy="957416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" fmla="*/ 187008 w 965200"/>
                <a:gd name="connsiteY0" fmla="*/ 6032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87008 w 965200"/>
                <a:gd name="connsiteY4" fmla="*/ 6032 h 84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增量赋值操作符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1069138" y="2717570"/>
            <a:ext cx="2610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 /=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 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 = m / 5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40</a:t>
            </a:fld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287352"/>
              </p:ext>
            </p:extLst>
          </p:nvPr>
        </p:nvGraphicFramePr>
        <p:xfrm>
          <a:off x="2605136" y="1141312"/>
          <a:ext cx="5783250" cy="7416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63875">
                  <a:extLst>
                    <a:ext uri="{9D8B030D-6E8A-4147-A177-3AD203B41FA5}">
                      <a16:colId xmlns:a16="http://schemas.microsoft.com/office/drawing/2014/main" xmlns="" val="3637335432"/>
                    </a:ext>
                  </a:extLst>
                </a:gridCol>
                <a:gridCol w="963875">
                  <a:extLst>
                    <a:ext uri="{9D8B030D-6E8A-4147-A177-3AD203B41FA5}">
                      <a16:colId xmlns:a16="http://schemas.microsoft.com/office/drawing/2014/main" xmlns="" val="3375587841"/>
                    </a:ext>
                  </a:extLst>
                </a:gridCol>
                <a:gridCol w="963875">
                  <a:extLst>
                    <a:ext uri="{9D8B030D-6E8A-4147-A177-3AD203B41FA5}">
                      <a16:colId xmlns:a16="http://schemas.microsoft.com/office/drawing/2014/main" xmlns="" val="1361444550"/>
                    </a:ext>
                  </a:extLst>
                </a:gridCol>
                <a:gridCol w="963875">
                  <a:extLst>
                    <a:ext uri="{9D8B030D-6E8A-4147-A177-3AD203B41FA5}">
                      <a16:colId xmlns:a16="http://schemas.microsoft.com/office/drawing/2014/main" xmlns="" val="1310021649"/>
                    </a:ext>
                  </a:extLst>
                </a:gridCol>
                <a:gridCol w="963875">
                  <a:extLst>
                    <a:ext uri="{9D8B030D-6E8A-4147-A177-3AD203B41FA5}">
                      <a16:colId xmlns:a16="http://schemas.microsoft.com/office/drawing/2014/main" xmlns="" val="2811327568"/>
                    </a:ext>
                  </a:extLst>
                </a:gridCol>
                <a:gridCol w="963875">
                  <a:extLst>
                    <a:ext uri="{9D8B030D-6E8A-4147-A177-3AD203B41FA5}">
                      <a16:colId xmlns:a16="http://schemas.microsoft.com/office/drawing/2014/main" xmlns="" val="2000258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+=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-=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*=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/=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%=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**=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89085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&lt;&lt;=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&gt;&gt;=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&amp;=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^=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|=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052914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赋值 </a:t>
            </a:r>
            <a:r>
              <a:rPr lang="zh-CN" altLang="en-US" dirty="0"/>
              <a:t>链式</a:t>
            </a:r>
            <a:r>
              <a:rPr lang="zh-CN" altLang="en-US" dirty="0" smtClean="0"/>
              <a:t>赋值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058054" y="1566863"/>
            <a:ext cx="2486025" cy="304919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 sz="1800" dirty="0">
              <a:solidFill>
                <a:srgbClr val="0070C0"/>
              </a:solidFill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4067945" y="1131590"/>
            <a:ext cx="4176463" cy="3160690"/>
            <a:chOff x="232022" y="1049972"/>
            <a:chExt cx="1659335" cy="3223089"/>
          </a:xfrm>
        </p:grpSpPr>
        <p:sp>
          <p:nvSpPr>
            <p:cNvPr id="10" name="任意多边形 9"/>
            <p:cNvSpPr/>
            <p:nvPr/>
          </p:nvSpPr>
          <p:spPr>
            <a:xfrm>
              <a:off x="232022" y="1058887"/>
              <a:ext cx="1659335" cy="321417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lnSpc>
                  <a:spcPct val="85000"/>
                </a:lnSpc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Chained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assignment </a:t>
              </a:r>
            </a:p>
            <a:p>
              <a:r>
                <a:rPr lang="en-US" altLang="zh-CN" sz="2400" dirty="0"/>
                <a:t>&gt;&gt;&gt; a = 1</a:t>
              </a:r>
              <a:endParaRPr lang="zh-CN" altLang="zh-CN" sz="2400" dirty="0"/>
            </a:p>
            <a:p>
              <a:r>
                <a:rPr lang="en-US" altLang="zh-CN" sz="2400" dirty="0"/>
                <a:t>&gt;&gt;&gt; b = a = a + 1</a:t>
              </a:r>
              <a:endParaRPr lang="zh-CN" altLang="zh-CN" sz="2400" dirty="0"/>
            </a:p>
            <a:p>
              <a:r>
                <a:rPr lang="en-US" altLang="zh-CN" sz="2400" dirty="0"/>
                <a:t>&gt;&gt;&gt; b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2</a:t>
              </a:r>
              <a:endParaRPr lang="zh-CN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/>
                <a:t>&gt;&gt;&gt; a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2</a:t>
              </a:r>
              <a:endParaRPr lang="zh-CN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303458" y="1049972"/>
              <a:ext cx="274379" cy="4240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7544" y="1059582"/>
            <a:ext cx="36797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 = a = a + 1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相当于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如下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条语句：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&gt;&gt;&gt; a = a + 1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&gt;&gt;&gt; b = a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71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赋值 多</a:t>
            </a:r>
            <a:r>
              <a:rPr lang="zh-CN" altLang="en-US" dirty="0"/>
              <a:t>重</a:t>
            </a:r>
            <a:r>
              <a:rPr lang="zh-CN" altLang="en-US" dirty="0" smtClean="0"/>
              <a:t>赋值</a:t>
            </a:r>
            <a:endParaRPr lang="zh-CN" altLang="en-US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716016" y="1086586"/>
            <a:ext cx="3528392" cy="2808313"/>
            <a:chOff x="168189" y="1216885"/>
            <a:chExt cx="1339812" cy="2610350"/>
          </a:xfrm>
        </p:grpSpPr>
        <p:sp>
          <p:nvSpPr>
            <p:cNvPr id="7" name="任意多边形 6"/>
            <p:cNvSpPr/>
            <p:nvPr/>
          </p:nvSpPr>
          <p:spPr>
            <a:xfrm>
              <a:off x="168189" y="1216885"/>
              <a:ext cx="1339812" cy="26103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400" dirty="0" smtClean="0"/>
            </a:p>
            <a:p>
              <a:pPr>
                <a:defRPr/>
              </a:pPr>
              <a:endParaRPr lang="en-US" altLang="zh-CN" sz="2400" dirty="0" smtClean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Multiple assignment </a:t>
              </a:r>
              <a:endParaRPr lang="en-US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defRPr/>
              </a:pPr>
              <a:r>
                <a:rPr lang="pt-BR" altLang="zh-CN" sz="2400" dirty="0"/>
                <a:t>&gt;&gt;&gt; PI, r = 3.1415, 3</a:t>
              </a:r>
            </a:p>
            <a:p>
              <a:pPr>
                <a:defRPr/>
              </a:pPr>
              <a:r>
                <a:rPr lang="pt-BR" altLang="zh-CN" sz="2400" dirty="0"/>
                <a:t>&gt;&gt;&gt; PI</a:t>
              </a:r>
            </a:p>
            <a:p>
              <a:pPr>
                <a:defRPr/>
              </a:pPr>
              <a:r>
                <a:rPr lang="pt-BR" altLang="zh-CN" sz="2400" dirty="0">
                  <a:solidFill>
                    <a:schemeClr val="accent1"/>
                  </a:solidFill>
                </a:rPr>
                <a:t>3.1415</a:t>
              </a:r>
            </a:p>
            <a:p>
              <a:pPr>
                <a:defRPr/>
              </a:pPr>
              <a:r>
                <a:rPr lang="pt-BR" altLang="zh-CN" sz="2400" dirty="0"/>
                <a:t>&gt;&gt;&gt; r</a:t>
              </a:r>
            </a:p>
            <a:p>
              <a:pPr>
                <a:defRPr/>
              </a:pPr>
              <a:r>
                <a:rPr lang="pt-BR" altLang="zh-CN" sz="2400" dirty="0" smtClean="0">
                  <a:solidFill>
                    <a:schemeClr val="accent1"/>
                  </a:solidFill>
                </a:rPr>
                <a:t>3</a:t>
              </a:r>
            </a:p>
            <a:p>
              <a:pPr>
                <a:defRPr/>
              </a:pPr>
              <a:endParaRPr lang="pt-BR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247084" y="1244207"/>
              <a:ext cx="286667" cy="29845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42</a:t>
            </a:fld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7544" y="1059582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等号左右两边都以元组的方式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出现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214313" indent="-214313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相当于：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&gt;&gt;&gt; (PI, r) = (3.14159, 3)</a:t>
            </a:r>
          </a:p>
          <a:p>
            <a:pPr marL="214313" indent="-214313" algn="just">
              <a:lnSpc>
                <a:spcPct val="150000"/>
              </a:lnSpc>
              <a:buFont typeface="Arial" pitchFamily="34" charset="0"/>
              <a:buChar char="•"/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48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2.2.3 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417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035" y="1012831"/>
            <a:ext cx="3840925" cy="3071088"/>
          </a:xfrm>
        </p:spPr>
        <p:txBody>
          <a:bodyPr>
            <a:noAutofit/>
          </a:bodyPr>
          <a:lstStyle/>
          <a:p>
            <a:pPr algn="just">
              <a:spcBef>
                <a:spcPts val="200"/>
              </a:spcBef>
            </a:pPr>
            <a:r>
              <a:rPr lang="zh-CN" altLang="en-US" dirty="0" smtClean="0"/>
              <a:t>完整执行一个任务的一行逻辑代码</a:t>
            </a:r>
            <a:endParaRPr lang="en-US" altLang="zh-CN" dirty="0" smtClean="0"/>
          </a:p>
          <a:p>
            <a:pPr lvl="1" algn="just">
              <a:spcBef>
                <a:spcPts val="200"/>
              </a:spcBef>
            </a:pPr>
            <a:r>
              <a:rPr lang="zh-CN" altLang="en-US" sz="2400" dirty="0" smtClean="0"/>
              <a:t>赋值语句完成了赋值</a:t>
            </a:r>
            <a:endParaRPr lang="en-US" altLang="zh-CN" sz="2400" dirty="0" smtClean="0"/>
          </a:p>
          <a:p>
            <a:pPr lvl="1" algn="just">
              <a:spcBef>
                <a:spcPts val="200"/>
              </a:spcBef>
            </a:pPr>
            <a:r>
              <a:rPr lang="en-US" altLang="zh-CN" sz="2400" dirty="0" smtClean="0"/>
              <a:t>print()</a:t>
            </a:r>
            <a:r>
              <a:rPr lang="zh-CN" altLang="en-US" sz="2400" dirty="0" smtClean="0"/>
              <a:t>函数调用语句完成了输出</a:t>
            </a:r>
            <a:endParaRPr lang="zh-CN" altLang="en-US" sz="2400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499992" y="1180222"/>
            <a:ext cx="2520280" cy="1825457"/>
            <a:chOff x="578847" y="1902608"/>
            <a:chExt cx="1199717" cy="1536034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9"/>
              <a:ext cx="1199717" cy="153603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 smtClean="0"/>
                <a:t>&gt;&gt;&gt;</a:t>
              </a:r>
              <a:r>
                <a:rPr lang="en-US" altLang="zh-CN" sz="2400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statement </a:t>
              </a:r>
              <a:endParaRPr lang="en-US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/>
                <a:t>&gt;&gt;&gt; PI = 3.14159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(PI * 2 * 2)</a:t>
              </a:r>
              <a:endParaRPr lang="en-US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60880" y="1902608"/>
              <a:ext cx="363575" cy="40747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363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语句和表达式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1115616" y="1275606"/>
            <a:ext cx="3372226" cy="2687267"/>
            <a:chOff x="705440" y="1971462"/>
            <a:chExt cx="3700815" cy="3312368"/>
          </a:xfrm>
        </p:grpSpPr>
        <p:sp>
          <p:nvSpPr>
            <p:cNvPr id="11" name="任意多边形 10"/>
            <p:cNvSpPr/>
            <p:nvPr/>
          </p:nvSpPr>
          <p:spPr>
            <a:xfrm>
              <a:off x="981665" y="2730287"/>
              <a:ext cx="350837" cy="141288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" fmla="*/ 124460 w 353060"/>
                <a:gd name="connsiteY0" fmla="*/ 0 h 146304"/>
                <a:gd name="connsiteX1" fmla="*/ 353060 w 353060"/>
                <a:gd name="connsiteY1" fmla="*/ 146304 h 146304"/>
                <a:gd name="connsiteX2" fmla="*/ 0 w 353060"/>
                <a:gd name="connsiteY2" fmla="*/ 59182 h 146304"/>
                <a:gd name="connsiteX3" fmla="*/ 124460 w 353060"/>
                <a:gd name="connsiteY3" fmla="*/ 0 h 146304"/>
                <a:gd name="connsiteX0" fmla="*/ 194310 w 353060"/>
                <a:gd name="connsiteY0" fmla="*/ 0 h 159004"/>
                <a:gd name="connsiteX1" fmla="*/ 353060 w 353060"/>
                <a:gd name="connsiteY1" fmla="*/ 159004 h 159004"/>
                <a:gd name="connsiteX2" fmla="*/ 0 w 353060"/>
                <a:gd name="connsiteY2" fmla="*/ 71882 h 159004"/>
                <a:gd name="connsiteX3" fmla="*/ 194310 w 353060"/>
                <a:gd name="connsiteY3" fmla="*/ 0 h 159004"/>
                <a:gd name="connsiteX0" fmla="*/ 166093 w 353060"/>
                <a:gd name="connsiteY0" fmla="*/ 0 h 133867"/>
                <a:gd name="connsiteX1" fmla="*/ 353060 w 353060"/>
                <a:gd name="connsiteY1" fmla="*/ 133867 h 133867"/>
                <a:gd name="connsiteX2" fmla="*/ 0 w 353060"/>
                <a:gd name="connsiteY2" fmla="*/ 46745 h 133867"/>
                <a:gd name="connsiteX3" fmla="*/ 166093 w 353060"/>
                <a:gd name="connsiteY3" fmla="*/ 0 h 133867"/>
                <a:gd name="connsiteX0" fmla="*/ 132234 w 353060"/>
                <a:gd name="connsiteY0" fmla="*/ 0 h 126326"/>
                <a:gd name="connsiteX1" fmla="*/ 353060 w 353060"/>
                <a:gd name="connsiteY1" fmla="*/ 126326 h 126326"/>
                <a:gd name="connsiteX2" fmla="*/ 0 w 353060"/>
                <a:gd name="connsiteY2" fmla="*/ 39204 h 126326"/>
                <a:gd name="connsiteX3" fmla="*/ 132234 w 353060"/>
                <a:gd name="connsiteY3" fmla="*/ 0 h 12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64190" y="2398500"/>
              <a:ext cx="269875" cy="376237"/>
            </a:xfrm>
            <a:custGeom>
              <a:avLst/>
              <a:gdLst>
                <a:gd name="connsiteX0" fmla="*/ 0 w 420624"/>
                <a:gd name="connsiteY0" fmla="*/ 54864 h 585216"/>
                <a:gd name="connsiteX1" fmla="*/ 192024 w 420624"/>
                <a:gd name="connsiteY1" fmla="*/ 585216 h 585216"/>
                <a:gd name="connsiteX2" fmla="*/ 393192 w 420624"/>
                <a:gd name="connsiteY2" fmla="*/ 521208 h 585216"/>
                <a:gd name="connsiteX3" fmla="*/ 420624 w 420624"/>
                <a:gd name="connsiteY3" fmla="*/ 0 h 585216"/>
                <a:gd name="connsiteX4" fmla="*/ 0 w 420624"/>
                <a:gd name="connsiteY4" fmla="*/ 54864 h 58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624" h="585216">
                  <a:moveTo>
                    <a:pt x="0" y="54864"/>
                  </a:moveTo>
                  <a:lnTo>
                    <a:pt x="192024" y="585216"/>
                  </a:lnTo>
                  <a:lnTo>
                    <a:pt x="393192" y="521208"/>
                  </a:lnTo>
                  <a:lnTo>
                    <a:pt x="420624" y="0"/>
                  </a:lnTo>
                  <a:lnTo>
                    <a:pt x="0" y="54864"/>
                  </a:lnTo>
                  <a:close/>
                </a:path>
              </a:pathLst>
            </a:custGeom>
            <a:solidFill>
              <a:srgbClr val="007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68940" y="1971462"/>
              <a:ext cx="1493837" cy="627063"/>
            </a:xfrm>
            <a:custGeom>
              <a:avLst/>
              <a:gdLst>
                <a:gd name="connsiteX0" fmla="*/ 45720 w 4562856"/>
                <a:gd name="connsiteY0" fmla="*/ 475488 h 1911096"/>
                <a:gd name="connsiteX1" fmla="*/ 4562856 w 4562856"/>
                <a:gd name="connsiteY1" fmla="*/ 0 h 1911096"/>
                <a:gd name="connsiteX2" fmla="*/ 4178808 w 4562856"/>
                <a:gd name="connsiteY2" fmla="*/ 1417320 h 1911096"/>
                <a:gd name="connsiteX3" fmla="*/ 0 w 4562856"/>
                <a:gd name="connsiteY3" fmla="*/ 1911096 h 1911096"/>
                <a:gd name="connsiteX4" fmla="*/ 45720 w 4562856"/>
                <a:gd name="connsiteY4" fmla="*/ 475488 h 191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56" h="1911096">
                  <a:moveTo>
                    <a:pt x="45720" y="475488"/>
                  </a:moveTo>
                  <a:lnTo>
                    <a:pt x="4562856" y="0"/>
                  </a:lnTo>
                  <a:lnTo>
                    <a:pt x="4178808" y="1417320"/>
                  </a:lnTo>
                  <a:lnTo>
                    <a:pt x="0" y="1911096"/>
                  </a:lnTo>
                  <a:lnTo>
                    <a:pt x="45720" y="475488"/>
                  </a:lnTo>
                  <a:close/>
                </a:path>
              </a:pathLst>
            </a:custGeom>
            <a:solidFill>
              <a:srgbClr val="007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369015" y="2766800"/>
              <a:ext cx="3037240" cy="2517030"/>
            </a:xfrm>
            <a:prstGeom prst="roundRect">
              <a:avLst>
                <a:gd name="adj" fmla="val 2183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511889" y="2855700"/>
              <a:ext cx="2745437" cy="2241789"/>
            </a:xfrm>
            <a:prstGeom prst="roundRect">
              <a:avLst>
                <a:gd name="adj" fmla="val 2570"/>
              </a:avLst>
            </a:prstGeom>
            <a:solidFill>
              <a:srgbClr val="0097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65865" y="2896974"/>
              <a:ext cx="2636901" cy="2118405"/>
            </a:xfrm>
            <a:prstGeom prst="roundRect">
              <a:avLst>
                <a:gd name="adj" fmla="val 21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t" anchorCtr="0"/>
            <a:lstStyle/>
            <a:p>
              <a:pPr algn="just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完成一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个</a:t>
              </a: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独立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任务</a:t>
              </a:r>
              <a:endPara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itchFamily="34" charset="-122"/>
              </a:endParaRPr>
            </a:p>
            <a:p>
              <a:pPr algn="just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如，打印一份文件</a:t>
              </a:r>
            </a:p>
          </p:txBody>
        </p:sp>
        <p:sp>
          <p:nvSpPr>
            <p:cNvPr id="17" name="任意多边形 16"/>
            <p:cNvSpPr/>
            <p:nvPr/>
          </p:nvSpPr>
          <p:spPr>
            <a:xfrm rot="21196639">
              <a:off x="705440" y="2006387"/>
              <a:ext cx="1557337" cy="465138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语句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012297" y="3851731"/>
              <a:ext cx="1744036" cy="1183168"/>
              <a:chOff x="968963" y="3863181"/>
              <a:chExt cx="3078784" cy="1816913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8889" y="4011314"/>
                <a:ext cx="1838858" cy="1527048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8963" y="3863181"/>
                <a:ext cx="1239926" cy="1816913"/>
              </a:xfrm>
              <a:prstGeom prst="rect">
                <a:avLst/>
              </a:prstGeom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4436892" y="1224939"/>
            <a:ext cx="3303459" cy="2687267"/>
            <a:chOff x="4428127" y="1971462"/>
            <a:chExt cx="3903825" cy="3312368"/>
          </a:xfrm>
        </p:grpSpPr>
        <p:sp>
          <p:nvSpPr>
            <p:cNvPr id="19" name="任意多边形 18"/>
            <p:cNvSpPr/>
            <p:nvPr/>
          </p:nvSpPr>
          <p:spPr>
            <a:xfrm>
              <a:off x="4704352" y="2730287"/>
              <a:ext cx="350838" cy="141288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" fmla="*/ 124460 w 353060"/>
                <a:gd name="connsiteY0" fmla="*/ 0 h 146304"/>
                <a:gd name="connsiteX1" fmla="*/ 353060 w 353060"/>
                <a:gd name="connsiteY1" fmla="*/ 146304 h 146304"/>
                <a:gd name="connsiteX2" fmla="*/ 0 w 353060"/>
                <a:gd name="connsiteY2" fmla="*/ 59182 h 146304"/>
                <a:gd name="connsiteX3" fmla="*/ 124460 w 353060"/>
                <a:gd name="connsiteY3" fmla="*/ 0 h 146304"/>
                <a:gd name="connsiteX0" fmla="*/ 194310 w 353060"/>
                <a:gd name="connsiteY0" fmla="*/ 0 h 159004"/>
                <a:gd name="connsiteX1" fmla="*/ 353060 w 353060"/>
                <a:gd name="connsiteY1" fmla="*/ 159004 h 159004"/>
                <a:gd name="connsiteX2" fmla="*/ 0 w 353060"/>
                <a:gd name="connsiteY2" fmla="*/ 71882 h 159004"/>
                <a:gd name="connsiteX3" fmla="*/ 194310 w 353060"/>
                <a:gd name="connsiteY3" fmla="*/ 0 h 159004"/>
                <a:gd name="connsiteX0" fmla="*/ 166093 w 353060"/>
                <a:gd name="connsiteY0" fmla="*/ 0 h 133867"/>
                <a:gd name="connsiteX1" fmla="*/ 353060 w 353060"/>
                <a:gd name="connsiteY1" fmla="*/ 133867 h 133867"/>
                <a:gd name="connsiteX2" fmla="*/ 0 w 353060"/>
                <a:gd name="connsiteY2" fmla="*/ 46745 h 133867"/>
                <a:gd name="connsiteX3" fmla="*/ 166093 w 353060"/>
                <a:gd name="connsiteY3" fmla="*/ 0 h 133867"/>
                <a:gd name="connsiteX0" fmla="*/ 132234 w 353060"/>
                <a:gd name="connsiteY0" fmla="*/ 0 h 126326"/>
                <a:gd name="connsiteX1" fmla="*/ 353060 w 353060"/>
                <a:gd name="connsiteY1" fmla="*/ 126326 h 126326"/>
                <a:gd name="connsiteX2" fmla="*/ 0 w 353060"/>
                <a:gd name="connsiteY2" fmla="*/ 39204 h 126326"/>
                <a:gd name="connsiteX3" fmla="*/ 132234 w 353060"/>
                <a:gd name="connsiteY3" fmla="*/ 0 h 12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rgbClr val="FED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586877" y="2398500"/>
              <a:ext cx="269875" cy="376237"/>
            </a:xfrm>
            <a:custGeom>
              <a:avLst/>
              <a:gdLst>
                <a:gd name="connsiteX0" fmla="*/ 0 w 420624"/>
                <a:gd name="connsiteY0" fmla="*/ 54864 h 585216"/>
                <a:gd name="connsiteX1" fmla="*/ 192024 w 420624"/>
                <a:gd name="connsiteY1" fmla="*/ 585216 h 585216"/>
                <a:gd name="connsiteX2" fmla="*/ 393192 w 420624"/>
                <a:gd name="connsiteY2" fmla="*/ 521208 h 585216"/>
                <a:gd name="connsiteX3" fmla="*/ 420624 w 420624"/>
                <a:gd name="connsiteY3" fmla="*/ 0 h 585216"/>
                <a:gd name="connsiteX4" fmla="*/ 0 w 420624"/>
                <a:gd name="connsiteY4" fmla="*/ 54864 h 58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624" h="585216">
                  <a:moveTo>
                    <a:pt x="0" y="54864"/>
                  </a:moveTo>
                  <a:lnTo>
                    <a:pt x="192024" y="585216"/>
                  </a:lnTo>
                  <a:lnTo>
                    <a:pt x="393192" y="521208"/>
                  </a:lnTo>
                  <a:lnTo>
                    <a:pt x="420624" y="0"/>
                  </a:lnTo>
                  <a:lnTo>
                    <a:pt x="0" y="54864"/>
                  </a:lnTo>
                  <a:close/>
                </a:path>
              </a:pathLst>
            </a:custGeom>
            <a:solidFill>
              <a:srgbClr val="DDA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491627" y="1971462"/>
              <a:ext cx="1493838" cy="627063"/>
            </a:xfrm>
            <a:custGeom>
              <a:avLst/>
              <a:gdLst>
                <a:gd name="connsiteX0" fmla="*/ 45720 w 4562856"/>
                <a:gd name="connsiteY0" fmla="*/ 475488 h 1911096"/>
                <a:gd name="connsiteX1" fmla="*/ 4562856 w 4562856"/>
                <a:gd name="connsiteY1" fmla="*/ 0 h 1911096"/>
                <a:gd name="connsiteX2" fmla="*/ 4178808 w 4562856"/>
                <a:gd name="connsiteY2" fmla="*/ 1417320 h 1911096"/>
                <a:gd name="connsiteX3" fmla="*/ 0 w 4562856"/>
                <a:gd name="connsiteY3" fmla="*/ 1911096 h 1911096"/>
                <a:gd name="connsiteX4" fmla="*/ 45720 w 4562856"/>
                <a:gd name="connsiteY4" fmla="*/ 475488 h 1911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56" h="1911096">
                  <a:moveTo>
                    <a:pt x="45720" y="475488"/>
                  </a:moveTo>
                  <a:lnTo>
                    <a:pt x="4562856" y="0"/>
                  </a:lnTo>
                  <a:lnTo>
                    <a:pt x="4178808" y="1417320"/>
                  </a:lnTo>
                  <a:lnTo>
                    <a:pt x="0" y="1911096"/>
                  </a:lnTo>
                  <a:lnTo>
                    <a:pt x="45720" y="475488"/>
                  </a:lnTo>
                  <a:close/>
                </a:path>
              </a:pathLst>
            </a:custGeom>
            <a:solidFill>
              <a:srgbClr val="DDA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091702" y="2766800"/>
              <a:ext cx="3240250" cy="2517030"/>
            </a:xfrm>
            <a:prstGeom prst="roundRect">
              <a:avLst>
                <a:gd name="adj" fmla="val 2183"/>
              </a:avLst>
            </a:prstGeom>
            <a:solidFill>
              <a:srgbClr val="FED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234577" y="2855700"/>
              <a:ext cx="2928943" cy="2241789"/>
            </a:xfrm>
            <a:prstGeom prst="roundRect">
              <a:avLst>
                <a:gd name="adj" fmla="val 2570"/>
              </a:avLst>
            </a:prstGeom>
            <a:solidFill>
              <a:srgbClr val="DDA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latin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288552" y="2896974"/>
              <a:ext cx="2813151" cy="2118405"/>
            </a:xfrm>
            <a:prstGeom prst="roundRect">
              <a:avLst>
                <a:gd name="adj" fmla="val 21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t" anchorCtr="0"/>
            <a:lstStyle/>
            <a:p>
              <a:pPr algn="just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任务中的一个具体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组成部分或语句</a:t>
              </a:r>
              <a:endPara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itchFamily="34" charset="-122"/>
              </a:endParaRPr>
            </a:p>
            <a:p>
              <a:pPr algn="just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如，这份文件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itchFamily="34" charset="-122"/>
              </a:endParaRPr>
            </a:p>
            <a:p>
              <a:pPr algn="just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itchFamily="34" charset="-122"/>
                </a:rPr>
                <a:t>的具体内容</a:t>
              </a:r>
            </a:p>
          </p:txBody>
        </p:sp>
        <p:sp>
          <p:nvSpPr>
            <p:cNvPr id="25" name="任意多边形 24"/>
            <p:cNvSpPr/>
            <p:nvPr/>
          </p:nvSpPr>
          <p:spPr>
            <a:xfrm rot="21196639">
              <a:off x="4428127" y="2006387"/>
              <a:ext cx="1557338" cy="465138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rgbClr val="FED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表达式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931" y="4155329"/>
              <a:ext cx="1082143" cy="710308"/>
            </a:xfrm>
            <a:prstGeom prst="rect">
              <a:avLst/>
            </a:prstGeom>
          </p:spPr>
        </p:pic>
      </p:grp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204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Python</a:t>
            </a:r>
            <a:br>
              <a:rPr lang="en-US" altLang="zh-CN" dirty="0" smtClean="0">
                <a:latin typeface="微软雅黑" panose="020B0503020204020204" pitchFamily="34" charset="-122"/>
              </a:rPr>
            </a:br>
            <a:r>
              <a:rPr lang="zh-CN" altLang="en-US" dirty="0" smtClean="0">
                <a:latin typeface="微软雅黑" panose="020B0503020204020204" pitchFamily="34" charset="-122"/>
              </a:rPr>
              <a:t>数据类型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931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2.3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55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数据类型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必须有明确的数据类型，程序才能给</a:t>
            </a:r>
            <a:r>
              <a:rPr lang="zh-CN" altLang="en-US" dirty="0"/>
              <a:t>对象</a:t>
            </a:r>
            <a:r>
              <a:rPr lang="zh-CN" altLang="en-US" dirty="0" smtClean="0"/>
              <a:t>分配存储空间，从而进行运算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5382090" y="3158568"/>
          <a:ext cx="2160000" cy="2819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2195736" y="2301720"/>
          <a:ext cx="2160000" cy="5638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0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latin typeface="Calibri (正文)"/>
                        </a:rPr>
                        <a:t>1</a:t>
                      </a:r>
                      <a:endParaRPr lang="zh-CN" altLang="en-US" sz="1400" b="1" dirty="0">
                        <a:latin typeface="Calibri (正文)"/>
                      </a:endParaRPr>
                    </a:p>
                  </a:txBody>
                  <a:tcPr marL="68580" marR="68580" marT="34290" marB="3429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5382090" y="2621466"/>
          <a:ext cx="2160000" cy="2819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/>
          </p:nvPr>
        </p:nvGraphicFramePr>
        <p:xfrm>
          <a:off x="2195736" y="3111810"/>
          <a:ext cx="2160000" cy="2819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加号 9"/>
          <p:cNvSpPr/>
          <p:nvPr/>
        </p:nvSpPr>
        <p:spPr>
          <a:xfrm>
            <a:off x="1655676" y="2949792"/>
            <a:ext cx="486054" cy="486054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加号 10"/>
          <p:cNvSpPr/>
          <p:nvPr/>
        </p:nvSpPr>
        <p:spPr>
          <a:xfrm>
            <a:off x="4788024" y="2983230"/>
            <a:ext cx="486054" cy="486054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/>
          </p:nvPr>
        </p:nvGraphicFramePr>
        <p:xfrm>
          <a:off x="5382090" y="3755592"/>
          <a:ext cx="2160000" cy="2819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700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4" name="直接连接符 13"/>
          <p:cNvCxnSpPr/>
          <p:nvPr/>
        </p:nvCxnSpPr>
        <p:spPr>
          <a:xfrm>
            <a:off x="4788024" y="3593574"/>
            <a:ext cx="2762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09682" y="3597864"/>
            <a:ext cx="2654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186" y="3975906"/>
            <a:ext cx="650658" cy="73402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20" y="3658716"/>
            <a:ext cx="594066" cy="911256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252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Python</a:t>
            </a:r>
            <a:r>
              <a:rPr lang="zh-CN" altLang="en-US" sz="3600" dirty="0" smtClean="0"/>
              <a:t>数据类型</a:t>
            </a:r>
            <a:endParaRPr lang="zh-CN" altLang="en-US" sz="3600" dirty="0"/>
          </a:p>
        </p:txBody>
      </p:sp>
      <p:grpSp>
        <p:nvGrpSpPr>
          <p:cNvPr id="6" name="组合 5"/>
          <p:cNvGrpSpPr/>
          <p:nvPr/>
        </p:nvGrpSpPr>
        <p:grpSpPr>
          <a:xfrm>
            <a:off x="2267744" y="969574"/>
            <a:ext cx="4391241" cy="3702241"/>
            <a:chOff x="649288" y="1517650"/>
            <a:chExt cx="4191000" cy="3498850"/>
          </a:xfrm>
        </p:grpSpPr>
        <p:sp>
          <p:nvSpPr>
            <p:cNvPr id="7" name="椭圆 6"/>
            <p:cNvSpPr/>
            <p:nvPr/>
          </p:nvSpPr>
          <p:spPr>
            <a:xfrm rot="2053012">
              <a:off x="1282700" y="1517650"/>
              <a:ext cx="3557588" cy="3498850"/>
            </a:xfrm>
            <a:prstGeom prst="ellipse">
              <a:avLst/>
            </a:prstGeom>
            <a:noFill/>
            <a:ln>
              <a:solidFill>
                <a:srgbClr val="E8E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rot="2053012">
              <a:off x="649288" y="2509838"/>
              <a:ext cx="2155825" cy="2154237"/>
            </a:xfrm>
            <a:prstGeom prst="ellipse">
              <a:avLst/>
            </a:prstGeom>
            <a:noFill/>
            <a:ln>
              <a:solidFill>
                <a:srgbClr val="E8E8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2053012">
              <a:off x="1273175" y="1865313"/>
              <a:ext cx="2811463" cy="2811462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19778299">
              <a:off x="1238250" y="3595688"/>
              <a:ext cx="917575" cy="808037"/>
            </a:xfrm>
            <a:custGeom>
              <a:avLst/>
              <a:gdLst>
                <a:gd name="connsiteX0" fmla="*/ 697790 w 916682"/>
                <a:gd name="connsiteY0" fmla="*/ 8620 h 809435"/>
                <a:gd name="connsiteX1" fmla="*/ 916682 w 916682"/>
                <a:gd name="connsiteY1" fmla="*/ 469161 h 809435"/>
                <a:gd name="connsiteX2" fmla="*/ 650701 w 916682"/>
                <a:gd name="connsiteY2" fmla="*/ 809435 h 809435"/>
                <a:gd name="connsiteX3" fmla="*/ 218893 w 916682"/>
                <a:gd name="connsiteY3" fmla="*/ 800816 h 809435"/>
                <a:gd name="connsiteX4" fmla="*/ 0 w 916682"/>
                <a:gd name="connsiteY4" fmla="*/ 340275 h 809435"/>
                <a:gd name="connsiteX5" fmla="*/ 265981 w 916682"/>
                <a:gd name="connsiteY5" fmla="*/ 0 h 8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2" h="809435">
                  <a:moveTo>
                    <a:pt x="697790" y="8620"/>
                  </a:moveTo>
                  <a:lnTo>
                    <a:pt x="916682" y="469161"/>
                  </a:lnTo>
                  <a:lnTo>
                    <a:pt x="650701" y="809435"/>
                  </a:lnTo>
                  <a:lnTo>
                    <a:pt x="218893" y="800816"/>
                  </a:lnTo>
                  <a:lnTo>
                    <a:pt x="0" y="340275"/>
                  </a:lnTo>
                  <a:lnTo>
                    <a:pt x="2659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浮点型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9778299">
              <a:off x="3016250" y="2319338"/>
              <a:ext cx="917575" cy="808037"/>
            </a:xfrm>
            <a:custGeom>
              <a:avLst/>
              <a:gdLst>
                <a:gd name="connsiteX0" fmla="*/ 697788 w 916681"/>
                <a:gd name="connsiteY0" fmla="*/ 8620 h 809435"/>
                <a:gd name="connsiteX1" fmla="*/ 916681 w 916681"/>
                <a:gd name="connsiteY1" fmla="*/ 469160 h 809435"/>
                <a:gd name="connsiteX2" fmla="*/ 650700 w 916681"/>
                <a:gd name="connsiteY2" fmla="*/ 809435 h 809435"/>
                <a:gd name="connsiteX3" fmla="*/ 218892 w 916681"/>
                <a:gd name="connsiteY3" fmla="*/ 800815 h 809435"/>
                <a:gd name="connsiteX4" fmla="*/ 0 w 916681"/>
                <a:gd name="connsiteY4" fmla="*/ 340275 h 809435"/>
                <a:gd name="connsiteX5" fmla="*/ 265980 w 916681"/>
                <a:gd name="connsiteY5" fmla="*/ 0 h 8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1" h="809435">
                  <a:moveTo>
                    <a:pt x="697788" y="8620"/>
                  </a:moveTo>
                  <a:lnTo>
                    <a:pt x="916681" y="469160"/>
                  </a:lnTo>
                  <a:lnTo>
                    <a:pt x="650700" y="809435"/>
                  </a:lnTo>
                  <a:lnTo>
                    <a:pt x="218892" y="800815"/>
                  </a:lnTo>
                  <a:lnTo>
                    <a:pt x="0" y="340275"/>
                  </a:lnTo>
                  <a:lnTo>
                    <a:pt x="2659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元组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 rot="19778299">
              <a:off x="2168525" y="2241550"/>
              <a:ext cx="915988" cy="809625"/>
            </a:xfrm>
            <a:custGeom>
              <a:avLst/>
              <a:gdLst>
                <a:gd name="connsiteX0" fmla="*/ 697789 w 916681"/>
                <a:gd name="connsiteY0" fmla="*/ 8620 h 809435"/>
                <a:gd name="connsiteX1" fmla="*/ 916681 w 916681"/>
                <a:gd name="connsiteY1" fmla="*/ 469161 h 809435"/>
                <a:gd name="connsiteX2" fmla="*/ 650701 w 916681"/>
                <a:gd name="connsiteY2" fmla="*/ 809435 h 809435"/>
                <a:gd name="connsiteX3" fmla="*/ 218892 w 916681"/>
                <a:gd name="connsiteY3" fmla="*/ 800816 h 809435"/>
                <a:gd name="connsiteX4" fmla="*/ 0 w 916681"/>
                <a:gd name="connsiteY4" fmla="*/ 340275 h 809435"/>
                <a:gd name="connsiteX5" fmla="*/ 265981 w 916681"/>
                <a:gd name="connsiteY5" fmla="*/ 0 h 8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1" h="809435">
                  <a:moveTo>
                    <a:pt x="697789" y="8620"/>
                  </a:moveTo>
                  <a:lnTo>
                    <a:pt x="916681" y="469161"/>
                  </a:lnTo>
                  <a:lnTo>
                    <a:pt x="650701" y="809435"/>
                  </a:lnTo>
                  <a:lnTo>
                    <a:pt x="218892" y="800816"/>
                  </a:lnTo>
                  <a:lnTo>
                    <a:pt x="0" y="340275"/>
                  </a:lnTo>
                  <a:lnTo>
                    <a:pt x="2659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字符串</a:t>
              </a:r>
            </a:p>
          </p:txBody>
        </p:sp>
        <p:sp>
          <p:nvSpPr>
            <p:cNvPr id="13" name="任意多边形 12"/>
            <p:cNvSpPr/>
            <p:nvPr/>
          </p:nvSpPr>
          <p:spPr>
            <a:xfrm rot="19778299">
              <a:off x="2554288" y="2992438"/>
              <a:ext cx="917575" cy="809625"/>
            </a:xfrm>
            <a:custGeom>
              <a:avLst/>
              <a:gdLst>
                <a:gd name="connsiteX0" fmla="*/ 697789 w 916681"/>
                <a:gd name="connsiteY0" fmla="*/ 8620 h 809435"/>
                <a:gd name="connsiteX1" fmla="*/ 916681 w 916681"/>
                <a:gd name="connsiteY1" fmla="*/ 469160 h 809435"/>
                <a:gd name="connsiteX2" fmla="*/ 650700 w 916681"/>
                <a:gd name="connsiteY2" fmla="*/ 809435 h 809435"/>
                <a:gd name="connsiteX3" fmla="*/ 218892 w 916681"/>
                <a:gd name="connsiteY3" fmla="*/ 800815 h 809435"/>
                <a:gd name="connsiteX4" fmla="*/ 0 w 916681"/>
                <a:gd name="connsiteY4" fmla="*/ 340275 h 809435"/>
                <a:gd name="connsiteX5" fmla="*/ 265981 w 916681"/>
                <a:gd name="connsiteY5" fmla="*/ 0 h 8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1" h="809435">
                  <a:moveTo>
                    <a:pt x="697789" y="8620"/>
                  </a:moveTo>
                  <a:lnTo>
                    <a:pt x="916681" y="469160"/>
                  </a:lnTo>
                  <a:lnTo>
                    <a:pt x="650700" y="809435"/>
                  </a:lnTo>
                  <a:lnTo>
                    <a:pt x="218892" y="800815"/>
                  </a:lnTo>
                  <a:lnTo>
                    <a:pt x="0" y="340275"/>
                  </a:lnTo>
                  <a:lnTo>
                    <a:pt x="2659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列表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 rot="19778299">
              <a:off x="3402013" y="3086100"/>
              <a:ext cx="917575" cy="809625"/>
            </a:xfrm>
            <a:custGeom>
              <a:avLst/>
              <a:gdLst>
                <a:gd name="connsiteX0" fmla="*/ 697789 w 916681"/>
                <a:gd name="connsiteY0" fmla="*/ 8620 h 809435"/>
                <a:gd name="connsiteX1" fmla="*/ 916681 w 916681"/>
                <a:gd name="connsiteY1" fmla="*/ 469160 h 809435"/>
                <a:gd name="connsiteX2" fmla="*/ 650700 w 916681"/>
                <a:gd name="connsiteY2" fmla="*/ 809435 h 809435"/>
                <a:gd name="connsiteX3" fmla="*/ 218892 w 916681"/>
                <a:gd name="connsiteY3" fmla="*/ 800815 h 809435"/>
                <a:gd name="connsiteX4" fmla="*/ 0 w 916681"/>
                <a:gd name="connsiteY4" fmla="*/ 340275 h 809435"/>
                <a:gd name="connsiteX5" fmla="*/ 265981 w 916681"/>
                <a:gd name="connsiteY5" fmla="*/ 0 h 8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1" h="809435">
                  <a:moveTo>
                    <a:pt x="697789" y="8620"/>
                  </a:moveTo>
                  <a:lnTo>
                    <a:pt x="916681" y="469160"/>
                  </a:lnTo>
                  <a:lnTo>
                    <a:pt x="650700" y="809435"/>
                  </a:lnTo>
                  <a:lnTo>
                    <a:pt x="218892" y="800815"/>
                  </a:lnTo>
                  <a:lnTo>
                    <a:pt x="0" y="340275"/>
                  </a:lnTo>
                  <a:lnTo>
                    <a:pt x="2659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字典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 rot="19778299">
              <a:off x="1697038" y="2916238"/>
              <a:ext cx="915987" cy="809625"/>
            </a:xfrm>
            <a:custGeom>
              <a:avLst/>
              <a:gdLst>
                <a:gd name="connsiteX0" fmla="*/ 697789 w 916681"/>
                <a:gd name="connsiteY0" fmla="*/ 8620 h 809436"/>
                <a:gd name="connsiteX1" fmla="*/ 916681 w 916681"/>
                <a:gd name="connsiteY1" fmla="*/ 469161 h 809436"/>
                <a:gd name="connsiteX2" fmla="*/ 650700 w 916681"/>
                <a:gd name="connsiteY2" fmla="*/ 809436 h 809436"/>
                <a:gd name="connsiteX3" fmla="*/ 218892 w 916681"/>
                <a:gd name="connsiteY3" fmla="*/ 800816 h 809436"/>
                <a:gd name="connsiteX4" fmla="*/ 0 w 916681"/>
                <a:gd name="connsiteY4" fmla="*/ 340275 h 809436"/>
                <a:gd name="connsiteX5" fmla="*/ 265980 w 916681"/>
                <a:gd name="connsiteY5" fmla="*/ 0 h 80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1" h="809436">
                  <a:moveTo>
                    <a:pt x="697789" y="8620"/>
                  </a:moveTo>
                  <a:lnTo>
                    <a:pt x="916681" y="469161"/>
                  </a:lnTo>
                  <a:lnTo>
                    <a:pt x="650700" y="809436"/>
                  </a:lnTo>
                  <a:lnTo>
                    <a:pt x="218892" y="800816"/>
                  </a:lnTo>
                  <a:lnTo>
                    <a:pt x="0" y="340275"/>
                  </a:lnTo>
                  <a:lnTo>
                    <a:pt x="2659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复数型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 rot="19778299">
              <a:off x="2095500" y="3673475"/>
              <a:ext cx="917575" cy="809625"/>
            </a:xfrm>
            <a:custGeom>
              <a:avLst/>
              <a:gdLst>
                <a:gd name="connsiteX0" fmla="*/ 697789 w 916682"/>
                <a:gd name="connsiteY0" fmla="*/ 8620 h 809435"/>
                <a:gd name="connsiteX1" fmla="*/ 916682 w 916682"/>
                <a:gd name="connsiteY1" fmla="*/ 469161 h 809435"/>
                <a:gd name="connsiteX2" fmla="*/ 650701 w 916682"/>
                <a:gd name="connsiteY2" fmla="*/ 809435 h 809435"/>
                <a:gd name="connsiteX3" fmla="*/ 218893 w 916682"/>
                <a:gd name="connsiteY3" fmla="*/ 800816 h 809435"/>
                <a:gd name="connsiteX4" fmla="*/ 0 w 916682"/>
                <a:gd name="connsiteY4" fmla="*/ 340275 h 809435"/>
                <a:gd name="connsiteX5" fmla="*/ 265981 w 916682"/>
                <a:gd name="connsiteY5" fmla="*/ 0 h 8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2" h="809435">
                  <a:moveTo>
                    <a:pt x="697789" y="8620"/>
                  </a:moveTo>
                  <a:lnTo>
                    <a:pt x="916682" y="469161"/>
                  </a:lnTo>
                  <a:lnTo>
                    <a:pt x="650701" y="809435"/>
                  </a:lnTo>
                  <a:lnTo>
                    <a:pt x="218893" y="800816"/>
                  </a:lnTo>
                  <a:lnTo>
                    <a:pt x="0" y="340275"/>
                  </a:lnTo>
                  <a:lnTo>
                    <a:pt x="2659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布尔型</a:t>
              </a:r>
            </a:p>
          </p:txBody>
        </p:sp>
        <p:sp>
          <p:nvSpPr>
            <p:cNvPr id="17" name="任意多边形 16"/>
            <p:cNvSpPr/>
            <p:nvPr/>
          </p:nvSpPr>
          <p:spPr>
            <a:xfrm rot="19778299">
              <a:off x="846138" y="2849563"/>
              <a:ext cx="917575" cy="809625"/>
            </a:xfrm>
            <a:custGeom>
              <a:avLst/>
              <a:gdLst>
                <a:gd name="connsiteX0" fmla="*/ 697790 w 916682"/>
                <a:gd name="connsiteY0" fmla="*/ 8620 h 809435"/>
                <a:gd name="connsiteX1" fmla="*/ 916682 w 916682"/>
                <a:gd name="connsiteY1" fmla="*/ 469160 h 809435"/>
                <a:gd name="connsiteX2" fmla="*/ 650701 w 916682"/>
                <a:gd name="connsiteY2" fmla="*/ 809435 h 809435"/>
                <a:gd name="connsiteX3" fmla="*/ 218892 w 916682"/>
                <a:gd name="connsiteY3" fmla="*/ 800815 h 809435"/>
                <a:gd name="connsiteX4" fmla="*/ 0 w 916682"/>
                <a:gd name="connsiteY4" fmla="*/ 340275 h 809435"/>
                <a:gd name="connsiteX5" fmla="*/ 265981 w 916682"/>
                <a:gd name="connsiteY5" fmla="*/ 0 h 8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682" h="809435">
                  <a:moveTo>
                    <a:pt x="697790" y="8620"/>
                  </a:moveTo>
                  <a:lnTo>
                    <a:pt x="916682" y="469160"/>
                  </a:lnTo>
                  <a:lnTo>
                    <a:pt x="650701" y="809435"/>
                  </a:lnTo>
                  <a:lnTo>
                    <a:pt x="218892" y="800815"/>
                  </a:lnTo>
                  <a:lnTo>
                    <a:pt x="0" y="340275"/>
                  </a:lnTo>
                  <a:lnTo>
                    <a:pt x="2659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长</a:t>
              </a:r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)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整型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z="1800" smtClean="0"/>
              <a:pPr/>
              <a:t>48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4038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2.3.1 </a:t>
            </a:r>
            <a:r>
              <a:rPr lang="zh-CN" altLang="zh-CN" dirty="0" smtClean="0"/>
              <a:t>基本</a:t>
            </a:r>
            <a:r>
              <a:rPr lang="zh-CN" altLang="zh-CN" dirty="0"/>
              <a:t>类型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49</a:t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4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5708" y="494613"/>
            <a:ext cx="8229600" cy="396043"/>
          </a:xfrm>
        </p:spPr>
        <p:txBody>
          <a:bodyPr/>
          <a:lstStyle/>
          <a:p>
            <a:r>
              <a:rPr lang="zh-CN" altLang="en-US" dirty="0"/>
              <a:t>程序</a:t>
            </a:r>
            <a:r>
              <a:rPr lang="zh-CN" altLang="en-US" dirty="0" smtClean="0"/>
              <a:t>基本</a:t>
            </a:r>
            <a:r>
              <a:rPr lang="zh-CN" altLang="en-US" dirty="0"/>
              <a:t>要素</a:t>
            </a:r>
            <a:endParaRPr lang="zh-CN" altLang="en-US" dirty="0" smtClean="0"/>
          </a:p>
        </p:txBody>
      </p:sp>
      <p:grpSp>
        <p:nvGrpSpPr>
          <p:cNvPr id="2" name="组合 1"/>
          <p:cNvGrpSpPr/>
          <p:nvPr/>
        </p:nvGrpSpPr>
        <p:grpSpPr>
          <a:xfrm>
            <a:off x="1827315" y="1131590"/>
            <a:ext cx="5489370" cy="3382566"/>
            <a:chOff x="1780587" y="1345407"/>
            <a:chExt cx="5489370" cy="3382566"/>
          </a:xfrm>
        </p:grpSpPr>
        <p:sp>
          <p:nvSpPr>
            <p:cNvPr id="5" name="MH_Other_1"/>
            <p:cNvSpPr/>
            <p:nvPr>
              <p:custDataLst>
                <p:tags r:id="rId3"/>
              </p:custDataLst>
            </p:nvPr>
          </p:nvSpPr>
          <p:spPr>
            <a:xfrm>
              <a:off x="2196704" y="1562101"/>
              <a:ext cx="1134665" cy="1173956"/>
            </a:xfrm>
            <a:custGeom>
              <a:avLst/>
              <a:gdLst>
                <a:gd name="connsiteX0" fmla="*/ 0 w 1120775"/>
                <a:gd name="connsiteY0" fmla="*/ 812800 h 1136650"/>
                <a:gd name="connsiteX1" fmla="*/ 504825 w 1120775"/>
                <a:gd name="connsiteY1" fmla="*/ 0 h 1136650"/>
                <a:gd name="connsiteX2" fmla="*/ 606425 w 1120775"/>
                <a:gd name="connsiteY2" fmla="*/ 28575 h 1136650"/>
                <a:gd name="connsiteX3" fmla="*/ 1120775 w 1120775"/>
                <a:gd name="connsiteY3" fmla="*/ 1136650 h 1136650"/>
                <a:gd name="connsiteX0" fmla="*/ 0 w 1098550"/>
                <a:gd name="connsiteY0" fmla="*/ 815975 h 1136650"/>
                <a:gd name="connsiteX1" fmla="*/ 482600 w 1098550"/>
                <a:gd name="connsiteY1" fmla="*/ 0 h 1136650"/>
                <a:gd name="connsiteX2" fmla="*/ 584200 w 1098550"/>
                <a:gd name="connsiteY2" fmla="*/ 28575 h 1136650"/>
                <a:gd name="connsiteX3" fmla="*/ 1098550 w 1098550"/>
                <a:gd name="connsiteY3" fmla="*/ 11366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8550" h="1136650">
                  <a:moveTo>
                    <a:pt x="0" y="815975"/>
                  </a:moveTo>
                  <a:lnTo>
                    <a:pt x="482600" y="0"/>
                  </a:lnTo>
                  <a:lnTo>
                    <a:pt x="584200" y="28575"/>
                  </a:lnTo>
                  <a:lnTo>
                    <a:pt x="1098550" y="113665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500">
                <a:solidFill>
                  <a:srgbClr val="FFFFFF"/>
                </a:soli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4"/>
              </p:custDataLst>
            </p:nvPr>
          </p:nvSpPr>
          <p:spPr>
            <a:xfrm rot="588792">
              <a:off x="1780587" y="2445546"/>
              <a:ext cx="1783556" cy="971550"/>
            </a:xfrm>
            <a:prstGeom prst="roundRect">
              <a:avLst>
                <a:gd name="adj" fmla="val 1129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变量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Other_2"/>
            <p:cNvSpPr/>
            <p:nvPr>
              <p:custDataLst>
                <p:tags r:id="rId5"/>
              </p:custDataLst>
            </p:nvPr>
          </p:nvSpPr>
          <p:spPr>
            <a:xfrm>
              <a:off x="2495550" y="1345407"/>
              <a:ext cx="445294" cy="44648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</a:rPr>
                <a:t>01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9" name="MH_Other_3"/>
            <p:cNvSpPr/>
            <p:nvPr>
              <p:custDataLst>
                <p:tags r:id="rId6"/>
              </p:custDataLst>
            </p:nvPr>
          </p:nvSpPr>
          <p:spPr>
            <a:xfrm>
              <a:off x="4050506" y="2872979"/>
              <a:ext cx="1134666" cy="1173956"/>
            </a:xfrm>
            <a:custGeom>
              <a:avLst/>
              <a:gdLst>
                <a:gd name="connsiteX0" fmla="*/ 0 w 1120775"/>
                <a:gd name="connsiteY0" fmla="*/ 812800 h 1136650"/>
                <a:gd name="connsiteX1" fmla="*/ 504825 w 1120775"/>
                <a:gd name="connsiteY1" fmla="*/ 0 h 1136650"/>
                <a:gd name="connsiteX2" fmla="*/ 606425 w 1120775"/>
                <a:gd name="connsiteY2" fmla="*/ 28575 h 1136650"/>
                <a:gd name="connsiteX3" fmla="*/ 1120775 w 1120775"/>
                <a:gd name="connsiteY3" fmla="*/ 1136650 h 1136650"/>
                <a:gd name="connsiteX0" fmla="*/ 0 w 1098550"/>
                <a:gd name="connsiteY0" fmla="*/ 815975 h 1136650"/>
                <a:gd name="connsiteX1" fmla="*/ 482600 w 1098550"/>
                <a:gd name="connsiteY1" fmla="*/ 0 h 1136650"/>
                <a:gd name="connsiteX2" fmla="*/ 584200 w 1098550"/>
                <a:gd name="connsiteY2" fmla="*/ 28575 h 1136650"/>
                <a:gd name="connsiteX3" fmla="*/ 1098550 w 1098550"/>
                <a:gd name="connsiteY3" fmla="*/ 11366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8550" h="1136650">
                  <a:moveTo>
                    <a:pt x="0" y="815975"/>
                  </a:moveTo>
                  <a:lnTo>
                    <a:pt x="482600" y="0"/>
                  </a:lnTo>
                  <a:lnTo>
                    <a:pt x="584200" y="28575"/>
                  </a:lnTo>
                  <a:lnTo>
                    <a:pt x="1098550" y="113665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500">
                <a:solidFill>
                  <a:srgbClr val="FFFFFF"/>
                </a:solidFill>
              </a:endParaRPr>
            </a:p>
          </p:txBody>
        </p:sp>
        <p:sp>
          <p:nvSpPr>
            <p:cNvPr id="10" name="MH_SubTitle_2"/>
            <p:cNvSpPr/>
            <p:nvPr>
              <p:custDataLst>
                <p:tags r:id="rId7"/>
              </p:custDataLst>
            </p:nvPr>
          </p:nvSpPr>
          <p:spPr>
            <a:xfrm rot="588792">
              <a:off x="3632598" y="3757613"/>
              <a:ext cx="1782365" cy="970360"/>
            </a:xfrm>
            <a:prstGeom prst="roundRect">
              <a:avLst>
                <a:gd name="adj" fmla="val 1129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31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表达式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8"/>
              </p:custDataLst>
            </p:nvPr>
          </p:nvSpPr>
          <p:spPr>
            <a:xfrm>
              <a:off x="4349354" y="2657475"/>
              <a:ext cx="445294" cy="44529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</a:rPr>
                <a:t>02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3" name="MH_Other_5"/>
            <p:cNvSpPr/>
            <p:nvPr>
              <p:custDataLst>
                <p:tags r:id="rId9"/>
              </p:custDataLst>
            </p:nvPr>
          </p:nvSpPr>
          <p:spPr>
            <a:xfrm>
              <a:off x="5904310" y="1562101"/>
              <a:ext cx="1134665" cy="1173956"/>
            </a:xfrm>
            <a:custGeom>
              <a:avLst/>
              <a:gdLst>
                <a:gd name="connsiteX0" fmla="*/ 0 w 1120775"/>
                <a:gd name="connsiteY0" fmla="*/ 812800 h 1136650"/>
                <a:gd name="connsiteX1" fmla="*/ 504825 w 1120775"/>
                <a:gd name="connsiteY1" fmla="*/ 0 h 1136650"/>
                <a:gd name="connsiteX2" fmla="*/ 606425 w 1120775"/>
                <a:gd name="connsiteY2" fmla="*/ 28575 h 1136650"/>
                <a:gd name="connsiteX3" fmla="*/ 1120775 w 1120775"/>
                <a:gd name="connsiteY3" fmla="*/ 1136650 h 1136650"/>
                <a:gd name="connsiteX0" fmla="*/ 0 w 1098550"/>
                <a:gd name="connsiteY0" fmla="*/ 815975 h 1136650"/>
                <a:gd name="connsiteX1" fmla="*/ 482600 w 1098550"/>
                <a:gd name="connsiteY1" fmla="*/ 0 h 1136650"/>
                <a:gd name="connsiteX2" fmla="*/ 584200 w 1098550"/>
                <a:gd name="connsiteY2" fmla="*/ 28575 h 1136650"/>
                <a:gd name="connsiteX3" fmla="*/ 1098550 w 1098550"/>
                <a:gd name="connsiteY3" fmla="*/ 11366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8550" h="1136650">
                  <a:moveTo>
                    <a:pt x="0" y="815975"/>
                  </a:moveTo>
                  <a:lnTo>
                    <a:pt x="482600" y="0"/>
                  </a:lnTo>
                  <a:lnTo>
                    <a:pt x="584200" y="28575"/>
                  </a:lnTo>
                  <a:lnTo>
                    <a:pt x="1098550" y="1136650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500">
                <a:solidFill>
                  <a:srgbClr val="FFFFFF"/>
                </a:solidFill>
              </a:endParaRPr>
            </a:p>
          </p:txBody>
        </p:sp>
        <p:sp>
          <p:nvSpPr>
            <p:cNvPr id="14" name="MH_SubTitle_3"/>
            <p:cNvSpPr/>
            <p:nvPr>
              <p:custDataLst>
                <p:tags r:id="rId10"/>
              </p:custDataLst>
            </p:nvPr>
          </p:nvSpPr>
          <p:spPr>
            <a:xfrm rot="588792">
              <a:off x="5486401" y="2445544"/>
              <a:ext cx="1783556" cy="971550"/>
            </a:xfrm>
            <a:prstGeom prst="roundRect">
              <a:avLst>
                <a:gd name="adj" fmla="val 11293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31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Other_6"/>
            <p:cNvSpPr/>
            <p:nvPr>
              <p:custDataLst>
                <p:tags r:id="rId11"/>
              </p:custDataLst>
            </p:nvPr>
          </p:nvSpPr>
          <p:spPr>
            <a:xfrm>
              <a:off x="6203157" y="1345407"/>
              <a:ext cx="446485" cy="44648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</a:rPr>
                <a:t>03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7784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基本类型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63262" y="1710809"/>
            <a:ext cx="45719" cy="2892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3981174" y="3433222"/>
            <a:ext cx="45719" cy="3610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4393295" y="2584043"/>
            <a:ext cx="50229" cy="3382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" name="圆角矩形 7"/>
          <p:cNvSpPr/>
          <p:nvPr/>
        </p:nvSpPr>
        <p:spPr>
          <a:xfrm>
            <a:off x="3533776" y="1203598"/>
            <a:ext cx="802481" cy="5524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700" dirty="0">
                <a:latin typeface="Impact" panose="020B0806030902050204" pitchFamily="34" charset="0"/>
                <a:ea typeface="微软雅黑" pitchFamily="34" charset="-122"/>
              </a:rPr>
              <a:t>01</a:t>
            </a:r>
            <a:endParaRPr lang="zh-CN" altLang="en-US" sz="2700" dirty="0"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16004" y="1260748"/>
            <a:ext cx="1868164" cy="442129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rgbClr val="FFD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0" bIns="0"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（长）整型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27673" y="1406965"/>
            <a:ext cx="108000" cy="108000"/>
          </a:xfrm>
          <a:prstGeom prst="ellipse">
            <a:avLst/>
          </a:prstGeom>
          <a:solidFill>
            <a:srgbClr val="FFC000"/>
          </a:solidFill>
          <a:ln>
            <a:solidFill>
              <a:srgbClr val="FFD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11" name="圆角矩形 10"/>
          <p:cNvSpPr/>
          <p:nvPr/>
        </p:nvSpPr>
        <p:spPr>
          <a:xfrm>
            <a:off x="3892154" y="2016403"/>
            <a:ext cx="801290" cy="55126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  <a:ea typeface="微软雅黑" pitchFamily="34" charset="-122"/>
              </a:rPr>
              <a:t>02</a:t>
            </a:r>
            <a:endParaRPr lang="zh-CN" altLang="en-US" sz="2800" dirty="0"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83687" y="2088207"/>
            <a:ext cx="1363265" cy="432000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0" bIns="0"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布尔型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81369" y="2235150"/>
            <a:ext cx="136922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14" name="圆角矩形 13"/>
          <p:cNvSpPr/>
          <p:nvPr/>
        </p:nvSpPr>
        <p:spPr>
          <a:xfrm>
            <a:off x="3770710" y="2904751"/>
            <a:ext cx="802481" cy="552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itchFamily="34" charset="-122"/>
              </a:rPr>
              <a:t>03</a:t>
            </a:r>
            <a:endParaRPr lang="zh-CN" altLang="en-US" sz="2800" dirty="0"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27697" y="2961900"/>
            <a:ext cx="1363266" cy="442800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35000" bIns="0"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浮点型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32597" y="3111919"/>
            <a:ext cx="138113" cy="1381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50</a:t>
            </a:fld>
            <a:endParaRPr lang="zh-CN" altLang="en-US" dirty="0"/>
          </a:p>
        </p:txBody>
      </p:sp>
      <p:sp>
        <p:nvSpPr>
          <p:cNvPr id="20" name="圆角矩形 19"/>
          <p:cNvSpPr/>
          <p:nvPr/>
        </p:nvSpPr>
        <p:spPr>
          <a:xfrm>
            <a:off x="3414118" y="3770727"/>
            <a:ext cx="801290" cy="551260"/>
          </a:xfrm>
          <a:prstGeom prst="roundRect">
            <a:avLst/>
          </a:prstGeom>
          <a:solidFill>
            <a:srgbClr val="3674A8"/>
          </a:solidFill>
          <a:ln>
            <a:solidFill>
              <a:srgbClr val="3674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  <a:ea typeface="微软雅黑" pitchFamily="34" charset="-122"/>
              </a:rPr>
              <a:t>04</a:t>
            </a:r>
            <a:endParaRPr lang="zh-CN" altLang="en-US" sz="2800" dirty="0"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095155" y="3826685"/>
            <a:ext cx="1363265" cy="442800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rgbClr val="3674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0" bIns="0"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复数型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215408" y="3992357"/>
            <a:ext cx="108000" cy="108000"/>
          </a:xfrm>
          <a:prstGeom prst="ellipse">
            <a:avLst/>
          </a:prstGeom>
          <a:solidFill>
            <a:srgbClr val="3674A8"/>
          </a:solidFill>
          <a:ln>
            <a:solidFill>
              <a:srgbClr val="3674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150399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整型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3598"/>
            <a:ext cx="4546848" cy="2585119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整型和长整型并不严格区分</a:t>
            </a:r>
            <a:endParaRPr lang="en-US" altLang="zh-CN" dirty="0" smtClean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51</a:t>
            </a:fld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5112622" y="1059582"/>
            <a:ext cx="2160240" cy="1800199"/>
            <a:chOff x="578847" y="1902609"/>
            <a:chExt cx="1640639" cy="1641014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9"/>
              <a:ext cx="1640639" cy="164101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integer 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(3)</a:t>
              </a:r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&lt;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class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1"/>
                  </a:solidFill>
                </a:rPr>
                <a:t>int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'&gt;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715140" y="1968249"/>
              <a:ext cx="533148" cy="40747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435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布尔型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整型的子类</a:t>
            </a:r>
            <a:endParaRPr lang="en-US" altLang="zh-CN" dirty="0" smtClean="0"/>
          </a:p>
          <a:p>
            <a:r>
              <a:rPr lang="zh-CN" altLang="en-US" dirty="0" smtClean="0"/>
              <a:t>仅有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个值：</a:t>
            </a:r>
            <a:r>
              <a:rPr lang="en-US" altLang="zh-CN" dirty="0" smtClean="0"/>
              <a:t>True</a:t>
            </a:r>
            <a:r>
              <a:rPr lang="zh-CN" altLang="en-US" dirty="0" smtClean="0"/>
              <a:t>、</a:t>
            </a:r>
            <a:r>
              <a:rPr lang="en-US" altLang="zh-CN" dirty="0" smtClean="0"/>
              <a:t>False</a:t>
            </a:r>
          </a:p>
          <a:p>
            <a:r>
              <a:rPr lang="zh-CN" altLang="en-US" dirty="0" smtClean="0"/>
              <a:t>本质上是用整型的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0</a:t>
            </a:r>
            <a:r>
              <a:rPr lang="zh-CN" altLang="en-US" dirty="0" smtClean="0"/>
              <a:t>分别存储的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5616096" y="987574"/>
            <a:ext cx="2592288" cy="3744416"/>
            <a:chOff x="578847" y="1902607"/>
            <a:chExt cx="1476575" cy="2953825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9"/>
              <a:ext cx="1476575" cy="295382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400" i="1" dirty="0" err="1">
                  <a:solidFill>
                    <a:schemeClr val="bg1">
                      <a:lumMod val="65000"/>
                    </a:schemeClr>
                  </a:solidFill>
                </a:rPr>
                <a:t>boolean</a:t>
              </a:r>
              <a:endParaRPr lang="en-US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/>
                <a:t>&gt;&gt;&gt; x = </a:t>
              </a:r>
              <a:r>
                <a:rPr lang="en-US" altLang="zh-CN" sz="2400" dirty="0" smtClean="0">
                  <a:solidFill>
                    <a:srgbClr val="FFC000"/>
                  </a:solidFill>
                </a:rPr>
                <a:t>True</a:t>
              </a:r>
            </a:p>
            <a:p>
              <a:r>
                <a:rPr lang="en-US" altLang="zh-CN" sz="2400" dirty="0"/>
                <a:t>&gt;&gt;&gt;</a:t>
              </a:r>
              <a:r>
                <a:rPr lang="en-US" altLang="zh-CN" sz="2400" dirty="0">
                  <a:solidFill>
                    <a:srgbClr val="FFC000"/>
                  </a:solidFill>
                </a:rPr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(x)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&lt;class 'bool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'&gt;</a:t>
              </a:r>
              <a:endParaRPr lang="en-US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/>
                <a:t>&gt;&gt;&gt;</a:t>
              </a:r>
              <a:r>
                <a:rPr lang="en-US" altLang="zh-CN" sz="2400" dirty="0">
                  <a:solidFill>
                    <a:srgbClr val="7030A0"/>
                  </a:solidFill>
                </a:rPr>
                <a:t>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(x)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1</a:t>
              </a:r>
            </a:p>
            <a:p>
              <a:r>
                <a:rPr lang="en-US" altLang="zh-CN" sz="2400" dirty="0"/>
                <a:t>&gt;&gt;&gt; y = </a:t>
              </a:r>
              <a:r>
                <a:rPr lang="en-US" altLang="zh-CN" sz="2400" dirty="0">
                  <a:solidFill>
                    <a:srgbClr val="FFC000"/>
                  </a:solidFill>
                </a:rPr>
                <a:t>False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(y)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0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22583" y="1902607"/>
              <a:ext cx="448456" cy="32820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9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浮点型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7926987" cy="3495836"/>
          </a:xfrm>
        </p:spPr>
        <p:txBody>
          <a:bodyPr/>
          <a:lstStyle/>
          <a:p>
            <a:r>
              <a:rPr lang="zh-CN" altLang="en-US" dirty="0" smtClean="0"/>
              <a:t>即数学中的实数</a:t>
            </a:r>
            <a:endParaRPr lang="en-US" altLang="zh-CN" dirty="0" smtClean="0"/>
          </a:p>
          <a:p>
            <a:r>
              <a:rPr lang="zh-CN" altLang="en-US" dirty="0" smtClean="0"/>
              <a:t>可以类似科学计数法表示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788024" y="987575"/>
            <a:ext cx="3240359" cy="3711602"/>
            <a:chOff x="238502" y="1651700"/>
            <a:chExt cx="1570824" cy="2902573"/>
          </a:xfrm>
        </p:grpSpPr>
        <p:sp>
          <p:nvSpPr>
            <p:cNvPr id="5" name="任意多边形 4"/>
            <p:cNvSpPr/>
            <p:nvPr/>
          </p:nvSpPr>
          <p:spPr>
            <a:xfrm>
              <a:off x="238502" y="1651700"/>
              <a:ext cx="1570824" cy="290257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float</a:t>
              </a:r>
            </a:p>
            <a:p>
              <a:r>
                <a:rPr lang="en-US" altLang="zh-CN" sz="2400" dirty="0"/>
                <a:t>&gt;&gt;&gt; 3.22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3.22</a:t>
              </a:r>
            </a:p>
            <a:p>
              <a:r>
                <a:rPr lang="en-US" altLang="zh-CN" sz="2400" dirty="0"/>
                <a:t>&gt;&gt;&gt; 9.8e3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9800.0</a:t>
              </a:r>
            </a:p>
            <a:p>
              <a:r>
                <a:rPr lang="en-US" altLang="zh-CN" sz="2400" dirty="0"/>
                <a:t>&gt;&gt;&gt; -4.78e-2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-0.0478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(-4.78e-2)</a:t>
              </a:r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&lt;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class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'float'&gt;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343224" y="1656154"/>
              <a:ext cx="322892" cy="28156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548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复数型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22718"/>
                <a:ext cx="8229600" cy="3495836"/>
              </a:xfrm>
            </p:spPr>
            <p:txBody>
              <a:bodyPr/>
              <a:lstStyle/>
              <a:p>
                <a:r>
                  <a:rPr lang="en-US" altLang="zh-CN" dirty="0" smtClean="0"/>
                  <a:t>j=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rad>
                  </m:oMath>
                </a14:m>
                <a:r>
                  <a:rPr lang="zh-CN" altLang="en-US" dirty="0" smtClean="0"/>
                  <a:t>，则 </a:t>
                </a:r>
                <a:r>
                  <a:rPr lang="en-US" altLang="zh-CN" dirty="0" smtClean="0"/>
                  <a:t>j </a:t>
                </a:r>
                <a:r>
                  <a:rPr lang="zh-CN" altLang="en-US" dirty="0" smtClean="0"/>
                  <a:t>是虚数</a:t>
                </a:r>
                <a:endParaRPr lang="en-US" altLang="zh-CN" dirty="0" smtClean="0"/>
              </a:p>
              <a:p>
                <a:r>
                  <a:rPr lang="zh-CN" altLang="en-US" dirty="0" smtClean="0"/>
                  <a:t>实数</a:t>
                </a:r>
                <a:r>
                  <a:rPr lang="en-US" altLang="zh-CN" dirty="0" smtClean="0"/>
                  <a:t>+</a:t>
                </a:r>
                <a:r>
                  <a:rPr lang="zh-CN" altLang="en-US" dirty="0" smtClean="0"/>
                  <a:t>虚数 就是复数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虚数部分必须有</a:t>
                </a:r>
                <a:r>
                  <a:rPr lang="en-US" altLang="zh-CN" dirty="0" smtClean="0"/>
                  <a:t>j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22718"/>
                <a:ext cx="8229600" cy="3495836"/>
              </a:xfrm>
              <a:blipFill rotWithShape="0">
                <a:blip r:embed="rId2"/>
                <a:stretch>
                  <a:fillRect l="-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716016" y="1337177"/>
            <a:ext cx="2952328" cy="3394811"/>
            <a:chOff x="578848" y="2245936"/>
            <a:chExt cx="1483813" cy="3170631"/>
          </a:xfrm>
        </p:grpSpPr>
        <p:sp>
          <p:nvSpPr>
            <p:cNvPr id="5" name="任意多边形 4"/>
            <p:cNvSpPr/>
            <p:nvPr/>
          </p:nvSpPr>
          <p:spPr>
            <a:xfrm>
              <a:off x="578848" y="2255683"/>
              <a:ext cx="1483813" cy="316088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lnSpc>
                  <a:spcPct val="85000"/>
                </a:lnSpc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complex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3j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chemeClr val="accent1"/>
                  </a:solidFill>
                </a:rPr>
                <a:t>3j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(3j)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&lt;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class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'complex'&gt;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5+0j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chemeClr val="accent1"/>
                  </a:solidFill>
                </a:rPr>
                <a:t>(5+0j)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(5+0j)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&lt;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class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'complex'&gt;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87420" y="2245936"/>
              <a:ext cx="411132" cy="33626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54</a:t>
            </a:fld>
            <a:endParaRPr lang="zh-CN" altLang="en-US" dirty="0"/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827584" y="2837385"/>
            <a:ext cx="2952328" cy="1894602"/>
            <a:chOff x="584067" y="3915110"/>
            <a:chExt cx="1483813" cy="1769490"/>
          </a:xfrm>
        </p:grpSpPr>
        <p:sp>
          <p:nvSpPr>
            <p:cNvPr id="10" name="任意多边形 9"/>
            <p:cNvSpPr/>
            <p:nvPr/>
          </p:nvSpPr>
          <p:spPr>
            <a:xfrm>
              <a:off x="584067" y="3921789"/>
              <a:ext cx="1483813" cy="176281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lnSpc>
                  <a:spcPct val="85000"/>
                </a:lnSpc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complex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2.4+5.6j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chemeClr val="accent1"/>
                  </a:solidFill>
                </a:rPr>
                <a:t>(2.4+5.6j)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(2.4+5.6j)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</a:rPr>
                <a:t>&lt;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class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'complex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'&gt;</a:t>
              </a:r>
              <a:endParaRPr lang="en-US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656448" y="3915110"/>
              <a:ext cx="411132" cy="33626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10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复数型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复数可以分离实数部分和虚数部分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复数</a:t>
            </a:r>
            <a:r>
              <a:rPr lang="en-US" altLang="zh-CN" dirty="0" smtClean="0"/>
              <a:t>.real</a:t>
            </a:r>
          </a:p>
          <a:p>
            <a:pPr lvl="1"/>
            <a:r>
              <a:rPr lang="zh-CN" altLang="en-US" dirty="0" smtClean="0"/>
              <a:t>复数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imag</a:t>
            </a:r>
            <a:endParaRPr lang="en-US" altLang="zh-CN" dirty="0" smtClean="0"/>
          </a:p>
          <a:p>
            <a:r>
              <a:rPr lang="zh-CN" altLang="en-US" dirty="0" smtClean="0"/>
              <a:t>复数的共轭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复数</a:t>
            </a:r>
            <a:r>
              <a:rPr lang="en-US" altLang="zh-CN" dirty="0" smtClean="0"/>
              <a:t>.conjugate()</a:t>
            </a:r>
          </a:p>
          <a:p>
            <a:pPr lvl="1"/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5580113" y="1018430"/>
            <a:ext cx="2448271" cy="3607059"/>
            <a:chOff x="578847" y="1902609"/>
            <a:chExt cx="1859390" cy="2814231"/>
          </a:xfrm>
        </p:grpSpPr>
        <p:sp>
          <p:nvSpPr>
            <p:cNvPr id="5" name="任意多边形 4"/>
            <p:cNvSpPr/>
            <p:nvPr/>
          </p:nvSpPr>
          <p:spPr>
            <a:xfrm>
              <a:off x="578847" y="1902609"/>
              <a:ext cx="1859390" cy="281423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000" dirty="0" smtClean="0"/>
                <a:t>&gt;&gt;</a:t>
              </a:r>
              <a:r>
                <a:rPr lang="en-US" altLang="zh-CN" sz="2400" dirty="0" smtClean="0"/>
                <a:t>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complex</a:t>
              </a:r>
            </a:p>
            <a:p>
              <a:r>
                <a:rPr lang="en-US" altLang="zh-CN" sz="2400" dirty="0"/>
                <a:t>&gt;&gt;&gt; x = 2.4+5.6j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x.imag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5.6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x.real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2.4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x.conjugate</a:t>
              </a:r>
              <a:r>
                <a:rPr lang="en-US" altLang="zh-CN" sz="2400" dirty="0"/>
                <a:t>()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(2.4-5.6j)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88222" y="1934716"/>
              <a:ext cx="492192" cy="29494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71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2.3.2 </a:t>
            </a:r>
            <a:r>
              <a:rPr lang="zh-CN" altLang="zh-CN" dirty="0" smtClean="0"/>
              <a:t>序列</a:t>
            </a:r>
            <a:r>
              <a:rPr lang="zh-CN" altLang="zh-CN" dirty="0"/>
              <a:t>类型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56</a:t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26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1767503" y="3713365"/>
            <a:ext cx="1798329" cy="276225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anchor="ctr"/>
          <a:lstStyle/>
          <a:p>
            <a:pPr>
              <a:defRPr/>
            </a:pPr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range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序列类型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63261" y="1566793"/>
            <a:ext cx="99163" cy="43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/>
          </a:p>
        </p:txBody>
      </p:sp>
      <p:sp>
        <p:nvSpPr>
          <p:cNvPr id="6" name="矩形 5"/>
          <p:cNvSpPr/>
          <p:nvPr/>
        </p:nvSpPr>
        <p:spPr>
          <a:xfrm>
            <a:off x="4004797" y="3317248"/>
            <a:ext cx="100800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/>
          </a:p>
        </p:txBody>
      </p:sp>
      <p:sp>
        <p:nvSpPr>
          <p:cNvPr id="7" name="矩形 6"/>
          <p:cNvSpPr/>
          <p:nvPr/>
        </p:nvSpPr>
        <p:spPr>
          <a:xfrm>
            <a:off x="4386551" y="2472957"/>
            <a:ext cx="1008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/>
          </a:p>
        </p:txBody>
      </p:sp>
      <p:sp>
        <p:nvSpPr>
          <p:cNvPr id="8" name="圆角矩形 7"/>
          <p:cNvSpPr/>
          <p:nvPr/>
        </p:nvSpPr>
        <p:spPr>
          <a:xfrm>
            <a:off x="3533776" y="1059582"/>
            <a:ext cx="802481" cy="5524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700" dirty="0">
                <a:latin typeface="Impact" panose="020B0806030902050204" pitchFamily="34" charset="0"/>
                <a:ea typeface="微软雅黑" pitchFamily="34" charset="-122"/>
              </a:rPr>
              <a:t>01</a:t>
            </a:r>
            <a:endParaRPr lang="zh-CN" altLang="en-US" sz="2700" dirty="0"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16004" y="1116732"/>
            <a:ext cx="1363265" cy="276225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rgbClr val="FFD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字符串</a:t>
            </a:r>
          </a:p>
        </p:txBody>
      </p:sp>
      <p:sp>
        <p:nvSpPr>
          <p:cNvPr id="10" name="椭圆 9"/>
          <p:cNvSpPr/>
          <p:nvPr/>
        </p:nvSpPr>
        <p:spPr>
          <a:xfrm>
            <a:off x="4280297" y="1182216"/>
            <a:ext cx="108000" cy="108000"/>
          </a:xfrm>
          <a:prstGeom prst="ellipse">
            <a:avLst/>
          </a:prstGeom>
          <a:solidFill>
            <a:srgbClr val="FFC000"/>
          </a:solidFill>
          <a:ln>
            <a:solidFill>
              <a:srgbClr val="FFD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1" name="圆角矩形 10"/>
          <p:cNvSpPr/>
          <p:nvPr/>
        </p:nvSpPr>
        <p:spPr>
          <a:xfrm>
            <a:off x="3861198" y="1985675"/>
            <a:ext cx="801290" cy="55126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700" dirty="0">
                <a:latin typeface="Impact" panose="020B0806030902050204" pitchFamily="34" charset="0"/>
                <a:ea typeface="微软雅黑" pitchFamily="34" charset="-122"/>
              </a:rPr>
              <a:t>02</a:t>
            </a:r>
            <a:endParaRPr lang="zh-CN" altLang="en-US" sz="2700" dirty="0"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43177" y="2085092"/>
            <a:ext cx="1363265" cy="276225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列表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771901" y="2816349"/>
            <a:ext cx="802481" cy="552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700" dirty="0">
                <a:latin typeface="Impact" panose="020B0806030902050204" pitchFamily="34" charset="0"/>
                <a:ea typeface="微软雅黑" pitchFamily="34" charset="-122"/>
              </a:rPr>
              <a:t>03</a:t>
            </a:r>
            <a:endParaRPr lang="zh-CN" altLang="en-US" sz="2700" dirty="0"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505325" y="2911476"/>
            <a:ext cx="1363266" cy="276225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3500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元组</a:t>
            </a:r>
          </a:p>
        </p:txBody>
      </p:sp>
      <p:sp>
        <p:nvSpPr>
          <p:cNvPr id="16" name="椭圆 15"/>
          <p:cNvSpPr/>
          <p:nvPr/>
        </p:nvSpPr>
        <p:spPr>
          <a:xfrm>
            <a:off x="4593431" y="2963988"/>
            <a:ext cx="138113" cy="1381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7" name="文本框 7"/>
          <p:cNvSpPr txBox="1"/>
          <p:nvPr/>
        </p:nvSpPr>
        <p:spPr>
          <a:xfrm>
            <a:off x="4344397" y="1383095"/>
            <a:ext cx="37040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单引号、双引号、三引号内的都是字符串，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不可变类型</a:t>
            </a:r>
          </a:p>
        </p:txBody>
      </p:sp>
      <p:sp>
        <p:nvSpPr>
          <p:cNvPr id="18" name="文本框 24"/>
          <p:cNvSpPr txBox="1"/>
          <p:nvPr/>
        </p:nvSpPr>
        <p:spPr>
          <a:xfrm>
            <a:off x="525187" y="2373396"/>
            <a:ext cx="3530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 smtClean="0"/>
              <a:t>强大</a:t>
            </a:r>
            <a:r>
              <a:rPr lang="zh-CN" altLang="en-US" sz="1800" dirty="0"/>
              <a:t>的类型，用方括号 </a:t>
            </a:r>
            <a:r>
              <a:rPr lang="en-US" altLang="zh-CN" sz="1800" dirty="0"/>
              <a:t>[] </a:t>
            </a:r>
            <a:r>
              <a:rPr lang="zh-CN" altLang="en-US" sz="1800" dirty="0"/>
              <a:t>界别，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</a:rPr>
              <a:t>可变类型</a:t>
            </a:r>
          </a:p>
        </p:txBody>
      </p:sp>
      <p:sp>
        <p:nvSpPr>
          <p:cNvPr id="19" name="文本框 29"/>
          <p:cNvSpPr txBox="1"/>
          <p:nvPr/>
        </p:nvSpPr>
        <p:spPr>
          <a:xfrm>
            <a:off x="4662487" y="3205146"/>
            <a:ext cx="29867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/>
              <a:t>与列表相似，用小括号 </a:t>
            </a:r>
            <a:r>
              <a:rPr lang="en-US" altLang="zh-CN" sz="1800" dirty="0"/>
              <a:t>() </a:t>
            </a:r>
            <a:r>
              <a:rPr lang="zh-CN" altLang="en-US" sz="1800" dirty="0"/>
              <a:t>界别，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</a:rPr>
              <a:t>不可变类型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57</a:t>
            </a:fld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377712" y="1130718"/>
            <a:ext cx="2243139" cy="646331"/>
            <a:chOff x="457199" y="1569591"/>
            <a:chExt cx="2243139" cy="646331"/>
          </a:xfrm>
        </p:grpSpPr>
        <p:sp>
          <p:nvSpPr>
            <p:cNvPr id="3" name="矩形 2"/>
            <p:cNvSpPr/>
            <p:nvPr/>
          </p:nvSpPr>
          <p:spPr>
            <a:xfrm>
              <a:off x="457199" y="1569591"/>
              <a:ext cx="22431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序列类型是一种容器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通过索引访问成员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419239" y="1951194"/>
              <a:ext cx="150960" cy="199421"/>
            </a:xfrm>
            <a:custGeom>
              <a:avLst/>
              <a:gdLst>
                <a:gd name="T0" fmla="*/ 833535 w 3532"/>
                <a:gd name="T1" fmla="*/ 1260369 h 4681"/>
                <a:gd name="T2" fmla="*/ 912977 w 3532"/>
                <a:gd name="T3" fmla="*/ 1253043 h 4681"/>
                <a:gd name="T4" fmla="*/ 985901 w 3532"/>
                <a:gd name="T5" fmla="*/ 1242462 h 4681"/>
                <a:gd name="T6" fmla="*/ 1052714 w 3532"/>
                <a:gd name="T7" fmla="*/ 1229032 h 4681"/>
                <a:gd name="T8" fmla="*/ 1113009 w 3532"/>
                <a:gd name="T9" fmla="*/ 1211940 h 4681"/>
                <a:gd name="T10" fmla="*/ 1167600 w 3532"/>
                <a:gd name="T11" fmla="*/ 1191592 h 4681"/>
                <a:gd name="T12" fmla="*/ 1216081 w 3532"/>
                <a:gd name="T13" fmla="*/ 1169209 h 4681"/>
                <a:gd name="T14" fmla="*/ 1259265 w 3532"/>
                <a:gd name="T15" fmla="*/ 1143570 h 4681"/>
                <a:gd name="T16" fmla="*/ 1296745 w 3532"/>
                <a:gd name="T17" fmla="*/ 1115082 h 4681"/>
                <a:gd name="T18" fmla="*/ 1329745 w 3532"/>
                <a:gd name="T19" fmla="*/ 1085374 h 4681"/>
                <a:gd name="T20" fmla="*/ 1357448 w 3532"/>
                <a:gd name="T21" fmla="*/ 1052817 h 4681"/>
                <a:gd name="T22" fmla="*/ 1381077 w 3532"/>
                <a:gd name="T23" fmla="*/ 1018632 h 4681"/>
                <a:gd name="T24" fmla="*/ 1400632 w 3532"/>
                <a:gd name="T25" fmla="*/ 982412 h 4681"/>
                <a:gd name="T26" fmla="*/ 1415298 w 3532"/>
                <a:gd name="T27" fmla="*/ 944971 h 4681"/>
                <a:gd name="T28" fmla="*/ 1426705 w 3532"/>
                <a:gd name="T29" fmla="*/ 905903 h 4681"/>
                <a:gd name="T30" fmla="*/ 1434038 w 3532"/>
                <a:gd name="T31" fmla="*/ 866020 h 4681"/>
                <a:gd name="T32" fmla="*/ 1438112 w 3532"/>
                <a:gd name="T33" fmla="*/ 824917 h 4681"/>
                <a:gd name="T34" fmla="*/ 1438927 w 3532"/>
                <a:gd name="T35" fmla="*/ 782999 h 4681"/>
                <a:gd name="T36" fmla="*/ 1437297 w 3532"/>
                <a:gd name="T37" fmla="*/ 740268 h 4681"/>
                <a:gd name="T38" fmla="*/ 1432409 w 3532"/>
                <a:gd name="T39" fmla="*/ 697130 h 4681"/>
                <a:gd name="T40" fmla="*/ 1422224 w 3532"/>
                <a:gd name="T41" fmla="*/ 639748 h 4681"/>
                <a:gd name="T42" fmla="*/ 1400224 w 3532"/>
                <a:gd name="T43" fmla="*/ 552658 h 4681"/>
                <a:gd name="T44" fmla="*/ 1371299 w 3532"/>
                <a:gd name="T45" fmla="*/ 467602 h 4681"/>
                <a:gd name="T46" fmla="*/ 1337485 w 3532"/>
                <a:gd name="T47" fmla="*/ 384988 h 4681"/>
                <a:gd name="T48" fmla="*/ 1300819 w 3532"/>
                <a:gd name="T49" fmla="*/ 306851 h 4681"/>
                <a:gd name="T50" fmla="*/ 1262931 w 3532"/>
                <a:gd name="T51" fmla="*/ 234004 h 4681"/>
                <a:gd name="T52" fmla="*/ 1213636 w 3532"/>
                <a:gd name="T53" fmla="*/ 148542 h 4681"/>
                <a:gd name="T54" fmla="*/ 1152119 w 3532"/>
                <a:gd name="T55" fmla="*/ 52091 h 4681"/>
                <a:gd name="T56" fmla="*/ 1115861 w 3532"/>
                <a:gd name="T57" fmla="*/ 0 h 4681"/>
                <a:gd name="T58" fmla="*/ 314103 w 3532"/>
                <a:gd name="T59" fmla="*/ 13837 h 4681"/>
                <a:gd name="T60" fmla="*/ 268882 w 3532"/>
                <a:gd name="T61" fmla="*/ 79765 h 4681"/>
                <a:gd name="T62" fmla="*/ 201254 w 3532"/>
                <a:gd name="T63" fmla="*/ 189645 h 4681"/>
                <a:gd name="T64" fmla="*/ 163774 w 3532"/>
                <a:gd name="T65" fmla="*/ 257608 h 4681"/>
                <a:gd name="T66" fmla="*/ 125886 w 3532"/>
                <a:gd name="T67" fmla="*/ 332083 h 4681"/>
                <a:gd name="T68" fmla="*/ 90035 w 3532"/>
                <a:gd name="T69" fmla="*/ 411848 h 4681"/>
                <a:gd name="T70" fmla="*/ 57850 w 3532"/>
                <a:gd name="T71" fmla="*/ 495683 h 4681"/>
                <a:gd name="T72" fmla="*/ 30962 w 3532"/>
                <a:gd name="T73" fmla="*/ 581959 h 4681"/>
                <a:gd name="T74" fmla="*/ 11815 w 3532"/>
                <a:gd name="T75" fmla="*/ 668235 h 4681"/>
                <a:gd name="T76" fmla="*/ 5296 w 3532"/>
                <a:gd name="T77" fmla="*/ 711374 h 4681"/>
                <a:gd name="T78" fmla="*/ 1222 w 3532"/>
                <a:gd name="T79" fmla="*/ 754512 h 4681"/>
                <a:gd name="T80" fmla="*/ 0 w 3532"/>
                <a:gd name="T81" fmla="*/ 796836 h 4681"/>
                <a:gd name="T82" fmla="*/ 2037 w 3532"/>
                <a:gd name="T83" fmla="*/ 838347 h 4681"/>
                <a:gd name="T84" fmla="*/ 7333 w 3532"/>
                <a:gd name="T85" fmla="*/ 879450 h 4681"/>
                <a:gd name="T86" fmla="*/ 16296 w 3532"/>
                <a:gd name="T87" fmla="*/ 919332 h 4681"/>
                <a:gd name="T88" fmla="*/ 28925 w 3532"/>
                <a:gd name="T89" fmla="*/ 957587 h 4681"/>
                <a:gd name="T90" fmla="*/ 45221 w 3532"/>
                <a:gd name="T91" fmla="*/ 994621 h 4681"/>
                <a:gd name="T92" fmla="*/ 65591 w 3532"/>
                <a:gd name="T93" fmla="*/ 1030027 h 4681"/>
                <a:gd name="T94" fmla="*/ 90442 w 3532"/>
                <a:gd name="T95" fmla="*/ 1063805 h 4681"/>
                <a:gd name="T96" fmla="*/ 120182 w 3532"/>
                <a:gd name="T97" fmla="*/ 1095548 h 4681"/>
                <a:gd name="T98" fmla="*/ 154811 w 3532"/>
                <a:gd name="T99" fmla="*/ 1124849 h 4681"/>
                <a:gd name="T100" fmla="*/ 193921 w 3532"/>
                <a:gd name="T101" fmla="*/ 1152116 h 4681"/>
                <a:gd name="T102" fmla="*/ 239142 w 3532"/>
                <a:gd name="T103" fmla="*/ 1176941 h 4681"/>
                <a:gd name="T104" fmla="*/ 289659 w 3532"/>
                <a:gd name="T105" fmla="*/ 1198510 h 4681"/>
                <a:gd name="T106" fmla="*/ 346288 w 3532"/>
                <a:gd name="T107" fmla="*/ 1218044 h 4681"/>
                <a:gd name="T108" fmla="*/ 408212 w 3532"/>
                <a:gd name="T109" fmla="*/ 1233509 h 4681"/>
                <a:gd name="T110" fmla="*/ 477062 w 3532"/>
                <a:gd name="T111" fmla="*/ 1246532 h 4681"/>
                <a:gd name="T112" fmla="*/ 552023 w 3532"/>
                <a:gd name="T113" fmla="*/ 1255892 h 4681"/>
                <a:gd name="T114" fmla="*/ 634317 w 3532"/>
                <a:gd name="T115" fmla="*/ 1261589 h 4681"/>
                <a:gd name="T116" fmla="*/ 1330967 w 3532"/>
                <a:gd name="T117" fmla="*/ 1905000 h 468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532" h="4681">
                  <a:moveTo>
                    <a:pt x="1976" y="3100"/>
                  </a:moveTo>
                  <a:lnTo>
                    <a:pt x="1976" y="3100"/>
                  </a:lnTo>
                  <a:lnTo>
                    <a:pt x="2046" y="3097"/>
                  </a:lnTo>
                  <a:lnTo>
                    <a:pt x="2113" y="3091"/>
                  </a:lnTo>
                  <a:lnTo>
                    <a:pt x="2178" y="3086"/>
                  </a:lnTo>
                  <a:lnTo>
                    <a:pt x="2241" y="3079"/>
                  </a:lnTo>
                  <a:lnTo>
                    <a:pt x="2302" y="3071"/>
                  </a:lnTo>
                  <a:lnTo>
                    <a:pt x="2362" y="3063"/>
                  </a:lnTo>
                  <a:lnTo>
                    <a:pt x="2420" y="3053"/>
                  </a:lnTo>
                  <a:lnTo>
                    <a:pt x="2477" y="3043"/>
                  </a:lnTo>
                  <a:lnTo>
                    <a:pt x="2530" y="3031"/>
                  </a:lnTo>
                  <a:lnTo>
                    <a:pt x="2584" y="3020"/>
                  </a:lnTo>
                  <a:lnTo>
                    <a:pt x="2634" y="3006"/>
                  </a:lnTo>
                  <a:lnTo>
                    <a:pt x="2684" y="2993"/>
                  </a:lnTo>
                  <a:lnTo>
                    <a:pt x="2732" y="2978"/>
                  </a:lnTo>
                  <a:lnTo>
                    <a:pt x="2777" y="2962"/>
                  </a:lnTo>
                  <a:lnTo>
                    <a:pt x="2823" y="2945"/>
                  </a:lnTo>
                  <a:lnTo>
                    <a:pt x="2866" y="2928"/>
                  </a:lnTo>
                  <a:lnTo>
                    <a:pt x="2907" y="2911"/>
                  </a:lnTo>
                  <a:lnTo>
                    <a:pt x="2947" y="2892"/>
                  </a:lnTo>
                  <a:lnTo>
                    <a:pt x="2985" y="2873"/>
                  </a:lnTo>
                  <a:lnTo>
                    <a:pt x="3021" y="2852"/>
                  </a:lnTo>
                  <a:lnTo>
                    <a:pt x="3057" y="2831"/>
                  </a:lnTo>
                  <a:lnTo>
                    <a:pt x="3091" y="2810"/>
                  </a:lnTo>
                  <a:lnTo>
                    <a:pt x="3123" y="2788"/>
                  </a:lnTo>
                  <a:lnTo>
                    <a:pt x="3154" y="2764"/>
                  </a:lnTo>
                  <a:lnTo>
                    <a:pt x="3183" y="2740"/>
                  </a:lnTo>
                  <a:lnTo>
                    <a:pt x="3212" y="2716"/>
                  </a:lnTo>
                  <a:lnTo>
                    <a:pt x="3239" y="2692"/>
                  </a:lnTo>
                  <a:lnTo>
                    <a:pt x="3264" y="2667"/>
                  </a:lnTo>
                  <a:lnTo>
                    <a:pt x="3288" y="2640"/>
                  </a:lnTo>
                  <a:lnTo>
                    <a:pt x="3311" y="2614"/>
                  </a:lnTo>
                  <a:lnTo>
                    <a:pt x="3332" y="2587"/>
                  </a:lnTo>
                  <a:lnTo>
                    <a:pt x="3353" y="2560"/>
                  </a:lnTo>
                  <a:lnTo>
                    <a:pt x="3372" y="2531"/>
                  </a:lnTo>
                  <a:lnTo>
                    <a:pt x="3390" y="2503"/>
                  </a:lnTo>
                  <a:lnTo>
                    <a:pt x="3407" y="2473"/>
                  </a:lnTo>
                  <a:lnTo>
                    <a:pt x="3423" y="2444"/>
                  </a:lnTo>
                  <a:lnTo>
                    <a:pt x="3438" y="2414"/>
                  </a:lnTo>
                  <a:lnTo>
                    <a:pt x="3451" y="2384"/>
                  </a:lnTo>
                  <a:lnTo>
                    <a:pt x="3463" y="2353"/>
                  </a:lnTo>
                  <a:lnTo>
                    <a:pt x="3474" y="2322"/>
                  </a:lnTo>
                  <a:lnTo>
                    <a:pt x="3485" y="2290"/>
                  </a:lnTo>
                  <a:lnTo>
                    <a:pt x="3493" y="2259"/>
                  </a:lnTo>
                  <a:lnTo>
                    <a:pt x="3502" y="2226"/>
                  </a:lnTo>
                  <a:lnTo>
                    <a:pt x="3509" y="2194"/>
                  </a:lnTo>
                  <a:lnTo>
                    <a:pt x="3514" y="2161"/>
                  </a:lnTo>
                  <a:lnTo>
                    <a:pt x="3520" y="2128"/>
                  </a:lnTo>
                  <a:lnTo>
                    <a:pt x="3524" y="2094"/>
                  </a:lnTo>
                  <a:lnTo>
                    <a:pt x="3528" y="2060"/>
                  </a:lnTo>
                  <a:lnTo>
                    <a:pt x="3530" y="2027"/>
                  </a:lnTo>
                  <a:lnTo>
                    <a:pt x="3532" y="1993"/>
                  </a:lnTo>
                  <a:lnTo>
                    <a:pt x="3532" y="1958"/>
                  </a:lnTo>
                  <a:lnTo>
                    <a:pt x="3532" y="1924"/>
                  </a:lnTo>
                  <a:lnTo>
                    <a:pt x="3531" y="1889"/>
                  </a:lnTo>
                  <a:lnTo>
                    <a:pt x="3530" y="1854"/>
                  </a:lnTo>
                  <a:lnTo>
                    <a:pt x="3528" y="1819"/>
                  </a:lnTo>
                  <a:lnTo>
                    <a:pt x="3525" y="1784"/>
                  </a:lnTo>
                  <a:lnTo>
                    <a:pt x="3521" y="1748"/>
                  </a:lnTo>
                  <a:lnTo>
                    <a:pt x="3516" y="1713"/>
                  </a:lnTo>
                  <a:lnTo>
                    <a:pt x="3511" y="1678"/>
                  </a:lnTo>
                  <a:lnTo>
                    <a:pt x="3505" y="1642"/>
                  </a:lnTo>
                  <a:lnTo>
                    <a:pt x="3491" y="1572"/>
                  </a:lnTo>
                  <a:lnTo>
                    <a:pt x="3475" y="1500"/>
                  </a:lnTo>
                  <a:lnTo>
                    <a:pt x="3458" y="1430"/>
                  </a:lnTo>
                  <a:lnTo>
                    <a:pt x="3437" y="1358"/>
                  </a:lnTo>
                  <a:lnTo>
                    <a:pt x="3416" y="1288"/>
                  </a:lnTo>
                  <a:lnTo>
                    <a:pt x="3391" y="1218"/>
                  </a:lnTo>
                  <a:lnTo>
                    <a:pt x="3366" y="1149"/>
                  </a:lnTo>
                  <a:lnTo>
                    <a:pt x="3340" y="1080"/>
                  </a:lnTo>
                  <a:lnTo>
                    <a:pt x="3311" y="1012"/>
                  </a:lnTo>
                  <a:lnTo>
                    <a:pt x="3283" y="946"/>
                  </a:lnTo>
                  <a:lnTo>
                    <a:pt x="3254" y="880"/>
                  </a:lnTo>
                  <a:lnTo>
                    <a:pt x="3223" y="816"/>
                  </a:lnTo>
                  <a:lnTo>
                    <a:pt x="3193" y="754"/>
                  </a:lnTo>
                  <a:lnTo>
                    <a:pt x="3162" y="693"/>
                  </a:lnTo>
                  <a:lnTo>
                    <a:pt x="3131" y="633"/>
                  </a:lnTo>
                  <a:lnTo>
                    <a:pt x="3100" y="575"/>
                  </a:lnTo>
                  <a:lnTo>
                    <a:pt x="3069" y="519"/>
                  </a:lnTo>
                  <a:lnTo>
                    <a:pt x="3038" y="466"/>
                  </a:lnTo>
                  <a:lnTo>
                    <a:pt x="2979" y="365"/>
                  </a:lnTo>
                  <a:lnTo>
                    <a:pt x="2924" y="275"/>
                  </a:lnTo>
                  <a:lnTo>
                    <a:pt x="2872" y="196"/>
                  </a:lnTo>
                  <a:lnTo>
                    <a:pt x="2828" y="128"/>
                  </a:lnTo>
                  <a:lnTo>
                    <a:pt x="2790" y="74"/>
                  </a:lnTo>
                  <a:lnTo>
                    <a:pt x="2763" y="34"/>
                  </a:lnTo>
                  <a:lnTo>
                    <a:pt x="2739" y="0"/>
                  </a:lnTo>
                  <a:lnTo>
                    <a:pt x="795" y="0"/>
                  </a:lnTo>
                  <a:lnTo>
                    <a:pt x="771" y="34"/>
                  </a:lnTo>
                  <a:lnTo>
                    <a:pt x="742" y="74"/>
                  </a:lnTo>
                  <a:lnTo>
                    <a:pt x="706" y="128"/>
                  </a:lnTo>
                  <a:lnTo>
                    <a:pt x="660" y="196"/>
                  </a:lnTo>
                  <a:lnTo>
                    <a:pt x="610" y="275"/>
                  </a:lnTo>
                  <a:lnTo>
                    <a:pt x="554" y="365"/>
                  </a:lnTo>
                  <a:lnTo>
                    <a:pt x="494" y="466"/>
                  </a:lnTo>
                  <a:lnTo>
                    <a:pt x="464" y="519"/>
                  </a:lnTo>
                  <a:lnTo>
                    <a:pt x="433" y="575"/>
                  </a:lnTo>
                  <a:lnTo>
                    <a:pt x="402" y="633"/>
                  </a:lnTo>
                  <a:lnTo>
                    <a:pt x="371" y="693"/>
                  </a:lnTo>
                  <a:lnTo>
                    <a:pt x="340" y="754"/>
                  </a:lnTo>
                  <a:lnTo>
                    <a:pt x="309" y="816"/>
                  </a:lnTo>
                  <a:lnTo>
                    <a:pt x="279" y="880"/>
                  </a:lnTo>
                  <a:lnTo>
                    <a:pt x="249" y="946"/>
                  </a:lnTo>
                  <a:lnTo>
                    <a:pt x="221" y="1012"/>
                  </a:lnTo>
                  <a:lnTo>
                    <a:pt x="194" y="1080"/>
                  </a:lnTo>
                  <a:lnTo>
                    <a:pt x="167" y="1149"/>
                  </a:lnTo>
                  <a:lnTo>
                    <a:pt x="142" y="1218"/>
                  </a:lnTo>
                  <a:lnTo>
                    <a:pt x="118" y="1288"/>
                  </a:lnTo>
                  <a:lnTo>
                    <a:pt x="96" y="1358"/>
                  </a:lnTo>
                  <a:lnTo>
                    <a:pt x="76" y="1430"/>
                  </a:lnTo>
                  <a:lnTo>
                    <a:pt x="58" y="1500"/>
                  </a:lnTo>
                  <a:lnTo>
                    <a:pt x="42" y="1572"/>
                  </a:lnTo>
                  <a:lnTo>
                    <a:pt x="29" y="1642"/>
                  </a:lnTo>
                  <a:lnTo>
                    <a:pt x="22" y="1678"/>
                  </a:lnTo>
                  <a:lnTo>
                    <a:pt x="17" y="1713"/>
                  </a:lnTo>
                  <a:lnTo>
                    <a:pt x="13" y="1748"/>
                  </a:lnTo>
                  <a:lnTo>
                    <a:pt x="9" y="1784"/>
                  </a:lnTo>
                  <a:lnTo>
                    <a:pt x="5" y="1819"/>
                  </a:lnTo>
                  <a:lnTo>
                    <a:pt x="3" y="1854"/>
                  </a:lnTo>
                  <a:lnTo>
                    <a:pt x="1" y="1889"/>
                  </a:lnTo>
                  <a:lnTo>
                    <a:pt x="0" y="1924"/>
                  </a:lnTo>
                  <a:lnTo>
                    <a:pt x="0" y="1958"/>
                  </a:lnTo>
                  <a:lnTo>
                    <a:pt x="1" y="1993"/>
                  </a:lnTo>
                  <a:lnTo>
                    <a:pt x="3" y="2027"/>
                  </a:lnTo>
                  <a:lnTo>
                    <a:pt x="5" y="2060"/>
                  </a:lnTo>
                  <a:lnTo>
                    <a:pt x="9" y="2094"/>
                  </a:lnTo>
                  <a:lnTo>
                    <a:pt x="13" y="2128"/>
                  </a:lnTo>
                  <a:lnTo>
                    <a:pt x="18" y="2161"/>
                  </a:lnTo>
                  <a:lnTo>
                    <a:pt x="24" y="2194"/>
                  </a:lnTo>
                  <a:lnTo>
                    <a:pt x="32" y="2226"/>
                  </a:lnTo>
                  <a:lnTo>
                    <a:pt x="40" y="2259"/>
                  </a:lnTo>
                  <a:lnTo>
                    <a:pt x="49" y="2290"/>
                  </a:lnTo>
                  <a:lnTo>
                    <a:pt x="59" y="2322"/>
                  </a:lnTo>
                  <a:lnTo>
                    <a:pt x="71" y="2353"/>
                  </a:lnTo>
                  <a:lnTo>
                    <a:pt x="82" y="2384"/>
                  </a:lnTo>
                  <a:lnTo>
                    <a:pt x="96" y="2414"/>
                  </a:lnTo>
                  <a:lnTo>
                    <a:pt x="111" y="2444"/>
                  </a:lnTo>
                  <a:lnTo>
                    <a:pt x="126" y="2473"/>
                  </a:lnTo>
                  <a:lnTo>
                    <a:pt x="143" y="2503"/>
                  </a:lnTo>
                  <a:lnTo>
                    <a:pt x="161" y="2531"/>
                  </a:lnTo>
                  <a:lnTo>
                    <a:pt x="180" y="2560"/>
                  </a:lnTo>
                  <a:lnTo>
                    <a:pt x="200" y="2587"/>
                  </a:lnTo>
                  <a:lnTo>
                    <a:pt x="222" y="2614"/>
                  </a:lnTo>
                  <a:lnTo>
                    <a:pt x="245" y="2640"/>
                  </a:lnTo>
                  <a:lnTo>
                    <a:pt x="269" y="2667"/>
                  </a:lnTo>
                  <a:lnTo>
                    <a:pt x="295" y="2692"/>
                  </a:lnTo>
                  <a:lnTo>
                    <a:pt x="322" y="2716"/>
                  </a:lnTo>
                  <a:lnTo>
                    <a:pt x="350" y="2740"/>
                  </a:lnTo>
                  <a:lnTo>
                    <a:pt x="380" y="2764"/>
                  </a:lnTo>
                  <a:lnTo>
                    <a:pt x="410" y="2788"/>
                  </a:lnTo>
                  <a:lnTo>
                    <a:pt x="443" y="2810"/>
                  </a:lnTo>
                  <a:lnTo>
                    <a:pt x="476" y="2831"/>
                  </a:lnTo>
                  <a:lnTo>
                    <a:pt x="512" y="2852"/>
                  </a:lnTo>
                  <a:lnTo>
                    <a:pt x="549" y="2873"/>
                  </a:lnTo>
                  <a:lnTo>
                    <a:pt x="587" y="2892"/>
                  </a:lnTo>
                  <a:lnTo>
                    <a:pt x="627" y="2911"/>
                  </a:lnTo>
                  <a:lnTo>
                    <a:pt x="668" y="2928"/>
                  </a:lnTo>
                  <a:lnTo>
                    <a:pt x="711" y="2945"/>
                  </a:lnTo>
                  <a:lnTo>
                    <a:pt x="756" y="2962"/>
                  </a:lnTo>
                  <a:lnTo>
                    <a:pt x="801" y="2978"/>
                  </a:lnTo>
                  <a:lnTo>
                    <a:pt x="850" y="2993"/>
                  </a:lnTo>
                  <a:lnTo>
                    <a:pt x="899" y="3006"/>
                  </a:lnTo>
                  <a:lnTo>
                    <a:pt x="949" y="3020"/>
                  </a:lnTo>
                  <a:lnTo>
                    <a:pt x="1002" y="3031"/>
                  </a:lnTo>
                  <a:lnTo>
                    <a:pt x="1057" y="3043"/>
                  </a:lnTo>
                  <a:lnTo>
                    <a:pt x="1113" y="3053"/>
                  </a:lnTo>
                  <a:lnTo>
                    <a:pt x="1171" y="3063"/>
                  </a:lnTo>
                  <a:lnTo>
                    <a:pt x="1231" y="3071"/>
                  </a:lnTo>
                  <a:lnTo>
                    <a:pt x="1292" y="3079"/>
                  </a:lnTo>
                  <a:lnTo>
                    <a:pt x="1355" y="3086"/>
                  </a:lnTo>
                  <a:lnTo>
                    <a:pt x="1420" y="3091"/>
                  </a:lnTo>
                  <a:lnTo>
                    <a:pt x="1488" y="3097"/>
                  </a:lnTo>
                  <a:lnTo>
                    <a:pt x="1557" y="3100"/>
                  </a:lnTo>
                  <a:lnTo>
                    <a:pt x="1557" y="4235"/>
                  </a:lnTo>
                  <a:lnTo>
                    <a:pt x="266" y="4681"/>
                  </a:lnTo>
                  <a:lnTo>
                    <a:pt x="3267" y="4681"/>
                  </a:lnTo>
                  <a:lnTo>
                    <a:pt x="1976" y="4235"/>
                  </a:lnTo>
                  <a:lnTo>
                    <a:pt x="1976" y="310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tIns="90000" bIns="64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3645695" y="2145369"/>
            <a:ext cx="136922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5" name="圆角矩形 24"/>
          <p:cNvSpPr/>
          <p:nvPr/>
        </p:nvSpPr>
        <p:spPr>
          <a:xfrm>
            <a:off x="3444765" y="3579862"/>
            <a:ext cx="801290" cy="55126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700" dirty="0" smtClean="0">
                <a:latin typeface="Impact" panose="020B0806030902050204" pitchFamily="34" charset="0"/>
                <a:ea typeface="微软雅黑" pitchFamily="34" charset="-122"/>
              </a:rPr>
              <a:t>04</a:t>
            </a:r>
          </a:p>
        </p:txBody>
      </p:sp>
      <p:sp>
        <p:nvSpPr>
          <p:cNvPr id="27" name="文本框 24"/>
          <p:cNvSpPr txBox="1"/>
          <p:nvPr/>
        </p:nvSpPr>
        <p:spPr>
          <a:xfrm>
            <a:off x="457200" y="3989590"/>
            <a:ext cx="31135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/>
              <a:t>用</a:t>
            </a:r>
            <a:r>
              <a:rPr lang="en-US" altLang="zh-CN" sz="1800" dirty="0"/>
              <a:t>range()</a:t>
            </a:r>
            <a:r>
              <a:rPr lang="zh-CN" altLang="en-US" sz="1800" dirty="0"/>
              <a:t>函数生成一个不可变的数字</a:t>
            </a:r>
            <a:r>
              <a:rPr lang="zh-CN" altLang="en-US" sz="1800" dirty="0" smtClean="0"/>
              <a:t>序列，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</a:rPr>
              <a:t>不可变类型</a:t>
            </a:r>
          </a:p>
        </p:txBody>
      </p:sp>
      <p:sp>
        <p:nvSpPr>
          <p:cNvPr id="28" name="椭圆 27"/>
          <p:cNvSpPr/>
          <p:nvPr/>
        </p:nvSpPr>
        <p:spPr>
          <a:xfrm>
            <a:off x="3249085" y="3789595"/>
            <a:ext cx="126000" cy="126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5177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786" y="404574"/>
            <a:ext cx="8229600" cy="504056"/>
          </a:xfrm>
        </p:spPr>
        <p:txBody>
          <a:bodyPr/>
          <a:lstStyle/>
          <a:p>
            <a:r>
              <a:rPr lang="zh-CN" altLang="en-US" dirty="0" smtClean="0"/>
              <a:t>字符串的表示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3445" y="987574"/>
            <a:ext cx="7783011" cy="3495836"/>
          </a:xfrm>
        </p:spPr>
        <p:txBody>
          <a:bodyPr/>
          <a:lstStyle/>
          <a:p>
            <a:r>
              <a:rPr lang="zh-CN" altLang="en-US" dirty="0" smtClean="0"/>
              <a:t>单引号</a:t>
            </a:r>
            <a:endParaRPr lang="en-US" altLang="zh-CN" dirty="0" smtClean="0"/>
          </a:p>
          <a:p>
            <a:r>
              <a:rPr lang="zh-CN" altLang="en-US" dirty="0" smtClean="0"/>
              <a:t>双引号</a:t>
            </a:r>
            <a:endParaRPr lang="en-US" altLang="zh-CN" dirty="0" smtClean="0"/>
          </a:p>
          <a:p>
            <a:r>
              <a:rPr lang="zh-CN" altLang="en-US" dirty="0" smtClean="0"/>
              <a:t>三引号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3347864" y="1005278"/>
            <a:ext cx="4464496" cy="3711859"/>
            <a:chOff x="548640" y="2121409"/>
            <a:chExt cx="2666038" cy="3101492"/>
          </a:xfrm>
        </p:grpSpPr>
        <p:sp>
          <p:nvSpPr>
            <p:cNvPr id="5" name="任意多边形 4"/>
            <p:cNvSpPr/>
            <p:nvPr/>
          </p:nvSpPr>
          <p:spPr>
            <a:xfrm>
              <a:off x="548640" y="2121409"/>
              <a:ext cx="2666038" cy="310149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myString</a:t>
              </a:r>
              <a:r>
                <a:rPr lang="en-US" altLang="zh-CN" sz="2200" dirty="0"/>
                <a:t> =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>
                  <a:solidFill>
                    <a:srgbClr val="92D050"/>
                  </a:solidFill>
                </a:rPr>
                <a:t>Hello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 </a:t>
              </a:r>
              <a:r>
                <a:rPr lang="en-US" altLang="zh-CN" sz="2200" dirty="0">
                  <a:solidFill>
                    <a:srgbClr val="92D050"/>
                  </a:solidFill>
                </a:rPr>
                <a:t>World!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200" dirty="0" smtClean="0"/>
                <a:t>(</a:t>
              </a:r>
              <a:r>
                <a:rPr lang="en-US" altLang="zh-CN" sz="2200" dirty="0" err="1" smtClean="0"/>
                <a:t>myString</a:t>
              </a:r>
              <a:r>
                <a:rPr lang="en-US" altLang="zh-CN" sz="2200" dirty="0" smtClean="0"/>
                <a:t>)</a:t>
              </a:r>
              <a:endParaRPr lang="en-US" altLang="zh-CN" sz="2200" dirty="0"/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Hello World!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myString</a:t>
              </a:r>
              <a:r>
                <a:rPr lang="en-US" altLang="zh-CN" sz="2200" dirty="0"/>
                <a:t> =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"Hello World!"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200" dirty="0" smtClean="0"/>
                <a:t>(</a:t>
              </a:r>
              <a:r>
                <a:rPr lang="en-US" altLang="zh-CN" sz="2200" dirty="0" err="1" smtClean="0"/>
                <a:t>myString</a:t>
              </a:r>
              <a:r>
                <a:rPr lang="en-US" altLang="zh-CN" sz="2200" dirty="0" smtClean="0"/>
                <a:t>)</a:t>
              </a:r>
              <a:endParaRPr lang="en-US" altLang="zh-CN" sz="2200" dirty="0"/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Hello World!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myString</a:t>
              </a:r>
              <a:r>
                <a:rPr lang="en-US" altLang="zh-CN" sz="2200" dirty="0"/>
                <a:t> =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'''Hello World!'''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200" dirty="0" smtClean="0"/>
                <a:t>(</a:t>
              </a:r>
              <a:r>
                <a:rPr lang="en-US" altLang="zh-CN" sz="2200" dirty="0" err="1" smtClean="0"/>
                <a:t>myString</a:t>
              </a:r>
              <a:r>
                <a:rPr lang="en-US" altLang="zh-CN" sz="2200" dirty="0" smtClean="0"/>
                <a:t>)</a:t>
              </a:r>
              <a:endParaRPr lang="en-US" altLang="zh-CN" sz="2200" dirty="0"/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Hello World</a:t>
              </a:r>
              <a:r>
                <a:rPr lang="en-US" altLang="zh-CN" sz="2200" dirty="0" smtClean="0">
                  <a:solidFill>
                    <a:schemeClr val="accent1"/>
                  </a:solidFill>
                </a:rPr>
                <a:t>!</a:t>
              </a:r>
              <a:endParaRPr lang="en-US" altLang="zh-CN" sz="22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548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字符串中字符的访问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4254619" cy="3495836"/>
          </a:xfrm>
        </p:spPr>
        <p:txBody>
          <a:bodyPr/>
          <a:lstStyle/>
          <a:p>
            <a:r>
              <a:rPr lang="zh-CN" altLang="zh-CN" dirty="0"/>
              <a:t>利用索引值访问单个字符</a:t>
            </a:r>
            <a:r>
              <a:rPr lang="zh-CN" altLang="zh-CN" dirty="0" smtClean="0"/>
              <a:t>外</a:t>
            </a:r>
            <a:endParaRPr lang="en-US" altLang="zh-CN" dirty="0" smtClean="0"/>
          </a:p>
          <a:p>
            <a:r>
              <a:rPr lang="zh-CN" altLang="zh-CN" dirty="0" smtClean="0"/>
              <a:t>利用</a:t>
            </a:r>
            <a:r>
              <a:rPr lang="zh-CN" altLang="zh-CN" dirty="0"/>
              <a:t>切片操作进行多个字符的访问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59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4078134" y="2211710"/>
            <a:ext cx="4320439" cy="2559732"/>
            <a:chOff x="75633" y="2121409"/>
            <a:chExt cx="2580013" cy="2198984"/>
          </a:xfrm>
        </p:grpSpPr>
        <p:sp>
          <p:nvSpPr>
            <p:cNvPr id="6" name="任意多边形 5"/>
            <p:cNvSpPr/>
            <p:nvPr/>
          </p:nvSpPr>
          <p:spPr>
            <a:xfrm>
              <a:off x="75633" y="2121409"/>
              <a:ext cx="2580013" cy="219898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myString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>
                  <a:solidFill>
                    <a:srgbClr val="92D050"/>
                  </a:solidFill>
                </a:rPr>
                <a:t>Hello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 </a:t>
              </a:r>
              <a:r>
                <a:rPr lang="en-US" altLang="zh-CN" sz="2400" dirty="0">
                  <a:solidFill>
                    <a:srgbClr val="92D050"/>
                  </a:solidFill>
                </a:rPr>
                <a:t>World!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myString</a:t>
              </a:r>
              <a:r>
                <a:rPr lang="en-US" altLang="zh-CN" sz="2400" dirty="0" smtClean="0"/>
                <a:t>[0]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'H'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myString</a:t>
              </a:r>
              <a:r>
                <a:rPr lang="en-US" altLang="zh-CN" sz="2400" dirty="0" smtClean="0"/>
                <a:t>[1:4]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'ell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'</a:t>
              </a:r>
              <a:endParaRPr lang="en-US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204634" y="218157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330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输入：</a:t>
            </a:r>
            <a:r>
              <a:rPr lang="en-US" altLang="zh-CN" dirty="0" smtClean="0"/>
              <a:t>input()</a:t>
            </a:r>
            <a:r>
              <a:rPr lang="zh-CN" altLang="en-US" dirty="0"/>
              <a:t>函数</a:t>
            </a:r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457200" y="1127514"/>
            <a:ext cx="7301026" cy="3393098"/>
            <a:chOff x="-282706" y="1928642"/>
            <a:chExt cx="3940261" cy="2542805"/>
          </a:xfrm>
        </p:grpSpPr>
        <p:sp>
          <p:nvSpPr>
            <p:cNvPr id="8" name="任意多边形 7"/>
            <p:cNvSpPr/>
            <p:nvPr/>
          </p:nvSpPr>
          <p:spPr>
            <a:xfrm>
              <a:off x="-282706" y="1931332"/>
              <a:ext cx="3940261" cy="254011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price </a:t>
              </a:r>
              <a:r>
                <a:rPr lang="en-US" altLang="zh-CN" sz="2400" dirty="0"/>
                <a:t>=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'input the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stock price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of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Apple: '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input the 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stock price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of 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Apple: </a:t>
              </a:r>
              <a:r>
                <a:rPr lang="en-US" altLang="zh-CN" sz="2400" dirty="0" smtClean="0"/>
                <a:t>109</a:t>
              </a:r>
              <a:endParaRPr lang="en-US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price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'109'</a:t>
              </a:r>
              <a:endParaRPr lang="en-US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 smtClean="0"/>
                <a:t>(price)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&lt;class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'str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'&gt;</a:t>
              </a:r>
            </a:p>
            <a:p>
              <a:r>
                <a:rPr lang="en-US" altLang="zh-CN" sz="2400" dirty="0"/>
                <a:t>&gt;&gt;&gt; price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'input the stock price of Apple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: '</a:t>
              </a:r>
              <a:r>
                <a:rPr lang="en-US" altLang="zh-CN" sz="2400" dirty="0" smtClean="0"/>
                <a:t>))</a:t>
              </a:r>
              <a:endParaRPr lang="en-US" altLang="zh-CN" sz="2400" dirty="0"/>
            </a:p>
            <a:p>
              <a:r>
                <a:rPr lang="en-US" altLang="zh-CN" sz="2400" dirty="0"/>
                <a:t>&gt;&gt;&gt; price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'input the stock price of Apple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: '</a:t>
              </a:r>
              <a:r>
                <a:rPr lang="en-US" altLang="zh-CN" sz="2400" dirty="0" smtClean="0"/>
                <a:t>))</a:t>
              </a:r>
              <a:endParaRPr lang="en-US" altLang="zh-CN" sz="24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-199400" y="1928642"/>
              <a:ext cx="571504" cy="30994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75003" y="1334310"/>
            <a:ext cx="1728192" cy="1305114"/>
          </a:xfr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返回的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类型是字符型</a:t>
            </a:r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390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4614659" cy="3495836"/>
          </a:xfrm>
        </p:spPr>
        <p:txBody>
          <a:bodyPr/>
          <a:lstStyle/>
          <a:p>
            <a:r>
              <a:rPr lang="zh-CN" altLang="zh-CN" dirty="0"/>
              <a:t>可以存储不同类型的数据</a:t>
            </a:r>
            <a:r>
              <a:rPr lang="zh-CN" altLang="zh-CN" dirty="0" smtClean="0"/>
              <a:t>对象</a:t>
            </a:r>
            <a:endParaRPr lang="en-US" altLang="zh-CN" dirty="0" smtClean="0"/>
          </a:p>
          <a:p>
            <a:r>
              <a:rPr lang="zh-CN" altLang="zh-CN" dirty="0"/>
              <a:t>列表中的元素值是可变的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60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4980536" y="1131590"/>
            <a:ext cx="3407848" cy="2952328"/>
            <a:chOff x="1057123" y="2107537"/>
            <a:chExt cx="2035045" cy="2466856"/>
          </a:xfrm>
        </p:grpSpPr>
        <p:sp>
          <p:nvSpPr>
            <p:cNvPr id="6" name="任意多边形 5"/>
            <p:cNvSpPr/>
            <p:nvPr/>
          </p:nvSpPr>
          <p:spPr>
            <a:xfrm>
              <a:off x="1057123" y="2107537"/>
              <a:ext cx="2035045" cy="246685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aList</a:t>
              </a:r>
              <a:r>
                <a:rPr lang="en-US" altLang="zh-CN" sz="2400" dirty="0"/>
                <a:t> = [1,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Maths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88]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aList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3674A8"/>
                  </a:solidFill>
                </a:rPr>
                <a:t>[1, '</a:t>
              </a:r>
              <a:r>
                <a:rPr lang="en-US" altLang="zh-CN" sz="2400" dirty="0" err="1">
                  <a:solidFill>
                    <a:srgbClr val="3674A8"/>
                  </a:solidFill>
                </a:rPr>
                <a:t>Maths</a:t>
              </a:r>
              <a:r>
                <a:rPr lang="en-US" altLang="zh-CN" sz="2400" dirty="0">
                  <a:solidFill>
                    <a:srgbClr val="3674A8"/>
                  </a:solidFill>
                </a:rPr>
                <a:t>', 88]</a:t>
              </a:r>
              <a:endParaRPr lang="zh-CN" altLang="zh-CN" sz="2400" dirty="0">
                <a:solidFill>
                  <a:srgbClr val="3674A8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aList</a:t>
              </a:r>
              <a:r>
                <a:rPr lang="en-US" altLang="zh-CN" sz="2400" dirty="0"/>
                <a:t>[2] = </a:t>
              </a:r>
              <a:r>
                <a:rPr lang="en-US" altLang="zh-CN" sz="2400" dirty="0" smtClean="0"/>
                <a:t>90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aList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3674A8"/>
                  </a:solidFill>
                </a:rPr>
                <a:t>[1, '</a:t>
              </a:r>
              <a:r>
                <a:rPr lang="en-US" altLang="zh-CN" sz="2400" dirty="0" err="1">
                  <a:solidFill>
                    <a:srgbClr val="3674A8"/>
                  </a:solidFill>
                </a:rPr>
                <a:t>Maths</a:t>
              </a:r>
              <a:r>
                <a:rPr lang="en-US" altLang="zh-CN" sz="2400" dirty="0">
                  <a:solidFill>
                    <a:srgbClr val="3674A8"/>
                  </a:solidFill>
                </a:rPr>
                <a:t>', 90]</a:t>
              </a:r>
              <a:endParaRPr lang="zh-CN" altLang="zh-CN" sz="2400" dirty="0">
                <a:solidFill>
                  <a:srgbClr val="3674A8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1157165" y="2167704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63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2958475" cy="3495836"/>
          </a:xfrm>
        </p:spPr>
        <p:txBody>
          <a:bodyPr/>
          <a:lstStyle/>
          <a:p>
            <a:r>
              <a:rPr lang="zh-CN" altLang="zh-CN" dirty="0"/>
              <a:t>可以存储不同类型的数据</a:t>
            </a:r>
            <a:r>
              <a:rPr lang="zh-CN" altLang="zh-CN" dirty="0" smtClean="0"/>
              <a:t>对象</a:t>
            </a:r>
            <a:endParaRPr lang="en-US" altLang="zh-CN" dirty="0" smtClean="0"/>
          </a:p>
          <a:p>
            <a:r>
              <a:rPr lang="zh-CN" altLang="en-US" dirty="0" smtClean="0"/>
              <a:t>元组</a:t>
            </a:r>
            <a:r>
              <a:rPr lang="zh-CN" altLang="zh-CN" dirty="0" smtClean="0"/>
              <a:t>中</a:t>
            </a:r>
            <a:r>
              <a:rPr lang="zh-CN" altLang="zh-CN" dirty="0"/>
              <a:t>的元素值</a:t>
            </a:r>
            <a:r>
              <a:rPr lang="zh-CN" altLang="zh-CN" dirty="0" smtClean="0"/>
              <a:t>是</a:t>
            </a:r>
            <a:r>
              <a:rPr lang="zh-CN" altLang="en-US" sz="3200" dirty="0" smtClean="0">
                <a:solidFill>
                  <a:schemeClr val="accent6"/>
                </a:solidFill>
              </a:rPr>
              <a:t>不</a:t>
            </a:r>
            <a:r>
              <a:rPr lang="zh-CN" altLang="zh-CN" dirty="0" smtClean="0"/>
              <a:t>可变</a:t>
            </a:r>
            <a:r>
              <a:rPr lang="zh-CN" altLang="zh-CN" dirty="0"/>
              <a:t>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61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3275856" y="1175030"/>
            <a:ext cx="5760641" cy="3120923"/>
            <a:chOff x="130589" y="2107537"/>
            <a:chExt cx="3205566" cy="2480728"/>
          </a:xfrm>
        </p:grpSpPr>
        <p:sp>
          <p:nvSpPr>
            <p:cNvPr id="6" name="任意多边形 5"/>
            <p:cNvSpPr/>
            <p:nvPr/>
          </p:nvSpPr>
          <p:spPr>
            <a:xfrm>
              <a:off x="130589" y="2107537"/>
              <a:ext cx="3205566" cy="248072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dirty="0"/>
            </a:p>
            <a:p>
              <a:endParaRPr lang="en-US" altLang="zh-CN" dirty="0" smtClean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aTuple</a:t>
              </a:r>
              <a:r>
                <a:rPr lang="en-US" altLang="zh-CN" sz="2200" dirty="0"/>
                <a:t> = (1,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Maths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/>
                <a:t>, 88)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aTuple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3674A8"/>
                  </a:solidFill>
                </a:rPr>
                <a:t>(1, '</a:t>
              </a:r>
              <a:r>
                <a:rPr lang="en-US" altLang="zh-CN" sz="2200" dirty="0" err="1">
                  <a:solidFill>
                    <a:srgbClr val="3674A8"/>
                  </a:solidFill>
                </a:rPr>
                <a:t>Maths</a:t>
              </a:r>
              <a:r>
                <a:rPr lang="en-US" altLang="zh-CN" sz="2200" dirty="0">
                  <a:solidFill>
                    <a:srgbClr val="3674A8"/>
                  </a:solidFill>
                </a:rPr>
                <a:t>', 88)</a:t>
              </a:r>
              <a:endParaRPr lang="zh-CN" altLang="zh-CN" sz="2200" dirty="0">
                <a:solidFill>
                  <a:srgbClr val="3674A8"/>
                </a:solidFill>
              </a:endParaRP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aTuple</a:t>
              </a:r>
              <a:r>
                <a:rPr lang="en-US" altLang="zh-CN" sz="2200" dirty="0"/>
                <a:t>[2] = 90	</a:t>
              </a:r>
              <a:endParaRPr lang="zh-CN" altLang="zh-CN" sz="2200" dirty="0"/>
            </a:p>
            <a:p>
              <a:r>
                <a:rPr lang="en-US" altLang="zh-CN" dirty="0" err="1">
                  <a:solidFill>
                    <a:srgbClr val="FF0000"/>
                  </a:solidFill>
                </a:rPr>
                <a:t>Traceback</a:t>
              </a:r>
              <a:r>
                <a:rPr lang="en-US" altLang="zh-CN" dirty="0">
                  <a:solidFill>
                    <a:srgbClr val="FF0000"/>
                  </a:solidFill>
                </a:rPr>
                <a:t> (most recent call last):</a:t>
              </a:r>
            </a:p>
            <a:p>
              <a:r>
                <a:rPr lang="en-US" altLang="zh-CN" dirty="0">
                  <a:solidFill>
                    <a:srgbClr val="FF0000"/>
                  </a:solidFill>
                </a:rPr>
                <a:t>  File "&lt;pyshell#2&gt;", line 1, in &lt;module&gt;</a:t>
              </a:r>
            </a:p>
            <a:p>
              <a:r>
                <a:rPr lang="en-US" altLang="zh-CN" dirty="0">
                  <a:solidFill>
                    <a:srgbClr val="FF0000"/>
                  </a:solidFill>
                </a:rPr>
                <a:t>    </a:t>
              </a:r>
              <a:r>
                <a:rPr lang="en-US" altLang="zh-CN" dirty="0" err="1">
                  <a:solidFill>
                    <a:srgbClr val="FF0000"/>
                  </a:solidFill>
                </a:rPr>
                <a:t>aTuple</a:t>
              </a:r>
              <a:r>
                <a:rPr lang="en-US" altLang="zh-CN" dirty="0">
                  <a:solidFill>
                    <a:srgbClr val="FF0000"/>
                  </a:solidFill>
                </a:rPr>
                <a:t>[2] = 90</a:t>
              </a:r>
            </a:p>
            <a:p>
              <a:r>
                <a:rPr lang="en-US" altLang="zh-CN" dirty="0" err="1">
                  <a:solidFill>
                    <a:srgbClr val="FF0000"/>
                  </a:solidFill>
                </a:rPr>
                <a:t>TypeError</a:t>
              </a:r>
              <a:r>
                <a:rPr lang="en-US" altLang="zh-CN" dirty="0">
                  <a:solidFill>
                    <a:srgbClr val="FF0000"/>
                  </a:solidFill>
                </a:rPr>
                <a:t>: 'tuple' object does not support item assignment</a:t>
              </a:r>
              <a:endParaRPr lang="zh-CN" altLang="zh-CN" dirty="0">
                <a:solidFill>
                  <a:srgbClr val="FF000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250798" y="2127075"/>
              <a:ext cx="400696" cy="36382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00" dirty="0">
                  <a:solidFill>
                    <a:schemeClr val="accent6"/>
                  </a:solidFill>
                </a:rPr>
                <a:t>ource</a:t>
              </a:r>
              <a:endParaRPr lang="zh-CN" altLang="en-US" sz="7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138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range</a:t>
            </a:r>
            <a:r>
              <a:rPr lang="zh-CN" altLang="zh-CN" dirty="0"/>
              <a:t>对象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4398635" cy="3495836"/>
          </a:xfrm>
        </p:spPr>
        <p:txBody>
          <a:bodyPr/>
          <a:lstStyle/>
          <a:p>
            <a:r>
              <a:rPr lang="zh-CN" altLang="zh-CN" dirty="0" smtClean="0"/>
              <a:t>使用</a:t>
            </a:r>
            <a:r>
              <a:rPr lang="en-US" altLang="zh-CN" dirty="0"/>
              <a:t>range()</a:t>
            </a:r>
            <a:r>
              <a:rPr lang="zh-CN" altLang="zh-CN" dirty="0"/>
              <a:t>函数生成一个不可变的数字</a:t>
            </a:r>
            <a:r>
              <a:rPr lang="zh-CN" altLang="zh-CN" dirty="0" smtClean="0"/>
              <a:t>序列</a:t>
            </a:r>
            <a:endParaRPr lang="en-US" altLang="zh-CN" dirty="0" smtClean="0"/>
          </a:p>
          <a:p>
            <a:r>
              <a:rPr lang="en-US" altLang="zh-CN" dirty="0"/>
              <a:t>range()</a:t>
            </a:r>
            <a:r>
              <a:rPr lang="zh-CN" altLang="zh-CN" dirty="0"/>
              <a:t>函数常常用在</a:t>
            </a:r>
            <a:r>
              <a:rPr lang="en-US" altLang="zh-CN" dirty="0"/>
              <a:t>for</a:t>
            </a:r>
            <a:r>
              <a:rPr lang="zh-CN" altLang="zh-CN" dirty="0"/>
              <a:t>循环中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62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5076056" y="1800750"/>
            <a:ext cx="3469511" cy="1539508"/>
            <a:chOff x="1057123" y="2643817"/>
            <a:chExt cx="2071868" cy="1286356"/>
          </a:xfrm>
        </p:grpSpPr>
        <p:sp>
          <p:nvSpPr>
            <p:cNvPr id="6" name="任意多边形 5"/>
            <p:cNvSpPr/>
            <p:nvPr/>
          </p:nvSpPr>
          <p:spPr>
            <a:xfrm>
              <a:off x="1057123" y="2643817"/>
              <a:ext cx="2071868" cy="128635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list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(1, 11))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3674A8"/>
                  </a:solidFill>
                </a:rPr>
                <a:t>[1, 2, 3, 4, 5, 6, 7, 8, 9, 10</a:t>
              </a:r>
              <a:r>
                <a:rPr lang="en-US" altLang="zh-CN" sz="2400" dirty="0" smtClean="0">
                  <a:solidFill>
                    <a:srgbClr val="3674A8"/>
                  </a:solidFill>
                </a:rPr>
                <a:t>]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1143124" y="2686364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34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2.3.3 </a:t>
            </a:r>
            <a:r>
              <a:rPr lang="zh-CN" altLang="zh-CN" dirty="0" smtClean="0"/>
              <a:t>字典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63</a:t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08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字典映射</a:t>
            </a:r>
            <a:r>
              <a:rPr lang="zh-CN" altLang="en-US" dirty="0"/>
              <a:t>类型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69574"/>
            <a:ext cx="3390523" cy="349583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用大括号 </a:t>
            </a:r>
            <a:r>
              <a:rPr lang="en-US" altLang="zh-CN" dirty="0" smtClean="0"/>
              <a:t>{} </a:t>
            </a:r>
            <a:r>
              <a:rPr lang="zh-CN" altLang="en-US" dirty="0" smtClean="0"/>
              <a:t>界别</a:t>
            </a:r>
            <a:endParaRPr lang="en-US" altLang="zh-CN" dirty="0" smtClean="0"/>
          </a:p>
          <a:p>
            <a:r>
              <a:rPr lang="zh-CN" altLang="en-US" dirty="0" smtClean="0"/>
              <a:t>字典每</a:t>
            </a:r>
            <a:r>
              <a:rPr lang="zh-CN" altLang="en-US" dirty="0"/>
              <a:t>一个</a:t>
            </a:r>
            <a:r>
              <a:rPr lang="zh-CN" altLang="en-US" dirty="0" smtClean="0"/>
              <a:t>元素键</a:t>
            </a:r>
            <a:r>
              <a:rPr lang="zh-CN" altLang="en-US" dirty="0"/>
              <a:t>值</a:t>
            </a:r>
            <a:r>
              <a:rPr lang="zh-CN" altLang="en-US" dirty="0" smtClean="0"/>
              <a:t>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不</a:t>
            </a:r>
            <a:r>
              <a:rPr lang="zh-CN" altLang="en-US" dirty="0"/>
              <a:t>可变对象作为</a:t>
            </a:r>
            <a:r>
              <a:rPr lang="zh-CN" altLang="en-US" dirty="0" smtClean="0"/>
              <a:t>键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值可以</a:t>
            </a:r>
            <a:r>
              <a:rPr lang="zh-CN" altLang="en-US" dirty="0"/>
              <a:t>是任意</a:t>
            </a:r>
            <a:r>
              <a:rPr lang="zh-CN" altLang="en-US" dirty="0" smtClean="0"/>
              <a:t>类型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3491880" y="2139883"/>
            <a:ext cx="5544616" cy="2415715"/>
            <a:chOff x="-946430" y="1587499"/>
            <a:chExt cx="2445038" cy="1566114"/>
          </a:xfrm>
        </p:grpSpPr>
        <p:sp>
          <p:nvSpPr>
            <p:cNvPr id="5" name="任意多边形 4"/>
            <p:cNvSpPr/>
            <p:nvPr/>
          </p:nvSpPr>
          <p:spPr>
            <a:xfrm>
              <a:off x="-946430" y="1587499"/>
              <a:ext cx="2445038" cy="156611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dictionary</a:t>
              </a:r>
            </a:p>
            <a:p>
              <a:pPr>
                <a:defRPr/>
              </a:pPr>
              <a:r>
                <a:rPr lang="en-US" altLang="zh-CN" sz="2400" dirty="0"/>
                <a:t>&gt;&gt;&gt; d ={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'sine'</a:t>
              </a:r>
              <a:r>
                <a:rPr lang="en-US" altLang="zh-CN" sz="2400" dirty="0"/>
                <a:t>: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'sin'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'cosine'</a:t>
              </a:r>
              <a:r>
                <a:rPr lang="en-US" altLang="zh-CN" sz="2400" dirty="0"/>
                <a:t>: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'cos'</a:t>
              </a:r>
              <a:r>
                <a:rPr lang="en-US" altLang="zh-CN" sz="2400" dirty="0"/>
                <a:t>,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'PI'</a:t>
              </a:r>
              <a:r>
                <a:rPr lang="en-US" altLang="zh-CN" sz="2400" dirty="0"/>
                <a:t>:3.14159}</a:t>
              </a:r>
            </a:p>
            <a:p>
              <a:pPr>
                <a:defRPr/>
              </a:pPr>
              <a:r>
                <a:rPr lang="en-US" altLang="zh-CN" sz="2400" dirty="0"/>
                <a:t>&gt;&gt;&gt; d[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'sine'</a:t>
              </a:r>
              <a:r>
                <a:rPr lang="en-US" altLang="zh-CN" sz="2400" dirty="0"/>
                <a:t>]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1"/>
                  </a:solidFill>
                </a:rPr>
                <a:t>'sin'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-882923" y="1680748"/>
              <a:ext cx="379811" cy="23341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64</a:t>
            </a:fld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80112" y="1117516"/>
            <a:ext cx="2952328" cy="83099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字典</a:t>
            </a:r>
            <a:r>
              <a:rPr lang="zh-CN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是一种容器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defRPr/>
            </a:pPr>
            <a:r>
              <a:rPr lang="zh-CN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通过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键</a:t>
            </a:r>
            <a:r>
              <a:rPr lang="zh-CN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访问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值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363838"/>
            <a:ext cx="3921695" cy="1021556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Python</a:t>
            </a:r>
            <a:br>
              <a:rPr lang="en-US" altLang="zh-CN" dirty="0" smtClean="0">
                <a:latin typeface="微软雅黑" panose="020B0503020204020204" pitchFamily="34" charset="-122"/>
              </a:rPr>
            </a:br>
            <a:r>
              <a:rPr lang="zh-CN" altLang="en-US" dirty="0" smtClean="0">
                <a:latin typeface="微软雅黑" panose="020B0503020204020204" pitchFamily="34" charset="-122"/>
              </a:rPr>
              <a:t>基本运算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2643758"/>
            <a:ext cx="149480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2.4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65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786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基本运算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66</a:t>
            </a:fld>
            <a:endParaRPr lang="zh-CN" altLang="en-US" dirty="0"/>
          </a:p>
        </p:txBody>
      </p:sp>
      <p:pic>
        <p:nvPicPr>
          <p:cNvPr id="7" name="MH_Other_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694" y="1491630"/>
            <a:ext cx="5657850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H_Other_2"/>
          <p:cNvSpPr/>
          <p:nvPr>
            <p:custDataLst>
              <p:tags r:id="rId2"/>
            </p:custDataLst>
          </p:nvPr>
        </p:nvSpPr>
        <p:spPr>
          <a:xfrm>
            <a:off x="3403998" y="3172793"/>
            <a:ext cx="1168003" cy="107394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5288"/>
              <a:gd name="connsiteY0" fmla="*/ 10000 h 10000"/>
              <a:gd name="connsiteX1" fmla="*/ 2000 w 15288"/>
              <a:gd name="connsiteY1" fmla="*/ 0 h 10000"/>
              <a:gd name="connsiteX2" fmla="*/ 15288 w 15288"/>
              <a:gd name="connsiteY2" fmla="*/ 299 h 10000"/>
              <a:gd name="connsiteX3" fmla="*/ 8000 w 15288"/>
              <a:gd name="connsiteY3" fmla="*/ 10000 h 10000"/>
              <a:gd name="connsiteX4" fmla="*/ 0 w 15288"/>
              <a:gd name="connsiteY4" fmla="*/ 10000 h 10000"/>
              <a:gd name="connsiteX0" fmla="*/ 0 w 15288"/>
              <a:gd name="connsiteY0" fmla="*/ 9776 h 9776"/>
              <a:gd name="connsiteX1" fmla="*/ 7577 w 15288"/>
              <a:gd name="connsiteY1" fmla="*/ 0 h 9776"/>
              <a:gd name="connsiteX2" fmla="*/ 15288 w 15288"/>
              <a:gd name="connsiteY2" fmla="*/ 75 h 9776"/>
              <a:gd name="connsiteX3" fmla="*/ 8000 w 15288"/>
              <a:gd name="connsiteY3" fmla="*/ 9776 h 9776"/>
              <a:gd name="connsiteX4" fmla="*/ 0 w 15288"/>
              <a:gd name="connsiteY4" fmla="*/ 9776 h 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" h="9776">
                <a:moveTo>
                  <a:pt x="0" y="9776"/>
                </a:moveTo>
                <a:lnTo>
                  <a:pt x="7577" y="0"/>
                </a:lnTo>
                <a:lnTo>
                  <a:pt x="15288" y="75"/>
                </a:lnTo>
                <a:lnTo>
                  <a:pt x="8000" y="9776"/>
                </a:lnTo>
                <a:lnTo>
                  <a:pt x="0" y="9776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75000"/>
                </a:schemeClr>
              </a:gs>
              <a:gs pos="50000">
                <a:schemeClr val="accent4">
                  <a:lumMod val="60000"/>
                  <a:lumOff val="40000"/>
                </a:schemeClr>
              </a:gs>
              <a:gs pos="0">
                <a:schemeClr val="accent4">
                  <a:lumMod val="75000"/>
                </a:schemeClr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</a:endParaRPr>
          </a:p>
        </p:txBody>
      </p:sp>
      <p:sp>
        <p:nvSpPr>
          <p:cNvPr id="9" name="MH_Other_3"/>
          <p:cNvSpPr/>
          <p:nvPr>
            <p:custDataLst>
              <p:tags r:id="rId3"/>
            </p:custDataLst>
          </p:nvPr>
        </p:nvSpPr>
        <p:spPr>
          <a:xfrm>
            <a:off x="2431256" y="1574974"/>
            <a:ext cx="1168004" cy="107394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5288"/>
              <a:gd name="connsiteY0" fmla="*/ 10000 h 10000"/>
              <a:gd name="connsiteX1" fmla="*/ 2000 w 15288"/>
              <a:gd name="connsiteY1" fmla="*/ 0 h 10000"/>
              <a:gd name="connsiteX2" fmla="*/ 15288 w 15288"/>
              <a:gd name="connsiteY2" fmla="*/ 299 h 10000"/>
              <a:gd name="connsiteX3" fmla="*/ 8000 w 15288"/>
              <a:gd name="connsiteY3" fmla="*/ 10000 h 10000"/>
              <a:gd name="connsiteX4" fmla="*/ 0 w 15288"/>
              <a:gd name="connsiteY4" fmla="*/ 10000 h 10000"/>
              <a:gd name="connsiteX0" fmla="*/ 0 w 15288"/>
              <a:gd name="connsiteY0" fmla="*/ 9776 h 9776"/>
              <a:gd name="connsiteX1" fmla="*/ 7577 w 15288"/>
              <a:gd name="connsiteY1" fmla="*/ 0 h 9776"/>
              <a:gd name="connsiteX2" fmla="*/ 15288 w 15288"/>
              <a:gd name="connsiteY2" fmla="*/ 75 h 9776"/>
              <a:gd name="connsiteX3" fmla="*/ 8000 w 15288"/>
              <a:gd name="connsiteY3" fmla="*/ 9776 h 9776"/>
              <a:gd name="connsiteX4" fmla="*/ 0 w 15288"/>
              <a:gd name="connsiteY4" fmla="*/ 9776 h 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" h="9776">
                <a:moveTo>
                  <a:pt x="0" y="9776"/>
                </a:moveTo>
                <a:lnTo>
                  <a:pt x="7577" y="0"/>
                </a:lnTo>
                <a:lnTo>
                  <a:pt x="15288" y="75"/>
                </a:lnTo>
                <a:lnTo>
                  <a:pt x="8000" y="9776"/>
                </a:lnTo>
                <a:lnTo>
                  <a:pt x="0" y="977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75000"/>
                </a:schemeClr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</a:endParaRPr>
          </a:p>
        </p:txBody>
      </p:sp>
      <p:sp>
        <p:nvSpPr>
          <p:cNvPr id="10" name="MH_Other_4"/>
          <p:cNvSpPr/>
          <p:nvPr>
            <p:custDataLst>
              <p:tags r:id="rId4"/>
            </p:custDataLst>
          </p:nvPr>
        </p:nvSpPr>
        <p:spPr>
          <a:xfrm>
            <a:off x="2763441" y="2094086"/>
            <a:ext cx="1168003" cy="107275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5288"/>
              <a:gd name="connsiteY0" fmla="*/ 10000 h 10000"/>
              <a:gd name="connsiteX1" fmla="*/ 2000 w 15288"/>
              <a:gd name="connsiteY1" fmla="*/ 0 h 10000"/>
              <a:gd name="connsiteX2" fmla="*/ 15288 w 15288"/>
              <a:gd name="connsiteY2" fmla="*/ 299 h 10000"/>
              <a:gd name="connsiteX3" fmla="*/ 8000 w 15288"/>
              <a:gd name="connsiteY3" fmla="*/ 10000 h 10000"/>
              <a:gd name="connsiteX4" fmla="*/ 0 w 15288"/>
              <a:gd name="connsiteY4" fmla="*/ 10000 h 10000"/>
              <a:gd name="connsiteX0" fmla="*/ 0 w 15288"/>
              <a:gd name="connsiteY0" fmla="*/ 9776 h 9776"/>
              <a:gd name="connsiteX1" fmla="*/ 7577 w 15288"/>
              <a:gd name="connsiteY1" fmla="*/ 0 h 9776"/>
              <a:gd name="connsiteX2" fmla="*/ 15288 w 15288"/>
              <a:gd name="connsiteY2" fmla="*/ 75 h 9776"/>
              <a:gd name="connsiteX3" fmla="*/ 8000 w 15288"/>
              <a:gd name="connsiteY3" fmla="*/ 9776 h 9776"/>
              <a:gd name="connsiteX4" fmla="*/ 0 w 15288"/>
              <a:gd name="connsiteY4" fmla="*/ 9776 h 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" h="9776">
                <a:moveTo>
                  <a:pt x="0" y="9776"/>
                </a:moveTo>
                <a:lnTo>
                  <a:pt x="7577" y="0"/>
                </a:lnTo>
                <a:lnTo>
                  <a:pt x="15288" y="75"/>
                </a:lnTo>
                <a:lnTo>
                  <a:pt x="8000" y="9776"/>
                </a:lnTo>
                <a:lnTo>
                  <a:pt x="0" y="9776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</a:schemeClr>
              </a:gs>
              <a:gs pos="50000">
                <a:schemeClr val="accent2">
                  <a:lumMod val="60000"/>
                  <a:lumOff val="40000"/>
                </a:schemeClr>
              </a:gs>
              <a:gs pos="0">
                <a:schemeClr val="accent2">
                  <a:lumMod val="75000"/>
                </a:schemeClr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</a:endParaRPr>
          </a:p>
        </p:txBody>
      </p:sp>
      <p:sp>
        <p:nvSpPr>
          <p:cNvPr id="11" name="MH_Other_5"/>
          <p:cNvSpPr/>
          <p:nvPr>
            <p:custDataLst>
              <p:tags r:id="rId5"/>
            </p:custDataLst>
          </p:nvPr>
        </p:nvSpPr>
        <p:spPr>
          <a:xfrm>
            <a:off x="3070623" y="2664395"/>
            <a:ext cx="1168003" cy="107275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5288"/>
              <a:gd name="connsiteY0" fmla="*/ 10000 h 10000"/>
              <a:gd name="connsiteX1" fmla="*/ 2000 w 15288"/>
              <a:gd name="connsiteY1" fmla="*/ 0 h 10000"/>
              <a:gd name="connsiteX2" fmla="*/ 15288 w 15288"/>
              <a:gd name="connsiteY2" fmla="*/ 299 h 10000"/>
              <a:gd name="connsiteX3" fmla="*/ 8000 w 15288"/>
              <a:gd name="connsiteY3" fmla="*/ 10000 h 10000"/>
              <a:gd name="connsiteX4" fmla="*/ 0 w 15288"/>
              <a:gd name="connsiteY4" fmla="*/ 10000 h 10000"/>
              <a:gd name="connsiteX0" fmla="*/ 0 w 15288"/>
              <a:gd name="connsiteY0" fmla="*/ 9776 h 9776"/>
              <a:gd name="connsiteX1" fmla="*/ 7577 w 15288"/>
              <a:gd name="connsiteY1" fmla="*/ 0 h 9776"/>
              <a:gd name="connsiteX2" fmla="*/ 15288 w 15288"/>
              <a:gd name="connsiteY2" fmla="*/ 75 h 9776"/>
              <a:gd name="connsiteX3" fmla="*/ 8000 w 15288"/>
              <a:gd name="connsiteY3" fmla="*/ 9776 h 9776"/>
              <a:gd name="connsiteX4" fmla="*/ 0 w 15288"/>
              <a:gd name="connsiteY4" fmla="*/ 9776 h 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8" h="9776">
                <a:moveTo>
                  <a:pt x="0" y="9776"/>
                </a:moveTo>
                <a:lnTo>
                  <a:pt x="7577" y="0"/>
                </a:lnTo>
                <a:lnTo>
                  <a:pt x="15288" y="75"/>
                </a:lnTo>
                <a:lnTo>
                  <a:pt x="8000" y="9776"/>
                </a:lnTo>
                <a:lnTo>
                  <a:pt x="0" y="9776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0">
                <a:schemeClr val="accent3">
                  <a:lumMod val="75000"/>
                </a:schemeClr>
              </a:gs>
            </a:gsLst>
            <a:lin ang="162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</a:endParaRPr>
          </a:p>
        </p:txBody>
      </p:sp>
      <p:pic>
        <p:nvPicPr>
          <p:cNvPr id="12" name="MH_Other_6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6"/>
          <a:stretch>
            <a:fillRect/>
          </a:stretch>
        </p:blipFill>
        <p:spPr bwMode="auto">
          <a:xfrm>
            <a:off x="1953816" y="3504976"/>
            <a:ext cx="5657850" cy="35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MH_Other_7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6"/>
          <a:stretch>
            <a:fillRect/>
          </a:stretch>
        </p:blipFill>
        <p:spPr bwMode="auto">
          <a:xfrm>
            <a:off x="1953816" y="2935858"/>
            <a:ext cx="5657850" cy="35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MH_Other_8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6"/>
          <a:stretch>
            <a:fillRect/>
          </a:stretch>
        </p:blipFill>
        <p:spPr bwMode="auto">
          <a:xfrm>
            <a:off x="1953816" y="2431033"/>
            <a:ext cx="5657850" cy="35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MH_Other_9"/>
          <p:cNvSpPr txBox="1"/>
          <p:nvPr>
            <p:custDataLst>
              <p:tags r:id="rId9"/>
            </p:custDataLst>
          </p:nvPr>
        </p:nvSpPr>
        <p:spPr>
          <a:xfrm>
            <a:off x="2965847" y="1519014"/>
            <a:ext cx="433388" cy="536972"/>
          </a:xfrm>
          <a:prstGeom prst="rect">
            <a:avLst/>
          </a:prstGeom>
          <a:noFill/>
        </p:spPr>
        <p:txBody>
          <a:bodyPr wrap="none" anchor="ctr">
            <a:normAutofit lnSpcReduction="10000"/>
          </a:bodyPr>
          <a:lstStyle/>
          <a:p>
            <a:pPr>
              <a:defRPr/>
            </a:pPr>
            <a:r>
              <a:rPr lang="en-US" altLang="zh-CN" sz="3038" dirty="0">
                <a:solidFill>
                  <a:prstClr val="white"/>
                </a:solidFill>
                <a:effectLst>
                  <a:outerShdw blurRad="2921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A</a:t>
            </a:r>
            <a:endParaRPr lang="zh-CN" altLang="en-US" sz="3038" dirty="0">
              <a:solidFill>
                <a:prstClr val="white"/>
              </a:solidFill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MH_Other_10"/>
          <p:cNvSpPr txBox="1"/>
          <p:nvPr>
            <p:custDataLst>
              <p:tags r:id="rId10"/>
            </p:custDataLst>
          </p:nvPr>
        </p:nvSpPr>
        <p:spPr>
          <a:xfrm>
            <a:off x="3274219" y="2135758"/>
            <a:ext cx="379810" cy="536972"/>
          </a:xfrm>
          <a:prstGeom prst="rect">
            <a:avLst/>
          </a:prstGeom>
          <a:noFill/>
        </p:spPr>
        <p:txBody>
          <a:bodyPr wrap="none" anchor="ctr">
            <a:normAutofit lnSpcReduction="10000"/>
          </a:bodyPr>
          <a:lstStyle/>
          <a:p>
            <a:pPr>
              <a:defRPr/>
            </a:pPr>
            <a:r>
              <a:rPr lang="en-US" altLang="zh-CN" sz="3038" dirty="0">
                <a:solidFill>
                  <a:prstClr val="white"/>
                </a:solidFill>
                <a:effectLst>
                  <a:outerShdw blurRad="2921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B</a:t>
            </a:r>
            <a:endParaRPr lang="zh-CN" altLang="en-US" sz="3038" dirty="0">
              <a:solidFill>
                <a:prstClr val="white"/>
              </a:solidFill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MH_Other_11"/>
          <p:cNvSpPr txBox="1"/>
          <p:nvPr>
            <p:custDataLst>
              <p:tags r:id="rId11"/>
            </p:custDataLst>
          </p:nvPr>
        </p:nvSpPr>
        <p:spPr>
          <a:xfrm>
            <a:off x="3673079" y="2647727"/>
            <a:ext cx="390525" cy="536972"/>
          </a:xfrm>
          <a:prstGeom prst="rect">
            <a:avLst/>
          </a:prstGeom>
          <a:noFill/>
        </p:spPr>
        <p:txBody>
          <a:bodyPr wrap="none" anchor="ctr">
            <a:normAutofit lnSpcReduction="10000"/>
          </a:bodyPr>
          <a:lstStyle/>
          <a:p>
            <a:pPr>
              <a:defRPr/>
            </a:pPr>
            <a:r>
              <a:rPr lang="en-US" altLang="zh-CN" sz="3038" dirty="0">
                <a:solidFill>
                  <a:prstClr val="white"/>
                </a:solidFill>
                <a:effectLst>
                  <a:outerShdw blurRad="2921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C</a:t>
            </a:r>
            <a:endParaRPr lang="zh-CN" altLang="en-US" sz="3038" dirty="0">
              <a:solidFill>
                <a:prstClr val="white"/>
              </a:solidFill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MH_Other_12"/>
          <p:cNvSpPr txBox="1"/>
          <p:nvPr>
            <p:custDataLst>
              <p:tags r:id="rId12"/>
            </p:custDataLst>
          </p:nvPr>
        </p:nvSpPr>
        <p:spPr>
          <a:xfrm>
            <a:off x="3938588" y="3207321"/>
            <a:ext cx="389335" cy="536972"/>
          </a:xfrm>
          <a:prstGeom prst="rect">
            <a:avLst/>
          </a:prstGeom>
          <a:noFill/>
        </p:spPr>
        <p:txBody>
          <a:bodyPr wrap="none" anchor="ctr">
            <a:normAutofit lnSpcReduction="10000"/>
          </a:bodyPr>
          <a:lstStyle/>
          <a:p>
            <a:pPr>
              <a:defRPr/>
            </a:pPr>
            <a:r>
              <a:rPr lang="en-US" altLang="zh-CN" sz="3038" dirty="0">
                <a:solidFill>
                  <a:prstClr val="white"/>
                </a:solidFill>
                <a:effectLst>
                  <a:outerShdw blurRad="292100" dist="152400" dir="2700000" algn="tl" rotWithShape="0">
                    <a:prstClr val="black">
                      <a:alpha val="40000"/>
                    </a:prstClr>
                  </a:outerShdw>
                </a:effectLst>
              </a:rPr>
              <a:t>D</a:t>
            </a:r>
            <a:endParaRPr lang="zh-CN" altLang="en-US" sz="3038" dirty="0">
              <a:solidFill>
                <a:prstClr val="white"/>
              </a:solidFill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9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72038" y="1712125"/>
            <a:ext cx="1522810" cy="24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</a:rPr>
              <a:t>算术运算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MH_SubTitle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872038" y="2247997"/>
            <a:ext cx="1522810" cy="24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accent2"/>
                </a:solidFill>
                <a:latin typeface="微软雅黑" panose="020B0503020204020204" pitchFamily="34" charset="-122"/>
              </a:rPr>
              <a:t>位运算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MH_SubTitle_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872038" y="2797822"/>
            <a:ext cx="152281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accent3"/>
                </a:solidFill>
                <a:latin typeface="微软雅黑" panose="020B0503020204020204" pitchFamily="34" charset="-122"/>
              </a:rPr>
              <a:t>关系运算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MH_SubTitle_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872038" y="3316046"/>
            <a:ext cx="1522810" cy="24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accent4"/>
                </a:solidFill>
                <a:latin typeface="微软雅黑" panose="020B0503020204020204" pitchFamily="34" charset="-122"/>
              </a:rPr>
              <a:t>逻辑运算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MH_Other_18"/>
          <p:cNvSpPr>
            <a:spLocks noChangeAspect="1" noChangeArrowheads="1"/>
          </p:cNvSpPr>
          <p:nvPr>
            <p:custDataLst>
              <p:tags r:id="rId17"/>
            </p:custDataLst>
          </p:nvPr>
        </p:nvSpPr>
        <p:spPr bwMode="auto">
          <a:xfrm>
            <a:off x="4752975" y="1770707"/>
            <a:ext cx="80963" cy="80963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51435" tIns="25718" rIns="51435" bIns="25718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350" ker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33" name="MH_Other_19"/>
          <p:cNvSpPr>
            <a:spLocks noChangeAspect="1" noChangeArrowheads="1"/>
          </p:cNvSpPr>
          <p:nvPr>
            <p:custDataLst>
              <p:tags r:id="rId18"/>
            </p:custDataLst>
          </p:nvPr>
        </p:nvSpPr>
        <p:spPr bwMode="auto">
          <a:xfrm>
            <a:off x="4752975" y="2346771"/>
            <a:ext cx="80963" cy="8096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51435" tIns="25718" rIns="51435" bIns="25718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350" ker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34" name="MH_Other_20"/>
          <p:cNvSpPr>
            <a:spLocks noChangeAspect="1" noChangeArrowheads="1"/>
          </p:cNvSpPr>
          <p:nvPr>
            <p:custDataLst>
              <p:tags r:id="rId19"/>
            </p:custDataLst>
          </p:nvPr>
        </p:nvSpPr>
        <p:spPr bwMode="auto">
          <a:xfrm>
            <a:off x="4752975" y="2859782"/>
            <a:ext cx="80963" cy="80963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lIns="51435" tIns="25718" rIns="51435" bIns="25718"/>
          <a:lstStyle/>
          <a:p>
            <a:pPr>
              <a:defRPr/>
            </a:pPr>
            <a:endParaRPr lang="zh-CN" altLang="en-US" sz="1350" kern="0">
              <a:solidFill>
                <a:prstClr val="black"/>
              </a:solidFill>
            </a:endParaRPr>
          </a:p>
        </p:txBody>
      </p:sp>
      <p:sp>
        <p:nvSpPr>
          <p:cNvPr id="35" name="MH_Other_21"/>
          <p:cNvSpPr>
            <a:spLocks noChangeAspect="1" noChangeArrowheads="1"/>
          </p:cNvSpPr>
          <p:nvPr>
            <p:custDataLst>
              <p:tags r:id="rId20"/>
            </p:custDataLst>
          </p:nvPr>
        </p:nvSpPr>
        <p:spPr bwMode="auto">
          <a:xfrm>
            <a:off x="4752975" y="3363292"/>
            <a:ext cx="80963" cy="80963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51435" tIns="25718" rIns="51435" bIns="25718"/>
          <a:lstStyle/>
          <a:p>
            <a:pPr>
              <a:defRPr/>
            </a:pPr>
            <a:endParaRPr lang="zh-CN" altLang="en-US" sz="1350" kern="0">
              <a:solidFill>
                <a:prstClr val="black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32373" y="271593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Times New Roman" panose="02020603050405020304" pitchFamily="18" charset="0"/>
              </a:rPr>
              <a:t>&gt;&gt;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61141" y="3327987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Times New Roman" panose="02020603050405020304" pitchFamily="18" charset="0"/>
              </a:rPr>
              <a:t>&gt;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54250" y="3818864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Times New Roman" panose="02020603050405020304" pitchFamily="18" charset="0"/>
              </a:rPr>
              <a:t>and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688925" y="2192760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Times New Roman" panose="02020603050405020304" pitchFamily="18" charset="0"/>
              </a:rPr>
              <a:t>+</a:t>
            </a:r>
            <a:endParaRPr lang="zh-CN" altLang="en-US" dirty="0">
              <a:solidFill>
                <a:schemeClr val="bg1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335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2.4.1 </a:t>
            </a:r>
            <a:r>
              <a:rPr lang="zh-CN" altLang="zh-CN" dirty="0"/>
              <a:t>算术运算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761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算术运算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3466728" cy="3535041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算术运算符的优先级：</a:t>
            </a:r>
            <a:endParaRPr lang="en-US" altLang="zh-CN" sz="2400" dirty="0" smtClean="0"/>
          </a:p>
          <a:p>
            <a:pPr marL="457200" lvl="1" indent="0">
              <a:buNone/>
            </a:pP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⑴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</a:rPr>
              <a:t>** </a:t>
            </a:r>
            <a:endParaRPr lang="en-US" altLang="zh-CN" sz="2000" dirty="0" smtClean="0"/>
          </a:p>
          <a:p>
            <a:pPr marL="457200" lvl="1" indent="0">
              <a:buNone/>
            </a:pP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⑵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</a:rPr>
              <a:t>+ </a:t>
            </a:r>
            <a:r>
              <a:rPr lang="en-US" altLang="zh-CN" sz="2000" dirty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zh-CN" altLang="zh-CN" sz="2000" dirty="0">
                <a:solidFill>
                  <a:schemeClr val="accent6">
                    <a:lumMod val="75000"/>
                  </a:schemeClr>
                </a:solidFill>
              </a:rPr>
              <a:t>（正负号</a:t>
            </a:r>
            <a:r>
              <a:rPr lang="zh-CN" altLang="zh-CN" sz="2000" dirty="0" smtClean="0">
                <a:solidFill>
                  <a:schemeClr val="accent6">
                    <a:lumMod val="75000"/>
                  </a:schemeClr>
                </a:solidFill>
              </a:rPr>
              <a:t>）</a:t>
            </a:r>
            <a:endParaRPr lang="en-US" altLang="zh-CN" sz="2000" dirty="0" smtClean="0"/>
          </a:p>
          <a:p>
            <a:pPr marL="457200" lvl="1" indent="0">
              <a:buNone/>
            </a:pP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⑶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</a:rPr>
              <a:t>*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</a:rPr>
              <a:t> /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</a:rPr>
              <a:t>//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</a:rPr>
              <a:t>%</a:t>
            </a:r>
            <a:endParaRPr lang="en-US" altLang="zh-CN" sz="2000" dirty="0" smtClean="0"/>
          </a:p>
          <a:p>
            <a:pPr marL="457200" lvl="1" indent="0">
              <a:buNone/>
            </a:pP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⑷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</a:rPr>
              <a:t>+ -</a:t>
            </a:r>
            <a:endParaRPr lang="zh-CN" altLang="en-US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68</a:t>
            </a:fld>
            <a:endParaRPr lang="zh-CN" altLang="en-US" dirty="0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093696" y="1203598"/>
            <a:ext cx="4510752" cy="3256626"/>
            <a:chOff x="-1051306" y="1555783"/>
            <a:chExt cx="2704000" cy="2115537"/>
          </a:xfrm>
        </p:grpSpPr>
        <p:sp>
          <p:nvSpPr>
            <p:cNvPr id="16" name="任意多边形 15"/>
            <p:cNvSpPr/>
            <p:nvPr/>
          </p:nvSpPr>
          <p:spPr>
            <a:xfrm>
              <a:off x="-1051306" y="1587498"/>
              <a:ext cx="2704000" cy="208382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arithmetic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x = 1</a:t>
              </a:r>
            </a:p>
            <a:p>
              <a:r>
                <a:rPr lang="en-US" altLang="zh-CN" sz="2400" dirty="0"/>
                <a:t>&gt;&gt;&gt; y = 2</a:t>
              </a:r>
            </a:p>
            <a:p>
              <a:r>
                <a:rPr lang="en-US" altLang="zh-CN" sz="2400" dirty="0"/>
                <a:t>&gt;&gt;&gt; z = 3</a:t>
              </a:r>
            </a:p>
            <a:p>
              <a:r>
                <a:rPr lang="en-US" altLang="zh-CN" sz="2400" dirty="0"/>
                <a:t>&gt;&gt;&gt; result1 = x + 3/y -z % 2</a:t>
              </a:r>
            </a:p>
            <a:p>
              <a:r>
                <a:rPr lang="en-US" altLang="zh-CN" sz="2400" dirty="0"/>
                <a:t>&gt;&gt;&gt; result2 = (x + y**z*4)//5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circum</a:t>
              </a:r>
              <a:r>
                <a:rPr lang="en-US" altLang="zh-CN" sz="2400" dirty="0"/>
                <a:t>, result1, </a:t>
              </a:r>
              <a:r>
                <a:rPr lang="en-US" altLang="zh-CN" sz="2400" dirty="0" smtClean="0"/>
                <a:t>result2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18.84954 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1.5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6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-894080" y="1555783"/>
              <a:ext cx="416525" cy="25030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0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算术运算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zh-CN" dirty="0"/>
              <a:t>可以处理很大的数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69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899592" y="1685221"/>
            <a:ext cx="5472608" cy="1822634"/>
            <a:chOff x="-768932" y="1443433"/>
            <a:chExt cx="3280591" cy="1184001"/>
          </a:xfrm>
        </p:grpSpPr>
        <p:sp>
          <p:nvSpPr>
            <p:cNvPr id="6" name="任意多边形 5"/>
            <p:cNvSpPr/>
            <p:nvPr/>
          </p:nvSpPr>
          <p:spPr>
            <a:xfrm>
              <a:off x="-768932" y="1443433"/>
              <a:ext cx="3280591" cy="118400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arithmetic</a:t>
              </a:r>
            </a:p>
            <a:p>
              <a:r>
                <a:rPr lang="en-US" altLang="zh-CN" sz="2400" dirty="0"/>
                <a:t>&gt;&gt;&gt; 33333333333333333333 * 123456789</a:t>
              </a:r>
            </a:p>
            <a:p>
              <a:r>
                <a:rPr lang="en-US" altLang="zh-CN" sz="2400" dirty="0" smtClean="0"/>
                <a:t>4115226299999999999958847737</a:t>
              </a:r>
              <a:endParaRPr lang="en-US" altLang="zh-CN" sz="24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676470" y="1504783"/>
              <a:ext cx="426005" cy="239604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09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输出： </a:t>
            </a:r>
            <a:r>
              <a:rPr lang="en-US" altLang="zh-CN" dirty="0" smtClean="0"/>
              <a:t>print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83568" y="1059582"/>
            <a:ext cx="3271631" cy="3207804"/>
          </a:xfrm>
        </p:spPr>
        <p:txBody>
          <a:bodyPr>
            <a:normAutofit/>
          </a:bodyPr>
          <a:lstStyle/>
          <a:p>
            <a:r>
              <a:rPr lang="en-US" altLang="zh-CN" dirty="0"/>
              <a:t>Python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print</a:t>
            </a:r>
            <a:r>
              <a:rPr lang="zh-CN" altLang="en-US" dirty="0"/>
              <a:t>函数</a:t>
            </a:r>
            <a:r>
              <a:rPr lang="zh-CN" altLang="en-US" dirty="0" smtClean="0"/>
              <a:t>实现</a:t>
            </a:r>
            <a:r>
              <a:rPr lang="zh-CN" altLang="en-US" dirty="0"/>
              <a:t>输出：</a:t>
            </a:r>
          </a:p>
          <a:p>
            <a:pPr lvl="1"/>
            <a:r>
              <a:rPr lang="en-US" altLang="zh-CN" dirty="0" smtClean="0"/>
              <a:t>print(</a:t>
            </a:r>
            <a:r>
              <a:rPr lang="zh-CN" altLang="en-US" dirty="0" smtClean="0"/>
              <a:t>变量</a:t>
            </a:r>
            <a:r>
              <a:rPr lang="en-US" altLang="zh-CN" dirty="0" smtClean="0"/>
              <a:t>)</a:t>
            </a:r>
            <a:endParaRPr lang="zh-CN" altLang="en-US" dirty="0"/>
          </a:p>
          <a:p>
            <a:pPr lvl="1"/>
            <a:r>
              <a:rPr lang="en-US" altLang="zh-CN" dirty="0" smtClean="0"/>
              <a:t>print(</a:t>
            </a:r>
            <a:r>
              <a:rPr lang="zh-CN" altLang="en-US" dirty="0" smtClean="0"/>
              <a:t>字符串</a:t>
            </a:r>
            <a:r>
              <a:rPr lang="en-US" altLang="zh-CN" dirty="0" smtClean="0"/>
              <a:t>)</a:t>
            </a:r>
            <a:endParaRPr lang="zh-CN" altLang="en-US" dirty="0" smtClean="0"/>
          </a:p>
          <a:p>
            <a:endParaRPr lang="zh-CN" altLang="en-US" dirty="0"/>
          </a:p>
        </p:txBody>
      </p: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4355976" y="1347614"/>
            <a:ext cx="4032408" cy="2088232"/>
            <a:chOff x="548640" y="2121409"/>
            <a:chExt cx="2666038" cy="1812928"/>
          </a:xfrm>
        </p:grpSpPr>
        <p:sp>
          <p:nvSpPr>
            <p:cNvPr id="26" name="任意多边形 25"/>
            <p:cNvSpPr/>
            <p:nvPr/>
          </p:nvSpPr>
          <p:spPr>
            <a:xfrm>
              <a:off x="548640" y="2121409"/>
              <a:ext cx="2666038" cy="181292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myString</a:t>
              </a:r>
              <a:r>
                <a:rPr lang="en-US" altLang="zh-CN" sz="2400" dirty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'Hello,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World!'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myString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Hello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,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 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World!</a:t>
              </a:r>
            </a:p>
          </p:txBody>
        </p:sp>
        <p:sp>
          <p:nvSpPr>
            <p:cNvPr id="27" name="椭圆形标注 26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063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算术运算中的除法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2177" y="969574"/>
            <a:ext cx="3462531" cy="2237364"/>
          </a:xfrm>
        </p:spPr>
        <p:txBody>
          <a:bodyPr>
            <a:normAutofit/>
          </a:bodyPr>
          <a:lstStyle/>
          <a:p>
            <a:r>
              <a:rPr lang="zh-CN" altLang="zh-CN" dirty="0" smtClean="0"/>
              <a:t>除法有</a:t>
            </a:r>
            <a:r>
              <a:rPr lang="en-US" altLang="zh-CN" dirty="0"/>
              <a:t>2</a:t>
            </a:r>
            <a:r>
              <a:rPr lang="zh-CN" altLang="zh-CN" dirty="0"/>
              <a:t>种</a:t>
            </a:r>
            <a:r>
              <a:rPr lang="zh-CN" altLang="zh-CN" dirty="0" smtClean="0"/>
              <a:t>运算符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“</a:t>
            </a:r>
            <a:r>
              <a:rPr lang="en-US" altLang="zh-CN" dirty="0"/>
              <a:t>/</a:t>
            </a:r>
            <a:r>
              <a:rPr lang="zh-CN" altLang="zh-CN" dirty="0" smtClean="0"/>
              <a:t>”</a:t>
            </a:r>
            <a:r>
              <a:rPr lang="zh-CN" altLang="en-US" dirty="0" smtClean="0"/>
              <a:t>和</a:t>
            </a:r>
            <a:r>
              <a:rPr lang="zh-CN" altLang="zh-CN" dirty="0" smtClean="0"/>
              <a:t>“</a:t>
            </a:r>
            <a:r>
              <a:rPr lang="en-US" altLang="zh-CN" dirty="0"/>
              <a:t>//</a:t>
            </a:r>
            <a:r>
              <a:rPr lang="zh-CN" altLang="zh-CN" dirty="0" smtClean="0"/>
              <a:t>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70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4044708" y="1059582"/>
            <a:ext cx="3384377" cy="3744415"/>
            <a:chOff x="-768932" y="1587498"/>
            <a:chExt cx="2028787" cy="2278939"/>
          </a:xfrm>
        </p:grpSpPr>
        <p:sp>
          <p:nvSpPr>
            <p:cNvPr id="6" name="任意多边形 5"/>
            <p:cNvSpPr/>
            <p:nvPr/>
          </p:nvSpPr>
          <p:spPr>
            <a:xfrm>
              <a:off x="-768932" y="1587498"/>
              <a:ext cx="2028787" cy="227893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endParaRPr lang="en-US" altLang="zh-CN" sz="2000" dirty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arithmetic</a:t>
              </a:r>
            </a:p>
            <a:p>
              <a:r>
                <a:rPr lang="en-US" altLang="zh-CN" sz="2000" dirty="0"/>
                <a:t>&gt;&gt;&gt; 3 / 4</a:t>
              </a:r>
            </a:p>
            <a:p>
              <a:r>
                <a:rPr lang="en-US" altLang="zh-CN" sz="2000" dirty="0">
                  <a:solidFill>
                    <a:srgbClr val="3674A8"/>
                  </a:solidFill>
                </a:rPr>
                <a:t>0.75</a:t>
              </a:r>
            </a:p>
            <a:p>
              <a:r>
                <a:rPr lang="en-US" altLang="zh-CN" sz="2000" dirty="0"/>
                <a:t>&gt;&gt;&gt; 4 / 2</a:t>
              </a:r>
            </a:p>
            <a:p>
              <a:r>
                <a:rPr lang="en-US" altLang="zh-CN" sz="2000" dirty="0">
                  <a:solidFill>
                    <a:srgbClr val="3674A8"/>
                  </a:solidFill>
                </a:rPr>
                <a:t>2.0</a:t>
              </a:r>
            </a:p>
            <a:p>
              <a:r>
                <a:rPr lang="en-US" altLang="zh-CN" sz="2000" dirty="0"/>
                <a:t>&gt;&gt;&gt; 5 // 2</a:t>
              </a:r>
            </a:p>
            <a:p>
              <a:r>
                <a:rPr lang="en-US" altLang="zh-CN" sz="2000" dirty="0">
                  <a:solidFill>
                    <a:srgbClr val="3674A8"/>
                  </a:solidFill>
                </a:rPr>
                <a:t>2</a:t>
              </a:r>
            </a:p>
            <a:p>
              <a:r>
                <a:rPr lang="en-US" altLang="zh-CN" sz="2000" dirty="0"/>
                <a:t>&gt;&gt;&gt; 3 // 4</a:t>
              </a:r>
            </a:p>
            <a:p>
              <a:r>
                <a:rPr lang="en-US" altLang="zh-CN" sz="2000" dirty="0">
                  <a:solidFill>
                    <a:srgbClr val="3674A8"/>
                  </a:solidFill>
                </a:rPr>
                <a:t>0</a:t>
              </a:r>
            </a:p>
            <a:p>
              <a:r>
                <a:rPr lang="en-US" altLang="zh-CN" sz="2000" dirty="0"/>
                <a:t>&gt;&gt;&gt; -6 // 4</a:t>
              </a:r>
            </a:p>
            <a:p>
              <a:r>
                <a:rPr lang="en-US" altLang="zh-CN" sz="2000" dirty="0">
                  <a:solidFill>
                    <a:srgbClr val="3674A8"/>
                  </a:solidFill>
                </a:rPr>
                <a:t>-2</a:t>
              </a:r>
            </a:p>
            <a:p>
              <a:endParaRPr lang="en-US" altLang="zh-CN" sz="2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692647" y="1587500"/>
              <a:ext cx="441703" cy="21912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392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算术运算中的取余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2177" y="969574"/>
            <a:ext cx="3462531" cy="223736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x % y</a:t>
            </a:r>
          </a:p>
          <a:p>
            <a:pPr lvl="1"/>
            <a:r>
              <a:rPr lang="en-US" altLang="zh-CN" dirty="0" smtClean="0"/>
              <a:t>x</a:t>
            </a:r>
            <a:r>
              <a:rPr lang="zh-CN" altLang="en-US" dirty="0"/>
              <a:t>整除</a:t>
            </a:r>
            <a:r>
              <a:rPr lang="en-US" altLang="zh-CN" dirty="0"/>
              <a:t>y</a:t>
            </a:r>
            <a:r>
              <a:rPr lang="zh-CN" altLang="en-US" dirty="0"/>
              <a:t>的</a:t>
            </a:r>
            <a:r>
              <a:rPr lang="zh-CN" altLang="en-US" dirty="0" smtClean="0"/>
              <a:t>余数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x</a:t>
            </a:r>
            <a:r>
              <a:rPr lang="zh-CN" altLang="en-US" dirty="0"/>
              <a:t>和</a:t>
            </a:r>
            <a:r>
              <a:rPr lang="en-US" altLang="zh-CN" dirty="0"/>
              <a:t>y</a:t>
            </a:r>
            <a:r>
              <a:rPr lang="zh-CN" altLang="en-US" dirty="0"/>
              <a:t>可以是浮点数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71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4044708" y="915563"/>
            <a:ext cx="3384377" cy="3816427"/>
            <a:chOff x="-768932" y="1499845"/>
            <a:chExt cx="2028787" cy="2322767"/>
          </a:xfrm>
        </p:grpSpPr>
        <p:sp>
          <p:nvSpPr>
            <p:cNvPr id="6" name="任意多边形 5"/>
            <p:cNvSpPr/>
            <p:nvPr/>
          </p:nvSpPr>
          <p:spPr>
            <a:xfrm>
              <a:off x="-768932" y="1499845"/>
              <a:ext cx="2028787" cy="232276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 smtClean="0"/>
            </a:p>
            <a:p>
              <a:endParaRPr lang="en-US" altLang="zh-CN" sz="1200" dirty="0" smtClean="0"/>
            </a:p>
            <a:p>
              <a:pPr>
                <a:lnSpc>
                  <a:spcPct val="80000"/>
                </a:lnSpc>
              </a:pPr>
              <a:r>
                <a:rPr lang="en-US" altLang="zh-CN" sz="1600" dirty="0" smtClean="0"/>
                <a:t>&gt;&gt;&gt; </a:t>
              </a:r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arithmetic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5 // 2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2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5 % 2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1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4 // 2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 smtClean="0"/>
                <a:t>2</a:t>
              </a:r>
              <a:endParaRPr lang="en-US" altLang="zh-CN" sz="1600" dirty="0"/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4 % 2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 smtClean="0"/>
                <a:t>0</a:t>
              </a:r>
              <a:endParaRPr lang="en-US" altLang="zh-CN" sz="1600" dirty="0"/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7.5 // 2.0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 smtClean="0"/>
                <a:t>3.0</a:t>
              </a:r>
              <a:endParaRPr lang="en-US" altLang="zh-CN" sz="1600" dirty="0"/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7.5 % 2.0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1.5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</a:t>
              </a:r>
              <a:r>
                <a:rPr lang="en-US" altLang="zh-CN" sz="1600" dirty="0" smtClean="0"/>
                <a:t>-</a:t>
              </a:r>
              <a:r>
                <a:rPr lang="en-US" altLang="zh-CN" sz="1600" dirty="0"/>
                <a:t>7.5 // 2.0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-</a:t>
              </a:r>
              <a:r>
                <a:rPr lang="en-US" altLang="zh-CN" sz="1600" dirty="0" smtClean="0"/>
                <a:t>4.0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/>
                <a:t>&gt;&gt;&gt; </a:t>
              </a:r>
              <a:r>
                <a:rPr lang="en-US" altLang="zh-CN" sz="1600" dirty="0" smtClean="0"/>
                <a:t>-</a:t>
              </a:r>
              <a:r>
                <a:rPr lang="en-US" altLang="zh-CN" sz="1600" dirty="0"/>
                <a:t>7.5 % 2.0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600" dirty="0" smtClean="0"/>
                <a:t>0.5</a:t>
              </a:r>
              <a:endParaRPr lang="en-US" altLang="zh-CN" sz="16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692647" y="1587500"/>
              <a:ext cx="441703" cy="21912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500" dirty="0">
                  <a:solidFill>
                    <a:schemeClr val="accent6"/>
                  </a:solidFill>
                </a:rPr>
                <a:t>ource</a:t>
              </a:r>
              <a:endParaRPr lang="zh-CN" altLang="en-US" sz="5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865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2.4.2 </a:t>
            </a:r>
            <a:r>
              <a:rPr lang="zh-CN" altLang="en-US" dirty="0" smtClean="0"/>
              <a:t>位</a:t>
            </a:r>
            <a:r>
              <a:rPr lang="zh-CN" altLang="zh-CN" dirty="0" smtClean="0"/>
              <a:t>运算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3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位运算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9582"/>
            <a:ext cx="4614659" cy="2775756"/>
          </a:xfrm>
        </p:spPr>
        <p:txBody>
          <a:bodyPr/>
          <a:lstStyle/>
          <a:p>
            <a:r>
              <a:rPr lang="zh-CN" altLang="zh-CN" dirty="0"/>
              <a:t>只适用于整数，位运算就是按整数的二进制位进行的运算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73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5436096" y="962755"/>
            <a:ext cx="1980220" cy="3789332"/>
            <a:chOff x="-768932" y="1583282"/>
            <a:chExt cx="1187056" cy="2306276"/>
          </a:xfrm>
        </p:grpSpPr>
        <p:sp>
          <p:nvSpPr>
            <p:cNvPr id="6" name="任意多边形 5"/>
            <p:cNvSpPr/>
            <p:nvPr/>
          </p:nvSpPr>
          <p:spPr>
            <a:xfrm>
              <a:off x="-768932" y="1587498"/>
              <a:ext cx="1187056" cy="230206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900" dirty="0"/>
            </a:p>
            <a:p>
              <a:r>
                <a:rPr lang="en-US" altLang="zh-CN" sz="1900" dirty="0" smtClean="0"/>
                <a:t>&gt;&gt;&gt; </a:t>
              </a:r>
              <a:r>
                <a:rPr lang="en-US" altLang="zh-CN" sz="1900" dirty="0"/>
                <a:t>~1</a:t>
              </a:r>
            </a:p>
            <a:p>
              <a:r>
                <a:rPr lang="en-US" altLang="zh-CN" sz="1900" dirty="0">
                  <a:solidFill>
                    <a:srgbClr val="3674A8"/>
                  </a:solidFill>
                </a:rPr>
                <a:t>-2</a:t>
              </a:r>
            </a:p>
            <a:p>
              <a:r>
                <a:rPr lang="en-US" altLang="zh-CN" sz="1900" dirty="0"/>
                <a:t>&gt;&gt;&gt; 16 &lt;&lt; 2</a:t>
              </a:r>
            </a:p>
            <a:p>
              <a:r>
                <a:rPr lang="en-US" altLang="zh-CN" sz="1900" dirty="0">
                  <a:solidFill>
                    <a:srgbClr val="3674A8"/>
                  </a:solidFill>
                </a:rPr>
                <a:t>64</a:t>
              </a:r>
            </a:p>
            <a:p>
              <a:r>
                <a:rPr lang="en-US" altLang="zh-CN" sz="1900" dirty="0"/>
                <a:t>&gt;&gt;&gt; 16 &gt;&gt; 2</a:t>
              </a:r>
            </a:p>
            <a:p>
              <a:r>
                <a:rPr lang="en-US" altLang="zh-CN" sz="1900" dirty="0">
                  <a:solidFill>
                    <a:srgbClr val="3674A8"/>
                  </a:solidFill>
                </a:rPr>
                <a:t>4</a:t>
              </a:r>
            </a:p>
            <a:p>
              <a:r>
                <a:rPr lang="en-US" altLang="zh-CN" sz="1900" dirty="0"/>
                <a:t>&gt;&gt;&gt; 64 &amp; 15</a:t>
              </a:r>
            </a:p>
            <a:p>
              <a:r>
                <a:rPr lang="en-US" altLang="zh-CN" sz="1900" dirty="0">
                  <a:solidFill>
                    <a:srgbClr val="3674A8"/>
                  </a:solidFill>
                </a:rPr>
                <a:t>0</a:t>
              </a:r>
            </a:p>
            <a:p>
              <a:r>
                <a:rPr lang="en-US" altLang="zh-CN" sz="1900" dirty="0"/>
                <a:t>&gt;&gt;&gt; 64 | 15</a:t>
              </a:r>
            </a:p>
            <a:p>
              <a:r>
                <a:rPr lang="en-US" altLang="zh-CN" sz="1900" dirty="0">
                  <a:solidFill>
                    <a:srgbClr val="3674A8"/>
                  </a:solidFill>
                </a:rPr>
                <a:t>79</a:t>
              </a:r>
            </a:p>
            <a:p>
              <a:r>
                <a:rPr lang="en-US" altLang="zh-CN" sz="1900" dirty="0"/>
                <a:t>&gt;&gt;&gt; 64 ^ 14</a:t>
              </a:r>
            </a:p>
            <a:p>
              <a:r>
                <a:rPr lang="en-US" altLang="zh-CN" sz="1900" dirty="0">
                  <a:solidFill>
                    <a:srgbClr val="3674A8"/>
                  </a:solidFill>
                </a:rPr>
                <a:t>78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682601" y="1583282"/>
              <a:ext cx="355372" cy="20389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1907704" y="2571750"/>
            <a:ext cx="1944216" cy="1584176"/>
          </a:xfrm>
          <a:custGeom>
            <a:avLst/>
            <a:gdLst>
              <a:gd name="connsiteX0" fmla="*/ 0 w 1276695"/>
              <a:gd name="connsiteY0" fmla="*/ 0 h 1658793"/>
              <a:gd name="connsiteX1" fmla="*/ 1276695 w 1276695"/>
              <a:gd name="connsiteY1" fmla="*/ 0 h 1658793"/>
              <a:gd name="connsiteX2" fmla="*/ 1276695 w 1276695"/>
              <a:gd name="connsiteY2" fmla="*/ 1255132 h 1658793"/>
              <a:gd name="connsiteX3" fmla="*/ 873034 w 1276695"/>
              <a:gd name="connsiteY3" fmla="*/ 1658793 h 1658793"/>
              <a:gd name="connsiteX4" fmla="*/ 0 w 1276695"/>
              <a:gd name="connsiteY4" fmla="*/ 1658793 h 1658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取反 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~</a:t>
            </a: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    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&amp;</a:t>
            </a: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或     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|</a:t>
            </a: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异或 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^</a:t>
            </a: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左移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&lt;&lt;</a:t>
            </a: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右移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&gt;&gt;</a:t>
            </a:r>
          </a:p>
        </p:txBody>
      </p:sp>
    </p:spTree>
    <p:extLst>
      <p:ext uri="{BB962C8B-B14F-4D97-AF65-F5344CB8AC3E}">
        <p14:creationId xmlns:p14="http://schemas.microsoft.com/office/powerpoint/2010/main" val="214705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2.4.3 </a:t>
            </a:r>
            <a:r>
              <a:rPr lang="zh-CN" altLang="en-US" dirty="0" smtClean="0"/>
              <a:t>关系</a:t>
            </a:r>
            <a:r>
              <a:rPr lang="zh-CN" altLang="zh-CN" dirty="0" smtClean="0"/>
              <a:t>运算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65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关系运算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457200" y="1069727"/>
            <a:ext cx="4716524" cy="3132348"/>
          </a:xfrm>
        </p:spPr>
        <p:txBody>
          <a:bodyPr>
            <a:normAutofit/>
          </a:bodyPr>
          <a:lstStyle/>
          <a:p>
            <a:r>
              <a:rPr lang="zh-CN" altLang="en-US" sz="2200" dirty="0" smtClean="0"/>
              <a:t>数值的比较：按值比大小</a:t>
            </a:r>
            <a:endParaRPr lang="en-US" altLang="zh-CN" sz="2200" dirty="0" smtClean="0"/>
          </a:p>
          <a:p>
            <a:r>
              <a:rPr lang="zh-CN" altLang="en-US" sz="2200" dirty="0" smtClean="0"/>
              <a:t>字符串的比较：按</a:t>
            </a:r>
            <a:r>
              <a:rPr lang="en-US" altLang="zh-CN" sz="2200" dirty="0" smtClean="0"/>
              <a:t>ASCII</a:t>
            </a:r>
            <a:r>
              <a:rPr lang="zh-CN" altLang="en-US" sz="2200" dirty="0" smtClean="0"/>
              <a:t>码值大小</a:t>
            </a:r>
            <a:endParaRPr lang="zh-CN" altLang="en-US" sz="2200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5205476" y="1037421"/>
            <a:ext cx="2628252" cy="3707054"/>
            <a:chOff x="-916746" y="1863393"/>
            <a:chExt cx="1337201" cy="2095648"/>
          </a:xfrm>
        </p:grpSpPr>
        <p:sp>
          <p:nvSpPr>
            <p:cNvPr id="6" name="任意多边形 5"/>
            <p:cNvSpPr/>
            <p:nvPr/>
          </p:nvSpPr>
          <p:spPr>
            <a:xfrm>
              <a:off x="-916746" y="1863393"/>
              <a:ext cx="1337201" cy="209564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# compare</a:t>
              </a:r>
            </a:p>
            <a:p>
              <a:r>
                <a:rPr lang="en-US" altLang="zh-CN" sz="2000" dirty="0"/>
                <a:t>&gt;&gt;&gt; 2 == 2 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True</a:t>
              </a: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</a:p>
            <a:p>
              <a:r>
                <a:rPr lang="en-US" altLang="zh-CN" sz="2000" dirty="0"/>
                <a:t>&gt;&gt;&gt; 2.46 &lt;= 8.33 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True </a:t>
              </a:r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abc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</a:t>
              </a:r>
              <a:r>
                <a:rPr lang="en-US" altLang="zh-CN" sz="2000" dirty="0"/>
                <a:t>==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'xyz'</a:t>
              </a:r>
              <a:r>
                <a:rPr lang="en-US" altLang="zh-CN" sz="2000" dirty="0"/>
                <a:t>  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False</a:t>
              </a: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abc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</a:t>
              </a:r>
              <a:r>
                <a:rPr lang="en-US" altLang="zh-CN" sz="2000" dirty="0"/>
                <a:t>&gt;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'xyz'</a:t>
              </a:r>
              <a:r>
                <a:rPr lang="en-US" altLang="zh-CN" sz="2000" dirty="0"/>
                <a:t> 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False</a:t>
              </a: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abc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&lt; 'xyz'  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True 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872684" y="1869428"/>
              <a:ext cx="452459" cy="19312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75</a:t>
            </a:fld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1691680" y="2715766"/>
            <a:ext cx="2448272" cy="1296144"/>
          </a:xfrm>
          <a:custGeom>
            <a:avLst/>
            <a:gdLst>
              <a:gd name="connsiteX0" fmla="*/ 0 w 1276695"/>
              <a:gd name="connsiteY0" fmla="*/ 0 h 1658793"/>
              <a:gd name="connsiteX1" fmla="*/ 1276695 w 1276695"/>
              <a:gd name="connsiteY1" fmla="*/ 0 h 1658793"/>
              <a:gd name="connsiteX2" fmla="*/ 1276695 w 1276695"/>
              <a:gd name="connsiteY2" fmla="*/ 1255132 h 1658793"/>
              <a:gd name="connsiteX3" fmla="*/ 873034 w 1276695"/>
              <a:gd name="connsiteY3" fmla="*/ 1658793 h 1658793"/>
              <a:gd name="connsiteX4" fmla="*/ 0 w 1276695"/>
              <a:gd name="connsiteY4" fmla="*/ 1658793 h 1658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小于        </a:t>
            </a:r>
            <a:r>
              <a:rPr lang="zh-CN" altLang="en-US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&lt;</a:t>
            </a:r>
            <a:endParaRPr lang="en-US" altLang="zh-CN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大于        </a:t>
            </a:r>
            <a:r>
              <a:rPr lang="zh-CN" altLang="en-US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endParaRPr lang="en-US" altLang="zh-CN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小于等于 </a:t>
            </a:r>
            <a:r>
              <a:rPr lang="zh-CN" altLang="en-US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&lt;=</a:t>
            </a:r>
            <a:endParaRPr lang="en-US" altLang="zh-CN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大于等于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&gt;=</a:t>
            </a:r>
            <a:endParaRPr lang="en-US" altLang="zh-CN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等于   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==</a:t>
            </a:r>
            <a:endParaRPr lang="en-US" altLang="zh-CN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不等于     </a:t>
            </a:r>
            <a:r>
              <a:rPr lang="en-US" altLang="zh-CN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!=</a:t>
            </a:r>
            <a:endParaRPr lang="en-US" altLang="zh-CN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299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关系运算</a:t>
            </a:r>
            <a:endParaRPr lang="zh-CN" altLang="en-US" dirty="0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626836" y="1059582"/>
            <a:ext cx="6393436" cy="3168352"/>
            <a:chOff x="-1110175" y="1627429"/>
            <a:chExt cx="4106677" cy="1807356"/>
          </a:xfrm>
        </p:grpSpPr>
        <p:sp>
          <p:nvSpPr>
            <p:cNvPr id="9" name="任意多边形 8"/>
            <p:cNvSpPr/>
            <p:nvPr/>
          </p:nvSpPr>
          <p:spPr>
            <a:xfrm>
              <a:off x="-1110175" y="1627429"/>
              <a:ext cx="4106677" cy="180735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compare</a:t>
              </a:r>
            </a:p>
            <a:p>
              <a:r>
                <a:rPr lang="en-US" altLang="zh-CN" sz="2400" dirty="0"/>
                <a:t>&gt;&gt;&gt; 3 &lt; 4 &lt; 7  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same as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3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&lt; 4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 and  4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&lt;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7 </a:t>
              </a:r>
              <a:endParaRPr lang="en-US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True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</a:t>
              </a:r>
            </a:p>
            <a:p>
              <a:r>
                <a:rPr lang="en-US" altLang="zh-CN" sz="2400" dirty="0"/>
                <a:t>&gt;&gt;&gt; 4 &gt; 3 == 3 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same as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 4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&gt;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3 and  3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==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3 </a:t>
              </a:r>
              <a:endParaRPr lang="en-US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True </a:t>
              </a:r>
            </a:p>
            <a:p>
              <a:r>
                <a:rPr lang="en-US" altLang="zh-CN" sz="2400" dirty="0"/>
                <a:t>&gt;&gt;&gt; 4 &lt; 3 &lt; 5 != 2 &lt; 7 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False 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981229" y="1627732"/>
              <a:ext cx="420857" cy="20316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9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2.4.4 </a:t>
            </a:r>
            <a:r>
              <a:rPr lang="zh-CN" altLang="en-US" dirty="0"/>
              <a:t>逻辑</a:t>
            </a:r>
            <a:r>
              <a:rPr lang="zh-CN" altLang="zh-CN" dirty="0" smtClean="0"/>
              <a:t>运算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425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逻辑运算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逻辑运算符优先级：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(1)not</a:t>
            </a:r>
          </a:p>
          <a:p>
            <a:pPr marL="457200" lvl="1" indent="0">
              <a:buNone/>
            </a:pP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(2)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nd</a:t>
            </a:r>
          </a:p>
          <a:p>
            <a:pPr marL="457200" lvl="1" indent="0">
              <a:buNone/>
            </a:pP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(3)or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3923928" y="1131590"/>
            <a:ext cx="4320480" cy="3168352"/>
            <a:chOff x="-1467472" y="1509418"/>
            <a:chExt cx="2367665" cy="2155191"/>
          </a:xfrm>
        </p:grpSpPr>
        <p:sp>
          <p:nvSpPr>
            <p:cNvPr id="5" name="任意多边形 4"/>
            <p:cNvSpPr/>
            <p:nvPr/>
          </p:nvSpPr>
          <p:spPr>
            <a:xfrm>
              <a:off x="-1467472" y="1509419"/>
              <a:ext cx="2367665" cy="215519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85000"/>
                </a:lnSpc>
              </a:pPr>
              <a:endParaRPr lang="en-US" altLang="zh-CN" sz="2400" dirty="0" smtClean="0">
                <a:latin typeface="+mj-lt"/>
              </a:endParaRPr>
            </a:p>
            <a:p>
              <a:pPr>
                <a:lnSpc>
                  <a:spcPct val="85000"/>
                </a:lnSpc>
              </a:pPr>
              <a:endParaRPr lang="en-US" altLang="zh-CN" sz="2400" dirty="0" smtClean="0">
                <a:latin typeface="+mj-lt"/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latin typeface="+mj-lt"/>
                </a:rPr>
                <a:t>&gt;&gt;&gt;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# logical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latin typeface="+mj-lt"/>
                </a:rPr>
                <a:t>&gt;&gt;&gt; x, y = 3.1415926536, -1024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latin typeface="+mj-lt"/>
                </a:rPr>
                <a:t>&gt;&gt;&gt; x &lt; 5.0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+mj-lt"/>
                </a:rPr>
                <a:t>True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latin typeface="+mj-lt"/>
                </a:rPr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  <a:latin typeface="+mj-lt"/>
                </a:rPr>
                <a:t>not</a:t>
              </a:r>
              <a:r>
                <a:rPr lang="en-US" altLang="zh-CN" sz="2400" dirty="0" smtClean="0">
                  <a:latin typeface="+mj-lt"/>
                </a:rPr>
                <a:t> </a:t>
              </a:r>
              <a:r>
                <a:rPr lang="en-US" altLang="zh-CN" sz="2400" dirty="0" smtClean="0">
                  <a:latin typeface="+mj-lt"/>
                </a:rPr>
                <a:t>x </a:t>
              </a:r>
              <a:r>
                <a:rPr lang="en-US" altLang="zh-CN" sz="2400" dirty="0" smtClean="0">
                  <a:latin typeface="+mj-lt"/>
                </a:rPr>
                <a:t>&lt; </a:t>
              </a:r>
              <a:r>
                <a:rPr lang="en-US" altLang="zh-CN" sz="2400" dirty="0" smtClean="0">
                  <a:latin typeface="+mj-lt"/>
                </a:rPr>
                <a:t>5.0</a:t>
              </a:r>
              <a:endParaRPr lang="en-US" altLang="zh-CN" sz="2400" dirty="0" smtClean="0">
                <a:latin typeface="+mj-lt"/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chemeClr val="accent1"/>
                  </a:solidFill>
                  <a:latin typeface="+mj-lt"/>
                </a:rPr>
                <a:t>False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not</a:t>
              </a:r>
              <a:r>
                <a:rPr lang="en-US" altLang="zh-CN" sz="2400" dirty="0"/>
                <a:t> </a:t>
              </a:r>
              <a:r>
                <a:rPr lang="en-US" altLang="zh-CN" sz="2400" dirty="0" smtClean="0"/>
                <a:t>x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is</a:t>
              </a:r>
              <a:r>
                <a:rPr lang="en-US" altLang="zh-CN" sz="2400" dirty="0"/>
                <a:t> </a:t>
              </a:r>
              <a:r>
                <a:rPr lang="en-US" altLang="zh-CN" sz="2400" dirty="0" smtClean="0"/>
                <a:t>y</a:t>
              </a:r>
              <a:endParaRPr lang="en-US" altLang="zh-CN" sz="2400" dirty="0"/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chemeClr val="accent1"/>
                  </a:solidFill>
                </a:rPr>
                <a:t>True </a:t>
              </a:r>
              <a:endParaRPr lang="zh-CN" altLang="en-US" sz="2400" dirty="0">
                <a:solidFill>
                  <a:schemeClr val="accent1"/>
                </a:solidFill>
              </a:endParaRPr>
            </a:p>
            <a:p>
              <a:pPr>
                <a:lnSpc>
                  <a:spcPct val="85000"/>
                </a:lnSpc>
              </a:pPr>
              <a:endParaRPr lang="en-US" altLang="zh-CN" sz="2400" dirty="0" smtClean="0">
                <a:solidFill>
                  <a:srgbClr val="0070C0"/>
                </a:solidFill>
                <a:latin typeface="+mj-lt"/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-1416636" y="1509418"/>
              <a:ext cx="467674" cy="26081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7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逻辑运算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79</a:t>
            </a:fld>
            <a:endParaRPr lang="zh-CN" altLang="en-US" dirty="0"/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2267744" y="1105820"/>
            <a:ext cx="4826832" cy="3377590"/>
            <a:chOff x="-1502523" y="1500487"/>
            <a:chExt cx="2645151" cy="2189699"/>
          </a:xfrm>
        </p:grpSpPr>
        <p:sp>
          <p:nvSpPr>
            <p:cNvPr id="10" name="任意多边形 9"/>
            <p:cNvSpPr/>
            <p:nvPr/>
          </p:nvSpPr>
          <p:spPr>
            <a:xfrm>
              <a:off x="-1502523" y="1500487"/>
              <a:ext cx="2645151" cy="218969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>
                <a:latin typeface="+mj-lt"/>
              </a:endParaRPr>
            </a:p>
            <a:p>
              <a:endParaRPr lang="en-US" altLang="zh-CN" sz="2400" dirty="0" smtClean="0">
                <a:latin typeface="+mj-lt"/>
              </a:endParaRPr>
            </a:p>
            <a:p>
              <a:r>
                <a:rPr lang="en-US" altLang="zh-CN" sz="2400" dirty="0" smtClean="0">
                  <a:latin typeface="+mj-lt"/>
                </a:rPr>
                <a:t>&gt;&gt;&gt;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# logical</a:t>
              </a:r>
            </a:p>
            <a:p>
              <a:r>
                <a:rPr lang="en-US" altLang="zh-CN" sz="2400" dirty="0" smtClean="0">
                  <a:latin typeface="+mj-lt"/>
                </a:rPr>
                <a:t>&gt;&gt;&gt; x, y = 3.1415926536, -1024</a:t>
              </a:r>
            </a:p>
            <a:p>
              <a:r>
                <a:rPr lang="en-US" altLang="zh-CN" sz="2400" dirty="0" smtClean="0">
                  <a:latin typeface="+mj-lt"/>
                </a:rPr>
                <a:t>&gt;&gt;&gt; </a:t>
              </a:r>
              <a:r>
                <a:rPr lang="en-US" altLang="zh-CN" sz="2400" dirty="0" smtClean="0">
                  <a:latin typeface="+mj-lt"/>
                </a:rPr>
                <a:t>x </a:t>
              </a:r>
              <a:r>
                <a:rPr lang="en-US" altLang="zh-CN" sz="2400" dirty="0" smtClean="0">
                  <a:latin typeface="+mj-lt"/>
                </a:rPr>
                <a:t>&lt; </a:t>
              </a:r>
              <a:r>
                <a:rPr lang="en-US" altLang="zh-CN" sz="2400" dirty="0" smtClean="0">
                  <a:latin typeface="+mj-lt"/>
                </a:rPr>
                <a:t>5.0 </a:t>
              </a:r>
              <a:r>
                <a:rPr lang="en-US" altLang="zh-CN" sz="2400" dirty="0" smtClean="0">
                  <a:solidFill>
                    <a:schemeClr val="accent6"/>
                  </a:solidFill>
                  <a:latin typeface="+mj-lt"/>
                </a:rPr>
                <a:t>or</a:t>
              </a:r>
              <a:r>
                <a:rPr lang="en-US" altLang="zh-CN" sz="2400" dirty="0" smtClean="0">
                  <a:latin typeface="+mj-lt"/>
                </a:rPr>
                <a:t> </a:t>
              </a:r>
              <a:r>
                <a:rPr lang="en-US" altLang="zh-CN" sz="2400" dirty="0" smtClean="0">
                  <a:latin typeface="+mj-lt"/>
                </a:rPr>
                <a:t>y </a:t>
              </a:r>
              <a:r>
                <a:rPr lang="en-US" altLang="zh-CN" sz="2400" dirty="0" smtClean="0">
                  <a:latin typeface="+mj-lt"/>
                </a:rPr>
                <a:t>&gt; </a:t>
              </a:r>
              <a:r>
                <a:rPr lang="en-US" altLang="zh-CN" sz="2400" dirty="0" smtClean="0">
                  <a:latin typeface="+mj-lt"/>
                </a:rPr>
                <a:t>2.718281828</a:t>
              </a:r>
              <a:endParaRPr lang="en-US" altLang="zh-CN" sz="2400" dirty="0" smtClean="0">
                <a:latin typeface="+mj-lt"/>
              </a:endParaRPr>
            </a:p>
            <a:p>
              <a:r>
                <a:rPr lang="en-US" altLang="zh-CN" sz="2400" dirty="0" smtClean="0">
                  <a:solidFill>
                    <a:schemeClr val="accent1"/>
                  </a:solidFill>
                  <a:latin typeface="+mj-lt"/>
                </a:rPr>
                <a:t>True</a:t>
              </a:r>
            </a:p>
            <a:p>
              <a:r>
                <a:rPr lang="en-US" altLang="zh-CN" sz="2400" dirty="0" smtClean="0">
                  <a:latin typeface="+mj-lt"/>
                </a:rPr>
                <a:t>&gt;&gt;&gt; </a:t>
              </a:r>
              <a:r>
                <a:rPr lang="en-US" altLang="zh-CN" sz="2400" dirty="0" smtClean="0">
                  <a:latin typeface="+mj-lt"/>
                </a:rPr>
                <a:t>x </a:t>
              </a:r>
              <a:r>
                <a:rPr lang="en-US" altLang="zh-CN" sz="2400" dirty="0" smtClean="0">
                  <a:latin typeface="+mj-lt"/>
                </a:rPr>
                <a:t>&lt; </a:t>
              </a:r>
              <a:r>
                <a:rPr lang="en-US" altLang="zh-CN" sz="2400" dirty="0" smtClean="0">
                  <a:latin typeface="+mj-lt"/>
                </a:rPr>
                <a:t>5.0 </a:t>
              </a:r>
              <a:r>
                <a:rPr lang="en-US" altLang="zh-CN" sz="2400" dirty="0" smtClean="0">
                  <a:solidFill>
                    <a:schemeClr val="accent6"/>
                  </a:solidFill>
                  <a:latin typeface="+mj-lt"/>
                </a:rPr>
                <a:t>and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zh-CN" sz="2400" dirty="0" smtClean="0">
                  <a:latin typeface="+mj-lt"/>
                </a:rPr>
                <a:t>y </a:t>
              </a:r>
              <a:r>
                <a:rPr lang="en-US" altLang="zh-CN" sz="2400" dirty="0" smtClean="0">
                  <a:latin typeface="+mj-lt"/>
                </a:rPr>
                <a:t>&gt; </a:t>
              </a:r>
              <a:r>
                <a:rPr lang="en-US" altLang="zh-CN" sz="2400" dirty="0" smtClean="0">
                  <a:latin typeface="+mj-lt"/>
                </a:rPr>
                <a:t>2.718281828</a:t>
              </a:r>
              <a:endParaRPr lang="en-US" altLang="zh-CN" sz="2400" dirty="0" smtClean="0">
                <a:latin typeface="+mj-lt"/>
              </a:endParaRPr>
            </a:p>
            <a:p>
              <a:r>
                <a:rPr lang="en-US" altLang="zh-CN" sz="2400" dirty="0" smtClean="0">
                  <a:solidFill>
                    <a:schemeClr val="accent1"/>
                  </a:solidFill>
                  <a:latin typeface="+mj-lt"/>
                </a:rPr>
                <a:t>False</a:t>
              </a:r>
            </a:p>
            <a:p>
              <a:r>
                <a:rPr lang="en-US" altLang="zh-CN" sz="2400" dirty="0" smtClean="0">
                  <a:latin typeface="+mj-lt"/>
                </a:rPr>
                <a:t>&gt;&gt;&gt; 3 &lt; 4 &lt; 7</a:t>
              </a:r>
              <a:endParaRPr lang="en-US" altLang="zh-CN" sz="2400" i="1" dirty="0" smtClean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  <a:p>
              <a:r>
                <a:rPr lang="en-US" altLang="zh-CN" sz="2400" dirty="0" smtClean="0">
                  <a:solidFill>
                    <a:schemeClr val="accent1"/>
                  </a:solidFill>
                  <a:latin typeface="+mj-lt"/>
                </a:rPr>
                <a:t>True</a:t>
              </a:r>
              <a:endParaRPr lang="zh-CN" altLang="en-US" sz="2400" dirty="0" smtClean="0">
                <a:solidFill>
                  <a:schemeClr val="accent1"/>
                </a:solidFill>
                <a:latin typeface="+mj-lt"/>
              </a:endParaRPr>
            </a:p>
            <a:p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1416636" y="1509418"/>
              <a:ext cx="467674" cy="26081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530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zh-CN" altLang="en-US" dirty="0" smtClean="0"/>
              <a:t>注释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1489048" y="1653648"/>
            <a:ext cx="6172200" cy="2829762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endParaRPr lang="en-US" altLang="zh-CN" dirty="0">
              <a:solidFill>
                <a:schemeClr val="accent2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1524264" y="2085696"/>
            <a:ext cx="5554404" cy="1457957"/>
            <a:chOff x="548640" y="2121410"/>
            <a:chExt cx="3298829" cy="1270364"/>
          </a:xfrm>
        </p:grpSpPr>
        <p:sp>
          <p:nvSpPr>
            <p:cNvPr id="11" name="任意多边形 10"/>
            <p:cNvSpPr/>
            <p:nvPr/>
          </p:nvSpPr>
          <p:spPr>
            <a:xfrm>
              <a:off x="548640" y="2121410"/>
              <a:ext cx="3298829" cy="127036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</a:rPr>
                <a:t># For loop on a list              </a:t>
              </a:r>
              <a:r>
                <a:rPr lang="en-US" altLang="zh-CN" sz="2400" dirty="0" smtClean="0">
                  <a:solidFill>
                    <a:schemeClr val="accent2">
                      <a:lumMod val="75000"/>
                    </a:schemeClr>
                  </a:solidFill>
                </a:rPr>
                <a:t>  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400" i="1" dirty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1</a:t>
              </a:r>
              <a:r>
                <a:rPr lang="zh-CN" altLang="en-US" sz="2400" i="1" dirty="0" smtClean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  <a:endParaRPr lang="en-US" altLang="zh-CN" sz="24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defRPr/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>
                  <a:solidFill>
                    <a:srgbClr val="92D050"/>
                  </a:solidFill>
                </a:rPr>
                <a:t>'The prog is: '</a:t>
              </a:r>
              <a:r>
                <a:rPr lang="en-US" altLang="zh-CN" sz="2400" dirty="0" smtClean="0"/>
                <a:t>, </a:t>
              </a:r>
              <a:r>
                <a:rPr lang="en-US" altLang="zh-CN" sz="2400" dirty="0"/>
                <a:t>prog</a:t>
              </a:r>
              <a:r>
                <a:rPr lang="en-US" altLang="zh-CN" sz="2400" dirty="0" smtClean="0"/>
                <a:t>)    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400" i="1" dirty="0" smtClean="0">
                  <a:solidFill>
                    <a:schemeClr val="bg1">
                      <a:lumMod val="65000"/>
                    </a:schemeClr>
                  </a:solidFill>
                </a:rPr>
                <a:t>第</a:t>
              </a:r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6</a:t>
              </a:r>
              <a:r>
                <a:rPr lang="zh-CN" altLang="en-US" sz="2400" i="1" dirty="0" smtClean="0">
                  <a:solidFill>
                    <a:schemeClr val="bg1">
                      <a:lumMod val="65000"/>
                    </a:schemeClr>
                  </a:solidFill>
                </a:rPr>
                <a:t>行</a:t>
              </a:r>
              <a:endParaRPr lang="zh-CN" altLang="en-US" sz="2400" i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93659" y="1113588"/>
            <a:ext cx="800219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注释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192181" y="1059582"/>
            <a:ext cx="770741" cy="1026114"/>
            <a:chOff x="2354263" y="1985963"/>
            <a:chExt cx="2117725" cy="2819400"/>
          </a:xfrm>
          <a:solidFill>
            <a:srgbClr val="FFC000"/>
          </a:solidFill>
        </p:grpSpPr>
        <p:sp>
          <p:nvSpPr>
            <p:cNvPr id="14" name="任意多边形 13"/>
            <p:cNvSpPr/>
            <p:nvPr/>
          </p:nvSpPr>
          <p:spPr>
            <a:xfrm>
              <a:off x="2354263" y="2684463"/>
              <a:ext cx="2117725" cy="2120900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#</a:t>
              </a:r>
              <a:endParaRPr lang="zh-CN" altLang="en-US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279775" y="2817813"/>
              <a:ext cx="265113" cy="265112"/>
            </a:xfrm>
            <a:prstGeom prst="ellipse">
              <a:avLst/>
            </a:prstGeom>
            <a:solidFill>
              <a:schemeClr val="bg1"/>
            </a:solidFill>
            <a:ln w="508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262313" y="2100263"/>
              <a:ext cx="239712" cy="738187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67075" y="1985963"/>
              <a:ext cx="227013" cy="227012"/>
            </a:xfrm>
            <a:prstGeom prst="ellipse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92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2.4.5 </a:t>
            </a:r>
            <a:r>
              <a:rPr lang="zh-CN" altLang="zh-CN" dirty="0"/>
              <a:t>优先级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617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运算符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算术运算符 </a:t>
            </a:r>
            <a:r>
              <a:rPr lang="en-US" altLang="zh-CN" dirty="0">
                <a:solidFill>
                  <a:srgbClr val="FF0000"/>
                </a:solidFill>
              </a:rPr>
              <a:t>&gt;</a:t>
            </a:r>
            <a:r>
              <a:rPr lang="en-US" altLang="zh-CN" dirty="0"/>
              <a:t> </a:t>
            </a:r>
            <a:r>
              <a:rPr lang="zh-CN" altLang="zh-CN" dirty="0"/>
              <a:t>位运算符 </a:t>
            </a:r>
            <a:r>
              <a:rPr lang="en-US" altLang="zh-CN" dirty="0">
                <a:solidFill>
                  <a:srgbClr val="FF0000"/>
                </a:solidFill>
              </a:rPr>
              <a:t>&gt;</a:t>
            </a:r>
            <a:r>
              <a:rPr lang="en-US" altLang="zh-CN" dirty="0"/>
              <a:t> </a:t>
            </a:r>
            <a:r>
              <a:rPr lang="zh-CN" altLang="en-US" dirty="0" smtClean="0"/>
              <a:t>关系</a:t>
            </a:r>
            <a:r>
              <a:rPr lang="zh-CN" altLang="zh-CN" dirty="0" smtClean="0"/>
              <a:t>运算符 </a:t>
            </a:r>
            <a:r>
              <a:rPr lang="en-US" altLang="zh-CN" dirty="0">
                <a:solidFill>
                  <a:srgbClr val="FF0000"/>
                </a:solidFill>
              </a:rPr>
              <a:t>&gt;</a:t>
            </a:r>
            <a:r>
              <a:rPr lang="en-US" altLang="zh-CN" dirty="0"/>
              <a:t> </a:t>
            </a:r>
            <a:r>
              <a:rPr lang="zh-CN" altLang="zh-CN" dirty="0"/>
              <a:t>逻辑运算</a:t>
            </a:r>
            <a:r>
              <a:rPr lang="zh-CN" altLang="zh-CN" dirty="0" smtClean="0"/>
              <a:t>符</a:t>
            </a:r>
            <a:endParaRPr lang="en-US" altLang="zh-CN" dirty="0" smtClean="0"/>
          </a:p>
          <a:p>
            <a:r>
              <a:rPr lang="zh-CN" altLang="en-US" dirty="0"/>
              <a:t>算术运算符的</a:t>
            </a:r>
            <a:r>
              <a:rPr lang="zh-CN" altLang="en-US" dirty="0" smtClean="0"/>
              <a:t>优先级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** </a:t>
            </a:r>
            <a:r>
              <a:rPr lang="en-US" altLang="zh-CN" sz="2400" dirty="0" smtClean="0">
                <a:solidFill>
                  <a:srgbClr val="FF0000"/>
                </a:solidFill>
              </a:rPr>
              <a:t>&gt; </a:t>
            </a:r>
            <a:r>
              <a:rPr lang="en-US" altLang="zh-CN" dirty="0" smtClean="0"/>
              <a:t>+ </a:t>
            </a:r>
            <a:r>
              <a:rPr lang="en-US" altLang="zh-CN" dirty="0"/>
              <a:t>-</a:t>
            </a:r>
            <a:r>
              <a:rPr lang="zh-CN" altLang="zh-CN" dirty="0"/>
              <a:t>（正负号）</a:t>
            </a:r>
            <a:r>
              <a:rPr lang="en-US" altLang="zh-CN" sz="2400" dirty="0" smtClean="0">
                <a:solidFill>
                  <a:srgbClr val="FF0000"/>
                </a:solidFill>
              </a:rPr>
              <a:t>&gt; </a:t>
            </a:r>
            <a:r>
              <a:rPr lang="en-US" altLang="zh-CN" dirty="0" smtClean="0"/>
              <a:t>* / </a:t>
            </a:r>
            <a:r>
              <a:rPr lang="en-US" altLang="zh-CN" sz="2400" dirty="0" smtClean="0">
                <a:solidFill>
                  <a:srgbClr val="FF0000"/>
                </a:solidFill>
              </a:rPr>
              <a:t>&gt; </a:t>
            </a:r>
            <a:r>
              <a:rPr lang="en-US" altLang="zh-CN" dirty="0" smtClean="0"/>
              <a:t>// </a:t>
            </a:r>
            <a:r>
              <a:rPr lang="en-US" altLang="zh-CN" sz="2400" dirty="0" smtClean="0">
                <a:solidFill>
                  <a:srgbClr val="FF0000"/>
                </a:solidFill>
              </a:rPr>
              <a:t>&gt; </a:t>
            </a:r>
            <a:r>
              <a:rPr lang="en-US" altLang="zh-CN" dirty="0" smtClean="0"/>
              <a:t>% </a:t>
            </a:r>
            <a:r>
              <a:rPr lang="en-US" altLang="zh-CN" sz="2400" dirty="0" smtClean="0">
                <a:solidFill>
                  <a:srgbClr val="FF0000"/>
                </a:solidFill>
              </a:rPr>
              <a:t>&gt; </a:t>
            </a:r>
            <a:r>
              <a:rPr lang="en-US" altLang="zh-CN" dirty="0" smtClean="0"/>
              <a:t>+ -</a:t>
            </a:r>
          </a:p>
          <a:p>
            <a:r>
              <a:rPr lang="zh-CN" altLang="en-US" dirty="0" smtClean="0"/>
              <a:t>逻辑运算符的优先级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not </a:t>
            </a:r>
            <a:r>
              <a:rPr lang="en-US" altLang="zh-CN" sz="2400" dirty="0">
                <a:solidFill>
                  <a:srgbClr val="FF0000"/>
                </a:solidFill>
              </a:rPr>
              <a:t>&gt;</a:t>
            </a:r>
            <a:r>
              <a:rPr lang="en-US" altLang="zh-CN" dirty="0" smtClean="0"/>
              <a:t> and </a:t>
            </a:r>
            <a:r>
              <a:rPr lang="en-US" altLang="zh-CN" sz="2400" dirty="0">
                <a:solidFill>
                  <a:srgbClr val="FF0000"/>
                </a:solidFill>
              </a:rPr>
              <a:t>&gt;</a:t>
            </a:r>
            <a:r>
              <a:rPr lang="en-US" altLang="zh-CN" dirty="0" smtClean="0"/>
              <a:t> or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81</a:t>
            </a:fld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20148" y="2138331"/>
            <a:ext cx="360000" cy="360000"/>
          </a:xfrm>
          <a:prstGeom prst="rect">
            <a:avLst/>
          </a:prstGeom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~</a:t>
            </a:r>
            <a:endParaRPr lang="zh-CN" altLang="en-US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555492"/>
            <a:ext cx="32720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9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综合运算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770725" y="983285"/>
            <a:ext cx="3839279" cy="3751720"/>
            <a:chOff x="-1467472" y="1507499"/>
            <a:chExt cx="1692589" cy="1984571"/>
          </a:xfrm>
        </p:grpSpPr>
        <p:sp>
          <p:nvSpPr>
            <p:cNvPr id="5" name="任意多边形 4"/>
            <p:cNvSpPr/>
            <p:nvPr/>
          </p:nvSpPr>
          <p:spPr>
            <a:xfrm>
              <a:off x="-1467472" y="1509418"/>
              <a:ext cx="1692589" cy="19826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i="1" dirty="0">
                  <a:solidFill>
                    <a:schemeClr val="bg1">
                      <a:lumMod val="65000"/>
                    </a:schemeClr>
                  </a:solidFill>
                </a:rPr>
                <a:t># mix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smtClean="0"/>
                <a:t>3 &lt; 2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and</a:t>
              </a:r>
              <a:r>
                <a:rPr lang="en-US" altLang="zh-CN" sz="2200" dirty="0"/>
                <a:t> </a:t>
              </a:r>
              <a:r>
                <a:rPr lang="en-US" altLang="zh-CN" sz="2200" dirty="0" smtClean="0"/>
                <a:t>2 &lt; 1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or</a:t>
              </a:r>
              <a:r>
                <a:rPr lang="en-US" altLang="zh-CN" sz="2200" dirty="0"/>
                <a:t> </a:t>
              </a:r>
              <a:r>
                <a:rPr lang="en-US" altLang="zh-CN" sz="2200" dirty="0" smtClean="0"/>
                <a:t>5 &gt; 4</a:t>
              </a:r>
              <a:endParaRPr lang="en-US" altLang="zh-CN" sz="2200" dirty="0"/>
            </a:p>
            <a:p>
              <a:r>
                <a:rPr lang="en-US" altLang="zh-CN" sz="2200" dirty="0" smtClean="0">
                  <a:solidFill>
                    <a:schemeClr val="accent1"/>
                  </a:solidFill>
                </a:rPr>
                <a:t>True</a:t>
              </a:r>
            </a:p>
            <a:p>
              <a:r>
                <a:rPr lang="en-US" altLang="zh-CN" sz="2200" dirty="0" smtClean="0"/>
                <a:t>&gt;&gt;&gt; x, y, z = 1, 2, 3</a:t>
              </a:r>
              <a:endParaRPr lang="en-US" altLang="zh-CN" sz="2200" dirty="0"/>
            </a:p>
            <a:p>
              <a:r>
                <a:rPr lang="en-US" altLang="zh-CN" sz="2200" dirty="0"/>
                <a:t>&gt;&gt;&gt; x + 3/y -z % 2 </a:t>
              </a:r>
              <a:r>
                <a:rPr lang="en-US" altLang="zh-CN" sz="2200" dirty="0" smtClean="0"/>
                <a:t>&gt; 2</a:t>
              </a:r>
              <a:endParaRPr lang="en-US" altLang="zh-CN" sz="2200" dirty="0"/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False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smtClean="0"/>
                <a:t>3 - 2 &lt;&lt; 1</a:t>
              </a:r>
              <a:endParaRPr lang="en-US" altLang="zh-CN" sz="2200" dirty="0"/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2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smtClean="0"/>
                <a:t>3 - 2 &lt;&lt; 1 &lt; 3</a:t>
              </a:r>
              <a:endParaRPr lang="en-US" altLang="zh-CN" sz="2200" dirty="0"/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True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-1396354" y="1507499"/>
              <a:ext cx="342103" cy="21751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1560" y="1089029"/>
            <a:ext cx="3798632" cy="3076140"/>
            <a:chOff x="418097" y="1332491"/>
            <a:chExt cx="4656797" cy="3477450"/>
          </a:xfrm>
        </p:grpSpPr>
        <p:sp>
          <p:nvSpPr>
            <p:cNvPr id="39" name="右箭头 38"/>
            <p:cNvSpPr/>
            <p:nvPr/>
          </p:nvSpPr>
          <p:spPr>
            <a:xfrm rot="2717786">
              <a:off x="47994" y="2885330"/>
              <a:ext cx="3477450" cy="371772"/>
            </a:xfrm>
            <a:prstGeom prst="rightArrow">
              <a:avLst>
                <a:gd name="adj1" fmla="val 50000"/>
                <a:gd name="adj2" fmla="val 63924"/>
              </a:avLst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椭圆 8"/>
            <p:cNvSpPr/>
            <p:nvPr/>
          </p:nvSpPr>
          <p:spPr>
            <a:xfrm rot="18971162">
              <a:off x="2212473" y="3665183"/>
              <a:ext cx="742794" cy="449586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62000">
                  <a:sysClr val="windowText" lastClr="000000">
                    <a:lumMod val="65000"/>
                    <a:lumOff val="35000"/>
                  </a:sysClr>
                </a:gs>
                <a:gs pos="82000">
                  <a:sysClr val="windowText" lastClr="000000">
                    <a:lumMod val="75000"/>
                    <a:lumOff val="2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8971162">
              <a:off x="2241974" y="3651251"/>
              <a:ext cx="684153" cy="449586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20000"/>
                  </a:sysClr>
                </a:gs>
                <a:gs pos="62000">
                  <a:sysClr val="windowText" lastClr="000000">
                    <a:lumMod val="65000"/>
                    <a:lumOff val="35000"/>
                    <a:alpha val="0"/>
                  </a:sysClr>
                </a:gs>
                <a:gs pos="82000">
                  <a:sysClr val="windowText" lastClr="000000">
                    <a:lumMod val="75000"/>
                    <a:lumOff val="25000"/>
                    <a:alpha val="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18971162">
              <a:off x="2184901" y="3636977"/>
              <a:ext cx="742718" cy="449653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 rot="17493795">
              <a:off x="2649488" y="3794299"/>
              <a:ext cx="184339" cy="6346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55000"/>
                  </a:sysClr>
                </a:gs>
                <a:gs pos="50000">
                  <a:sysClr val="window" lastClr="FFFFFF">
                    <a:shade val="67500"/>
                    <a:satMod val="115000"/>
                    <a:alpha val="12000"/>
                  </a:sysClr>
                </a:gs>
                <a:gs pos="100000">
                  <a:sysClr val="window" lastClr="FFFFFF">
                    <a:shade val="100000"/>
                    <a:satMod val="115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828494" y="3256279"/>
              <a:ext cx="2246400" cy="370641"/>
            </a:xfrm>
            <a:custGeom>
              <a:avLst/>
              <a:gdLst>
                <a:gd name="connsiteX0" fmla="*/ 0 w 4724400"/>
                <a:gd name="connsiteY0" fmla="*/ 562707 h 562707"/>
                <a:gd name="connsiteX1" fmla="*/ 668215 w 4724400"/>
                <a:gd name="connsiteY1" fmla="*/ 0 h 562707"/>
                <a:gd name="connsiteX2" fmla="*/ 4724400 w 4724400"/>
                <a:gd name="connsiteY2" fmla="*/ 0 h 56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4400" h="562707">
                  <a:moveTo>
                    <a:pt x="0" y="562707"/>
                  </a:moveTo>
                  <a:lnTo>
                    <a:pt x="668215" y="0"/>
                  </a:lnTo>
                  <a:lnTo>
                    <a:pt x="4724400" y="0"/>
                  </a:lnTo>
                </a:path>
              </a:pathLst>
            </a:custGeom>
            <a:noFill/>
            <a:ln w="19050" cap="flat" cmpd="sng" algn="ctr">
              <a:solidFill>
                <a:schemeClr val="accent6"/>
              </a:solidFill>
              <a:prstDash val="sysDash"/>
              <a:miter lim="800000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4" name="KSO_GT4"/>
            <p:cNvSpPr txBox="1"/>
            <p:nvPr/>
          </p:nvSpPr>
          <p:spPr>
            <a:xfrm>
              <a:off x="3316935" y="3269209"/>
              <a:ext cx="1720323" cy="459439"/>
            </a:xfrm>
            <a:prstGeom prst="rect">
              <a:avLst/>
            </a:prstGeom>
            <a:noFill/>
          </p:spPr>
          <p:txBody>
            <a:bodyPr/>
            <a:lstStyle>
              <a:defPPr>
                <a:defRPr lang="zh-CN"/>
              </a:defPPr>
              <a:lvl1pPr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20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500" dirty="0"/>
                <a:t>逻辑运算符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301615" y="3592439"/>
              <a:ext cx="540159" cy="531539"/>
            </a:xfrm>
            <a:custGeom>
              <a:avLst/>
              <a:gdLst>
                <a:gd name="connsiteX0" fmla="*/ 420363 w 597306"/>
                <a:gd name="connsiteY0" fmla="*/ 0 h 587338"/>
                <a:gd name="connsiteX1" fmla="*/ 552004 w 597306"/>
                <a:gd name="connsiteY1" fmla="*/ 50596 h 587338"/>
                <a:gd name="connsiteX2" fmla="*/ 456713 w 597306"/>
                <a:gd name="connsiteY2" fmla="*/ 458412 h 587338"/>
                <a:gd name="connsiteX3" fmla="*/ 45302 w 597306"/>
                <a:gd name="connsiteY3" fmla="*/ 536742 h 587338"/>
                <a:gd name="connsiteX4" fmla="*/ 140593 w 597306"/>
                <a:gd name="connsiteY4" fmla="*/ 128926 h 587338"/>
                <a:gd name="connsiteX5" fmla="*/ 420363 w 597306"/>
                <a:gd name="connsiteY5" fmla="*/ 0 h 5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306" h="587338">
                  <a:moveTo>
                    <a:pt x="420363" y="0"/>
                  </a:moveTo>
                  <a:cubicBezTo>
                    <a:pt x="472907" y="83"/>
                    <a:pt x="519269" y="16476"/>
                    <a:pt x="552004" y="50596"/>
                  </a:cubicBezTo>
                  <a:cubicBezTo>
                    <a:pt x="639298" y="141580"/>
                    <a:pt x="596635" y="324166"/>
                    <a:pt x="456713" y="458412"/>
                  </a:cubicBezTo>
                  <a:cubicBezTo>
                    <a:pt x="316791" y="592658"/>
                    <a:pt x="132596" y="627727"/>
                    <a:pt x="45302" y="536742"/>
                  </a:cubicBezTo>
                  <a:cubicBezTo>
                    <a:pt x="-41991" y="445757"/>
                    <a:pt x="672" y="263171"/>
                    <a:pt x="140593" y="128926"/>
                  </a:cubicBezTo>
                  <a:cubicBezTo>
                    <a:pt x="228044" y="45022"/>
                    <a:pt x="332790" y="-140"/>
                    <a:pt x="420363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575" b="1" kern="0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4</a:t>
              </a:r>
              <a:endParaRPr lang="zh-CN" altLang="en-US" sz="1575" b="1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18554138" flipH="1">
              <a:off x="1619819" y="3069730"/>
              <a:ext cx="711637" cy="43072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62000">
                  <a:sysClr val="windowText" lastClr="000000">
                    <a:lumMod val="65000"/>
                    <a:lumOff val="35000"/>
                  </a:sysClr>
                </a:gs>
                <a:gs pos="82000">
                  <a:sysClr val="windowText" lastClr="000000">
                    <a:lumMod val="75000"/>
                    <a:lumOff val="2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18554138" flipH="1">
              <a:off x="1634621" y="3070966"/>
              <a:ext cx="655455" cy="43072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20000"/>
                  </a:sysClr>
                </a:gs>
                <a:gs pos="62000">
                  <a:sysClr val="windowText" lastClr="000000">
                    <a:lumMod val="65000"/>
                    <a:lumOff val="35000"/>
                    <a:alpha val="0"/>
                  </a:sysClr>
                </a:gs>
                <a:gs pos="82000">
                  <a:sysClr val="windowText" lastClr="000000">
                    <a:lumMod val="75000"/>
                    <a:lumOff val="25000"/>
                    <a:alpha val="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rot="18554138" flipH="1">
              <a:off x="1590870" y="3045819"/>
              <a:ext cx="711113" cy="43097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 rot="20031505" flipH="1">
              <a:off x="1838335" y="3410267"/>
              <a:ext cx="176607" cy="6079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55000"/>
                  </a:sysClr>
                </a:gs>
                <a:gs pos="50000">
                  <a:sysClr val="window" lastClr="FFFFFF">
                    <a:shade val="67500"/>
                    <a:satMod val="115000"/>
                    <a:alpha val="12000"/>
                  </a:sysClr>
                </a:gs>
                <a:gs pos="100000">
                  <a:sysClr val="window" lastClr="FFFFFF">
                    <a:shade val="100000"/>
                    <a:satMod val="115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192084" y="2664404"/>
              <a:ext cx="2246400" cy="370641"/>
            </a:xfrm>
            <a:custGeom>
              <a:avLst/>
              <a:gdLst>
                <a:gd name="connsiteX0" fmla="*/ 0 w 4724400"/>
                <a:gd name="connsiteY0" fmla="*/ 562707 h 562707"/>
                <a:gd name="connsiteX1" fmla="*/ 668215 w 4724400"/>
                <a:gd name="connsiteY1" fmla="*/ 0 h 562707"/>
                <a:gd name="connsiteX2" fmla="*/ 4724400 w 4724400"/>
                <a:gd name="connsiteY2" fmla="*/ 0 h 56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4400" h="562707">
                  <a:moveTo>
                    <a:pt x="0" y="562707"/>
                  </a:moveTo>
                  <a:lnTo>
                    <a:pt x="668215" y="0"/>
                  </a:lnTo>
                  <a:lnTo>
                    <a:pt x="4724400" y="0"/>
                  </a:lnTo>
                </a:path>
              </a:pathLst>
            </a:custGeom>
            <a:noFill/>
            <a:ln w="19050" cap="flat" cmpd="sng" algn="ctr">
              <a:solidFill>
                <a:schemeClr val="accent1"/>
              </a:solidFill>
              <a:prstDash val="sysDash"/>
              <a:miter lim="800000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1" name="KSO_GT3"/>
            <p:cNvSpPr txBox="1"/>
            <p:nvPr/>
          </p:nvSpPr>
          <p:spPr>
            <a:xfrm>
              <a:off x="2680526" y="2665841"/>
              <a:ext cx="1716743" cy="433791"/>
            </a:xfrm>
            <a:prstGeom prst="rect">
              <a:avLst/>
            </a:prstGeom>
            <a:noFill/>
          </p:spPr>
          <p:txBody>
            <a:bodyPr/>
            <a:lstStyle>
              <a:defPPr>
                <a:defRPr lang="zh-CN"/>
              </a:defPPr>
              <a:lvl1pPr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20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500" dirty="0" smtClean="0"/>
                <a:t>关系运算符</a:t>
              </a:r>
              <a:endParaRPr lang="zh-CN" altLang="en-US" sz="1500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716921" y="2990507"/>
              <a:ext cx="491314" cy="534412"/>
            </a:xfrm>
            <a:custGeom>
              <a:avLst/>
              <a:gdLst>
                <a:gd name="connsiteX0" fmla="*/ 402078 w 543964"/>
                <a:gd name="connsiteY0" fmla="*/ 1135 h 590101"/>
                <a:gd name="connsiteX1" fmla="*/ 484742 w 543964"/>
                <a:gd name="connsiteY1" fmla="*/ 34513 h 590101"/>
                <a:gd name="connsiteX2" fmla="*/ 441399 w 543964"/>
                <a:gd name="connsiteY2" fmla="*/ 433399 h 590101"/>
                <a:gd name="connsiteX3" fmla="*/ 59223 w 543964"/>
                <a:gd name="connsiteY3" fmla="*/ 555589 h 590101"/>
                <a:gd name="connsiteX4" fmla="*/ 102566 w 543964"/>
                <a:gd name="connsiteY4" fmla="*/ 156702 h 590101"/>
                <a:gd name="connsiteX5" fmla="*/ 402078 w 543964"/>
                <a:gd name="connsiteY5" fmla="*/ 1135 h 59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964" h="590101">
                  <a:moveTo>
                    <a:pt x="402078" y="1135"/>
                  </a:moveTo>
                  <a:cubicBezTo>
                    <a:pt x="433113" y="4503"/>
                    <a:pt x="461351" y="15411"/>
                    <a:pt x="484742" y="34513"/>
                  </a:cubicBezTo>
                  <a:cubicBezTo>
                    <a:pt x="578309" y="110921"/>
                    <a:pt x="558903" y="289508"/>
                    <a:pt x="441399" y="433399"/>
                  </a:cubicBezTo>
                  <a:cubicBezTo>
                    <a:pt x="323895" y="577291"/>
                    <a:pt x="152789" y="631997"/>
                    <a:pt x="59223" y="555589"/>
                  </a:cubicBezTo>
                  <a:cubicBezTo>
                    <a:pt x="-34344" y="479181"/>
                    <a:pt x="-14938" y="300594"/>
                    <a:pt x="102566" y="156702"/>
                  </a:cubicBezTo>
                  <a:cubicBezTo>
                    <a:pt x="190694" y="48784"/>
                    <a:pt x="308973" y="-8968"/>
                    <a:pt x="402078" y="113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575" b="1" kern="0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sz="1575" b="1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8554138" flipH="1">
              <a:off x="478885" y="1924620"/>
              <a:ext cx="711637" cy="43072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62000">
                  <a:sysClr val="windowText" lastClr="000000">
                    <a:lumMod val="65000"/>
                    <a:lumOff val="35000"/>
                  </a:sysClr>
                </a:gs>
                <a:gs pos="82000">
                  <a:sysClr val="windowText" lastClr="000000">
                    <a:lumMod val="75000"/>
                    <a:lumOff val="2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8554138" flipH="1">
              <a:off x="493686" y="1925856"/>
              <a:ext cx="655455" cy="43072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20000"/>
                  </a:sysClr>
                </a:gs>
                <a:gs pos="62000">
                  <a:sysClr val="windowText" lastClr="000000">
                    <a:lumMod val="65000"/>
                    <a:lumOff val="35000"/>
                    <a:alpha val="0"/>
                  </a:sysClr>
                </a:gs>
                <a:gs pos="82000">
                  <a:sysClr val="windowText" lastClr="000000">
                    <a:lumMod val="75000"/>
                    <a:lumOff val="25000"/>
                    <a:alpha val="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8554138" flipH="1">
              <a:off x="450216" y="1900855"/>
              <a:ext cx="711112" cy="430978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 rot="20031505" flipH="1">
              <a:off x="697401" y="2265157"/>
              <a:ext cx="176607" cy="6079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55000"/>
                  </a:sysClr>
                </a:gs>
                <a:gs pos="50000">
                  <a:sysClr val="window" lastClr="FFFFFF">
                    <a:shade val="67500"/>
                    <a:satMod val="115000"/>
                    <a:alpha val="12000"/>
                  </a:sysClr>
                </a:gs>
                <a:gs pos="100000">
                  <a:sysClr val="window" lastClr="FFFFFF">
                    <a:shade val="100000"/>
                    <a:satMod val="115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71543" y="1556792"/>
              <a:ext cx="2245393" cy="370641"/>
            </a:xfrm>
            <a:custGeom>
              <a:avLst/>
              <a:gdLst>
                <a:gd name="connsiteX0" fmla="*/ 0 w 4724400"/>
                <a:gd name="connsiteY0" fmla="*/ 562707 h 562707"/>
                <a:gd name="connsiteX1" fmla="*/ 668215 w 4724400"/>
                <a:gd name="connsiteY1" fmla="*/ 0 h 562707"/>
                <a:gd name="connsiteX2" fmla="*/ 4724400 w 4724400"/>
                <a:gd name="connsiteY2" fmla="*/ 0 h 56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4400" h="562707">
                  <a:moveTo>
                    <a:pt x="0" y="562707"/>
                  </a:moveTo>
                  <a:lnTo>
                    <a:pt x="668215" y="0"/>
                  </a:lnTo>
                  <a:lnTo>
                    <a:pt x="4724400" y="0"/>
                  </a:lnTo>
                </a:path>
              </a:pathLst>
            </a:custGeom>
            <a:noFill/>
            <a:ln w="19050" cap="flat" cmpd="sng" algn="ctr">
              <a:solidFill>
                <a:schemeClr val="accent1"/>
              </a:solidFill>
              <a:prstDash val="sysDash"/>
              <a:miter lim="800000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28" name="KSO_GT1"/>
            <p:cNvSpPr txBox="1"/>
            <p:nvPr/>
          </p:nvSpPr>
          <p:spPr>
            <a:xfrm>
              <a:off x="1559985" y="1563975"/>
              <a:ext cx="1680094" cy="409429"/>
            </a:xfrm>
            <a:prstGeom prst="rect">
              <a:avLst/>
            </a:prstGeom>
            <a:noFill/>
          </p:spPr>
          <p:txBody>
            <a:bodyPr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5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算术运算符</a:t>
              </a: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74831" y="1845543"/>
              <a:ext cx="492751" cy="534412"/>
            </a:xfrm>
            <a:custGeom>
              <a:avLst/>
              <a:gdLst>
                <a:gd name="connsiteX0" fmla="*/ 402078 w 543964"/>
                <a:gd name="connsiteY0" fmla="*/ 1136 h 590101"/>
                <a:gd name="connsiteX1" fmla="*/ 484742 w 543964"/>
                <a:gd name="connsiteY1" fmla="*/ 34513 h 590101"/>
                <a:gd name="connsiteX2" fmla="*/ 441399 w 543964"/>
                <a:gd name="connsiteY2" fmla="*/ 433399 h 590101"/>
                <a:gd name="connsiteX3" fmla="*/ 59223 w 543964"/>
                <a:gd name="connsiteY3" fmla="*/ 555589 h 590101"/>
                <a:gd name="connsiteX4" fmla="*/ 102566 w 543964"/>
                <a:gd name="connsiteY4" fmla="*/ 156702 h 590101"/>
                <a:gd name="connsiteX5" fmla="*/ 402078 w 543964"/>
                <a:gd name="connsiteY5" fmla="*/ 1136 h 59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3964" h="590101">
                  <a:moveTo>
                    <a:pt x="402078" y="1136"/>
                  </a:moveTo>
                  <a:cubicBezTo>
                    <a:pt x="433113" y="4504"/>
                    <a:pt x="461350" y="15411"/>
                    <a:pt x="484742" y="34513"/>
                  </a:cubicBezTo>
                  <a:cubicBezTo>
                    <a:pt x="578309" y="110921"/>
                    <a:pt x="558903" y="289508"/>
                    <a:pt x="441399" y="433399"/>
                  </a:cubicBezTo>
                  <a:cubicBezTo>
                    <a:pt x="323895" y="577291"/>
                    <a:pt x="152789" y="631997"/>
                    <a:pt x="59223" y="555589"/>
                  </a:cubicBezTo>
                  <a:cubicBezTo>
                    <a:pt x="-34344" y="479181"/>
                    <a:pt x="-14938" y="300594"/>
                    <a:pt x="102566" y="156702"/>
                  </a:cubicBezTo>
                  <a:cubicBezTo>
                    <a:pt x="190694" y="48784"/>
                    <a:pt x="308973" y="-8968"/>
                    <a:pt x="402078" y="113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575" b="1" kern="0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1575" b="1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18971162">
              <a:off x="1055740" y="2497386"/>
              <a:ext cx="742794" cy="449586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62000">
                  <a:sysClr val="windowText" lastClr="000000">
                    <a:lumMod val="65000"/>
                    <a:lumOff val="35000"/>
                  </a:sysClr>
                </a:gs>
                <a:gs pos="82000">
                  <a:sysClr val="windowText" lastClr="000000">
                    <a:lumMod val="75000"/>
                    <a:lumOff val="2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 rot="18971162">
              <a:off x="1085240" y="2483455"/>
              <a:ext cx="684153" cy="449586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20000"/>
                  </a:sysClr>
                </a:gs>
                <a:gs pos="62000">
                  <a:sysClr val="windowText" lastClr="000000">
                    <a:lumMod val="65000"/>
                    <a:lumOff val="35000"/>
                    <a:alpha val="0"/>
                  </a:sysClr>
                </a:gs>
                <a:gs pos="82000">
                  <a:sysClr val="windowText" lastClr="000000">
                    <a:lumMod val="75000"/>
                    <a:lumOff val="25000"/>
                    <a:alpha val="0"/>
                  </a:sys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18971162">
              <a:off x="1028445" y="2469027"/>
              <a:ext cx="742718" cy="44965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 rot="18554138" flipH="1">
              <a:off x="1343505" y="2383593"/>
              <a:ext cx="541587" cy="44601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83000"/>
                  </a:sysClr>
                </a:gs>
                <a:gs pos="50000">
                  <a:sysClr val="window" lastClr="FFFFFF"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 bwMode="auto">
            <a:xfrm rot="17493795">
              <a:off x="1492754" y="2626502"/>
              <a:ext cx="184339" cy="6346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55000"/>
                  </a:sysClr>
                </a:gs>
                <a:gs pos="50000">
                  <a:sysClr val="window" lastClr="FFFFFF">
                    <a:shade val="67500"/>
                    <a:satMod val="115000"/>
                    <a:alpha val="12000"/>
                  </a:sysClr>
                </a:gs>
                <a:gs pos="100000">
                  <a:sysClr val="window" lastClr="FFFFFF">
                    <a:shade val="100000"/>
                    <a:satMod val="115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684966" y="2101260"/>
              <a:ext cx="2246400" cy="370641"/>
            </a:xfrm>
            <a:custGeom>
              <a:avLst/>
              <a:gdLst>
                <a:gd name="connsiteX0" fmla="*/ 0 w 4724400"/>
                <a:gd name="connsiteY0" fmla="*/ 562707 h 562707"/>
                <a:gd name="connsiteX1" fmla="*/ 668215 w 4724400"/>
                <a:gd name="connsiteY1" fmla="*/ 0 h 562707"/>
                <a:gd name="connsiteX2" fmla="*/ 4724400 w 4724400"/>
                <a:gd name="connsiteY2" fmla="*/ 0 h 56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4400" h="562707">
                  <a:moveTo>
                    <a:pt x="0" y="562707"/>
                  </a:moveTo>
                  <a:lnTo>
                    <a:pt x="668215" y="0"/>
                  </a:lnTo>
                  <a:lnTo>
                    <a:pt x="4724400" y="0"/>
                  </a:lnTo>
                </a:path>
              </a:pathLst>
            </a:custGeom>
            <a:noFill/>
            <a:ln w="19050" cap="flat" cmpd="sng" algn="ctr">
              <a:solidFill>
                <a:schemeClr val="accent6"/>
              </a:solidFill>
              <a:prstDash val="sysDash"/>
              <a:miter lim="800000"/>
              <a:headEnd type="none" w="med" len="med"/>
              <a:tailEnd type="oval" w="med" len="me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prstClr val="white"/>
                </a:solidFill>
              </a:endParaRPr>
            </a:p>
          </p:txBody>
        </p:sp>
        <p:sp>
          <p:nvSpPr>
            <p:cNvPr id="36" name="KSO_GT2"/>
            <p:cNvSpPr txBox="1"/>
            <p:nvPr/>
          </p:nvSpPr>
          <p:spPr>
            <a:xfrm>
              <a:off x="2171973" y="2105570"/>
              <a:ext cx="1311608" cy="409428"/>
            </a:xfrm>
            <a:prstGeom prst="rect">
              <a:avLst/>
            </a:prstGeom>
            <a:noFill/>
          </p:spPr>
          <p:txBody>
            <a:bodyPr/>
            <a:lstStyle>
              <a:defPPr>
                <a:defRPr lang="zh-CN"/>
              </a:defPPr>
              <a:lvl1pPr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20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500" dirty="0"/>
                <a:t>位运算符</a:t>
              </a: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40848" y="2421616"/>
              <a:ext cx="540159" cy="531539"/>
            </a:xfrm>
            <a:custGeom>
              <a:avLst/>
              <a:gdLst>
                <a:gd name="connsiteX0" fmla="*/ 420363 w 597306"/>
                <a:gd name="connsiteY0" fmla="*/ 0 h 587338"/>
                <a:gd name="connsiteX1" fmla="*/ 552004 w 597306"/>
                <a:gd name="connsiteY1" fmla="*/ 50596 h 587338"/>
                <a:gd name="connsiteX2" fmla="*/ 456713 w 597306"/>
                <a:gd name="connsiteY2" fmla="*/ 458412 h 587338"/>
                <a:gd name="connsiteX3" fmla="*/ 45302 w 597306"/>
                <a:gd name="connsiteY3" fmla="*/ 536742 h 587338"/>
                <a:gd name="connsiteX4" fmla="*/ 140593 w 597306"/>
                <a:gd name="connsiteY4" fmla="*/ 128926 h 587338"/>
                <a:gd name="connsiteX5" fmla="*/ 420363 w 597306"/>
                <a:gd name="connsiteY5" fmla="*/ 0 h 5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306" h="587338">
                  <a:moveTo>
                    <a:pt x="420363" y="0"/>
                  </a:moveTo>
                  <a:cubicBezTo>
                    <a:pt x="472907" y="83"/>
                    <a:pt x="519269" y="16476"/>
                    <a:pt x="552004" y="50596"/>
                  </a:cubicBezTo>
                  <a:cubicBezTo>
                    <a:pt x="639298" y="141580"/>
                    <a:pt x="596635" y="324166"/>
                    <a:pt x="456713" y="458412"/>
                  </a:cubicBezTo>
                  <a:cubicBezTo>
                    <a:pt x="316791" y="592658"/>
                    <a:pt x="132596" y="627727"/>
                    <a:pt x="45302" y="536742"/>
                  </a:cubicBezTo>
                  <a:cubicBezTo>
                    <a:pt x="-41991" y="445757"/>
                    <a:pt x="672" y="263171"/>
                    <a:pt x="140593" y="128926"/>
                  </a:cubicBezTo>
                  <a:cubicBezTo>
                    <a:pt x="228044" y="45022"/>
                    <a:pt x="332790" y="-140"/>
                    <a:pt x="420363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575" b="1" kern="0" dirty="0">
                  <a:solidFill>
                    <a:prstClr val="white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1575" b="1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18097" y="1666109"/>
              <a:ext cx="265471" cy="250723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15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Python</a:t>
            </a:r>
            <a:r>
              <a:rPr lang="zh-CN" altLang="en-US" dirty="0" smtClean="0">
                <a:latin typeface="微软雅黑" panose="020B0503020204020204" pitchFamily="34" charset="-122"/>
              </a:rPr>
              <a:t>的</a:t>
            </a:r>
            <a:r>
              <a:rPr lang="en-US" altLang="zh-CN" dirty="0" smtClean="0">
                <a:latin typeface="微软雅黑" panose="020B0503020204020204" pitchFamily="34" charset="-122"/>
              </a:rPr>
              <a:t/>
            </a:r>
            <a:br>
              <a:rPr lang="en-US" altLang="zh-CN" dirty="0" smtClean="0">
                <a:latin typeface="微软雅黑" panose="020B0503020204020204" pitchFamily="34" charset="-122"/>
              </a:rPr>
            </a:br>
            <a:r>
              <a:rPr lang="zh-CN" altLang="en-US" dirty="0" smtClean="0">
                <a:latin typeface="微软雅黑" panose="020B0503020204020204" pitchFamily="34" charset="-122"/>
              </a:rPr>
              <a:t>函数</a:t>
            </a:r>
            <a:r>
              <a:rPr lang="zh-CN" altLang="en-US" dirty="0">
                <a:latin typeface="微软雅黑" panose="020B0503020204020204" pitchFamily="34" charset="-122"/>
              </a:rPr>
              <a:t>、</a:t>
            </a:r>
            <a:r>
              <a:rPr lang="zh-CN" altLang="en-US" dirty="0" smtClean="0">
                <a:latin typeface="微软雅黑" panose="020B0503020204020204" pitchFamily="34" charset="-122"/>
              </a:rPr>
              <a:t>模块和包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2643758"/>
            <a:ext cx="15668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2.5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83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9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2.5.1 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69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/>
          <p:cNvSpPr>
            <a:spLocks noGrp="1"/>
          </p:cNvSpPr>
          <p:nvPr>
            <p:ph type="title"/>
          </p:nvPr>
        </p:nvSpPr>
        <p:spPr>
          <a:xfrm>
            <a:off x="489384" y="506214"/>
            <a:ext cx="8229600" cy="396043"/>
          </a:xfrm>
        </p:spPr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中的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85</a:t>
            </a:fld>
            <a:endParaRPr lang="zh-CN" altLang="en-US" dirty="0"/>
          </a:p>
        </p:txBody>
      </p:sp>
      <p:sp>
        <p:nvSpPr>
          <p:cNvPr id="31" name="MH_PageTitle"/>
          <p:cNvSpPr txBox="1">
            <a:spLocks/>
          </p:cNvSpPr>
          <p:nvPr/>
        </p:nvSpPr>
        <p:spPr>
          <a:xfrm>
            <a:off x="457200" y="519527"/>
            <a:ext cx="8229600" cy="39604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1403648" y="1050967"/>
            <a:ext cx="5945203" cy="3291507"/>
            <a:chOff x="1330027" y="1318712"/>
            <a:chExt cx="5945203" cy="3291507"/>
          </a:xfrm>
        </p:grpSpPr>
        <p:sp>
          <p:nvSpPr>
            <p:cNvPr id="29" name="MH_Other_1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3378994" y="2278856"/>
              <a:ext cx="1135856" cy="709613"/>
            </a:xfrm>
            <a:custGeom>
              <a:avLst/>
              <a:gdLst>
                <a:gd name="T0" fmla="*/ 0 w 888"/>
                <a:gd name="T1" fmla="*/ 0 h 555"/>
                <a:gd name="T2" fmla="*/ 245 w 888"/>
                <a:gd name="T3" fmla="*/ 555 h 555"/>
                <a:gd name="T4" fmla="*/ 888 w 888"/>
                <a:gd name="T5" fmla="*/ 555 h 555"/>
                <a:gd name="T6" fmla="*/ 336 w 888"/>
                <a:gd name="T7" fmla="*/ 0 h 555"/>
                <a:gd name="T8" fmla="*/ 0 w 888"/>
                <a:gd name="T9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5">
                  <a:moveTo>
                    <a:pt x="0" y="0"/>
                  </a:moveTo>
                  <a:lnTo>
                    <a:pt x="245" y="555"/>
                  </a:lnTo>
                  <a:lnTo>
                    <a:pt x="888" y="555"/>
                  </a:lnTo>
                  <a:lnTo>
                    <a:pt x="3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0" name="MH_Other_2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3378994" y="2988469"/>
              <a:ext cx="1135856" cy="707231"/>
            </a:xfrm>
            <a:custGeom>
              <a:avLst/>
              <a:gdLst>
                <a:gd name="T0" fmla="*/ 0 w 888"/>
                <a:gd name="T1" fmla="*/ 552 h 552"/>
                <a:gd name="T2" fmla="*/ 245 w 888"/>
                <a:gd name="T3" fmla="*/ 0 h 552"/>
                <a:gd name="T4" fmla="*/ 888 w 888"/>
                <a:gd name="T5" fmla="*/ 0 h 552"/>
                <a:gd name="T6" fmla="*/ 336 w 888"/>
                <a:gd name="T7" fmla="*/ 552 h 552"/>
                <a:gd name="T8" fmla="*/ 0 w 888"/>
                <a:gd name="T9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2">
                  <a:moveTo>
                    <a:pt x="0" y="552"/>
                  </a:moveTo>
                  <a:lnTo>
                    <a:pt x="245" y="0"/>
                  </a:lnTo>
                  <a:lnTo>
                    <a:pt x="888" y="0"/>
                  </a:lnTo>
                  <a:lnTo>
                    <a:pt x="336" y="552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56" name="MH_Other_3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4557713" y="1783556"/>
              <a:ext cx="707231" cy="1139429"/>
            </a:xfrm>
            <a:custGeom>
              <a:avLst/>
              <a:gdLst>
                <a:gd name="T0" fmla="*/ 552 w 552"/>
                <a:gd name="T1" fmla="*/ 0 h 891"/>
                <a:gd name="T2" fmla="*/ 0 w 552"/>
                <a:gd name="T3" fmla="*/ 248 h 891"/>
                <a:gd name="T4" fmla="*/ 0 w 552"/>
                <a:gd name="T5" fmla="*/ 891 h 891"/>
                <a:gd name="T6" fmla="*/ 552 w 552"/>
                <a:gd name="T7" fmla="*/ 339 h 891"/>
                <a:gd name="T8" fmla="*/ 552 w 552"/>
                <a:gd name="T9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1">
                  <a:moveTo>
                    <a:pt x="552" y="0"/>
                  </a:moveTo>
                  <a:lnTo>
                    <a:pt x="0" y="248"/>
                  </a:lnTo>
                  <a:lnTo>
                    <a:pt x="0" y="891"/>
                  </a:lnTo>
                  <a:lnTo>
                    <a:pt x="552" y="339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57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851673" y="1783556"/>
              <a:ext cx="706040" cy="1139429"/>
            </a:xfrm>
            <a:custGeom>
              <a:avLst/>
              <a:gdLst>
                <a:gd name="T0" fmla="*/ 0 w 552"/>
                <a:gd name="T1" fmla="*/ 0 h 891"/>
                <a:gd name="T2" fmla="*/ 552 w 552"/>
                <a:gd name="T3" fmla="*/ 248 h 891"/>
                <a:gd name="T4" fmla="*/ 552 w 552"/>
                <a:gd name="T5" fmla="*/ 891 h 891"/>
                <a:gd name="T6" fmla="*/ 0 w 552"/>
                <a:gd name="T7" fmla="*/ 339 h 891"/>
                <a:gd name="T8" fmla="*/ 0 w 552"/>
                <a:gd name="T9" fmla="*/ 0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1">
                  <a:moveTo>
                    <a:pt x="0" y="0"/>
                  </a:moveTo>
                  <a:lnTo>
                    <a:pt x="552" y="248"/>
                  </a:lnTo>
                  <a:lnTo>
                    <a:pt x="552" y="891"/>
                  </a:lnTo>
                  <a:lnTo>
                    <a:pt x="0" y="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58" name="MH_Other_5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4616053" y="2987279"/>
              <a:ext cx="1137047" cy="706040"/>
            </a:xfrm>
            <a:custGeom>
              <a:avLst/>
              <a:gdLst>
                <a:gd name="T0" fmla="*/ 888 w 888"/>
                <a:gd name="T1" fmla="*/ 552 h 552"/>
                <a:gd name="T2" fmla="*/ 643 w 888"/>
                <a:gd name="T3" fmla="*/ 0 h 552"/>
                <a:gd name="T4" fmla="*/ 0 w 888"/>
                <a:gd name="T5" fmla="*/ 0 h 552"/>
                <a:gd name="T6" fmla="*/ 552 w 888"/>
                <a:gd name="T7" fmla="*/ 552 h 552"/>
                <a:gd name="T8" fmla="*/ 888 w 888"/>
                <a:gd name="T9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2">
                  <a:moveTo>
                    <a:pt x="888" y="552"/>
                  </a:moveTo>
                  <a:lnTo>
                    <a:pt x="643" y="0"/>
                  </a:lnTo>
                  <a:lnTo>
                    <a:pt x="0" y="0"/>
                  </a:lnTo>
                  <a:lnTo>
                    <a:pt x="552" y="552"/>
                  </a:lnTo>
                  <a:lnTo>
                    <a:pt x="888" y="5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59" name="MH_Other_6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4616053" y="2278857"/>
              <a:ext cx="1137047" cy="708422"/>
            </a:xfrm>
            <a:custGeom>
              <a:avLst/>
              <a:gdLst>
                <a:gd name="T0" fmla="*/ 888 w 888"/>
                <a:gd name="T1" fmla="*/ 0 h 554"/>
                <a:gd name="T2" fmla="*/ 643 w 888"/>
                <a:gd name="T3" fmla="*/ 554 h 554"/>
                <a:gd name="T4" fmla="*/ 0 w 888"/>
                <a:gd name="T5" fmla="*/ 554 h 554"/>
                <a:gd name="T6" fmla="*/ 552 w 888"/>
                <a:gd name="T7" fmla="*/ 0 h 554"/>
                <a:gd name="T8" fmla="*/ 888 w 888"/>
                <a:gd name="T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554">
                  <a:moveTo>
                    <a:pt x="888" y="0"/>
                  </a:moveTo>
                  <a:lnTo>
                    <a:pt x="643" y="554"/>
                  </a:lnTo>
                  <a:lnTo>
                    <a:pt x="0" y="554"/>
                  </a:lnTo>
                  <a:lnTo>
                    <a:pt x="552" y="0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60" name="MH_Other_7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3860006" y="3050381"/>
              <a:ext cx="706041" cy="1139429"/>
            </a:xfrm>
            <a:custGeom>
              <a:avLst/>
              <a:gdLst>
                <a:gd name="T0" fmla="*/ 0 w 552"/>
                <a:gd name="T1" fmla="*/ 890 h 890"/>
                <a:gd name="T2" fmla="*/ 552 w 552"/>
                <a:gd name="T3" fmla="*/ 643 h 890"/>
                <a:gd name="T4" fmla="*/ 552 w 552"/>
                <a:gd name="T5" fmla="*/ 0 h 890"/>
                <a:gd name="T6" fmla="*/ 0 w 552"/>
                <a:gd name="T7" fmla="*/ 555 h 890"/>
                <a:gd name="T8" fmla="*/ 0 w 552"/>
                <a:gd name="T9" fmla="*/ 89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890">
                  <a:moveTo>
                    <a:pt x="0" y="890"/>
                  </a:moveTo>
                  <a:lnTo>
                    <a:pt x="552" y="643"/>
                  </a:lnTo>
                  <a:lnTo>
                    <a:pt x="552" y="0"/>
                  </a:lnTo>
                  <a:lnTo>
                    <a:pt x="0" y="555"/>
                  </a:lnTo>
                  <a:lnTo>
                    <a:pt x="0" y="89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61" name="MH_Other_8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566047" y="3050381"/>
              <a:ext cx="704850" cy="1139429"/>
            </a:xfrm>
            <a:custGeom>
              <a:avLst/>
              <a:gdLst>
                <a:gd name="T0" fmla="*/ 551 w 551"/>
                <a:gd name="T1" fmla="*/ 890 h 890"/>
                <a:gd name="T2" fmla="*/ 0 w 551"/>
                <a:gd name="T3" fmla="*/ 643 h 890"/>
                <a:gd name="T4" fmla="*/ 0 w 551"/>
                <a:gd name="T5" fmla="*/ 0 h 890"/>
                <a:gd name="T6" fmla="*/ 551 w 551"/>
                <a:gd name="T7" fmla="*/ 555 h 890"/>
                <a:gd name="T8" fmla="*/ 551 w 551"/>
                <a:gd name="T9" fmla="*/ 890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890">
                  <a:moveTo>
                    <a:pt x="551" y="890"/>
                  </a:moveTo>
                  <a:lnTo>
                    <a:pt x="0" y="643"/>
                  </a:lnTo>
                  <a:lnTo>
                    <a:pt x="0" y="0"/>
                  </a:lnTo>
                  <a:lnTo>
                    <a:pt x="551" y="555"/>
                  </a:lnTo>
                  <a:lnTo>
                    <a:pt x="551" y="8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62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604184" y="1318712"/>
              <a:ext cx="1883569" cy="672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>
                      <a:lumMod val="85000"/>
                    </a:schemeClr>
                  </a:solidFill>
                  <a:latin typeface="微软雅黑" panose="020B0503020204020204" pitchFamily="34" charset="-122"/>
                </a:rPr>
                <a:t>内建函数</a:t>
              </a:r>
              <a:endParaRPr lang="zh-CN" altLang="en-US" sz="2400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3" name="MH_Other_13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069557" y="2089057"/>
              <a:ext cx="47641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250" dirty="0">
                  <a:solidFill>
                    <a:schemeClr val="accent1"/>
                  </a:solidFill>
                  <a:latin typeface="+mn-lt"/>
                  <a:ea typeface="+mn-ea"/>
                </a:rPr>
                <a:t>01</a:t>
              </a:r>
              <a:endParaRPr lang="zh-CN" altLang="en-US" sz="2250" dirty="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MH_SubTitle_3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604184" y="3989904"/>
              <a:ext cx="1883569" cy="620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>
                      <a:lumMod val="85000"/>
                    </a:schemeClr>
                  </a:solidFill>
                  <a:latin typeface="微软雅黑" panose="020B0503020204020204" pitchFamily="34" charset="-122"/>
                </a:rPr>
                <a:t>第三方库</a:t>
              </a:r>
              <a:endParaRPr lang="zh-CN" altLang="en-US" sz="2400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MH_Other_14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096540" y="3372990"/>
              <a:ext cx="47641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250" dirty="0">
                  <a:solidFill>
                    <a:schemeClr val="accent3"/>
                  </a:solidFill>
                  <a:latin typeface="+mn-lt"/>
                  <a:ea typeface="+mn-ea"/>
                </a:rPr>
                <a:t>03</a:t>
              </a:r>
              <a:endParaRPr lang="zh-CN" altLang="en-US" sz="2250" dirty="0">
                <a:solidFill>
                  <a:schemeClr val="accent3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MH_SubTitle_2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322094" y="2543846"/>
              <a:ext cx="1953136" cy="872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>
                      <a:lumMod val="85000"/>
                    </a:schemeClr>
                  </a:solidFill>
                  <a:latin typeface="微软雅黑" panose="020B0503020204020204" pitchFamily="34" charset="-122"/>
                </a:rPr>
                <a:t>标准库函数</a:t>
              </a:r>
              <a:endParaRPr lang="zh-CN" altLang="en-US" sz="2400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7" name="MH_Other_15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982684" y="2520338"/>
              <a:ext cx="47641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250" dirty="0">
                  <a:solidFill>
                    <a:schemeClr val="accent2"/>
                  </a:solidFill>
                  <a:latin typeface="+mn-lt"/>
                  <a:ea typeface="+mn-ea"/>
                </a:rPr>
                <a:t>02</a:t>
              </a:r>
              <a:endParaRPr lang="zh-CN" altLang="en-US" sz="2250" dirty="0">
                <a:solidFill>
                  <a:schemeClr val="accent2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MH_SubTitle_4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330027" y="2574352"/>
              <a:ext cx="2356148" cy="872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chemeClr val="tx1">
                      <a:lumMod val="85000"/>
                    </a:schemeClr>
                  </a:solidFill>
                  <a:latin typeface="微软雅黑" panose="020B0503020204020204" pitchFamily="34" charset="-122"/>
                </a:rPr>
                <a:t>用户自定义函数</a:t>
              </a:r>
              <a:endParaRPr lang="zh-CN" altLang="en-US" sz="2400" dirty="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9" name="MH_Other_16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686175" y="2527639"/>
              <a:ext cx="47641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250" dirty="0">
                  <a:solidFill>
                    <a:schemeClr val="accent4"/>
                  </a:solidFill>
                  <a:latin typeface="+mn-lt"/>
                  <a:ea typeface="+mn-ea"/>
                </a:rPr>
                <a:t>04</a:t>
              </a:r>
              <a:endParaRPr lang="zh-CN" altLang="en-US" sz="2250" dirty="0">
                <a:solidFill>
                  <a:schemeClr val="accent4"/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4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函数可以看成类似于数学中的函数</a:t>
            </a:r>
            <a:endParaRPr lang="en-US" altLang="zh-CN" dirty="0" smtClean="0"/>
          </a:p>
          <a:p>
            <a:r>
              <a:rPr lang="zh-CN" altLang="en-US" dirty="0" smtClean="0"/>
              <a:t>实现某个功能并获得某种反馈的一段代码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绝对值函数</a:t>
            </a:r>
            <a:r>
              <a:rPr lang="en-US" altLang="zh-CN" dirty="0">
                <a:solidFill>
                  <a:schemeClr val="accent2"/>
                </a:solidFill>
              </a:rPr>
              <a:t>abs(x)</a:t>
            </a:r>
          </a:p>
          <a:p>
            <a:pPr lvl="1"/>
            <a:r>
              <a:rPr lang="zh-CN" altLang="en-US" dirty="0" smtClean="0"/>
              <a:t>类型函数</a:t>
            </a:r>
            <a:r>
              <a:rPr lang="en-US" altLang="zh-CN" dirty="0">
                <a:solidFill>
                  <a:schemeClr val="accent2"/>
                </a:solidFill>
              </a:rPr>
              <a:t>type(x)</a:t>
            </a:r>
          </a:p>
          <a:p>
            <a:pPr lvl="1"/>
            <a:r>
              <a:rPr lang="en-US" altLang="zh-CN" dirty="0" smtClean="0">
                <a:latin typeface="+mn-lt"/>
              </a:rPr>
              <a:t>“</a:t>
            </a:r>
            <a:r>
              <a:rPr lang="zh-CN" altLang="en-US" dirty="0" smtClean="0"/>
              <a:t>四舍五入</a:t>
            </a:r>
            <a:r>
              <a:rPr lang="en-US" altLang="zh-CN" dirty="0">
                <a:latin typeface="+mn-lt"/>
              </a:rPr>
              <a:t>”</a:t>
            </a:r>
            <a:r>
              <a:rPr lang="zh-CN" altLang="en-US" dirty="0" smtClean="0"/>
              <a:t>函数</a:t>
            </a:r>
            <a:r>
              <a:rPr lang="en-US" altLang="zh-CN" dirty="0">
                <a:solidFill>
                  <a:schemeClr val="accent2"/>
                </a:solidFill>
              </a:rPr>
              <a:t>round(x)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59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Python3.6</a:t>
            </a:r>
            <a:r>
              <a:rPr lang="zh-CN" altLang="en-US" dirty="0" smtClean="0"/>
              <a:t>内建函数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87</a:t>
            </a:fld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432474"/>
              </p:ext>
            </p:extLst>
          </p:nvPr>
        </p:nvGraphicFramePr>
        <p:xfrm>
          <a:off x="719572" y="969574"/>
          <a:ext cx="7704855" cy="378102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476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481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05885">
                <a:tc>
                  <a:txBody>
                    <a:bodyPr/>
                    <a:lstStyle/>
                    <a:p>
                      <a:pPr algn="l"/>
                      <a:endParaRPr lang="zh-CN" altLang="en-US" sz="10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effectLst/>
                        </a:rPr>
                        <a:t>Built-in Functions</a:t>
                      </a: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00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00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abs()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dict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help()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min()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setattr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all()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dir()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hex()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next()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slice()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any()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divmod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id()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object()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sorted()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ascii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enumerate()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sng" dirty="0">
                          <a:effectLst/>
                        </a:rPr>
                        <a:t>input()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oct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staticmethod()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bin()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eval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int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open()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str()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bool()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exec()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isinstance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ord()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sum()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bytearray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filter()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issubclass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pow()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super()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bytes()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float()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iter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print()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tuple()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callable()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format()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len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property()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type()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chr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frozenset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list()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range()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vars()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classmethod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getattr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locals()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repr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zip()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compile()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globals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map()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reversed()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__import__()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complex()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hasattr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max()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round()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dirty="0">
                          <a:effectLst/>
                        </a:rPr>
                        <a:t> </a:t>
                      </a: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3169"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delattr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hash()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 err="1">
                          <a:effectLst/>
                        </a:rPr>
                        <a:t>memoryview</a:t>
                      </a:r>
                      <a:r>
                        <a:rPr lang="en-US" sz="1300" u="none" strike="noStrike" dirty="0">
                          <a:effectLst/>
                        </a:rPr>
                        <a:t>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u="none" strike="noStrike" dirty="0">
                          <a:effectLst/>
                        </a:rPr>
                        <a:t>set()</a:t>
                      </a:r>
                      <a:endParaRPr lang="en-US" sz="1300" dirty="0">
                        <a:effectLst/>
                      </a:endParaRP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dirty="0">
                          <a:effectLst/>
                        </a:rPr>
                        <a:t> </a:t>
                      </a:r>
                    </a:p>
                  </a:txBody>
                  <a:tcPr marL="50901" marR="50901" marT="25450" marB="2545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10" name="TextBox 4"/>
          <p:cNvSpPr txBox="1"/>
          <p:nvPr/>
        </p:nvSpPr>
        <p:spPr>
          <a:xfrm>
            <a:off x="683568" y="483518"/>
            <a:ext cx="2232248" cy="34970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tIns="36000" bIns="36000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&gt;&gt;&gt; dir</a:t>
            </a:r>
            <a:r>
              <a:rPr lang="en-US" altLang="zh-CN" dirty="0">
                <a:solidFill>
                  <a:schemeClr val="bg1"/>
                </a:solidFill>
              </a:rPr>
              <a:t>(__</a:t>
            </a:r>
            <a:r>
              <a:rPr lang="en-US" altLang="zh-CN" dirty="0" err="1">
                <a:solidFill>
                  <a:schemeClr val="bg1"/>
                </a:solidFill>
              </a:rPr>
              <a:t>builtins</a:t>
            </a:r>
            <a:r>
              <a:rPr lang="en-US" altLang="zh-CN" dirty="0">
                <a:solidFill>
                  <a:schemeClr val="bg1"/>
                </a:solidFill>
              </a:rPr>
              <a:t>__)</a:t>
            </a:r>
          </a:p>
        </p:txBody>
      </p:sp>
    </p:spTree>
    <p:extLst>
      <p:ext uri="{BB962C8B-B14F-4D97-AF65-F5344CB8AC3E}">
        <p14:creationId xmlns:p14="http://schemas.microsoft.com/office/powerpoint/2010/main" val="43365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内建函数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内建函数</a:t>
            </a:r>
            <a:endParaRPr lang="en-US" altLang="zh-CN" dirty="0" smtClean="0"/>
          </a:p>
          <a:p>
            <a:pPr lvl="1"/>
            <a:r>
              <a:rPr lang="en-US" altLang="zh-CN" dirty="0" err="1" smtClean="0">
                <a:solidFill>
                  <a:schemeClr val="accent2"/>
                </a:solidFill>
              </a:rPr>
              <a:t>str</a:t>
            </a:r>
            <a:r>
              <a:rPr lang="en-US" altLang="zh-CN" dirty="0" smtClean="0">
                <a:solidFill>
                  <a:schemeClr val="accent2"/>
                </a:solidFill>
              </a:rPr>
              <a:t>() </a:t>
            </a:r>
            <a:r>
              <a:rPr lang="zh-CN" altLang="en-US" dirty="0" smtClean="0"/>
              <a:t>和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type()</a:t>
            </a:r>
            <a:r>
              <a:rPr lang="zh-CN" altLang="en-US" dirty="0" smtClean="0"/>
              <a:t>等适用于</a:t>
            </a:r>
            <a:r>
              <a:rPr lang="zh-CN" altLang="en-US" dirty="0"/>
              <a:t>所有标准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        数值</a:t>
            </a:r>
            <a:r>
              <a:rPr lang="zh-CN" altLang="en-US" dirty="0"/>
              <a:t>型</a:t>
            </a:r>
            <a:r>
              <a:rPr lang="zh-CN" altLang="en-US" dirty="0" smtClean="0"/>
              <a:t>内建函数</a:t>
            </a:r>
            <a:r>
              <a:rPr lang="en-US" altLang="zh-CN" dirty="0" smtClean="0"/>
              <a:t>			</a:t>
            </a:r>
            <a:r>
              <a:rPr lang="zh-CN" altLang="en-US" dirty="0" smtClean="0"/>
              <a:t>实用函数</a:t>
            </a:r>
            <a:endParaRPr lang="en-US" altLang="zh-CN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612034"/>
              </p:ext>
            </p:extLst>
          </p:nvPr>
        </p:nvGraphicFramePr>
        <p:xfrm>
          <a:off x="1037087" y="2818057"/>
          <a:ext cx="3967335" cy="173736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3224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24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224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9127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abs()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dirty="0" err="1" smtClean="0"/>
                        <a:t>bool</a:t>
                      </a:r>
                      <a:r>
                        <a:rPr lang="en-US" altLang="zh-CN" sz="2400" dirty="0" smtClean="0"/>
                        <a:t>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dirty="0" err="1" smtClean="0"/>
                        <a:t>oct</a:t>
                      </a:r>
                      <a:r>
                        <a:rPr lang="en-US" altLang="zh-CN" sz="2400" dirty="0" smtClean="0"/>
                        <a:t>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91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round()</a:t>
                      </a:r>
                      <a:endParaRPr lang="zh-CN" altLang="en-US" sz="24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dirty="0" err="1" smtClean="0"/>
                        <a:t>int</a:t>
                      </a:r>
                      <a:r>
                        <a:rPr lang="en-US" altLang="zh-CN" sz="2400" dirty="0" smtClean="0"/>
                        <a:t>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hex()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9127">
                <a:tc>
                  <a:txBody>
                    <a:bodyPr/>
                    <a:lstStyle/>
                    <a:p>
                      <a:r>
                        <a:rPr lang="en-US" altLang="zh-CN" sz="2400" dirty="0" err="1" smtClean="0"/>
                        <a:t>divmod</a:t>
                      </a:r>
                      <a:r>
                        <a:rPr lang="en-US" altLang="zh-CN" sz="2400" dirty="0" smtClean="0"/>
                        <a:t>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ord()</a:t>
                      </a:r>
                      <a:endParaRPr lang="zh-CN" altLang="en-US" sz="24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pow()</a:t>
                      </a:r>
                      <a:endParaRPr lang="zh-CN" altLang="en-US" sz="24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91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float()</a:t>
                      </a:r>
                      <a:endParaRPr lang="zh-CN" altLang="en-US" sz="24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err="1" smtClean="0"/>
                        <a:t>chr</a:t>
                      </a:r>
                      <a:r>
                        <a:rPr lang="en-US" altLang="zh-CN" sz="2400" dirty="0" smtClean="0"/>
                        <a:t>()</a:t>
                      </a:r>
                      <a:endParaRPr lang="zh-CN" altLang="en-US" sz="24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complex()</a:t>
                      </a:r>
                      <a:endParaRPr lang="zh-CN" altLang="en-US" sz="2400" b="1" dirty="0" smtClean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261233"/>
              </p:ext>
            </p:extLst>
          </p:nvPr>
        </p:nvGraphicFramePr>
        <p:xfrm>
          <a:off x="5580112" y="2859782"/>
          <a:ext cx="2448272" cy="130302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0628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53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4043">
                <a:tc>
                  <a:txBody>
                    <a:bodyPr/>
                    <a:lstStyle/>
                    <a:p>
                      <a:r>
                        <a:rPr lang="en-US" altLang="zh-CN" sz="2400" dirty="0" err="1" smtClean="0"/>
                        <a:t>dir</a:t>
                      </a:r>
                      <a:r>
                        <a:rPr lang="en-US" altLang="zh-CN" sz="2400" dirty="0" smtClean="0"/>
                        <a:t>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input()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help()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open()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en-US" altLang="zh-CN" sz="2400" dirty="0" err="1" smtClean="0"/>
                        <a:t>len</a:t>
                      </a:r>
                      <a:r>
                        <a:rPr lang="en-US" altLang="zh-CN" sz="2400" dirty="0" smtClean="0"/>
                        <a:t>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range()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63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内建函数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403647" y="985355"/>
            <a:ext cx="2448273" cy="3762819"/>
            <a:chOff x="-1419481" y="1284684"/>
            <a:chExt cx="815853" cy="2249803"/>
          </a:xfrm>
        </p:grpSpPr>
        <p:sp>
          <p:nvSpPr>
            <p:cNvPr id="5" name="任意多边形 4"/>
            <p:cNvSpPr/>
            <p:nvPr/>
          </p:nvSpPr>
          <p:spPr>
            <a:xfrm>
              <a:off x="-1419481" y="1284684"/>
              <a:ext cx="815853" cy="224980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>
                  <a:solidFill>
                    <a:srgbClr val="7030A0"/>
                  </a:solidFill>
                </a:rPr>
                <a:t>abs</a:t>
              </a:r>
              <a:r>
                <a:rPr lang="en-US" altLang="zh-CN" sz="2000" dirty="0"/>
                <a:t>(-4.73)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4.73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000" dirty="0"/>
                <a:t>(4.5)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4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in</a:t>
              </a:r>
              <a:r>
                <a:rPr lang="en-US" altLang="zh-CN" sz="2000" dirty="0" err="1"/>
                <a:t>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'123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/>
                <a:t>)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123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'123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smtClean="0"/>
                <a:t>, 8</a:t>
              </a:r>
              <a:r>
                <a:rPr lang="en-US" altLang="zh-CN" sz="2000" dirty="0"/>
                <a:t>)</a:t>
              </a:r>
            </a:p>
            <a:p>
              <a:r>
                <a:rPr lang="en-US" altLang="zh-CN" sz="2000" dirty="0">
                  <a:solidFill>
                    <a:schemeClr val="accent1"/>
                  </a:solidFill>
                </a:rPr>
                <a:t>83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oct</a:t>
              </a:r>
              <a:r>
                <a:rPr lang="en-US" altLang="zh-CN" sz="2000" dirty="0"/>
                <a:t>(83)</a:t>
              </a:r>
            </a:p>
            <a:p>
              <a:r>
                <a:rPr lang="en-US" altLang="zh-CN" sz="2000" dirty="0" smtClean="0">
                  <a:solidFill>
                    <a:schemeClr val="accent1"/>
                  </a:solidFill>
                </a:rPr>
                <a:t>'0o123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'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-1395485" y="1284684"/>
              <a:ext cx="223342" cy="24162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0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00" dirty="0">
                  <a:solidFill>
                    <a:schemeClr val="accent6"/>
                  </a:solidFill>
                </a:rPr>
                <a:t>ource</a:t>
              </a:r>
              <a:endParaRPr lang="zh-CN" altLang="en-US" sz="7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3" name="灯片编号占位符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89</a:t>
            </a:fld>
            <a:endParaRPr lang="zh-CN" altLang="en-US" dirty="0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5144689" y="1058472"/>
            <a:ext cx="2523655" cy="3689704"/>
            <a:chOff x="-1467472" y="1284685"/>
            <a:chExt cx="840973" cy="2206087"/>
          </a:xfrm>
        </p:grpSpPr>
        <p:sp>
          <p:nvSpPr>
            <p:cNvPr id="11" name="任意多边形 10"/>
            <p:cNvSpPr/>
            <p:nvPr/>
          </p:nvSpPr>
          <p:spPr>
            <a:xfrm>
              <a:off x="-1467472" y="1284685"/>
              <a:ext cx="840973" cy="220608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round</a:t>
              </a:r>
              <a:r>
                <a:rPr lang="en-US" altLang="zh-CN" sz="2400" dirty="0"/>
                <a:t>(5.79)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6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round</a:t>
              </a:r>
              <a:r>
                <a:rPr lang="en-US" altLang="zh-CN" sz="2400" dirty="0"/>
                <a:t>(3.22)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3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round</a:t>
              </a:r>
              <a:r>
                <a:rPr lang="en-US" altLang="zh-CN" sz="2400" dirty="0"/>
                <a:t>(3.5)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4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round</a:t>
              </a:r>
              <a:r>
                <a:rPr lang="en-US" altLang="zh-CN" sz="2400" dirty="0"/>
                <a:t>(4.5)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4</a:t>
              </a: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-1394361" y="1284685"/>
              <a:ext cx="223342" cy="24162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4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zh-CN" altLang="en-US" dirty="0" smtClean="0"/>
              <a:t>注释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1489048" y="1653648"/>
            <a:ext cx="6172200" cy="2829762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endParaRPr lang="en-US" altLang="zh-CN" dirty="0">
              <a:solidFill>
                <a:schemeClr val="accent2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1835696" y="1699747"/>
            <a:ext cx="3983841" cy="2430269"/>
            <a:chOff x="548640" y="2121410"/>
            <a:chExt cx="2366052" cy="2117570"/>
          </a:xfrm>
        </p:grpSpPr>
        <p:sp>
          <p:nvSpPr>
            <p:cNvPr id="11" name="任意多边形 10"/>
            <p:cNvSpPr/>
            <p:nvPr/>
          </p:nvSpPr>
          <p:spPr>
            <a:xfrm>
              <a:off x="548640" y="2121410"/>
              <a:ext cx="2366052" cy="211757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defRPr/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'''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3"/>
                  </a:solidFill>
                </a:rPr>
                <a:t>       for number in 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num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: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3"/>
                  </a:solidFill>
                </a:rPr>
                <a:t>             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prog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 = 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prog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 * number</a:t>
              </a: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3"/>
                  </a:solidFill>
                </a:rPr>
                <a:t>       print('The 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prog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 is:', 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prog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)</a:t>
              </a:r>
              <a:endParaRPr lang="en-US" altLang="zh-CN" sz="2400" dirty="0">
                <a:solidFill>
                  <a:schemeClr val="accent3"/>
                </a:solidFill>
              </a:endParaRPr>
            </a:p>
            <a:p>
              <a:pPr>
                <a:defRPr/>
              </a:pPr>
              <a:r>
                <a:rPr lang="en-US" altLang="zh-CN" sz="2400" dirty="0">
                  <a:solidFill>
                    <a:schemeClr val="accent3"/>
                  </a:solidFill>
                </a:rPr>
                <a:t>       '''</a:t>
              </a:r>
              <a:endParaRPr lang="zh-CN" altLang="en-US" sz="2400" i="1" dirty="0">
                <a:solidFill>
                  <a:schemeClr val="accent3"/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93659" y="1113588"/>
            <a:ext cx="1415772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注释多行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92181" y="1059582"/>
            <a:ext cx="770741" cy="1026114"/>
            <a:chOff x="2354263" y="1985963"/>
            <a:chExt cx="2117725" cy="2819400"/>
          </a:xfrm>
          <a:solidFill>
            <a:srgbClr val="FFC000"/>
          </a:solidFill>
        </p:grpSpPr>
        <p:sp>
          <p:nvSpPr>
            <p:cNvPr id="14" name="任意多边形 13"/>
            <p:cNvSpPr/>
            <p:nvPr/>
          </p:nvSpPr>
          <p:spPr>
            <a:xfrm>
              <a:off x="2354263" y="2684463"/>
              <a:ext cx="2117725" cy="2120900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'''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3279775" y="2817813"/>
              <a:ext cx="265113" cy="265112"/>
            </a:xfrm>
            <a:prstGeom prst="ellipse">
              <a:avLst/>
            </a:prstGeom>
            <a:solidFill>
              <a:schemeClr val="bg1"/>
            </a:solidFill>
            <a:ln w="508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262313" y="2100263"/>
              <a:ext cx="239712" cy="738187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67075" y="1985963"/>
              <a:ext cx="227013" cy="227012"/>
            </a:xfrm>
            <a:prstGeom prst="ellipse">
              <a:avLst/>
            </a:prstGeom>
            <a:noFill/>
            <a:ln w="254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1013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25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内建函数</a:t>
            </a:r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90</a:t>
            </a:fld>
            <a:endParaRPr lang="zh-CN" altLang="en-US" dirty="0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051719" y="1059582"/>
            <a:ext cx="6192690" cy="3761712"/>
            <a:chOff x="-1788562" y="1241631"/>
            <a:chExt cx="2063628" cy="2249141"/>
          </a:xfrm>
        </p:grpSpPr>
        <p:sp>
          <p:nvSpPr>
            <p:cNvPr id="11" name="任意多边形 10"/>
            <p:cNvSpPr/>
            <p:nvPr/>
          </p:nvSpPr>
          <p:spPr>
            <a:xfrm>
              <a:off x="-1788562" y="1284685"/>
              <a:ext cx="2063628" cy="220608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(3)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&lt;class '</a:t>
              </a:r>
              <a:r>
                <a:rPr lang="en-US" altLang="zh-CN" sz="2400" dirty="0" err="1">
                  <a:solidFill>
                    <a:schemeClr val="accent1"/>
                  </a:solidFill>
                </a:rPr>
                <a:t>int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'&gt;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type</a:t>
              </a:r>
              <a:r>
                <a:rPr lang="en-US" altLang="zh-CN" sz="2400" dirty="0"/>
                <a:t>([3</a:t>
              </a:r>
              <a:r>
                <a:rPr lang="en-US" altLang="zh-CN" sz="2400" dirty="0" smtClean="0"/>
                <a:t>, 2,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'111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])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&lt;class 'list'&gt;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help</a:t>
              </a:r>
              <a:r>
                <a:rPr lang="en-US" altLang="zh-CN" sz="2400" dirty="0"/>
                <a:t>(abs)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Help on built-in function abs in module </a:t>
              </a:r>
              <a:r>
                <a:rPr lang="en-US" altLang="zh-CN" sz="2400" dirty="0" err="1">
                  <a:solidFill>
                    <a:schemeClr val="accent1"/>
                  </a:solidFill>
                </a:rPr>
                <a:t>builtins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:</a:t>
              </a:r>
            </a:p>
            <a:p>
              <a:endParaRPr lang="en-US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abs(x, /)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    Return the absolute value of the </a:t>
              </a:r>
              <a:r>
                <a:rPr lang="en-US" altLang="zh-CN" sz="2400" dirty="0" smtClean="0">
                  <a:solidFill>
                    <a:schemeClr val="accent1"/>
                  </a:solidFill>
                </a:rPr>
                <a:t>argument</a:t>
              </a:r>
              <a:endParaRPr lang="en-US" altLang="zh-CN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-1716575" y="1241631"/>
              <a:ext cx="223342" cy="24162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015" y="1097033"/>
            <a:ext cx="8089373" cy="3383082"/>
            <a:chOff x="480015" y="1097033"/>
            <a:chExt cx="8089373" cy="3383082"/>
          </a:xfrm>
        </p:grpSpPr>
        <p:sp>
          <p:nvSpPr>
            <p:cNvPr id="12" name="MH_Other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403702" flipV="1">
              <a:off x="481206" y="3784789"/>
              <a:ext cx="1356122" cy="18454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3" name="MH_Other_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10403702" flipV="1">
              <a:off x="1270590" y="2725133"/>
              <a:ext cx="1356122" cy="18454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19" name="MH_Other_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rot="10403702" flipV="1">
              <a:off x="480015" y="1770252"/>
              <a:ext cx="1356122" cy="1857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6"/>
              </p:custDataLst>
            </p:nvPr>
          </p:nvSpPr>
          <p:spPr>
            <a:xfrm flipH="1">
              <a:off x="693137" y="1257093"/>
              <a:ext cx="213122" cy="516731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6" name="MH_Other_5"/>
            <p:cNvSpPr/>
            <p:nvPr>
              <p:custDataLst>
                <p:tags r:id="rId7"/>
              </p:custDataLst>
            </p:nvPr>
          </p:nvSpPr>
          <p:spPr>
            <a:xfrm flipH="1">
              <a:off x="795531" y="1257092"/>
              <a:ext cx="723900" cy="633413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" fmla="*/ 187008 w 965200"/>
                <a:gd name="connsiteY0" fmla="*/ 6032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87008 w 965200"/>
                <a:gd name="connsiteY4" fmla="*/ 6032 h 84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A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6" name="MH_SubTitle_1"/>
            <p:cNvSpPr/>
            <p:nvPr>
              <p:custDataLst>
                <p:tags r:id="rId8"/>
              </p:custDataLst>
            </p:nvPr>
          </p:nvSpPr>
          <p:spPr>
            <a:xfrm>
              <a:off x="1572478" y="1097033"/>
              <a:ext cx="6996910" cy="809637"/>
            </a:xfrm>
            <a:prstGeom prst="rect">
              <a:avLst/>
            </a:prstGeom>
          </p:spPr>
          <p:txBody>
            <a:bodyPr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标准库函数：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先导入模块再使用函数，每个库有相关的一些函数如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math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库中的</a:t>
              </a:r>
              <a:r>
                <a:rPr lang="en-US" altLang="zh-CN" sz="16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sqrt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Other_6"/>
            <p:cNvSpPr/>
            <p:nvPr>
              <p:custDataLst>
                <p:tags r:id="rId9"/>
              </p:custDataLst>
            </p:nvPr>
          </p:nvSpPr>
          <p:spPr>
            <a:xfrm flipH="1">
              <a:off x="1287943" y="2556074"/>
              <a:ext cx="213122" cy="515540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1" name="MH_Other_7"/>
            <p:cNvSpPr/>
            <p:nvPr>
              <p:custDataLst>
                <p:tags r:id="rId10"/>
              </p:custDataLst>
            </p:nvPr>
          </p:nvSpPr>
          <p:spPr>
            <a:xfrm flipH="1">
              <a:off x="1390337" y="2556073"/>
              <a:ext cx="723900" cy="632222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" fmla="*/ 187008 w 965200"/>
                <a:gd name="connsiteY0" fmla="*/ 6032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87008 w 965200"/>
                <a:gd name="connsiteY4" fmla="*/ 6032 h 84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B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7" name="MH_SubTitle_2"/>
            <p:cNvSpPr/>
            <p:nvPr>
              <p:custDataLst>
                <p:tags r:id="rId11"/>
              </p:custDataLst>
            </p:nvPr>
          </p:nvSpPr>
          <p:spPr>
            <a:xfrm>
              <a:off x="2097604" y="2341165"/>
              <a:ext cx="6206335" cy="1062037"/>
            </a:xfrm>
            <a:prstGeom prst="rect">
              <a:avLst/>
            </a:prstGeom>
          </p:spPr>
          <p:txBody>
            <a:bodyPr anchor="ctr">
              <a:normAutofit lnSpcReduction="1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第三方库函数：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数量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非常惊人，这也是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重要的特征和优势，例如著名的科学计算包</a:t>
              </a:r>
              <a:r>
                <a:rPr lang="en-US" altLang="zh-CN" sz="16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SciPy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中就包含了很多用于科学计算的函数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Other_8"/>
            <p:cNvSpPr/>
            <p:nvPr>
              <p:custDataLst>
                <p:tags r:id="rId12"/>
              </p:custDataLst>
            </p:nvPr>
          </p:nvSpPr>
          <p:spPr>
            <a:xfrm flipH="1">
              <a:off x="693137" y="3847893"/>
              <a:ext cx="213122" cy="515541"/>
            </a:xfrm>
            <a:custGeom>
              <a:avLst/>
              <a:gdLst>
                <a:gd name="connsiteX0" fmla="*/ 0 w 284480"/>
                <a:gd name="connsiteY0" fmla="*/ 0 h 619760"/>
                <a:gd name="connsiteX1" fmla="*/ 284480 w 284480"/>
                <a:gd name="connsiteY1" fmla="*/ 619760 h 619760"/>
                <a:gd name="connsiteX2" fmla="*/ 81280 w 284480"/>
                <a:gd name="connsiteY2" fmla="*/ 619760 h 619760"/>
                <a:gd name="connsiteX3" fmla="*/ 0 w 284480"/>
                <a:gd name="connsiteY3" fmla="*/ 0 h 61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80" h="619760">
                  <a:moveTo>
                    <a:pt x="0" y="0"/>
                  </a:moveTo>
                  <a:lnTo>
                    <a:pt x="284480" y="619760"/>
                  </a:lnTo>
                  <a:lnTo>
                    <a:pt x="81280" y="619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5" name="MH_Other_9"/>
            <p:cNvSpPr/>
            <p:nvPr>
              <p:custDataLst>
                <p:tags r:id="rId13"/>
              </p:custDataLst>
            </p:nvPr>
          </p:nvSpPr>
          <p:spPr>
            <a:xfrm flipH="1">
              <a:off x="795531" y="3847893"/>
              <a:ext cx="723900" cy="632222"/>
            </a:xfrm>
            <a:custGeom>
              <a:avLst/>
              <a:gdLst>
                <a:gd name="connsiteX0" fmla="*/ 172720 w 965200"/>
                <a:gd name="connsiteY0" fmla="*/ 20320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72720 w 965200"/>
                <a:gd name="connsiteY4" fmla="*/ 20320 h 843280"/>
                <a:gd name="connsiteX0" fmla="*/ 187008 w 965200"/>
                <a:gd name="connsiteY0" fmla="*/ 6032 h 843280"/>
                <a:gd name="connsiteX1" fmla="*/ 822960 w 965200"/>
                <a:gd name="connsiteY1" fmla="*/ 0 h 843280"/>
                <a:gd name="connsiteX2" fmla="*/ 965200 w 965200"/>
                <a:gd name="connsiteY2" fmla="*/ 843280 h 843280"/>
                <a:gd name="connsiteX3" fmla="*/ 0 w 965200"/>
                <a:gd name="connsiteY3" fmla="*/ 731520 h 843280"/>
                <a:gd name="connsiteX4" fmla="*/ 187008 w 965200"/>
                <a:gd name="connsiteY4" fmla="*/ 6032 h 84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200" h="843280">
                  <a:moveTo>
                    <a:pt x="187008" y="6032"/>
                  </a:moveTo>
                  <a:lnTo>
                    <a:pt x="822960" y="0"/>
                  </a:lnTo>
                  <a:lnTo>
                    <a:pt x="965200" y="843280"/>
                  </a:lnTo>
                  <a:lnTo>
                    <a:pt x="0" y="731520"/>
                  </a:lnTo>
                  <a:lnTo>
                    <a:pt x="187008" y="6032"/>
                  </a:ln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C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8" name="MH_SubTitle_3"/>
            <p:cNvSpPr/>
            <p:nvPr>
              <p:custDataLst>
                <p:tags r:id="rId14"/>
              </p:custDataLst>
            </p:nvPr>
          </p:nvSpPr>
          <p:spPr>
            <a:xfrm>
              <a:off x="1607538" y="3707408"/>
              <a:ext cx="6564862" cy="659597"/>
            </a:xfrm>
            <a:prstGeom prst="rect">
              <a:avLst/>
            </a:prstGeom>
          </p:spPr>
          <p:txBody>
            <a:bodyPr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用户自定义函数：</a:t>
              </a:r>
              <a:r>
                <a:rPr lang="zh-CN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固定的定义、调用和参数传递方式等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86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其他方式定义的函数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61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库（</a:t>
            </a:r>
            <a:r>
              <a:rPr lang="en-US" altLang="zh-CN" dirty="0" smtClean="0"/>
              <a:t>library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9902" y="1201624"/>
            <a:ext cx="2814459" cy="2423956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2000" dirty="0" smtClean="0"/>
              <a:t>库是一组具有相关功能的模块的集合</a:t>
            </a:r>
            <a:endParaRPr lang="en-US" altLang="zh-CN" sz="2000" dirty="0" smtClean="0"/>
          </a:p>
          <a:p>
            <a:r>
              <a:rPr lang="en-US" altLang="zh-CN" sz="2000" dirty="0" smtClean="0"/>
              <a:t>Python</a:t>
            </a:r>
            <a:r>
              <a:rPr lang="zh-CN" altLang="en-US" sz="2000" dirty="0" smtClean="0"/>
              <a:t>的一大特色就是具有强大的标准库、以及第三方库、以及自定义模块</a:t>
            </a:r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92</a:t>
            </a:fld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3763714" y="1201624"/>
            <a:ext cx="4983956" cy="2965220"/>
            <a:chOff x="1249363" y="1902661"/>
            <a:chExt cx="6645275" cy="3953627"/>
          </a:xfrm>
        </p:grpSpPr>
        <p:sp>
          <p:nvSpPr>
            <p:cNvPr id="18" name="椭圆 17"/>
            <p:cNvSpPr/>
            <p:nvPr/>
          </p:nvSpPr>
          <p:spPr>
            <a:xfrm rot="20931813">
              <a:off x="4260850" y="1924050"/>
              <a:ext cx="1990725" cy="1992313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903913" y="2724150"/>
              <a:ext cx="1990725" cy="199072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0" name="椭圆 4"/>
            <p:cNvSpPr/>
            <p:nvPr/>
          </p:nvSpPr>
          <p:spPr>
            <a:xfrm rot="20551595">
              <a:off x="5005351" y="1902661"/>
              <a:ext cx="1142979" cy="1809680"/>
            </a:xfrm>
            <a:custGeom>
              <a:avLst/>
              <a:gdLst/>
              <a:ahLst/>
              <a:cxnLst/>
              <a:rect l="l" t="t" r="r" b="b"/>
              <a:pathLst>
                <a:path w="1294239" h="2304256">
                  <a:moveTo>
                    <a:pt x="142111" y="0"/>
                  </a:moveTo>
                  <a:cubicBezTo>
                    <a:pt x="778414" y="0"/>
                    <a:pt x="1294239" y="515825"/>
                    <a:pt x="1294239" y="1152128"/>
                  </a:cubicBezTo>
                  <a:cubicBezTo>
                    <a:pt x="1294239" y="1788431"/>
                    <a:pt x="778414" y="2304256"/>
                    <a:pt x="142111" y="2304256"/>
                  </a:cubicBezTo>
                  <a:cubicBezTo>
                    <a:pt x="93954" y="2304256"/>
                    <a:pt x="46487" y="2301302"/>
                    <a:pt x="0" y="2294597"/>
                  </a:cubicBezTo>
                  <a:lnTo>
                    <a:pt x="0" y="9659"/>
                  </a:lnTo>
                  <a:cubicBezTo>
                    <a:pt x="46487" y="2955"/>
                    <a:pt x="93954" y="0"/>
                    <a:pt x="142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13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 Black" pitchFamily="34" charset="0"/>
                  <a:ea typeface="Verdana" pitchFamily="34" charset="0"/>
                  <a:cs typeface="Verdana" pitchFamily="34" charset="0"/>
                </a:rPr>
                <a:t>operator</a:t>
              </a:r>
            </a:p>
          </p:txBody>
        </p:sp>
        <p:sp>
          <p:nvSpPr>
            <p:cNvPr id="21" name="椭圆 20"/>
            <p:cNvSpPr/>
            <p:nvPr/>
          </p:nvSpPr>
          <p:spPr>
            <a:xfrm rot="20669589">
              <a:off x="2063750" y="3865563"/>
              <a:ext cx="1990725" cy="1990725"/>
            </a:xfrm>
            <a:prstGeom prst="ellipse">
              <a:avLst/>
            </a:prstGeom>
            <a:solidFill>
              <a:srgbClr val="FFF0B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2" name="椭圆 4"/>
            <p:cNvSpPr/>
            <p:nvPr/>
          </p:nvSpPr>
          <p:spPr>
            <a:xfrm rot="20669589">
              <a:off x="2903538" y="3824288"/>
              <a:ext cx="1042987" cy="1855787"/>
            </a:xfrm>
            <a:custGeom>
              <a:avLst/>
              <a:gdLst/>
              <a:ahLst/>
              <a:cxnLst/>
              <a:rect l="l" t="t" r="r" b="b"/>
              <a:pathLst>
                <a:path w="1294239" h="2304256">
                  <a:moveTo>
                    <a:pt x="142111" y="0"/>
                  </a:moveTo>
                  <a:cubicBezTo>
                    <a:pt x="778414" y="0"/>
                    <a:pt x="1294239" y="515825"/>
                    <a:pt x="1294239" y="1152128"/>
                  </a:cubicBezTo>
                  <a:cubicBezTo>
                    <a:pt x="1294239" y="1788431"/>
                    <a:pt x="778414" y="2304256"/>
                    <a:pt x="142111" y="2304256"/>
                  </a:cubicBezTo>
                  <a:cubicBezTo>
                    <a:pt x="93954" y="2304256"/>
                    <a:pt x="46487" y="2301302"/>
                    <a:pt x="0" y="2294597"/>
                  </a:cubicBezTo>
                  <a:lnTo>
                    <a:pt x="0" y="9659"/>
                  </a:lnTo>
                  <a:cubicBezTo>
                    <a:pt x="46487" y="2955"/>
                    <a:pt x="93954" y="0"/>
                    <a:pt x="142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13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 Black" pitchFamily="34" charset="0"/>
                  <a:ea typeface="Verdana" pitchFamily="34" charset="0"/>
                  <a:cs typeface="Verdana" pitchFamily="34" charset="0"/>
                </a:rPr>
                <a:t>math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350" kern="0" dirty="0" err="1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 Black" pitchFamily="34" charset="0"/>
                  <a:ea typeface="Verdana" pitchFamily="34" charset="0"/>
                  <a:cs typeface="Verdana" pitchFamily="34" charset="0"/>
                </a:rPr>
                <a:t>cmath</a:t>
              </a:r>
              <a:endParaRPr lang="en-US" altLang="zh-CN" sz="135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 Black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249363" y="2357438"/>
              <a:ext cx="1990725" cy="1990725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椭圆 4"/>
            <p:cNvSpPr/>
            <p:nvPr/>
          </p:nvSpPr>
          <p:spPr>
            <a:xfrm>
              <a:off x="2105025" y="2417763"/>
              <a:ext cx="1042988" cy="1855787"/>
            </a:xfrm>
            <a:custGeom>
              <a:avLst/>
              <a:gdLst/>
              <a:ahLst/>
              <a:cxnLst/>
              <a:rect l="l" t="t" r="r" b="b"/>
              <a:pathLst>
                <a:path w="1294239" h="2304256">
                  <a:moveTo>
                    <a:pt x="142111" y="0"/>
                  </a:moveTo>
                  <a:cubicBezTo>
                    <a:pt x="778414" y="0"/>
                    <a:pt x="1294239" y="515825"/>
                    <a:pt x="1294239" y="1152128"/>
                  </a:cubicBezTo>
                  <a:cubicBezTo>
                    <a:pt x="1294239" y="1788431"/>
                    <a:pt x="778414" y="2304256"/>
                    <a:pt x="142111" y="2304256"/>
                  </a:cubicBezTo>
                  <a:cubicBezTo>
                    <a:pt x="93954" y="2304256"/>
                    <a:pt x="46487" y="2301302"/>
                    <a:pt x="0" y="2294597"/>
                  </a:cubicBezTo>
                  <a:lnTo>
                    <a:pt x="0" y="9659"/>
                  </a:lnTo>
                  <a:cubicBezTo>
                    <a:pt x="46487" y="2955"/>
                    <a:pt x="93954" y="0"/>
                    <a:pt x="142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3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 Black" pitchFamily="34" charset="0"/>
                  <a:ea typeface="Verdana" pitchFamily="34" charset="0"/>
                  <a:cs typeface="Verdana" pitchFamily="34" charset="0"/>
                </a:rPr>
                <a:t>decimal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3806825" y="3503613"/>
              <a:ext cx="1990725" cy="199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6" name="椭圆 4"/>
            <p:cNvSpPr/>
            <p:nvPr/>
          </p:nvSpPr>
          <p:spPr>
            <a:xfrm>
              <a:off x="4662488" y="3563938"/>
              <a:ext cx="1042987" cy="1855787"/>
            </a:xfrm>
            <a:custGeom>
              <a:avLst/>
              <a:gdLst/>
              <a:ahLst/>
              <a:cxnLst/>
              <a:rect l="l" t="t" r="r" b="b"/>
              <a:pathLst>
                <a:path w="1294239" h="2304256">
                  <a:moveTo>
                    <a:pt x="142111" y="0"/>
                  </a:moveTo>
                  <a:cubicBezTo>
                    <a:pt x="778414" y="0"/>
                    <a:pt x="1294239" y="515825"/>
                    <a:pt x="1294239" y="1152128"/>
                  </a:cubicBezTo>
                  <a:cubicBezTo>
                    <a:pt x="1294239" y="1788431"/>
                    <a:pt x="778414" y="2304256"/>
                    <a:pt x="142111" y="2304256"/>
                  </a:cubicBezTo>
                  <a:cubicBezTo>
                    <a:pt x="93954" y="2304256"/>
                    <a:pt x="46487" y="2301302"/>
                    <a:pt x="0" y="2294597"/>
                  </a:cubicBezTo>
                  <a:lnTo>
                    <a:pt x="0" y="9659"/>
                  </a:lnTo>
                  <a:cubicBezTo>
                    <a:pt x="46487" y="2955"/>
                    <a:pt x="93954" y="0"/>
                    <a:pt x="142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13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 Black" pitchFamily="34" charset="0"/>
                  <a:ea typeface="Verdana" pitchFamily="34" charset="0"/>
                  <a:cs typeface="Verdana" pitchFamily="34" charset="0"/>
                </a:rPr>
                <a:t>random</a:t>
              </a:r>
            </a:p>
          </p:txBody>
        </p:sp>
        <p:sp>
          <p:nvSpPr>
            <p:cNvPr id="27" name="椭圆 4"/>
            <p:cNvSpPr/>
            <p:nvPr/>
          </p:nvSpPr>
          <p:spPr>
            <a:xfrm>
              <a:off x="6769372" y="2798762"/>
              <a:ext cx="1042988" cy="1855787"/>
            </a:xfrm>
            <a:custGeom>
              <a:avLst/>
              <a:gdLst/>
              <a:ahLst/>
              <a:cxnLst/>
              <a:rect l="l" t="t" r="r" b="b"/>
              <a:pathLst>
                <a:path w="1294239" h="2304256">
                  <a:moveTo>
                    <a:pt x="142111" y="0"/>
                  </a:moveTo>
                  <a:cubicBezTo>
                    <a:pt x="778414" y="0"/>
                    <a:pt x="1294239" y="515825"/>
                    <a:pt x="1294239" y="1152128"/>
                  </a:cubicBezTo>
                  <a:cubicBezTo>
                    <a:pt x="1294239" y="1788431"/>
                    <a:pt x="778414" y="2304256"/>
                    <a:pt x="142111" y="2304256"/>
                  </a:cubicBezTo>
                  <a:cubicBezTo>
                    <a:pt x="93954" y="2304256"/>
                    <a:pt x="46487" y="2301302"/>
                    <a:pt x="0" y="2294597"/>
                  </a:cubicBezTo>
                  <a:lnTo>
                    <a:pt x="0" y="9659"/>
                  </a:lnTo>
                  <a:cubicBezTo>
                    <a:pt x="46487" y="2955"/>
                    <a:pt x="93954" y="0"/>
                    <a:pt x="1421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3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Arial Black" pitchFamily="34" charset="0"/>
                  <a:ea typeface="Verdana" pitchFamily="34" charset="0"/>
                  <a:cs typeface="Verdana" pitchFamily="34" charset="0"/>
                </a:rPr>
                <a:t>array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434837" y="4258566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数值型相关标准库</a:t>
            </a:r>
          </a:p>
        </p:txBody>
      </p:sp>
    </p:spTree>
    <p:extLst>
      <p:ext uri="{BB962C8B-B14F-4D97-AF65-F5344CB8AC3E}">
        <p14:creationId xmlns:p14="http://schemas.microsoft.com/office/powerpoint/2010/main" val="186772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2.5.2 </a:t>
            </a:r>
            <a:r>
              <a:rPr lang="zh-CN" altLang="en-US" dirty="0" smtClean="0"/>
              <a:t>模块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720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/>
            <a:r>
              <a:rPr lang="zh-CN" altLang="en-US" dirty="0" smtClean="0"/>
              <a:t>非内建函数如何使用？</a:t>
            </a:r>
            <a:endParaRPr lang="zh-CN" altLang="en-US" sz="1600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5652120" y="1774718"/>
            <a:ext cx="3234372" cy="2885264"/>
            <a:chOff x="-1469447" y="1515686"/>
            <a:chExt cx="1521357" cy="1385403"/>
          </a:xfrm>
        </p:grpSpPr>
        <p:sp>
          <p:nvSpPr>
            <p:cNvPr id="5" name="任意多边形 4"/>
            <p:cNvSpPr/>
            <p:nvPr/>
          </p:nvSpPr>
          <p:spPr>
            <a:xfrm>
              <a:off x="-1469447" y="1515686"/>
              <a:ext cx="1521357" cy="138540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i="1" dirty="0">
                  <a:solidFill>
                    <a:schemeClr val="bg1">
                      <a:lumMod val="75000"/>
                    </a:schemeClr>
                  </a:solidFill>
                </a:rPr>
                <a:t># round-off floor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 smtClean="0"/>
                <a:t> math</a:t>
              </a:r>
              <a:endParaRPr lang="en-US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math.floor</a:t>
              </a:r>
              <a:r>
                <a:rPr lang="en-US" altLang="zh-CN" sz="2400" dirty="0" smtClean="0"/>
                <a:t>(3.5)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3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math.floor</a:t>
              </a:r>
              <a:r>
                <a:rPr lang="en-US" altLang="zh-CN" sz="2400" dirty="0" smtClean="0"/>
                <a:t>(-4.3)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-5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-1408880" y="1515686"/>
              <a:ext cx="444674" cy="17525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484254" y="1707654"/>
            <a:ext cx="5095857" cy="2965383"/>
            <a:chOff x="-2281512" y="1509418"/>
            <a:chExt cx="2242116" cy="2033910"/>
          </a:xfrm>
        </p:grpSpPr>
        <p:sp>
          <p:nvSpPr>
            <p:cNvPr id="8" name="任意多边形 7"/>
            <p:cNvSpPr/>
            <p:nvPr/>
          </p:nvSpPr>
          <p:spPr>
            <a:xfrm>
              <a:off x="-2281512" y="1509418"/>
              <a:ext cx="2242116" cy="20339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</a:t>
              </a:r>
              <a:r>
                <a:rPr lang="en-US" altLang="zh-CN" sz="2400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altLang="zh-CN" sz="2400" i="1" dirty="0">
                  <a:solidFill>
                    <a:schemeClr val="bg1">
                      <a:lumMod val="75000"/>
                    </a:schemeClr>
                  </a:solidFill>
                </a:rPr>
                <a:t># round-off floor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floor(3.5)</a:t>
              </a:r>
              <a:endParaRPr lang="en-US" altLang="zh-CN" sz="2400" dirty="0"/>
            </a:p>
            <a:p>
              <a:r>
                <a:rPr lang="en-US" altLang="zh-CN" sz="2400" dirty="0" err="1">
                  <a:solidFill>
                    <a:srgbClr val="C00000"/>
                  </a:solidFill>
                </a:rPr>
                <a:t>Traceback</a:t>
              </a:r>
              <a:r>
                <a:rPr lang="en-US" altLang="zh-CN" sz="2400" dirty="0">
                  <a:solidFill>
                    <a:srgbClr val="C00000"/>
                  </a:solidFill>
                </a:rPr>
                <a:t> (most recent call last):</a:t>
              </a:r>
            </a:p>
            <a:p>
              <a:r>
                <a:rPr lang="en-US" altLang="zh-CN" sz="2400" dirty="0">
                  <a:solidFill>
                    <a:srgbClr val="C00000"/>
                  </a:solidFill>
                </a:rPr>
                <a:t>  File "&lt;pyshell#0&gt;", line 1, in &lt;module&gt;</a:t>
              </a:r>
            </a:p>
            <a:p>
              <a:r>
                <a:rPr lang="en-US" altLang="zh-CN" sz="2400" dirty="0">
                  <a:solidFill>
                    <a:srgbClr val="C00000"/>
                  </a:solidFill>
                </a:rPr>
                <a:t>    </a:t>
              </a:r>
              <a:r>
                <a:rPr lang="en-US" altLang="zh-CN" sz="2400" dirty="0" smtClean="0">
                  <a:solidFill>
                    <a:srgbClr val="C00000"/>
                  </a:solidFill>
                </a:rPr>
                <a:t>floor(3.5)</a:t>
              </a:r>
              <a:endParaRPr lang="en-US" altLang="zh-CN" sz="2400" dirty="0">
                <a:solidFill>
                  <a:srgbClr val="C00000"/>
                </a:solidFill>
              </a:endParaRPr>
            </a:p>
            <a:p>
              <a:r>
                <a:rPr lang="en-US" altLang="zh-CN" sz="2400" dirty="0" err="1">
                  <a:solidFill>
                    <a:srgbClr val="C00000"/>
                  </a:solidFill>
                </a:rPr>
                <a:t>NameError</a:t>
              </a:r>
              <a:r>
                <a:rPr lang="en-US" altLang="zh-CN" sz="2400" dirty="0">
                  <a:solidFill>
                    <a:srgbClr val="C00000"/>
                  </a:solidFill>
                </a:rPr>
                <a:t>: name 'floor' is not defined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-2200835" y="1511714"/>
              <a:ext cx="387211" cy="24464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94</a:t>
            </a:fld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95936" y="1194306"/>
            <a:ext cx="4608512" cy="36933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math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模块就是包含函数定义的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math.py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文件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287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922" y="969574"/>
            <a:ext cx="6107288" cy="320780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一个完整的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文件即是一个模块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文件：物理上的组织方式 </a:t>
            </a:r>
            <a:r>
              <a:rPr lang="en-US" altLang="zh-CN" dirty="0" smtClean="0">
                <a:solidFill>
                  <a:schemeClr val="accent2"/>
                </a:solidFill>
              </a:rPr>
              <a:t>math.py</a:t>
            </a:r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模块：逻辑上的组织方式 </a:t>
            </a:r>
            <a:r>
              <a:rPr lang="en-US" altLang="zh-CN" dirty="0" smtClean="0">
                <a:solidFill>
                  <a:schemeClr val="accent2"/>
                </a:solidFill>
              </a:rPr>
              <a:t>math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Python</a:t>
            </a:r>
            <a:r>
              <a:rPr lang="zh-CN" altLang="en-US" dirty="0" smtClean="0"/>
              <a:t>通常用“</a:t>
            </a:r>
            <a:r>
              <a:rPr lang="en-US" altLang="zh-CN" dirty="0" smtClean="0">
                <a:solidFill>
                  <a:schemeClr val="accent6"/>
                </a:solidFill>
              </a:rPr>
              <a:t>import </a:t>
            </a:r>
            <a:r>
              <a:rPr lang="zh-CN" altLang="en-US" dirty="0" smtClean="0">
                <a:solidFill>
                  <a:schemeClr val="accent6"/>
                </a:solidFill>
              </a:rPr>
              <a:t>模块</a:t>
            </a:r>
            <a:r>
              <a:rPr lang="zh-CN" altLang="en-US" dirty="0" smtClean="0"/>
              <a:t>”的方式将现成模块中的函数、类等重用到其他代码块中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err="1" smtClean="0"/>
              <a:t>math.pi</a:t>
            </a:r>
            <a:r>
              <a:rPr lang="zh-CN" altLang="en-US" dirty="0" smtClean="0"/>
              <a:t>的值可以直接使用，不需要自行定义</a:t>
            </a:r>
            <a:endParaRPr lang="zh-CN" altLang="en-US" dirty="0"/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5459399" y="915566"/>
            <a:ext cx="2952327" cy="1746192"/>
            <a:chOff x="46766" y="1837722"/>
            <a:chExt cx="1670558" cy="1768645"/>
          </a:xfrm>
        </p:grpSpPr>
        <p:sp>
          <p:nvSpPr>
            <p:cNvPr id="5" name="任意多边形 4"/>
            <p:cNvSpPr/>
            <p:nvPr/>
          </p:nvSpPr>
          <p:spPr>
            <a:xfrm>
              <a:off x="46766" y="1837722"/>
              <a:ext cx="1670558" cy="176864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defRPr/>
              </a:pPr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math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math.pi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3.141592653589793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171979" y="1892424"/>
              <a:ext cx="407453" cy="36466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562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1" y="969574"/>
            <a:ext cx="4762872" cy="349583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导入多个模块</a:t>
            </a:r>
            <a:endParaRPr lang="en-US" altLang="zh-CN" dirty="0" smtClean="0"/>
          </a:p>
          <a:p>
            <a:r>
              <a:rPr lang="zh-CN" altLang="en-US" dirty="0" smtClean="0"/>
              <a:t>模块</a:t>
            </a:r>
            <a:r>
              <a:rPr lang="zh-CN" altLang="en-US" dirty="0"/>
              <a:t>里导入指定的模块</a:t>
            </a:r>
            <a:r>
              <a:rPr lang="zh-CN" altLang="en-US" dirty="0" smtClean="0"/>
              <a:t>属性，也就是</a:t>
            </a:r>
            <a:r>
              <a:rPr lang="zh-CN" altLang="en-US" dirty="0"/>
              <a:t>把指定名称导入到当前作用域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96</a:t>
            </a:fld>
            <a:endParaRPr lang="zh-CN" altLang="en-US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860031" y="915567"/>
            <a:ext cx="4204200" cy="3439033"/>
            <a:chOff x="242913" y="1423530"/>
            <a:chExt cx="2378923" cy="4076944"/>
          </a:xfrm>
        </p:grpSpPr>
        <p:sp>
          <p:nvSpPr>
            <p:cNvPr id="7" name="任意多边形 6"/>
            <p:cNvSpPr/>
            <p:nvPr/>
          </p:nvSpPr>
          <p:spPr>
            <a:xfrm>
              <a:off x="242913" y="1423530"/>
              <a:ext cx="2378923" cy="407694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smtClean="0"/>
                <a:t>math</a:t>
              </a:r>
              <a:r>
                <a:rPr lang="en-US" altLang="zh-CN" sz="2400" dirty="0"/>
                <a:t>, </a:t>
              </a:r>
              <a:r>
                <a:rPr lang="en-US" altLang="zh-CN" sz="2400" dirty="0" err="1"/>
                <a:t>os</a:t>
              </a:r>
              <a:r>
                <a:rPr lang="en-US" altLang="zh-CN" sz="2400" dirty="0"/>
                <a:t>, operator</a:t>
              </a:r>
            </a:p>
            <a:p>
              <a:r>
                <a:rPr lang="en-US" altLang="zh-CN" sz="2400" dirty="0" smtClean="0"/>
                <a:t>&gt;&gt;&gt; math.log(</a:t>
              </a:r>
              <a:r>
                <a:rPr lang="en-US" altLang="zh-CN" sz="2400" dirty="0" err="1" smtClean="0"/>
                <a:t>math.e</a:t>
              </a:r>
              <a:r>
                <a:rPr lang="en-US" altLang="zh-CN" sz="2400" dirty="0"/>
                <a:t>)	</a:t>
              </a:r>
              <a:endParaRPr lang="en-US" altLang="zh-CN" sz="2400" dirty="0" smtClean="0"/>
            </a:p>
            <a:p>
              <a:r>
                <a:rPr lang="en-US" altLang="zh-CN" sz="2400" dirty="0" smtClean="0">
                  <a:solidFill>
                    <a:schemeClr val="accent1"/>
                  </a:solidFill>
                </a:rPr>
                <a:t>1.0</a:t>
              </a:r>
              <a:endParaRPr lang="en-US" altLang="zh-CN" sz="2400" dirty="0">
                <a:solidFill>
                  <a:schemeClr val="accent1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math.sqrt</a:t>
              </a:r>
              <a:r>
                <a:rPr lang="en-US" altLang="zh-CN" sz="2400" dirty="0" smtClean="0"/>
                <a:t>(9)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3.0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2400" dirty="0"/>
                <a:t> math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floor</a:t>
              </a:r>
            </a:p>
            <a:p>
              <a:r>
                <a:rPr lang="en-US" altLang="zh-CN" sz="2400" dirty="0"/>
                <a:t>&gt;&gt;&gt; floor(5.4)</a:t>
              </a:r>
            </a:p>
            <a:p>
              <a:r>
                <a:rPr lang="en-US" altLang="zh-CN" sz="2400" dirty="0">
                  <a:solidFill>
                    <a:schemeClr val="accent1"/>
                  </a:solidFill>
                </a:rPr>
                <a:t>5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439531" y="1460426"/>
              <a:ext cx="407942" cy="44816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50" dirty="0">
                  <a:solidFill>
                    <a:schemeClr val="accent6"/>
                  </a:solidFill>
                </a:rPr>
                <a:t>ource</a:t>
              </a:r>
              <a:endParaRPr lang="zh-CN" altLang="en-US" sz="75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42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2.5.3 </a:t>
            </a:r>
            <a:r>
              <a:rPr lang="zh-CN" altLang="en-US" dirty="0" smtClean="0"/>
              <a:t>包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495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包（</a:t>
            </a:r>
            <a:r>
              <a:rPr lang="en-US" altLang="zh-CN" dirty="0" smtClean="0"/>
              <a:t>package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126" y="969574"/>
            <a:ext cx="4395905" cy="1366490"/>
          </a:xfrm>
        </p:spPr>
        <p:txBody>
          <a:bodyPr>
            <a:noAutofit/>
          </a:bodyPr>
          <a:lstStyle/>
          <a:p>
            <a:r>
              <a:rPr lang="zh-CN" altLang="en-US" sz="2000" dirty="0" smtClean="0"/>
              <a:t>一</a:t>
            </a:r>
            <a:r>
              <a:rPr lang="zh-CN" altLang="en-US" sz="2000" dirty="0"/>
              <a:t>个有层次的文件目录</a:t>
            </a:r>
            <a:r>
              <a:rPr lang="zh-CN" altLang="en-US" sz="2000" dirty="0" smtClean="0"/>
              <a:t>结构</a:t>
            </a:r>
            <a:endParaRPr lang="en-US" altLang="zh-CN" sz="2000" dirty="0" smtClean="0"/>
          </a:p>
          <a:p>
            <a:r>
              <a:rPr lang="zh-CN" altLang="en-US" sz="2000" dirty="0" smtClean="0"/>
              <a:t>定义</a:t>
            </a:r>
            <a:r>
              <a:rPr lang="zh-CN" altLang="en-US" sz="2000" dirty="0"/>
              <a:t>了一个由模块和子包组成的 </a:t>
            </a:r>
            <a:r>
              <a:rPr lang="en-US" altLang="zh-CN" sz="2000" dirty="0"/>
              <a:t>Python </a:t>
            </a:r>
            <a:r>
              <a:rPr lang="zh-CN" altLang="en-US" sz="2000" dirty="0"/>
              <a:t>应用程序执行</a:t>
            </a:r>
            <a:r>
              <a:rPr lang="zh-CN" altLang="en-US" sz="2000" dirty="0" smtClean="0"/>
              <a:t>环境</a:t>
            </a:r>
            <a:endParaRPr lang="zh-CN" altLang="en-US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98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02424" y="929260"/>
            <a:ext cx="3384376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dirty="0" smtClean="0"/>
              <a:t>A/</a:t>
            </a:r>
            <a:endParaRPr lang="en-US" altLang="zh-CN" sz="2000" dirty="0"/>
          </a:p>
          <a:p>
            <a:r>
              <a:rPr lang="en-US" altLang="zh-CN" sz="2000" dirty="0"/>
              <a:t>    __init__.py</a:t>
            </a:r>
          </a:p>
          <a:p>
            <a:r>
              <a:rPr lang="en-US" altLang="zh-CN" sz="2000" dirty="0"/>
              <a:t>    </a:t>
            </a:r>
            <a:r>
              <a:rPr lang="en-US" altLang="zh-CN" sz="2000" dirty="0" smtClean="0"/>
              <a:t>b.py</a:t>
            </a:r>
            <a:endParaRPr lang="en-US" altLang="zh-CN" sz="2000" dirty="0"/>
          </a:p>
          <a:p>
            <a:r>
              <a:rPr lang="en-US" altLang="zh-CN" sz="2000" dirty="0"/>
              <a:t>    </a:t>
            </a:r>
            <a:r>
              <a:rPr lang="en-US" altLang="zh-CN" sz="2000" dirty="0" smtClean="0"/>
              <a:t>C/</a:t>
            </a:r>
            <a:endParaRPr lang="en-US" altLang="zh-CN" sz="2000" dirty="0"/>
          </a:p>
          <a:p>
            <a:r>
              <a:rPr lang="en-US" altLang="zh-CN" sz="2000" dirty="0"/>
              <a:t>        __init__.py</a:t>
            </a:r>
          </a:p>
          <a:p>
            <a:r>
              <a:rPr lang="en-US" altLang="zh-CN" sz="2000" dirty="0"/>
              <a:t>        </a:t>
            </a:r>
            <a:r>
              <a:rPr lang="en-US" altLang="zh-CN" sz="2000" dirty="0" smtClean="0"/>
              <a:t>c1.py</a:t>
            </a:r>
            <a:endParaRPr lang="en-US" altLang="zh-CN" sz="2000" dirty="0"/>
          </a:p>
          <a:p>
            <a:r>
              <a:rPr lang="en-US" altLang="zh-CN" sz="2000" dirty="0"/>
              <a:t>        </a:t>
            </a:r>
            <a:r>
              <a:rPr lang="en-US" altLang="zh-CN" sz="2000" dirty="0" smtClean="0"/>
              <a:t>c2.py</a:t>
            </a:r>
            <a:endParaRPr lang="en-US" altLang="zh-CN" sz="2000" dirty="0"/>
          </a:p>
          <a:p>
            <a:r>
              <a:rPr lang="en-US" altLang="zh-CN" sz="2000" dirty="0" smtClean="0"/>
              <a:t>    D/</a:t>
            </a:r>
          </a:p>
          <a:p>
            <a:r>
              <a:rPr lang="en-US" altLang="zh-CN" sz="2000" dirty="0" smtClean="0"/>
              <a:t>        __init__.py</a:t>
            </a:r>
          </a:p>
          <a:p>
            <a:r>
              <a:rPr lang="en-US" altLang="zh-CN" sz="2000" dirty="0" smtClean="0"/>
              <a:t>        d1.py</a:t>
            </a:r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  d2.py</a:t>
            </a:r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  …</a:t>
            </a:r>
          </a:p>
        </p:txBody>
      </p:sp>
      <p:sp>
        <p:nvSpPr>
          <p:cNvPr id="7" name="矩形 6"/>
          <p:cNvSpPr/>
          <p:nvPr/>
        </p:nvSpPr>
        <p:spPr>
          <a:xfrm>
            <a:off x="539552" y="2436252"/>
            <a:ext cx="4100264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&gt;&gt;&gt; </a:t>
            </a:r>
            <a:r>
              <a:rPr lang="en-US" altLang="zh-CN" sz="2400" b="1" dirty="0" smtClean="0">
                <a:solidFill>
                  <a:schemeClr val="accent6"/>
                </a:solidFill>
              </a:rPr>
              <a:t>import</a:t>
            </a:r>
            <a:r>
              <a:rPr lang="en-US" altLang="zh-CN" sz="2400" b="1" dirty="0" smtClean="0"/>
              <a:t> A.C.c1</a:t>
            </a:r>
            <a:endParaRPr lang="en-US" altLang="zh-CN" sz="2400" b="1" dirty="0"/>
          </a:p>
          <a:p>
            <a:r>
              <a:rPr lang="en-US" altLang="zh-CN" sz="2400" b="1" dirty="0">
                <a:solidFill>
                  <a:schemeClr val="tx1"/>
                </a:solidFill>
              </a:rPr>
              <a:t>&gt;&gt;&gt; </a:t>
            </a:r>
            <a:r>
              <a:rPr lang="en-US" altLang="zh-CN" sz="2400" b="1" dirty="0" smtClean="0"/>
              <a:t>A.C.c1.foo(123)</a:t>
            </a:r>
            <a:endParaRPr lang="en-US" altLang="zh-CN" sz="2400" b="1" dirty="0"/>
          </a:p>
        </p:txBody>
      </p:sp>
      <p:sp>
        <p:nvSpPr>
          <p:cNvPr id="10" name="矩形 9"/>
          <p:cNvSpPr/>
          <p:nvPr/>
        </p:nvSpPr>
        <p:spPr>
          <a:xfrm>
            <a:off x="539552" y="3336403"/>
            <a:ext cx="4680520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&gt;&gt;&gt; </a:t>
            </a:r>
            <a:r>
              <a:rPr lang="en-US" altLang="zh-CN" sz="2400" b="1" dirty="0">
                <a:solidFill>
                  <a:schemeClr val="accent6"/>
                </a:solidFill>
              </a:rPr>
              <a:t>from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A.C.c1 </a:t>
            </a:r>
            <a:r>
              <a:rPr lang="en-US" altLang="zh-CN" sz="2400" b="1" dirty="0">
                <a:solidFill>
                  <a:schemeClr val="accent6"/>
                </a:solidFill>
              </a:rPr>
              <a:t>import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foo</a:t>
            </a:r>
            <a:endParaRPr lang="en-US" altLang="zh-CN" sz="2400" b="1" dirty="0"/>
          </a:p>
          <a:p>
            <a:r>
              <a:rPr lang="en-US" altLang="zh-CN" sz="2400" b="1" smtClean="0">
                <a:solidFill>
                  <a:schemeClr val="tx1"/>
                </a:solidFill>
              </a:rPr>
              <a:t>&gt;&gt;&gt; </a:t>
            </a:r>
            <a:r>
              <a:rPr lang="en-US" altLang="zh-CN" sz="2400" b="1" smtClean="0"/>
              <a:t>foo(123</a:t>
            </a:r>
            <a:r>
              <a:rPr lang="en-US" altLang="zh-CN" sz="2400" b="1" dirty="0" smtClean="0"/>
              <a:t>)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32540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5615" y="987574"/>
            <a:ext cx="6480721" cy="3495836"/>
          </a:xfrm>
        </p:spPr>
        <p:txBody>
          <a:bodyPr>
            <a:normAutofit/>
          </a:bodyPr>
          <a:lstStyle/>
          <a:p>
            <a:r>
              <a:rPr lang="en-US" altLang="zh-CN" b="1" dirty="0"/>
              <a:t>Python</a:t>
            </a:r>
            <a:r>
              <a:rPr lang="zh-CN" altLang="en-US" b="1" dirty="0"/>
              <a:t>程序基本构成与</a:t>
            </a:r>
            <a:r>
              <a:rPr lang="zh-CN" altLang="en-US" b="1" dirty="0" smtClean="0"/>
              <a:t>风格</a:t>
            </a:r>
            <a:endParaRPr lang="zh-CN" altLang="en-US" b="1" dirty="0"/>
          </a:p>
          <a:p>
            <a:r>
              <a:rPr lang="en-US" altLang="zh-CN" b="1" dirty="0"/>
              <a:t>Python</a:t>
            </a:r>
            <a:r>
              <a:rPr lang="zh-CN" altLang="en-US" b="1" dirty="0"/>
              <a:t>语法</a:t>
            </a:r>
            <a:r>
              <a:rPr lang="zh-CN" altLang="en-US" b="1" dirty="0" smtClean="0"/>
              <a:t>基础</a:t>
            </a:r>
            <a:endParaRPr lang="zh-CN" altLang="en-US" b="1" dirty="0"/>
          </a:p>
          <a:p>
            <a:r>
              <a:rPr lang="en-US" altLang="zh-CN" b="1" dirty="0"/>
              <a:t>Python</a:t>
            </a:r>
            <a:r>
              <a:rPr lang="zh-CN" altLang="en-US" b="1" dirty="0"/>
              <a:t>数据类型</a:t>
            </a:r>
          </a:p>
          <a:p>
            <a:r>
              <a:rPr lang="en-US" altLang="zh-CN" b="1" dirty="0"/>
              <a:t>Python</a:t>
            </a:r>
            <a:r>
              <a:rPr lang="zh-CN" altLang="en-US" b="1" dirty="0" smtClean="0"/>
              <a:t>基本运算</a:t>
            </a:r>
            <a:endParaRPr lang="zh-CN" altLang="en-US" b="1" dirty="0"/>
          </a:p>
          <a:p>
            <a:r>
              <a:rPr lang="en-US" altLang="zh-CN" b="1" dirty="0"/>
              <a:t>Python</a:t>
            </a:r>
            <a:r>
              <a:rPr lang="zh-CN" altLang="en-US" b="1" dirty="0"/>
              <a:t>中的模块和</a:t>
            </a:r>
            <a:r>
              <a:rPr lang="zh-CN" altLang="en-US" b="1" dirty="0" smtClean="0"/>
              <a:t>函数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99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542585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901154424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901164608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PageTitle"/>
  <p:tag name="MH_ORDER" val="Page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PageTitle"/>
  <p:tag name="MH_ORDER" val="PageTitl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SubTitle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SubTitle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64608"/>
  <p:tag name="MH_LIBRARY" val="GRAPHIC"/>
  <p:tag name="MH_TYPE" val="Other"/>
  <p:tag name="MH_ORDER" val="1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220823"/>
  <p:tag name="MH_LIBRARY" val="GRAPHIC"/>
  <p:tag name="MH_TYPE" val="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220823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220823"/>
  <p:tag name="MH_LIBRARY" val="GRAPHIC"/>
  <p:tag name="MH_TYPE" val="SubTitle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22082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Sub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1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SubTitle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SubTitle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SubTitle"/>
  <p:tag name="MH_ORDER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SubTitle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1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1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2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135028"/>
  <p:tag name="MH_LIBRARY" val="GRAPHIC"/>
  <p:tag name="MH_TYPE" val="Other"/>
  <p:tag name="MH_ORDER" val="2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Other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SubTitle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SubTitle"/>
  <p:tag name="MH_ORDER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1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SubTitle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1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SubTitle"/>
  <p:tag name="MH_ORDER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1184724"/>
  <p:tag name="MH_LIBRARY" val="GRAPHIC"/>
  <p:tag name="MH_TYPE" val="Other"/>
  <p:tag name="MH_ORDER" val="1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904220228"/>
  <p:tag name="MH_LIBRARY" val="GRAPHIC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PageTitle"/>
  <p:tag name="MH_ORDER" val="PageTitl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Other"/>
  <p:tag name="MH_ORDER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SubTitle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SubTitle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Other"/>
  <p:tag name="MH_ORDER" val="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4220228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1154424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21128</TotalTime>
  <Words>3917</Words>
  <Application>Microsoft Office PowerPoint</Application>
  <PresentationFormat>全屏显示(16:9)</PresentationFormat>
  <Paragraphs>1332</Paragraphs>
  <Slides>99</Slides>
  <Notes>54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99</vt:i4>
      </vt:variant>
    </vt:vector>
  </HeadingPairs>
  <TitlesOfParts>
    <vt:vector size="115" baseType="lpstr">
      <vt:lpstr>Broadway</vt:lpstr>
      <vt:lpstr>Calibri (正文)</vt:lpstr>
      <vt:lpstr>新細明體</vt:lpstr>
      <vt:lpstr>华文彩云</vt:lpstr>
      <vt:lpstr>宋体</vt:lpstr>
      <vt:lpstr>微软雅黑</vt:lpstr>
      <vt:lpstr>微软雅黑 Light</vt:lpstr>
      <vt:lpstr>Arial</vt:lpstr>
      <vt:lpstr>Arial Black</vt:lpstr>
      <vt:lpstr>Calibri</vt:lpstr>
      <vt:lpstr>Cambria Math</vt:lpstr>
      <vt:lpstr>Courier New</vt:lpstr>
      <vt:lpstr>Impact</vt:lpstr>
      <vt:lpstr>Times New Roman</vt:lpstr>
      <vt:lpstr>Verdana</vt:lpstr>
      <vt:lpstr>Office 主题​​</vt:lpstr>
      <vt:lpstr>第2章 Python基础</vt:lpstr>
      <vt:lpstr>Python程序 基本构成与风格</vt:lpstr>
      <vt:lpstr>2.1.1 Python程序基本构成</vt:lpstr>
      <vt:lpstr>一个小程序</vt:lpstr>
      <vt:lpstr>程序基本要素</vt:lpstr>
      <vt:lpstr>Python输入：input()函数</vt:lpstr>
      <vt:lpstr>Python输出： print函数</vt:lpstr>
      <vt:lpstr>Python 注释</vt:lpstr>
      <vt:lpstr>Python 注释</vt:lpstr>
      <vt:lpstr>2.1.2 Python程序设计风格</vt:lpstr>
      <vt:lpstr>Python 风格（一）</vt:lpstr>
      <vt:lpstr>Python 风格（一）</vt:lpstr>
      <vt:lpstr>Python 风格（二）</vt:lpstr>
      <vt:lpstr>Python 风格（三）</vt:lpstr>
      <vt:lpstr>Python 风格（三）</vt:lpstr>
      <vt:lpstr>Python 风格（三）</vt:lpstr>
      <vt:lpstr>Python 语法基础</vt:lpstr>
      <vt:lpstr>2.2.1 变量</vt:lpstr>
      <vt:lpstr>变量</vt:lpstr>
      <vt:lpstr>对象</vt:lpstr>
      <vt:lpstr>标识符</vt:lpstr>
      <vt:lpstr>特殊意义标识符</vt:lpstr>
      <vt:lpstr>关键字</vt:lpstr>
      <vt:lpstr>关键字</vt:lpstr>
      <vt:lpstr>函数名</vt:lpstr>
      <vt:lpstr>变量名</vt:lpstr>
      <vt:lpstr>变量的使用</vt:lpstr>
      <vt:lpstr>变量的使用</vt:lpstr>
      <vt:lpstr>变量的使用</vt:lpstr>
      <vt:lpstr>变量的使用</vt:lpstr>
      <vt:lpstr>变量的管理</vt:lpstr>
      <vt:lpstr>变量的管理</vt:lpstr>
      <vt:lpstr>变量的管理</vt:lpstr>
      <vt:lpstr>变量的管理</vt:lpstr>
      <vt:lpstr>变量的管理</vt:lpstr>
      <vt:lpstr>变量的管理</vt:lpstr>
      <vt:lpstr>2.2.2 表达式和赋值表达式</vt:lpstr>
      <vt:lpstr>表达式</vt:lpstr>
      <vt:lpstr>表达式</vt:lpstr>
      <vt:lpstr>赋值 增量赋值</vt:lpstr>
      <vt:lpstr>赋值 链式赋值</vt:lpstr>
      <vt:lpstr>赋值 多重赋值</vt:lpstr>
      <vt:lpstr>2.2.3 语句</vt:lpstr>
      <vt:lpstr>语句</vt:lpstr>
      <vt:lpstr>语句和表达式</vt:lpstr>
      <vt:lpstr>Python 数据类型</vt:lpstr>
      <vt:lpstr>数据类型</vt:lpstr>
      <vt:lpstr>Python数据类型</vt:lpstr>
      <vt:lpstr>2.3.1 基本类型</vt:lpstr>
      <vt:lpstr>基本类型</vt:lpstr>
      <vt:lpstr>整型</vt:lpstr>
      <vt:lpstr>布尔型</vt:lpstr>
      <vt:lpstr>浮点型</vt:lpstr>
      <vt:lpstr>复数型</vt:lpstr>
      <vt:lpstr>复数型</vt:lpstr>
      <vt:lpstr>2.3.2 序列类型</vt:lpstr>
      <vt:lpstr>序列类型</vt:lpstr>
      <vt:lpstr>字符串的表示</vt:lpstr>
      <vt:lpstr>字符串中字符的访问</vt:lpstr>
      <vt:lpstr>列表</vt:lpstr>
      <vt:lpstr>元组</vt:lpstr>
      <vt:lpstr>range对象</vt:lpstr>
      <vt:lpstr>2.3.3 字典</vt:lpstr>
      <vt:lpstr>字典映射类型 </vt:lpstr>
      <vt:lpstr>Python 基本运算</vt:lpstr>
      <vt:lpstr>Python基本运算</vt:lpstr>
      <vt:lpstr>2.4.1 算术运算</vt:lpstr>
      <vt:lpstr>算术运算</vt:lpstr>
      <vt:lpstr>算术运算</vt:lpstr>
      <vt:lpstr>算术运算中的除法</vt:lpstr>
      <vt:lpstr>算术运算中的取余</vt:lpstr>
      <vt:lpstr>2.4.2 位运算</vt:lpstr>
      <vt:lpstr>位运算</vt:lpstr>
      <vt:lpstr>2.4.3 关系运算</vt:lpstr>
      <vt:lpstr>关系运算</vt:lpstr>
      <vt:lpstr>关系运算</vt:lpstr>
      <vt:lpstr>2.4.4 逻辑运算</vt:lpstr>
      <vt:lpstr>逻辑运算</vt:lpstr>
      <vt:lpstr>逻辑运算</vt:lpstr>
      <vt:lpstr>2.4.5 优先级</vt:lpstr>
      <vt:lpstr>Python运算符</vt:lpstr>
      <vt:lpstr>综合运算</vt:lpstr>
      <vt:lpstr>Python的 函数、模块和包</vt:lpstr>
      <vt:lpstr>2.5.1 函数</vt:lpstr>
      <vt:lpstr>Python中的函数</vt:lpstr>
      <vt:lpstr>函数</vt:lpstr>
      <vt:lpstr>Python3.6内建函数</vt:lpstr>
      <vt:lpstr>内建函数</vt:lpstr>
      <vt:lpstr>内建函数</vt:lpstr>
      <vt:lpstr>内建函数</vt:lpstr>
      <vt:lpstr>其他方式定义的函数</vt:lpstr>
      <vt:lpstr>库（library）</vt:lpstr>
      <vt:lpstr>2.5.2 模块</vt:lpstr>
      <vt:lpstr>模块</vt:lpstr>
      <vt:lpstr>模块</vt:lpstr>
      <vt:lpstr>模块</vt:lpstr>
      <vt:lpstr>2.5.3 包</vt:lpstr>
      <vt:lpstr>包（package）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972</cp:revision>
  <dcterms:created xsi:type="dcterms:W3CDTF">2014-10-11T09:01:24Z</dcterms:created>
  <dcterms:modified xsi:type="dcterms:W3CDTF">2019-05-03T12:14:24Z</dcterms:modified>
</cp:coreProperties>
</file>