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notesSlides/notesSlide7.xml" ContentType="application/vnd.openxmlformats-officedocument.presentationml.notesSlide+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6"/>
  </p:notesMasterIdLst>
  <p:handoutMasterIdLst>
    <p:handoutMasterId r:id="rId97"/>
  </p:handoutMasterIdLst>
  <p:sldIdLst>
    <p:sldId id="256" r:id="rId2"/>
    <p:sldId id="395" r:id="rId3"/>
    <p:sldId id="380" r:id="rId4"/>
    <p:sldId id="396" r:id="rId5"/>
    <p:sldId id="490" r:id="rId6"/>
    <p:sldId id="398" r:id="rId7"/>
    <p:sldId id="400" r:id="rId8"/>
    <p:sldId id="401" r:id="rId9"/>
    <p:sldId id="402" r:id="rId10"/>
    <p:sldId id="404" r:id="rId11"/>
    <p:sldId id="405" r:id="rId12"/>
    <p:sldId id="406" r:id="rId13"/>
    <p:sldId id="407" r:id="rId14"/>
    <p:sldId id="492" r:id="rId15"/>
    <p:sldId id="408" r:id="rId16"/>
    <p:sldId id="409" r:id="rId17"/>
    <p:sldId id="414" r:id="rId18"/>
    <p:sldId id="415" r:id="rId19"/>
    <p:sldId id="416" r:id="rId20"/>
    <p:sldId id="418" r:id="rId21"/>
    <p:sldId id="420" r:id="rId22"/>
    <p:sldId id="360" r:id="rId23"/>
    <p:sldId id="419" r:id="rId24"/>
    <p:sldId id="422" r:id="rId25"/>
    <p:sldId id="421" r:id="rId26"/>
    <p:sldId id="361" r:id="rId27"/>
    <p:sldId id="424" r:id="rId28"/>
    <p:sldId id="425" r:id="rId29"/>
    <p:sldId id="423" r:id="rId30"/>
    <p:sldId id="426" r:id="rId31"/>
    <p:sldId id="427" r:id="rId32"/>
    <p:sldId id="428" r:id="rId33"/>
    <p:sldId id="429" r:id="rId34"/>
    <p:sldId id="363" r:id="rId35"/>
    <p:sldId id="430" r:id="rId36"/>
    <p:sldId id="493" r:id="rId37"/>
    <p:sldId id="494" r:id="rId38"/>
    <p:sldId id="431" r:id="rId39"/>
    <p:sldId id="432" r:id="rId40"/>
    <p:sldId id="434" r:id="rId41"/>
    <p:sldId id="435" r:id="rId42"/>
    <p:sldId id="436" r:id="rId43"/>
    <p:sldId id="495" r:id="rId44"/>
    <p:sldId id="496" r:id="rId45"/>
    <p:sldId id="497" r:id="rId46"/>
    <p:sldId id="498" r:id="rId47"/>
    <p:sldId id="499" r:id="rId48"/>
    <p:sldId id="500" r:id="rId49"/>
    <p:sldId id="437" r:id="rId50"/>
    <p:sldId id="440" r:id="rId51"/>
    <p:sldId id="441" r:id="rId52"/>
    <p:sldId id="442" r:id="rId53"/>
    <p:sldId id="443" r:id="rId54"/>
    <p:sldId id="444" r:id="rId55"/>
    <p:sldId id="456" r:id="rId56"/>
    <p:sldId id="458" r:id="rId57"/>
    <p:sldId id="364" r:id="rId58"/>
    <p:sldId id="459" r:id="rId59"/>
    <p:sldId id="460" r:id="rId60"/>
    <p:sldId id="461" r:id="rId61"/>
    <p:sldId id="462" r:id="rId62"/>
    <p:sldId id="463" r:id="rId63"/>
    <p:sldId id="464" r:id="rId64"/>
    <p:sldId id="465" r:id="rId65"/>
    <p:sldId id="466" r:id="rId66"/>
    <p:sldId id="491" r:id="rId67"/>
    <p:sldId id="468" r:id="rId68"/>
    <p:sldId id="469" r:id="rId69"/>
    <p:sldId id="470" r:id="rId70"/>
    <p:sldId id="471" r:id="rId71"/>
    <p:sldId id="473" r:id="rId72"/>
    <p:sldId id="472" r:id="rId73"/>
    <p:sldId id="474" r:id="rId74"/>
    <p:sldId id="475" r:id="rId75"/>
    <p:sldId id="476" r:id="rId76"/>
    <p:sldId id="477" r:id="rId77"/>
    <p:sldId id="478" r:id="rId78"/>
    <p:sldId id="382" r:id="rId79"/>
    <p:sldId id="371" r:id="rId80"/>
    <p:sldId id="479" r:id="rId81"/>
    <p:sldId id="480" r:id="rId82"/>
    <p:sldId id="481" r:id="rId83"/>
    <p:sldId id="501" r:id="rId84"/>
    <p:sldId id="482" r:id="rId85"/>
    <p:sldId id="373" r:id="rId86"/>
    <p:sldId id="483" r:id="rId87"/>
    <p:sldId id="484" r:id="rId88"/>
    <p:sldId id="485" r:id="rId89"/>
    <p:sldId id="486" r:id="rId90"/>
    <p:sldId id="487" r:id="rId91"/>
    <p:sldId id="488" r:id="rId92"/>
    <p:sldId id="388" r:id="rId93"/>
    <p:sldId id="489" r:id="rId94"/>
    <p:sldId id="448" r:id="rId95"/>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33FF"/>
    <a:srgbClr val="898989"/>
    <a:srgbClr val="3366FF"/>
    <a:srgbClr val="6699FF"/>
    <a:srgbClr val="376092"/>
    <a:srgbClr val="F5F395"/>
    <a:srgbClr val="F1EE64"/>
    <a:srgbClr val="0000FF"/>
    <a:srgbClr val="FFD02A"/>
    <a:srgbClr val="3674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6D9F66E-5EB9-4882-86FB-DCBF35E3C3E4}" styleName="中度样式 4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5DA37D80-6434-44D0-A028-1B22A696006F}" styleName="浅色样式 3 - 强调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0E3FDE45-AF77-4B5C-9715-49D594BDF05E}" styleName="浅色样式 1 - 强调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8A107856-5554-42FB-B03E-39F5DBC370BA}" styleName="中度样式 4 - 强调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B301B821-A1FF-4177-AEE7-76D212191A09}" styleName="中度样式 1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0505E3EF-67EA-436B-97B2-0124C06EBD24}" styleName="中度样式 4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8799B23B-EC83-4686-B30A-512413B5E67A}" styleName="浅色样式 3 - 强调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69" autoAdjust="0"/>
    <p:restoredTop sz="84173" autoAdjust="0"/>
  </p:normalViewPr>
  <p:slideViewPr>
    <p:cSldViewPr>
      <p:cViewPr varScale="1">
        <p:scale>
          <a:sx n="115" d="100"/>
          <a:sy n="115" d="100"/>
        </p:scale>
        <p:origin x="1302" y="72"/>
      </p:cViewPr>
      <p:guideLst>
        <p:guide orient="horz" pos="1620"/>
        <p:guide pos="2880"/>
      </p:guideLst>
    </p:cSldViewPr>
  </p:slideViewPr>
  <p:notesTextViewPr>
    <p:cViewPr>
      <p:scale>
        <a:sx n="1" d="1"/>
        <a:sy n="1" d="1"/>
      </p:scale>
      <p:origin x="0" y="0"/>
    </p:cViewPr>
  </p:notesTextViewPr>
  <p:notesViewPr>
    <p:cSldViewPr>
      <p:cViewPr varScale="1">
        <p:scale>
          <a:sx n="83" d="100"/>
          <a:sy n="83" d="100"/>
        </p:scale>
        <p:origin x="-3864"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handoutMaster" Target="handoutMasters/handout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viewProps" Target="viewProps.xml"/><Relationship Id="rId10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33F1A9F-231A-4B7B-9D99-56CEE66B6756}" type="doc">
      <dgm:prSet loTypeId="urn:microsoft.com/office/officeart/2005/8/layout/equation2" loCatId="relationship" qsTypeId="urn:microsoft.com/office/officeart/2005/8/quickstyle/simple1" qsCatId="simple" csTypeId="urn:microsoft.com/office/officeart/2005/8/colors/accent1_2" csCatId="accent1" phldr="1"/>
      <dgm:spPr/>
      <dgm:t>
        <a:bodyPr/>
        <a:lstStyle/>
        <a:p>
          <a:endParaRPr lang="zh-CN" altLang="en-US"/>
        </a:p>
      </dgm:t>
    </dgm:pt>
    <dgm:pt modelId="{565D915F-E23A-42F4-B863-22DBCB7BDA6F}">
      <dgm:prSet phldrT="[文本]"/>
      <dgm:spPr/>
      <dgm:t>
        <a:bodyPr/>
        <a:lstStyle/>
        <a:p>
          <a:r>
            <a:rPr lang="zh-CN" altLang="en-US" dirty="0" smtClean="0">
              <a:latin typeface="微软雅黑" panose="020B0503020204020204" pitchFamily="34" charset="-122"/>
              <a:ea typeface="微软雅黑" panose="020B0503020204020204" pitchFamily="34" charset="-122"/>
            </a:rPr>
            <a:t>函数</a:t>
          </a:r>
          <a:endParaRPr lang="zh-CN" altLang="en-US" dirty="0">
            <a:latin typeface="微软雅黑" panose="020B0503020204020204" pitchFamily="34" charset="-122"/>
            <a:ea typeface="微软雅黑" panose="020B0503020204020204" pitchFamily="34" charset="-122"/>
          </a:endParaRPr>
        </a:p>
      </dgm:t>
    </dgm:pt>
    <dgm:pt modelId="{C60EBFDD-F03A-4831-B65E-0358F90CC0BA}" type="parTrans" cxnId="{ED2F984F-F1B1-4011-989F-EB0B74DCB25D}">
      <dgm:prSet/>
      <dgm:spPr/>
      <dgm:t>
        <a:bodyPr/>
        <a:lstStyle/>
        <a:p>
          <a:endParaRPr lang="zh-CN" altLang="en-US">
            <a:latin typeface="微软雅黑" panose="020B0503020204020204" pitchFamily="34" charset="-122"/>
            <a:ea typeface="微软雅黑" panose="020B0503020204020204" pitchFamily="34" charset="-122"/>
          </a:endParaRPr>
        </a:p>
      </dgm:t>
    </dgm:pt>
    <dgm:pt modelId="{BBD2ACA0-19F1-49D2-BE67-BEB779DF4BBB}" type="sibTrans" cxnId="{ED2F984F-F1B1-4011-989F-EB0B74DCB25D}">
      <dgm:prSet/>
      <dgm:spPr/>
      <dgm:t>
        <a:bodyPr/>
        <a:lstStyle/>
        <a:p>
          <a:endParaRPr lang="zh-CN" altLang="en-US">
            <a:latin typeface="微软雅黑" panose="020B0503020204020204" pitchFamily="34" charset="-122"/>
            <a:ea typeface="微软雅黑" panose="020B0503020204020204" pitchFamily="34" charset="-122"/>
          </a:endParaRPr>
        </a:p>
      </dgm:t>
    </dgm:pt>
    <dgm:pt modelId="{BF40BD42-C8DC-4232-9105-BA89F18ED3C0}">
      <dgm:prSet phldrT="[文本]"/>
      <dgm:spPr/>
      <dgm:t>
        <a:bodyPr/>
        <a:lstStyle/>
        <a:p>
          <a:r>
            <a:rPr lang="zh-CN" altLang="en-US" dirty="0" smtClean="0">
              <a:latin typeface="微软雅黑" panose="020B0503020204020204" pitchFamily="34" charset="-122"/>
              <a:ea typeface="微软雅黑" panose="020B0503020204020204" pitchFamily="34" charset="-122"/>
            </a:rPr>
            <a:t>函数</a:t>
          </a:r>
          <a:endParaRPr lang="zh-CN" altLang="en-US" dirty="0">
            <a:latin typeface="微软雅黑" panose="020B0503020204020204" pitchFamily="34" charset="-122"/>
            <a:ea typeface="微软雅黑" panose="020B0503020204020204" pitchFamily="34" charset="-122"/>
          </a:endParaRPr>
        </a:p>
      </dgm:t>
    </dgm:pt>
    <dgm:pt modelId="{252B2C80-984A-404B-8E0F-E39B6E8AB3A5}" type="parTrans" cxnId="{2A5834F9-9BF4-4B96-BC2C-68E1ABAC2FF9}">
      <dgm:prSet/>
      <dgm:spPr/>
      <dgm:t>
        <a:bodyPr/>
        <a:lstStyle/>
        <a:p>
          <a:endParaRPr lang="zh-CN" altLang="en-US">
            <a:latin typeface="微软雅黑" panose="020B0503020204020204" pitchFamily="34" charset="-122"/>
            <a:ea typeface="微软雅黑" panose="020B0503020204020204" pitchFamily="34" charset="-122"/>
          </a:endParaRPr>
        </a:p>
      </dgm:t>
    </dgm:pt>
    <dgm:pt modelId="{9554BF81-4621-4AC1-ACB8-320EB11E33DF}" type="sibTrans" cxnId="{2A5834F9-9BF4-4B96-BC2C-68E1ABAC2FF9}">
      <dgm:prSet/>
      <dgm:spPr/>
      <dgm:t>
        <a:bodyPr/>
        <a:lstStyle/>
        <a:p>
          <a:endParaRPr lang="zh-CN" altLang="en-US">
            <a:latin typeface="微软雅黑" panose="020B0503020204020204" pitchFamily="34" charset="-122"/>
            <a:ea typeface="微软雅黑" panose="020B0503020204020204" pitchFamily="34" charset="-122"/>
          </a:endParaRPr>
        </a:p>
      </dgm:t>
    </dgm:pt>
    <dgm:pt modelId="{7F1BB0FC-DD8F-4A18-A1E7-04C7AE7605EE}">
      <dgm:prSet phldrT="[文本]"/>
      <dgm:spPr/>
      <dgm:t>
        <a:bodyPr/>
        <a:lstStyle/>
        <a:p>
          <a:r>
            <a:rPr lang="zh-CN" altLang="en-US" dirty="0" smtClean="0">
              <a:latin typeface="微软雅黑" panose="020B0503020204020204" pitchFamily="34" charset="-122"/>
              <a:ea typeface="微软雅黑" panose="020B0503020204020204" pitchFamily="34" charset="-122"/>
            </a:rPr>
            <a:t>函数</a:t>
          </a:r>
          <a:endParaRPr lang="zh-CN" altLang="en-US" dirty="0">
            <a:latin typeface="微软雅黑" panose="020B0503020204020204" pitchFamily="34" charset="-122"/>
            <a:ea typeface="微软雅黑" panose="020B0503020204020204" pitchFamily="34" charset="-122"/>
          </a:endParaRPr>
        </a:p>
      </dgm:t>
    </dgm:pt>
    <dgm:pt modelId="{CD43CE6B-4BAB-4153-9678-454466BDA87B}" type="parTrans" cxnId="{2E6BB5DA-899C-4CA9-BC4F-AE5A6A382F97}">
      <dgm:prSet/>
      <dgm:spPr/>
      <dgm:t>
        <a:bodyPr/>
        <a:lstStyle/>
        <a:p>
          <a:endParaRPr lang="zh-CN" altLang="en-US">
            <a:latin typeface="微软雅黑" panose="020B0503020204020204" pitchFamily="34" charset="-122"/>
            <a:ea typeface="微软雅黑" panose="020B0503020204020204" pitchFamily="34" charset="-122"/>
          </a:endParaRPr>
        </a:p>
      </dgm:t>
    </dgm:pt>
    <dgm:pt modelId="{2AFD4C36-671E-4026-A40D-485B0CAA990B}" type="sibTrans" cxnId="{2E6BB5DA-899C-4CA9-BC4F-AE5A6A382F97}">
      <dgm:prSet/>
      <dgm:spPr/>
      <dgm:t>
        <a:bodyPr/>
        <a:lstStyle/>
        <a:p>
          <a:endParaRPr lang="zh-CN" altLang="en-US">
            <a:latin typeface="微软雅黑" panose="020B0503020204020204" pitchFamily="34" charset="-122"/>
            <a:ea typeface="微软雅黑" panose="020B0503020204020204" pitchFamily="34" charset="-122"/>
          </a:endParaRPr>
        </a:p>
      </dgm:t>
    </dgm:pt>
    <dgm:pt modelId="{0CB63059-4AB0-49A1-A83E-732D41DD2A5C}">
      <dgm:prSet phldrT="[文本]"/>
      <dgm:spPr/>
      <dgm:t>
        <a:bodyPr/>
        <a:lstStyle/>
        <a:p>
          <a:r>
            <a:rPr lang="zh-CN" altLang="en-US" dirty="0" smtClean="0">
              <a:latin typeface="微软雅黑" panose="020B0503020204020204" pitchFamily="34" charset="-122"/>
              <a:ea typeface="微软雅黑" panose="020B0503020204020204" pitchFamily="34" charset="-122"/>
            </a:rPr>
            <a:t>程序</a:t>
          </a:r>
          <a:endParaRPr lang="zh-CN" altLang="en-US" dirty="0">
            <a:latin typeface="微软雅黑" panose="020B0503020204020204" pitchFamily="34" charset="-122"/>
            <a:ea typeface="微软雅黑" panose="020B0503020204020204" pitchFamily="34" charset="-122"/>
          </a:endParaRPr>
        </a:p>
      </dgm:t>
    </dgm:pt>
    <dgm:pt modelId="{9EFADC12-F369-4EB5-8F90-EAE17706CF6D}" type="parTrans" cxnId="{3D0C02F5-AA6E-4118-B1BC-F11876AC9A25}">
      <dgm:prSet/>
      <dgm:spPr/>
      <dgm:t>
        <a:bodyPr/>
        <a:lstStyle/>
        <a:p>
          <a:endParaRPr lang="zh-CN" altLang="en-US">
            <a:latin typeface="微软雅黑" panose="020B0503020204020204" pitchFamily="34" charset="-122"/>
            <a:ea typeface="微软雅黑" panose="020B0503020204020204" pitchFamily="34" charset="-122"/>
          </a:endParaRPr>
        </a:p>
      </dgm:t>
    </dgm:pt>
    <dgm:pt modelId="{6F771359-49C6-4431-AF80-C3A42FD347FD}" type="sibTrans" cxnId="{3D0C02F5-AA6E-4118-B1BC-F11876AC9A25}">
      <dgm:prSet custAng="21334658" custScaleX="67243" custLinFactX="100000" custLinFactNeighborX="100779" custLinFactNeighborY="22339"/>
      <dgm:spPr/>
      <dgm:t>
        <a:bodyPr/>
        <a:lstStyle/>
        <a:p>
          <a:endParaRPr lang="zh-CN" altLang="en-US">
            <a:latin typeface="微软雅黑" panose="020B0503020204020204" pitchFamily="34" charset="-122"/>
            <a:ea typeface="微软雅黑" panose="020B0503020204020204" pitchFamily="34" charset="-122"/>
          </a:endParaRPr>
        </a:p>
      </dgm:t>
    </dgm:pt>
    <dgm:pt modelId="{67D5517D-B3BD-4009-B83C-B9B8B04EEFD2}" type="pres">
      <dgm:prSet presAssocID="{A33F1A9F-231A-4B7B-9D99-56CEE66B6756}" presName="Name0" presStyleCnt="0">
        <dgm:presLayoutVars>
          <dgm:dir/>
          <dgm:resizeHandles val="exact"/>
        </dgm:presLayoutVars>
      </dgm:prSet>
      <dgm:spPr/>
      <dgm:t>
        <a:bodyPr/>
        <a:lstStyle/>
        <a:p>
          <a:endParaRPr lang="zh-CN" altLang="en-US"/>
        </a:p>
      </dgm:t>
    </dgm:pt>
    <dgm:pt modelId="{17BFF609-2E25-4CDC-9016-B19A39C62DF8}" type="pres">
      <dgm:prSet presAssocID="{A33F1A9F-231A-4B7B-9D99-56CEE66B6756}" presName="vNodes" presStyleCnt="0"/>
      <dgm:spPr/>
    </dgm:pt>
    <dgm:pt modelId="{F85503A1-98CD-4AB2-B02D-1F2363584476}" type="pres">
      <dgm:prSet presAssocID="{565D915F-E23A-42F4-B863-22DBCB7BDA6F}" presName="node" presStyleLbl="node1" presStyleIdx="0" presStyleCnt="4" custLinFactX="100000" custLinFactNeighborX="167528" custLinFactNeighborY="51307">
        <dgm:presLayoutVars>
          <dgm:bulletEnabled val="1"/>
        </dgm:presLayoutVars>
      </dgm:prSet>
      <dgm:spPr/>
      <dgm:t>
        <a:bodyPr/>
        <a:lstStyle/>
        <a:p>
          <a:endParaRPr lang="zh-CN" altLang="en-US"/>
        </a:p>
      </dgm:t>
    </dgm:pt>
    <dgm:pt modelId="{D82C83A3-9041-44F8-986D-5F29C88337D8}" type="pres">
      <dgm:prSet presAssocID="{BBD2ACA0-19F1-49D2-BE67-BEB779DF4BBB}" presName="spacerT" presStyleCnt="0"/>
      <dgm:spPr/>
    </dgm:pt>
    <dgm:pt modelId="{D4DBF207-6E24-4488-B898-6F8028C0BAF7}" type="pres">
      <dgm:prSet presAssocID="{BBD2ACA0-19F1-49D2-BE67-BEB779DF4BBB}" presName="sibTrans" presStyleLbl="sibTrans2D1" presStyleIdx="0" presStyleCnt="3" custLinFactX="200000" custLinFactNeighborX="266967" custLinFactNeighborY="-2165"/>
      <dgm:spPr/>
      <dgm:t>
        <a:bodyPr/>
        <a:lstStyle/>
        <a:p>
          <a:endParaRPr lang="zh-CN" altLang="en-US"/>
        </a:p>
      </dgm:t>
    </dgm:pt>
    <dgm:pt modelId="{C4CDE039-6857-45BB-BE50-68D217FF3249}" type="pres">
      <dgm:prSet presAssocID="{BBD2ACA0-19F1-49D2-BE67-BEB779DF4BBB}" presName="spacerB" presStyleCnt="0"/>
      <dgm:spPr/>
    </dgm:pt>
    <dgm:pt modelId="{B0FCE816-F6FC-40DF-BF50-5A314133B563}" type="pres">
      <dgm:prSet presAssocID="{BF40BD42-C8DC-4232-9105-BA89F18ED3C0}" presName="node" presStyleLbl="node1" presStyleIdx="1" presStyleCnt="4" custLinFactX="100000" custLinFactNeighborX="172390" custLinFactNeighborY="-98854">
        <dgm:presLayoutVars>
          <dgm:bulletEnabled val="1"/>
        </dgm:presLayoutVars>
      </dgm:prSet>
      <dgm:spPr/>
      <dgm:t>
        <a:bodyPr/>
        <a:lstStyle/>
        <a:p>
          <a:endParaRPr lang="zh-CN" altLang="en-US"/>
        </a:p>
      </dgm:t>
    </dgm:pt>
    <dgm:pt modelId="{130CB1A9-5AE6-4064-A3D7-0685016843A2}" type="pres">
      <dgm:prSet presAssocID="{9554BF81-4621-4AC1-ACB8-320EB11E33DF}" presName="spacerT" presStyleCnt="0"/>
      <dgm:spPr/>
    </dgm:pt>
    <dgm:pt modelId="{33D10AB4-612B-4A76-9A81-78D27B4A17BD}" type="pres">
      <dgm:prSet presAssocID="{9554BF81-4621-4AC1-ACB8-320EB11E33DF}" presName="sibTrans" presStyleLbl="sibTrans2D1" presStyleIdx="1" presStyleCnt="3" custLinFactX="200000" custLinFactY="-3885" custLinFactNeighborX="266223" custLinFactNeighborY="-100000"/>
      <dgm:spPr/>
      <dgm:t>
        <a:bodyPr/>
        <a:lstStyle/>
        <a:p>
          <a:endParaRPr lang="zh-CN" altLang="en-US"/>
        </a:p>
      </dgm:t>
    </dgm:pt>
    <dgm:pt modelId="{8C302ABD-A71A-4AB8-AEE6-A69D2A420FB9}" type="pres">
      <dgm:prSet presAssocID="{9554BF81-4621-4AC1-ACB8-320EB11E33DF}" presName="spacerB" presStyleCnt="0"/>
      <dgm:spPr/>
    </dgm:pt>
    <dgm:pt modelId="{297E8D38-8290-4D83-90DB-45303652EB5B}" type="pres">
      <dgm:prSet presAssocID="{7F1BB0FC-DD8F-4A18-A1E7-04C7AE7605EE}" presName="node" presStyleLbl="node1" presStyleIdx="2" presStyleCnt="4" custLinFactX="100000" custLinFactY="-3444" custLinFactNeighborX="175493" custLinFactNeighborY="-100000">
        <dgm:presLayoutVars>
          <dgm:bulletEnabled val="1"/>
        </dgm:presLayoutVars>
      </dgm:prSet>
      <dgm:spPr/>
      <dgm:t>
        <a:bodyPr/>
        <a:lstStyle/>
        <a:p>
          <a:endParaRPr lang="zh-CN" altLang="en-US"/>
        </a:p>
      </dgm:t>
    </dgm:pt>
    <dgm:pt modelId="{7429B294-4B01-4BEE-A585-58BD6482B2E8}" type="pres">
      <dgm:prSet presAssocID="{A33F1A9F-231A-4B7B-9D99-56CEE66B6756}" presName="sibTransLast" presStyleLbl="sibTrans2D1" presStyleIdx="2" presStyleCnt="3" custAng="21334658" custScaleX="67243" custLinFactX="100000" custLinFactNeighborX="100779" custLinFactNeighborY="22339"/>
      <dgm:spPr/>
      <dgm:t>
        <a:bodyPr/>
        <a:lstStyle/>
        <a:p>
          <a:endParaRPr lang="zh-CN" altLang="en-US"/>
        </a:p>
      </dgm:t>
    </dgm:pt>
    <dgm:pt modelId="{F72564E4-F19B-4E93-9B76-21D2806B5F31}" type="pres">
      <dgm:prSet presAssocID="{A33F1A9F-231A-4B7B-9D99-56CEE66B6756}" presName="connectorText" presStyleLbl="sibTrans2D1" presStyleIdx="2" presStyleCnt="3"/>
      <dgm:spPr/>
      <dgm:t>
        <a:bodyPr/>
        <a:lstStyle/>
        <a:p>
          <a:endParaRPr lang="zh-CN" altLang="en-US"/>
        </a:p>
      </dgm:t>
    </dgm:pt>
    <dgm:pt modelId="{72BEEB2A-44F5-4693-AA3A-26F629E643B5}" type="pres">
      <dgm:prSet presAssocID="{A33F1A9F-231A-4B7B-9D99-56CEE66B6756}" presName="lastNode" presStyleLbl="node1" presStyleIdx="3" presStyleCnt="4" custLinFactX="-57253" custLinFactNeighborX="-100000" custLinFactNeighborY="-5920">
        <dgm:presLayoutVars>
          <dgm:bulletEnabled val="1"/>
        </dgm:presLayoutVars>
      </dgm:prSet>
      <dgm:spPr/>
      <dgm:t>
        <a:bodyPr/>
        <a:lstStyle/>
        <a:p>
          <a:endParaRPr lang="zh-CN" altLang="en-US"/>
        </a:p>
      </dgm:t>
    </dgm:pt>
  </dgm:ptLst>
  <dgm:cxnLst>
    <dgm:cxn modelId="{2E6BB5DA-899C-4CA9-BC4F-AE5A6A382F97}" srcId="{A33F1A9F-231A-4B7B-9D99-56CEE66B6756}" destId="{7F1BB0FC-DD8F-4A18-A1E7-04C7AE7605EE}" srcOrd="2" destOrd="0" parTransId="{CD43CE6B-4BAB-4153-9678-454466BDA87B}" sibTransId="{2AFD4C36-671E-4026-A40D-485B0CAA990B}"/>
    <dgm:cxn modelId="{ED2F984F-F1B1-4011-989F-EB0B74DCB25D}" srcId="{A33F1A9F-231A-4B7B-9D99-56CEE66B6756}" destId="{565D915F-E23A-42F4-B863-22DBCB7BDA6F}" srcOrd="0" destOrd="0" parTransId="{C60EBFDD-F03A-4831-B65E-0358F90CC0BA}" sibTransId="{BBD2ACA0-19F1-49D2-BE67-BEB779DF4BBB}"/>
    <dgm:cxn modelId="{E1D2571F-929B-4C59-A941-FA96CD06B129}" type="presOf" srcId="{0CB63059-4AB0-49A1-A83E-732D41DD2A5C}" destId="{72BEEB2A-44F5-4693-AA3A-26F629E643B5}" srcOrd="0" destOrd="0" presId="urn:microsoft.com/office/officeart/2005/8/layout/equation2"/>
    <dgm:cxn modelId="{17D94DD9-314A-4C20-B100-576A57AFA84B}" type="presOf" srcId="{7F1BB0FC-DD8F-4A18-A1E7-04C7AE7605EE}" destId="{297E8D38-8290-4D83-90DB-45303652EB5B}" srcOrd="0" destOrd="0" presId="urn:microsoft.com/office/officeart/2005/8/layout/equation2"/>
    <dgm:cxn modelId="{3D0C02F5-AA6E-4118-B1BC-F11876AC9A25}" srcId="{A33F1A9F-231A-4B7B-9D99-56CEE66B6756}" destId="{0CB63059-4AB0-49A1-A83E-732D41DD2A5C}" srcOrd="3" destOrd="0" parTransId="{9EFADC12-F369-4EB5-8F90-EAE17706CF6D}" sibTransId="{6F771359-49C6-4431-AF80-C3A42FD347FD}"/>
    <dgm:cxn modelId="{C647A819-2F08-485E-AA13-09648F6D8ABA}" type="presOf" srcId="{BBD2ACA0-19F1-49D2-BE67-BEB779DF4BBB}" destId="{D4DBF207-6E24-4488-B898-6F8028C0BAF7}" srcOrd="0" destOrd="0" presId="urn:microsoft.com/office/officeart/2005/8/layout/equation2"/>
    <dgm:cxn modelId="{BA9B5344-84DB-4CFC-BAF5-3DB312BCB6B0}" type="presOf" srcId="{BF40BD42-C8DC-4232-9105-BA89F18ED3C0}" destId="{B0FCE816-F6FC-40DF-BF50-5A314133B563}" srcOrd="0" destOrd="0" presId="urn:microsoft.com/office/officeart/2005/8/layout/equation2"/>
    <dgm:cxn modelId="{437317BE-0512-47CF-8EC0-1C19EBE05A63}" type="presOf" srcId="{2AFD4C36-671E-4026-A40D-485B0CAA990B}" destId="{7429B294-4B01-4BEE-A585-58BD6482B2E8}" srcOrd="0" destOrd="0" presId="urn:microsoft.com/office/officeart/2005/8/layout/equation2"/>
    <dgm:cxn modelId="{8725145F-C422-4B13-BEE2-CFF243135AF6}" type="presOf" srcId="{9554BF81-4621-4AC1-ACB8-320EB11E33DF}" destId="{33D10AB4-612B-4A76-9A81-78D27B4A17BD}" srcOrd="0" destOrd="0" presId="urn:microsoft.com/office/officeart/2005/8/layout/equation2"/>
    <dgm:cxn modelId="{09151B49-243B-4A65-A01D-D8A89582E21A}" type="presOf" srcId="{2AFD4C36-671E-4026-A40D-485B0CAA990B}" destId="{F72564E4-F19B-4E93-9B76-21D2806B5F31}" srcOrd="1" destOrd="0" presId="urn:microsoft.com/office/officeart/2005/8/layout/equation2"/>
    <dgm:cxn modelId="{2A5834F9-9BF4-4B96-BC2C-68E1ABAC2FF9}" srcId="{A33F1A9F-231A-4B7B-9D99-56CEE66B6756}" destId="{BF40BD42-C8DC-4232-9105-BA89F18ED3C0}" srcOrd="1" destOrd="0" parTransId="{252B2C80-984A-404B-8E0F-E39B6E8AB3A5}" sibTransId="{9554BF81-4621-4AC1-ACB8-320EB11E33DF}"/>
    <dgm:cxn modelId="{378FEFD2-BC2A-4317-AC9A-CEA6360FC22C}" type="presOf" srcId="{565D915F-E23A-42F4-B863-22DBCB7BDA6F}" destId="{F85503A1-98CD-4AB2-B02D-1F2363584476}" srcOrd="0" destOrd="0" presId="urn:microsoft.com/office/officeart/2005/8/layout/equation2"/>
    <dgm:cxn modelId="{2A5FEE7E-241D-4A85-84EB-9384B4B2453D}" type="presOf" srcId="{A33F1A9F-231A-4B7B-9D99-56CEE66B6756}" destId="{67D5517D-B3BD-4009-B83C-B9B8B04EEFD2}" srcOrd="0" destOrd="0" presId="urn:microsoft.com/office/officeart/2005/8/layout/equation2"/>
    <dgm:cxn modelId="{51436868-AC9C-44A3-B9C6-AE3A68918064}" type="presParOf" srcId="{67D5517D-B3BD-4009-B83C-B9B8B04EEFD2}" destId="{17BFF609-2E25-4CDC-9016-B19A39C62DF8}" srcOrd="0" destOrd="0" presId="urn:microsoft.com/office/officeart/2005/8/layout/equation2"/>
    <dgm:cxn modelId="{D449B816-0680-492F-A019-30CF9D855F29}" type="presParOf" srcId="{17BFF609-2E25-4CDC-9016-B19A39C62DF8}" destId="{F85503A1-98CD-4AB2-B02D-1F2363584476}" srcOrd="0" destOrd="0" presId="urn:microsoft.com/office/officeart/2005/8/layout/equation2"/>
    <dgm:cxn modelId="{B276335A-1039-4307-92DE-5858401593CF}" type="presParOf" srcId="{17BFF609-2E25-4CDC-9016-B19A39C62DF8}" destId="{D82C83A3-9041-44F8-986D-5F29C88337D8}" srcOrd="1" destOrd="0" presId="urn:microsoft.com/office/officeart/2005/8/layout/equation2"/>
    <dgm:cxn modelId="{0453C450-5CFF-487E-9F12-750D7D418357}" type="presParOf" srcId="{17BFF609-2E25-4CDC-9016-B19A39C62DF8}" destId="{D4DBF207-6E24-4488-B898-6F8028C0BAF7}" srcOrd="2" destOrd="0" presId="urn:microsoft.com/office/officeart/2005/8/layout/equation2"/>
    <dgm:cxn modelId="{04E198A8-6F43-43ED-A6DD-08B27DBD356D}" type="presParOf" srcId="{17BFF609-2E25-4CDC-9016-B19A39C62DF8}" destId="{C4CDE039-6857-45BB-BE50-68D217FF3249}" srcOrd="3" destOrd="0" presId="urn:microsoft.com/office/officeart/2005/8/layout/equation2"/>
    <dgm:cxn modelId="{285D3E9F-1038-4354-9246-B96A20C8CFD9}" type="presParOf" srcId="{17BFF609-2E25-4CDC-9016-B19A39C62DF8}" destId="{B0FCE816-F6FC-40DF-BF50-5A314133B563}" srcOrd="4" destOrd="0" presId="urn:microsoft.com/office/officeart/2005/8/layout/equation2"/>
    <dgm:cxn modelId="{3886FC7D-399B-4F9C-AFBC-07DD229B407C}" type="presParOf" srcId="{17BFF609-2E25-4CDC-9016-B19A39C62DF8}" destId="{130CB1A9-5AE6-4064-A3D7-0685016843A2}" srcOrd="5" destOrd="0" presId="urn:microsoft.com/office/officeart/2005/8/layout/equation2"/>
    <dgm:cxn modelId="{5B7A5689-8678-45E7-B40A-D2A6251F521E}" type="presParOf" srcId="{17BFF609-2E25-4CDC-9016-B19A39C62DF8}" destId="{33D10AB4-612B-4A76-9A81-78D27B4A17BD}" srcOrd="6" destOrd="0" presId="urn:microsoft.com/office/officeart/2005/8/layout/equation2"/>
    <dgm:cxn modelId="{B8EB4CF3-CE4A-4168-88BE-1B5F56E90997}" type="presParOf" srcId="{17BFF609-2E25-4CDC-9016-B19A39C62DF8}" destId="{8C302ABD-A71A-4AB8-AEE6-A69D2A420FB9}" srcOrd="7" destOrd="0" presId="urn:microsoft.com/office/officeart/2005/8/layout/equation2"/>
    <dgm:cxn modelId="{1BEBE5AE-3E44-421D-8BD8-F403EA48F79D}" type="presParOf" srcId="{17BFF609-2E25-4CDC-9016-B19A39C62DF8}" destId="{297E8D38-8290-4D83-90DB-45303652EB5B}" srcOrd="8" destOrd="0" presId="urn:microsoft.com/office/officeart/2005/8/layout/equation2"/>
    <dgm:cxn modelId="{C799706D-30F8-4653-9117-55EBC9802ECC}" type="presParOf" srcId="{67D5517D-B3BD-4009-B83C-B9B8B04EEFD2}" destId="{7429B294-4B01-4BEE-A585-58BD6482B2E8}" srcOrd="1" destOrd="0" presId="urn:microsoft.com/office/officeart/2005/8/layout/equation2"/>
    <dgm:cxn modelId="{029CE96A-449C-459C-92AA-168B21AC5CBE}" type="presParOf" srcId="{7429B294-4B01-4BEE-A585-58BD6482B2E8}" destId="{F72564E4-F19B-4E93-9B76-21D2806B5F31}" srcOrd="0" destOrd="0" presId="urn:microsoft.com/office/officeart/2005/8/layout/equation2"/>
    <dgm:cxn modelId="{F461876D-8029-4EC6-BA5F-E92A135A7234}" type="presParOf" srcId="{67D5517D-B3BD-4009-B83C-B9B8B04EEFD2}" destId="{72BEEB2A-44F5-4693-AA3A-26F629E643B5}" srcOrd="2" destOrd="0" presId="urn:microsoft.com/office/officeart/2005/8/layout/equati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85503A1-98CD-4AB2-B02D-1F2363584476}">
      <dsp:nvSpPr>
        <dsp:cNvPr id="0" name=""/>
        <dsp:cNvSpPr/>
      </dsp:nvSpPr>
      <dsp:spPr>
        <a:xfrm>
          <a:off x="2910659" y="26142"/>
          <a:ext cx="597024" cy="597024"/>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zh-CN" altLang="en-US" sz="1500" kern="1200" dirty="0" smtClean="0">
              <a:latin typeface="微软雅黑" panose="020B0503020204020204" pitchFamily="34" charset="-122"/>
              <a:ea typeface="微软雅黑" panose="020B0503020204020204" pitchFamily="34" charset="-122"/>
            </a:rPr>
            <a:t>函数</a:t>
          </a:r>
          <a:endParaRPr lang="zh-CN" altLang="en-US" sz="1500" kern="1200" dirty="0">
            <a:latin typeface="微软雅黑" panose="020B0503020204020204" pitchFamily="34" charset="-122"/>
            <a:ea typeface="微软雅黑" panose="020B0503020204020204" pitchFamily="34" charset="-122"/>
          </a:endParaRPr>
        </a:p>
      </dsp:txBody>
      <dsp:txXfrm>
        <a:off x="2998091" y="113574"/>
        <a:ext cx="422160" cy="422160"/>
      </dsp:txXfrm>
    </dsp:sp>
    <dsp:sp modelId="{D4DBF207-6E24-4488-B898-6F8028C0BAF7}">
      <dsp:nvSpPr>
        <dsp:cNvPr id="0" name=""/>
        <dsp:cNvSpPr/>
      </dsp:nvSpPr>
      <dsp:spPr>
        <a:xfrm>
          <a:off x="3055812" y="645722"/>
          <a:ext cx="346273" cy="346273"/>
        </a:xfrm>
        <a:prstGeom prst="mathPlus">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222250">
            <a:lnSpc>
              <a:spcPct val="90000"/>
            </a:lnSpc>
            <a:spcBef>
              <a:spcPct val="0"/>
            </a:spcBef>
            <a:spcAft>
              <a:spcPct val="35000"/>
            </a:spcAft>
          </a:pPr>
          <a:endParaRPr lang="zh-CN" altLang="en-US" sz="500" kern="1200">
            <a:latin typeface="微软雅黑" panose="020B0503020204020204" pitchFamily="34" charset="-122"/>
            <a:ea typeface="微软雅黑" panose="020B0503020204020204" pitchFamily="34" charset="-122"/>
          </a:endParaRPr>
        </a:p>
      </dsp:txBody>
      <dsp:txXfrm>
        <a:off x="3101710" y="778137"/>
        <a:ext cx="254477" cy="81443"/>
      </dsp:txXfrm>
    </dsp:sp>
    <dsp:sp modelId="{B0FCE816-F6FC-40DF-BF50-5A314133B563}">
      <dsp:nvSpPr>
        <dsp:cNvPr id="0" name=""/>
        <dsp:cNvSpPr/>
      </dsp:nvSpPr>
      <dsp:spPr>
        <a:xfrm>
          <a:off x="2939686" y="993601"/>
          <a:ext cx="597024" cy="597024"/>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zh-CN" altLang="en-US" sz="1500" kern="1200" dirty="0" smtClean="0">
              <a:latin typeface="微软雅黑" panose="020B0503020204020204" pitchFamily="34" charset="-122"/>
              <a:ea typeface="微软雅黑" panose="020B0503020204020204" pitchFamily="34" charset="-122"/>
            </a:rPr>
            <a:t>函数</a:t>
          </a:r>
          <a:endParaRPr lang="zh-CN" altLang="en-US" sz="1500" kern="1200" dirty="0">
            <a:latin typeface="微软雅黑" panose="020B0503020204020204" pitchFamily="34" charset="-122"/>
            <a:ea typeface="微软雅黑" panose="020B0503020204020204" pitchFamily="34" charset="-122"/>
          </a:endParaRPr>
        </a:p>
      </dsp:txBody>
      <dsp:txXfrm>
        <a:off x="3027118" y="1081033"/>
        <a:ext cx="422160" cy="422160"/>
      </dsp:txXfrm>
    </dsp:sp>
    <dsp:sp modelId="{33D10AB4-612B-4A76-9A81-78D27B4A17BD}">
      <dsp:nvSpPr>
        <dsp:cNvPr id="0" name=""/>
        <dsp:cNvSpPr/>
      </dsp:nvSpPr>
      <dsp:spPr>
        <a:xfrm>
          <a:off x="3053236" y="1625095"/>
          <a:ext cx="346273" cy="346273"/>
        </a:xfrm>
        <a:prstGeom prst="mathPlus">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222250">
            <a:lnSpc>
              <a:spcPct val="90000"/>
            </a:lnSpc>
            <a:spcBef>
              <a:spcPct val="0"/>
            </a:spcBef>
            <a:spcAft>
              <a:spcPct val="35000"/>
            </a:spcAft>
          </a:pPr>
          <a:endParaRPr lang="zh-CN" altLang="en-US" sz="500" kern="1200">
            <a:latin typeface="微软雅黑" panose="020B0503020204020204" pitchFamily="34" charset="-122"/>
            <a:ea typeface="微软雅黑" panose="020B0503020204020204" pitchFamily="34" charset="-122"/>
          </a:endParaRPr>
        </a:p>
      </dsp:txBody>
      <dsp:txXfrm>
        <a:off x="3099134" y="1757510"/>
        <a:ext cx="254477" cy="81443"/>
      </dsp:txXfrm>
    </dsp:sp>
    <dsp:sp modelId="{297E8D38-8290-4D83-90DB-45303652EB5B}">
      <dsp:nvSpPr>
        <dsp:cNvPr id="0" name=""/>
        <dsp:cNvSpPr/>
      </dsp:nvSpPr>
      <dsp:spPr>
        <a:xfrm>
          <a:off x="2958212" y="2012738"/>
          <a:ext cx="597024" cy="597024"/>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zh-CN" altLang="en-US" sz="1500" kern="1200" dirty="0" smtClean="0">
              <a:latin typeface="微软雅黑" panose="020B0503020204020204" pitchFamily="34" charset="-122"/>
              <a:ea typeface="微软雅黑" panose="020B0503020204020204" pitchFamily="34" charset="-122"/>
            </a:rPr>
            <a:t>函数</a:t>
          </a:r>
          <a:endParaRPr lang="zh-CN" altLang="en-US" sz="1500" kern="1200" dirty="0">
            <a:latin typeface="微软雅黑" panose="020B0503020204020204" pitchFamily="34" charset="-122"/>
            <a:ea typeface="微软雅黑" panose="020B0503020204020204" pitchFamily="34" charset="-122"/>
          </a:endParaRPr>
        </a:p>
      </dsp:txBody>
      <dsp:txXfrm>
        <a:off x="3045644" y="2100170"/>
        <a:ext cx="422160" cy="422160"/>
      </dsp:txXfrm>
    </dsp:sp>
    <dsp:sp modelId="{7429B294-4B01-4BEE-A585-58BD6482B2E8}">
      <dsp:nvSpPr>
        <dsp:cNvPr id="0" name=""/>
        <dsp:cNvSpPr/>
      </dsp:nvSpPr>
      <dsp:spPr>
        <a:xfrm rot="21513349">
          <a:off x="2500389" y="1222946"/>
          <a:ext cx="226121" cy="22209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266700">
            <a:lnSpc>
              <a:spcPct val="90000"/>
            </a:lnSpc>
            <a:spcBef>
              <a:spcPct val="0"/>
            </a:spcBef>
            <a:spcAft>
              <a:spcPct val="35000"/>
            </a:spcAft>
          </a:pPr>
          <a:endParaRPr lang="zh-CN" altLang="en-US" sz="600" kern="1200">
            <a:latin typeface="微软雅黑" panose="020B0503020204020204" pitchFamily="34" charset="-122"/>
            <a:ea typeface="微软雅黑" panose="020B0503020204020204" pitchFamily="34" charset="-122"/>
          </a:endParaRPr>
        </a:p>
      </dsp:txBody>
      <dsp:txXfrm>
        <a:off x="2500400" y="1268204"/>
        <a:ext cx="159493" cy="133256"/>
      </dsp:txXfrm>
    </dsp:sp>
    <dsp:sp modelId="{72BEEB2A-44F5-4693-AA3A-26F629E643B5}">
      <dsp:nvSpPr>
        <dsp:cNvPr id="0" name=""/>
        <dsp:cNvSpPr/>
      </dsp:nvSpPr>
      <dsp:spPr>
        <a:xfrm>
          <a:off x="1052346" y="672324"/>
          <a:ext cx="1194048" cy="1194048"/>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1333500">
            <a:lnSpc>
              <a:spcPct val="90000"/>
            </a:lnSpc>
            <a:spcBef>
              <a:spcPct val="0"/>
            </a:spcBef>
            <a:spcAft>
              <a:spcPct val="35000"/>
            </a:spcAft>
          </a:pPr>
          <a:r>
            <a:rPr lang="zh-CN" altLang="en-US" sz="3000" kern="1200" dirty="0" smtClean="0">
              <a:latin typeface="微软雅黑" panose="020B0503020204020204" pitchFamily="34" charset="-122"/>
              <a:ea typeface="微软雅黑" panose="020B0503020204020204" pitchFamily="34" charset="-122"/>
            </a:rPr>
            <a:t>程序</a:t>
          </a:r>
          <a:endParaRPr lang="zh-CN" altLang="en-US" sz="3000" kern="1200" dirty="0">
            <a:latin typeface="微软雅黑" panose="020B0503020204020204" pitchFamily="34" charset="-122"/>
            <a:ea typeface="微软雅黑" panose="020B0503020204020204" pitchFamily="34" charset="-122"/>
          </a:endParaRPr>
        </a:p>
      </dsp:txBody>
      <dsp:txXfrm>
        <a:off x="1227210" y="847188"/>
        <a:ext cx="844320" cy="844320"/>
      </dsp:txXfrm>
    </dsp:sp>
  </dsp:spTree>
</dsp:drawing>
</file>

<file path=ppt/diagrams/layout1.xml><?xml version="1.0" encoding="utf-8"?>
<dgm:layoutDef xmlns:dgm="http://schemas.openxmlformats.org/drawingml/2006/diagram" xmlns:a="http://schemas.openxmlformats.org/drawingml/2006/main" uniqueId="urn:microsoft.com/office/officeart/2005/8/layout/equation2">
  <dgm:title val=""/>
  <dgm:desc val=""/>
  <dgm:catLst>
    <dgm:cat type="relationship" pri="18000"/>
    <dgm:cat type="process" pri="2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linDir" val="fromL"/>
          <dgm:param type="fallback" val="2D"/>
        </dgm:alg>
      </dgm:if>
      <dgm:else name="Name3">
        <dgm:alg type="lin">
          <dgm:param type="linDir" val="fromR"/>
          <dgm:param type="fallback" val="2D"/>
        </dgm:alg>
      </dgm:else>
    </dgm:choose>
    <dgm:shape xmlns:r="http://schemas.openxmlformats.org/officeDocument/2006/relationships" r:blip="">
      <dgm:adjLst/>
    </dgm:shape>
    <dgm:presOf/>
    <dgm:choose name="Name4">
      <dgm:if name="Name5" axis="ch" ptType="node" func="cnt" op="gte" val="3">
        <dgm:constrLst>
          <dgm:constr type="h" for="des" forName="node" refType="w" fact="0.5"/>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ch" forName="lastNode" op="equ" val="65"/>
          <dgm:constr type="primFontSz" for="des" forName="node" op="equ" val="65"/>
          <dgm:constr type="primFontSz" for="des" forName="sibTrans" val="55"/>
          <dgm:constr type="primFontSz" for="des" forName="sibTrans" refType="primFontSz" refFor="des" refForName="node" op="lte" fact="0.8"/>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if>
      <dgm:else name="Name6">
        <dgm:constrLst>
          <dgm:constr type="h" for="des" forName="node" refType="w"/>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des" forName="node" val="65"/>
          <dgm:constr type="primFontSz" for="ch" forName="lastNode" refType="primFontSz" refFor="des" refForName="node" op="equ"/>
          <dgm:constr type="primFontSz" for="des" forName="sibTrans" val="55"/>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else>
    </dgm:choose>
    <dgm:ruleLst/>
    <dgm:choose name="Name7">
      <dgm:if name="Name8" axis="ch" ptType="node" func="cnt" op="gte" val="1">
        <dgm:layoutNode name="vNodes">
          <dgm:alg type="lin">
            <dgm:param type="linDir" val="fromT"/>
            <dgm:param type="fallback" val="2D"/>
          </dgm:alg>
          <dgm:shape xmlns:r="http://schemas.openxmlformats.org/officeDocument/2006/relationships" r:blip="">
            <dgm:adjLst/>
          </dgm:shape>
          <dgm:presOf/>
          <dgm:constrLst/>
          <dgm:ruleLst/>
          <dgm:forEach name="Name9" axis="ch" ptType="node">
            <dgm:choose name="Name10">
              <dgm:if name="Name11" axis="self" func="revPos" op="neq" val="1">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choose name="Name12">
                  <dgm:if name="Name13" axis="self" ptType="node" func="revPos" op="gt" val="2">
                    <dgm:forEach name="sibTransForEach" axis="followSib" ptType="sibTrans" cnt="1">
                      <dgm:layoutNode name="spacerT">
                        <dgm:alg type="sp"/>
                        <dgm:shape xmlns:r="http://schemas.openxmlformats.org/officeDocument/2006/relationships" r:blip="">
                          <dgm:adjLst/>
                        </dgm:shape>
                        <dgm:presOf axis="self"/>
                        <dgm:constrLst/>
                        <dgm:ruleLst/>
                      </dgm:layoutNode>
                      <dgm:layoutNode name="sibTrans">
                        <dgm:alg type="tx"/>
                        <dgm:shape xmlns:r="http://schemas.openxmlformats.org/officeDocument/2006/relationships" type="mathPlus" r:blip="">
                          <dgm:adjLst/>
                        </dgm:shape>
                        <dgm:presOf axis="self"/>
                        <dgm:constrLst>
                          <dgm:constr type="h" refType="w"/>
                          <dgm:constr type="lMarg"/>
                          <dgm:constr type="rMarg"/>
                          <dgm:constr type="tMarg"/>
                          <dgm:constr type="bMarg"/>
                        </dgm:constrLst>
                        <dgm:ruleLst>
                          <dgm:rule type="primFontSz" val="5" fact="NaN" max="NaN"/>
                        </dgm:ruleLst>
                      </dgm:layoutNode>
                      <dgm:layoutNode name="spacerB">
                        <dgm:alg type="sp"/>
                        <dgm:shape xmlns:r="http://schemas.openxmlformats.org/officeDocument/2006/relationships" r:blip="">
                          <dgm:adjLst/>
                        </dgm:shape>
                        <dgm:presOf axis="self"/>
                        <dgm:constrLst/>
                        <dgm:ruleLst/>
                      </dgm:layoutNode>
                    </dgm:forEach>
                  </dgm:if>
                  <dgm:else name="Name14"/>
                </dgm:choose>
              </dgm:if>
              <dgm:else name="Name15"/>
            </dgm:choose>
          </dgm:forEach>
        </dgm:layoutNode>
        <dgm:choose name="Name16">
          <dgm:if name="Name17" axis="ch" ptType="node" func="cnt" op="gt" val="1">
            <dgm:layoutNode name="sibTransLast">
              <dgm:alg type="conn">
                <dgm:param type="begPts" val="auto"/>
                <dgm:param type="endPts" val="auto"/>
                <dgm:param type="srcNode" val="vNodes"/>
                <dgm:param type="dstNode" val="lastNode"/>
              </dgm:alg>
              <dgm:shape xmlns:r="http://schemas.openxmlformats.org/officeDocument/2006/relationships" type="conn" r:blip="">
                <dgm:adjLst/>
              </dgm:shape>
              <dgm:presOf axis="ch" ptType="sibTrans" st="-1" cnt="1"/>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ch desOrSelf" ptType="sibTrans sibTrans" st="-1 1" cnt="1 0"/>
                <dgm:constrLst>
                  <dgm:constr type="lMarg"/>
                  <dgm:constr type="rMarg"/>
                  <dgm:constr type="tMarg"/>
                  <dgm:constr type="bMarg"/>
                </dgm:constrLst>
                <dgm:ruleLst>
                  <dgm:rule type="primFontSz" val="5" fact="NaN" max="NaN"/>
                </dgm:ruleLst>
              </dgm:layoutNode>
            </dgm:layoutNode>
          </dgm:if>
          <dgm:else name="Name18"/>
        </dgm:choose>
        <dgm:layoutNode name="lastNode">
          <dgm:varLst>
            <dgm:bulletEnabled val="1"/>
          </dgm:varLst>
          <dgm:alg type="tx">
            <dgm:param type="txAnchorVertCh" val="mid"/>
          </dgm:alg>
          <dgm:shape xmlns:r="http://schemas.openxmlformats.org/officeDocument/2006/relationships" type="ellipse" r:blip="">
            <dgm:adjLst/>
          </dgm:shape>
          <dgm:presOf axis="ch desOrSelf" ptType="node node" st="-1 1" cnt="1 0"/>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else name="Name19"/>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DEEA73D-6A01-4770-AEE7-A601EAAB2B54}" type="datetimeFigureOut">
              <a:rPr lang="zh-CN" altLang="en-US" smtClean="0"/>
              <a:pPr/>
              <a:t>2019/5/3</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BA9AE38-7909-43A8-BA3A-2EFFFDFCAD3A}" type="slidenum">
              <a:rPr lang="zh-CN" altLang="en-US" smtClean="0"/>
              <a:pPr/>
              <a:t>‹#›</a:t>
            </a:fld>
            <a:endParaRPr lang="zh-CN" altLang="en-US"/>
          </a:p>
        </p:txBody>
      </p:sp>
    </p:spTree>
    <p:extLst>
      <p:ext uri="{BB962C8B-B14F-4D97-AF65-F5344CB8AC3E}">
        <p14:creationId xmlns:p14="http://schemas.microsoft.com/office/powerpoint/2010/main" val="110158496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243AA0D-F074-4CAB-A38C-A8C71B4071EA}" type="datetimeFigureOut">
              <a:rPr lang="zh-CN" altLang="en-US" smtClean="0"/>
              <a:pPr/>
              <a:t>2019/5/3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19501A9-16D7-400F-BBF7-FFEA7553D432}" type="slidenum">
              <a:rPr lang="zh-CN" altLang="en-US" smtClean="0"/>
              <a:pPr/>
              <a:t>‹#›</a:t>
            </a:fld>
            <a:endParaRPr lang="zh-CN" altLang="en-US"/>
          </a:p>
        </p:txBody>
      </p:sp>
    </p:spTree>
    <p:extLst>
      <p:ext uri="{BB962C8B-B14F-4D97-AF65-F5344CB8AC3E}">
        <p14:creationId xmlns:p14="http://schemas.microsoft.com/office/powerpoint/2010/main" val="42791760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1</a:t>
            </a:fld>
            <a:endParaRPr lang="zh-CN" altLang="en-US"/>
          </a:p>
        </p:txBody>
      </p:sp>
    </p:spTree>
    <p:extLst>
      <p:ext uri="{BB962C8B-B14F-4D97-AF65-F5344CB8AC3E}">
        <p14:creationId xmlns:p14="http://schemas.microsoft.com/office/powerpoint/2010/main" val="41887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21</a:t>
            </a:fld>
            <a:endParaRPr lang="zh-CN" altLang="en-US"/>
          </a:p>
        </p:txBody>
      </p:sp>
    </p:spTree>
    <p:extLst>
      <p:ext uri="{BB962C8B-B14F-4D97-AF65-F5344CB8AC3E}">
        <p14:creationId xmlns:p14="http://schemas.microsoft.com/office/powerpoint/2010/main" val="7747025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22</a:t>
            </a:fld>
            <a:endParaRPr lang="zh-CN" altLang="en-US"/>
          </a:p>
        </p:txBody>
      </p:sp>
    </p:spTree>
    <p:extLst>
      <p:ext uri="{BB962C8B-B14F-4D97-AF65-F5344CB8AC3E}">
        <p14:creationId xmlns:p14="http://schemas.microsoft.com/office/powerpoint/2010/main" val="8056191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26</a:t>
            </a:fld>
            <a:endParaRPr lang="zh-CN" altLang="en-US"/>
          </a:p>
        </p:txBody>
      </p:sp>
    </p:spTree>
    <p:extLst>
      <p:ext uri="{BB962C8B-B14F-4D97-AF65-F5344CB8AC3E}">
        <p14:creationId xmlns:p14="http://schemas.microsoft.com/office/powerpoint/2010/main" val="36130744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32</a:t>
            </a:fld>
            <a:endParaRPr lang="zh-CN" altLang="en-US"/>
          </a:p>
        </p:txBody>
      </p:sp>
    </p:spTree>
    <p:extLst>
      <p:ext uri="{BB962C8B-B14F-4D97-AF65-F5344CB8AC3E}">
        <p14:creationId xmlns:p14="http://schemas.microsoft.com/office/powerpoint/2010/main" val="12381254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34</a:t>
            </a:fld>
            <a:endParaRPr lang="zh-CN" altLang="en-US"/>
          </a:p>
        </p:txBody>
      </p:sp>
    </p:spTree>
    <p:extLst>
      <p:ext uri="{BB962C8B-B14F-4D97-AF65-F5344CB8AC3E}">
        <p14:creationId xmlns:p14="http://schemas.microsoft.com/office/powerpoint/2010/main" val="20139962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35</a:t>
            </a:fld>
            <a:endParaRPr lang="zh-CN" altLang="en-US"/>
          </a:p>
        </p:txBody>
      </p:sp>
    </p:spTree>
    <p:extLst>
      <p:ext uri="{BB962C8B-B14F-4D97-AF65-F5344CB8AC3E}">
        <p14:creationId xmlns:p14="http://schemas.microsoft.com/office/powerpoint/2010/main" val="9082672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39</a:t>
            </a:fld>
            <a:endParaRPr lang="zh-CN" altLang="en-US"/>
          </a:p>
        </p:txBody>
      </p:sp>
    </p:spTree>
    <p:extLst>
      <p:ext uri="{BB962C8B-B14F-4D97-AF65-F5344CB8AC3E}">
        <p14:creationId xmlns:p14="http://schemas.microsoft.com/office/powerpoint/2010/main" val="989912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43</a:t>
            </a:fld>
            <a:endParaRPr lang="zh-CN" altLang="en-US"/>
          </a:p>
        </p:txBody>
      </p:sp>
    </p:spTree>
    <p:extLst>
      <p:ext uri="{BB962C8B-B14F-4D97-AF65-F5344CB8AC3E}">
        <p14:creationId xmlns:p14="http://schemas.microsoft.com/office/powerpoint/2010/main" val="21496634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53</a:t>
            </a:fld>
            <a:endParaRPr lang="zh-CN" altLang="en-US"/>
          </a:p>
        </p:txBody>
      </p:sp>
    </p:spTree>
    <p:extLst>
      <p:ext uri="{BB962C8B-B14F-4D97-AF65-F5344CB8AC3E}">
        <p14:creationId xmlns:p14="http://schemas.microsoft.com/office/powerpoint/2010/main" val="37428657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56</a:t>
            </a:fld>
            <a:endParaRPr lang="zh-CN" altLang="en-US"/>
          </a:p>
        </p:txBody>
      </p:sp>
    </p:spTree>
    <p:extLst>
      <p:ext uri="{BB962C8B-B14F-4D97-AF65-F5344CB8AC3E}">
        <p14:creationId xmlns:p14="http://schemas.microsoft.com/office/powerpoint/2010/main" val="28928421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2</a:t>
            </a:fld>
            <a:endParaRPr lang="zh-CN" altLang="en-US"/>
          </a:p>
        </p:txBody>
      </p:sp>
    </p:spTree>
    <p:extLst>
      <p:ext uri="{BB962C8B-B14F-4D97-AF65-F5344CB8AC3E}">
        <p14:creationId xmlns:p14="http://schemas.microsoft.com/office/powerpoint/2010/main" val="18398100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3239FAE1-48AD-4584-A57C-B1F0A648380C}" type="slidenum">
              <a:rPr lang="zh-CN" altLang="en-US" smtClean="0"/>
              <a:pPr>
                <a:defRPr/>
              </a:pPr>
              <a:t>57</a:t>
            </a:fld>
            <a:endParaRPr lang="zh-CN" altLang="en-US"/>
          </a:p>
        </p:txBody>
      </p:sp>
    </p:spTree>
    <p:extLst>
      <p:ext uri="{BB962C8B-B14F-4D97-AF65-F5344CB8AC3E}">
        <p14:creationId xmlns:p14="http://schemas.microsoft.com/office/powerpoint/2010/main" val="18304992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3239FAE1-48AD-4584-A57C-B1F0A648380C}" type="slidenum">
              <a:rPr lang="zh-CN" altLang="en-US" smtClean="0"/>
              <a:pPr>
                <a:defRPr/>
              </a:pPr>
              <a:t>58</a:t>
            </a:fld>
            <a:endParaRPr lang="zh-CN" altLang="en-US"/>
          </a:p>
        </p:txBody>
      </p:sp>
    </p:spTree>
    <p:extLst>
      <p:ext uri="{BB962C8B-B14F-4D97-AF65-F5344CB8AC3E}">
        <p14:creationId xmlns:p14="http://schemas.microsoft.com/office/powerpoint/2010/main" val="53733363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59</a:t>
            </a:fld>
            <a:endParaRPr lang="zh-CN" altLang="en-US"/>
          </a:p>
        </p:txBody>
      </p:sp>
    </p:spTree>
    <p:extLst>
      <p:ext uri="{BB962C8B-B14F-4D97-AF65-F5344CB8AC3E}">
        <p14:creationId xmlns:p14="http://schemas.microsoft.com/office/powerpoint/2010/main" val="333062972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60</a:t>
            </a:fld>
            <a:endParaRPr lang="zh-CN" altLang="en-US"/>
          </a:p>
        </p:txBody>
      </p:sp>
    </p:spTree>
    <p:extLst>
      <p:ext uri="{BB962C8B-B14F-4D97-AF65-F5344CB8AC3E}">
        <p14:creationId xmlns:p14="http://schemas.microsoft.com/office/powerpoint/2010/main" val="355036859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61</a:t>
            </a:fld>
            <a:endParaRPr lang="zh-CN" altLang="en-US"/>
          </a:p>
        </p:txBody>
      </p:sp>
    </p:spTree>
    <p:extLst>
      <p:ext uri="{BB962C8B-B14F-4D97-AF65-F5344CB8AC3E}">
        <p14:creationId xmlns:p14="http://schemas.microsoft.com/office/powerpoint/2010/main" val="300883492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66</a:t>
            </a:fld>
            <a:endParaRPr lang="zh-CN" altLang="en-US"/>
          </a:p>
        </p:txBody>
      </p:sp>
    </p:spTree>
    <p:extLst>
      <p:ext uri="{BB962C8B-B14F-4D97-AF65-F5344CB8AC3E}">
        <p14:creationId xmlns:p14="http://schemas.microsoft.com/office/powerpoint/2010/main" val="336463070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70</a:t>
            </a:fld>
            <a:endParaRPr lang="zh-CN" altLang="en-US"/>
          </a:p>
        </p:txBody>
      </p:sp>
    </p:spTree>
    <p:extLst>
      <p:ext uri="{BB962C8B-B14F-4D97-AF65-F5344CB8AC3E}">
        <p14:creationId xmlns:p14="http://schemas.microsoft.com/office/powerpoint/2010/main" val="297560495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72</a:t>
            </a:fld>
            <a:endParaRPr lang="zh-CN" altLang="en-US"/>
          </a:p>
        </p:txBody>
      </p:sp>
    </p:spTree>
    <p:extLst>
      <p:ext uri="{BB962C8B-B14F-4D97-AF65-F5344CB8AC3E}">
        <p14:creationId xmlns:p14="http://schemas.microsoft.com/office/powerpoint/2010/main" val="339145325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73</a:t>
            </a:fld>
            <a:endParaRPr lang="zh-CN" altLang="en-US"/>
          </a:p>
        </p:txBody>
      </p:sp>
    </p:spTree>
    <p:extLst>
      <p:ext uri="{BB962C8B-B14F-4D97-AF65-F5344CB8AC3E}">
        <p14:creationId xmlns:p14="http://schemas.microsoft.com/office/powerpoint/2010/main" val="12366090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74</a:t>
            </a:fld>
            <a:endParaRPr lang="zh-CN" altLang="en-US"/>
          </a:p>
        </p:txBody>
      </p:sp>
    </p:spTree>
    <p:extLst>
      <p:ext uri="{BB962C8B-B14F-4D97-AF65-F5344CB8AC3E}">
        <p14:creationId xmlns:p14="http://schemas.microsoft.com/office/powerpoint/2010/main" val="5585587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3</a:t>
            </a:fld>
            <a:endParaRPr lang="zh-CN" altLang="en-US"/>
          </a:p>
        </p:txBody>
      </p:sp>
    </p:spTree>
    <p:extLst>
      <p:ext uri="{BB962C8B-B14F-4D97-AF65-F5344CB8AC3E}">
        <p14:creationId xmlns:p14="http://schemas.microsoft.com/office/powerpoint/2010/main" val="219795518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75</a:t>
            </a:fld>
            <a:endParaRPr lang="zh-CN" altLang="en-US"/>
          </a:p>
        </p:txBody>
      </p:sp>
    </p:spTree>
    <p:extLst>
      <p:ext uri="{BB962C8B-B14F-4D97-AF65-F5344CB8AC3E}">
        <p14:creationId xmlns:p14="http://schemas.microsoft.com/office/powerpoint/2010/main" val="75550133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78</a:t>
            </a:fld>
            <a:endParaRPr lang="zh-CN" altLang="en-US"/>
          </a:p>
        </p:txBody>
      </p:sp>
    </p:spTree>
    <p:extLst>
      <p:ext uri="{BB962C8B-B14F-4D97-AF65-F5344CB8AC3E}">
        <p14:creationId xmlns:p14="http://schemas.microsoft.com/office/powerpoint/2010/main" val="71037466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82</a:t>
            </a:fld>
            <a:endParaRPr lang="zh-CN" altLang="en-US"/>
          </a:p>
        </p:txBody>
      </p:sp>
    </p:spTree>
    <p:extLst>
      <p:ext uri="{BB962C8B-B14F-4D97-AF65-F5344CB8AC3E}">
        <p14:creationId xmlns:p14="http://schemas.microsoft.com/office/powerpoint/2010/main" val="248739573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83</a:t>
            </a:fld>
            <a:endParaRPr lang="zh-CN" altLang="en-US"/>
          </a:p>
        </p:txBody>
      </p:sp>
    </p:spTree>
    <p:extLst>
      <p:ext uri="{BB962C8B-B14F-4D97-AF65-F5344CB8AC3E}">
        <p14:creationId xmlns:p14="http://schemas.microsoft.com/office/powerpoint/2010/main" val="308885336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84</a:t>
            </a:fld>
            <a:endParaRPr lang="zh-CN" altLang="en-US"/>
          </a:p>
        </p:txBody>
      </p:sp>
    </p:spTree>
    <p:extLst>
      <p:ext uri="{BB962C8B-B14F-4D97-AF65-F5344CB8AC3E}">
        <p14:creationId xmlns:p14="http://schemas.microsoft.com/office/powerpoint/2010/main" val="308885336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86</a:t>
            </a:fld>
            <a:endParaRPr lang="zh-CN" altLang="en-US"/>
          </a:p>
        </p:txBody>
      </p:sp>
    </p:spTree>
    <p:extLst>
      <p:ext uri="{BB962C8B-B14F-4D97-AF65-F5344CB8AC3E}">
        <p14:creationId xmlns:p14="http://schemas.microsoft.com/office/powerpoint/2010/main" val="34528644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89</a:t>
            </a:fld>
            <a:endParaRPr lang="zh-CN" altLang="en-US"/>
          </a:p>
        </p:txBody>
      </p:sp>
    </p:spTree>
    <p:extLst>
      <p:ext uri="{BB962C8B-B14F-4D97-AF65-F5344CB8AC3E}">
        <p14:creationId xmlns:p14="http://schemas.microsoft.com/office/powerpoint/2010/main" val="81880819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91</a:t>
            </a:fld>
            <a:endParaRPr lang="zh-CN" altLang="en-US"/>
          </a:p>
        </p:txBody>
      </p:sp>
    </p:spTree>
    <p:extLst>
      <p:ext uri="{BB962C8B-B14F-4D97-AF65-F5344CB8AC3E}">
        <p14:creationId xmlns:p14="http://schemas.microsoft.com/office/powerpoint/2010/main" val="379106507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53D51852-1978-4156-8B11-ABB1DC41C997}" type="slidenum">
              <a:rPr lang="zh-CN" altLang="en-US" smtClean="0">
                <a:solidFill>
                  <a:prstClr val="black"/>
                </a:solidFill>
              </a:rPr>
              <a:pPr>
                <a:defRPr/>
              </a:pPr>
              <a:t>92</a:t>
            </a:fld>
            <a:endParaRPr lang="zh-CN" altLang="en-US">
              <a:solidFill>
                <a:prstClr val="black"/>
              </a:solidFill>
            </a:endParaRPr>
          </a:p>
        </p:txBody>
      </p:sp>
    </p:spTree>
    <p:extLst>
      <p:ext uri="{BB962C8B-B14F-4D97-AF65-F5344CB8AC3E}">
        <p14:creationId xmlns:p14="http://schemas.microsoft.com/office/powerpoint/2010/main" val="32317297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4</a:t>
            </a:fld>
            <a:endParaRPr lang="zh-CN" altLang="en-US"/>
          </a:p>
        </p:txBody>
      </p:sp>
    </p:spTree>
    <p:extLst>
      <p:ext uri="{BB962C8B-B14F-4D97-AF65-F5344CB8AC3E}">
        <p14:creationId xmlns:p14="http://schemas.microsoft.com/office/powerpoint/2010/main" val="18805883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5</a:t>
            </a:fld>
            <a:endParaRPr lang="zh-CN" altLang="en-US"/>
          </a:p>
        </p:txBody>
      </p:sp>
    </p:spTree>
    <p:extLst>
      <p:ext uri="{BB962C8B-B14F-4D97-AF65-F5344CB8AC3E}">
        <p14:creationId xmlns:p14="http://schemas.microsoft.com/office/powerpoint/2010/main" val="29496704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6</a:t>
            </a:fld>
            <a:endParaRPr lang="zh-CN" altLang="en-US"/>
          </a:p>
        </p:txBody>
      </p:sp>
    </p:spTree>
    <p:extLst>
      <p:ext uri="{BB962C8B-B14F-4D97-AF65-F5344CB8AC3E}">
        <p14:creationId xmlns:p14="http://schemas.microsoft.com/office/powerpoint/2010/main" val="35132536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9</a:t>
            </a:fld>
            <a:endParaRPr lang="zh-CN" altLang="en-US"/>
          </a:p>
        </p:txBody>
      </p:sp>
    </p:spTree>
    <p:extLst>
      <p:ext uri="{BB962C8B-B14F-4D97-AF65-F5344CB8AC3E}">
        <p14:creationId xmlns:p14="http://schemas.microsoft.com/office/powerpoint/2010/main" val="8491589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16</a:t>
            </a:fld>
            <a:endParaRPr lang="zh-CN" altLang="en-US"/>
          </a:p>
        </p:txBody>
      </p:sp>
    </p:spTree>
    <p:extLst>
      <p:ext uri="{BB962C8B-B14F-4D97-AF65-F5344CB8AC3E}">
        <p14:creationId xmlns:p14="http://schemas.microsoft.com/office/powerpoint/2010/main" val="7421714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19</a:t>
            </a:fld>
            <a:endParaRPr lang="zh-CN" altLang="en-US"/>
          </a:p>
        </p:txBody>
      </p:sp>
    </p:spTree>
    <p:extLst>
      <p:ext uri="{BB962C8B-B14F-4D97-AF65-F5344CB8AC3E}">
        <p14:creationId xmlns:p14="http://schemas.microsoft.com/office/powerpoint/2010/main" val="31452682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chemeClr val="accent1">
            <a:lumMod val="60000"/>
            <a:lumOff val="40000"/>
          </a:schemeClr>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115616" y="2461919"/>
            <a:ext cx="6696744" cy="703901"/>
          </a:xfrm>
        </p:spPr>
        <p:txBody>
          <a:bodyPr/>
          <a:lstStyle>
            <a:lvl1pPr>
              <a:defRPr b="1">
                <a:solidFill>
                  <a:schemeClr val="bg1"/>
                </a:solidFill>
                <a:effectLst>
                  <a:outerShdw blurRad="38100" dist="38100" dir="2700000" algn="tl">
                    <a:srgbClr val="000000">
                      <a:alpha val="43137"/>
                    </a:srgbClr>
                  </a:outerShdw>
                </a:effectLst>
              </a:defRPr>
            </a:lvl1pPr>
          </a:lstStyle>
          <a:p>
            <a:r>
              <a:rPr lang="zh-CN" altLang="en-US" dirty="0" smtClean="0"/>
              <a:t>单击此处编辑母版标题样式</a:t>
            </a:r>
            <a:endParaRPr lang="zh-CN" altLang="en-US" dirty="0"/>
          </a:p>
        </p:txBody>
      </p:sp>
      <p:sp>
        <p:nvSpPr>
          <p:cNvPr id="3" name="副标题 2"/>
          <p:cNvSpPr>
            <a:spLocks noGrp="1"/>
          </p:cNvSpPr>
          <p:nvPr>
            <p:ph type="subTitle" idx="1"/>
          </p:nvPr>
        </p:nvSpPr>
        <p:spPr>
          <a:xfrm>
            <a:off x="1719212" y="3165816"/>
            <a:ext cx="5514966" cy="540060"/>
          </a:xfrm>
        </p:spPr>
        <p:txBody>
          <a:bodyPr/>
          <a:lstStyle>
            <a:lvl1pPr marL="0" indent="0" algn="ctr">
              <a:buNone/>
              <a:defRPr>
                <a:solidFill>
                  <a:srgbClr val="FFF0B6"/>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smtClean="0"/>
              <a:t>单击此处编辑母版副标题样式</a:t>
            </a:r>
            <a:endParaRPr lang="zh-CN" altLang="en-US" dirty="0"/>
          </a:p>
        </p:txBody>
      </p:sp>
      <p:cxnSp>
        <p:nvCxnSpPr>
          <p:cNvPr id="8" name="直接连接符 7"/>
          <p:cNvCxnSpPr/>
          <p:nvPr userDrawn="1"/>
        </p:nvCxnSpPr>
        <p:spPr>
          <a:xfrm>
            <a:off x="1113652" y="2463738"/>
            <a:ext cx="670059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userDrawn="1"/>
        </p:nvCxnSpPr>
        <p:spPr>
          <a:xfrm>
            <a:off x="1081972" y="3705876"/>
            <a:ext cx="67626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图片占位符 2"/>
          <p:cNvSpPr>
            <a:spLocks noGrp="1"/>
          </p:cNvSpPr>
          <p:nvPr>
            <p:ph type="pic" idx="10"/>
          </p:nvPr>
        </p:nvSpPr>
        <p:spPr>
          <a:xfrm>
            <a:off x="3347864" y="789552"/>
            <a:ext cx="2088232" cy="1458162"/>
          </a:xfrm>
          <a:prstGeom prst="ellipse">
            <a:avLst/>
          </a:prstGeom>
          <a:solidFill>
            <a:schemeClr val="bg1"/>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Tree>
    <p:extLst>
      <p:ext uri="{BB962C8B-B14F-4D97-AF65-F5344CB8AC3E}">
        <p14:creationId xmlns:p14="http://schemas.microsoft.com/office/powerpoint/2010/main" val="86860805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22" presetClass="entr" presetSubtype="2"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right)">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519523"/>
            <a:ext cx="8229600" cy="396044"/>
          </a:xfrm>
        </p:spPr>
        <p:txBody>
          <a:bodyPr vert="horz" lIns="91440" tIns="45720" rIns="91440" bIns="45720" rtlCol="0" anchor="ctr">
            <a:noAutofit/>
          </a:bodyPr>
          <a:lstStyle>
            <a:lvl1pPr>
              <a:defRPr lang="zh-CN" altLang="en-US" sz="2800" b="1" kern="1200">
                <a:solidFill>
                  <a:srgbClr val="3674A8"/>
                </a:solidFill>
                <a:latin typeface="微软雅黑" pitchFamily="34" charset="-122"/>
                <a:ea typeface="微软雅黑" pitchFamily="34" charset="-122"/>
                <a:cs typeface="+mj-cs"/>
              </a:defRPr>
            </a:lvl1pPr>
          </a:lstStyle>
          <a:p>
            <a:pPr lvl="0" algn="ctr" defTabSz="914400" rtl="0" eaLnBrk="1" latinLnBrk="0" hangingPunct="1">
              <a:spcBef>
                <a:spcPct val="0"/>
              </a:spcBef>
              <a:buNone/>
            </a:pPr>
            <a:r>
              <a:rPr lang="zh-CN" altLang="en-US" smtClean="0"/>
              <a:t>单击此处编辑母版标题样式</a:t>
            </a:r>
            <a:endParaRPr lang="zh-CN" altLang="en-US"/>
          </a:p>
        </p:txBody>
      </p:sp>
      <p:sp>
        <p:nvSpPr>
          <p:cNvPr id="3" name="文本占位符 2"/>
          <p:cNvSpPr>
            <a:spLocks noGrp="1"/>
          </p:cNvSpPr>
          <p:nvPr>
            <p:ph type="body" idx="1"/>
          </p:nvPr>
        </p:nvSpPr>
        <p:spPr>
          <a:xfrm>
            <a:off x="457200" y="987574"/>
            <a:ext cx="4040188" cy="479822"/>
          </a:xfrm>
        </p:spPr>
        <p:txBody>
          <a:bodyPr anchor="b"/>
          <a:lstStyle>
            <a:lvl1pPr marL="0" indent="0">
              <a:buNone/>
              <a:defRPr sz="2400" b="1">
                <a:solidFill>
                  <a:schemeClr val="accent6"/>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smtClean="0"/>
              <a:t>单击此处编辑母版文本样式</a:t>
            </a:r>
          </a:p>
        </p:txBody>
      </p:sp>
      <p:sp>
        <p:nvSpPr>
          <p:cNvPr id="4" name="内容占位符 3"/>
          <p:cNvSpPr>
            <a:spLocks noGrp="1"/>
          </p:cNvSpPr>
          <p:nvPr>
            <p:ph sz="half" idx="2"/>
          </p:nvPr>
        </p:nvSpPr>
        <p:spPr>
          <a:xfrm>
            <a:off x="457200" y="1467395"/>
            <a:ext cx="4040188" cy="312057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5" name="文本占位符 4"/>
          <p:cNvSpPr>
            <a:spLocks noGrp="1"/>
          </p:cNvSpPr>
          <p:nvPr>
            <p:ph type="body" sz="quarter" idx="3"/>
          </p:nvPr>
        </p:nvSpPr>
        <p:spPr>
          <a:xfrm>
            <a:off x="4645033" y="987574"/>
            <a:ext cx="4041775" cy="479822"/>
          </a:xfrm>
        </p:spPr>
        <p:txBody>
          <a:bodyPr vert="horz" lIns="91440" tIns="45720" rIns="91440" bIns="45720" rtlCol="0" anchor="b">
            <a:normAutofit/>
          </a:bodyPr>
          <a:lstStyle>
            <a:lvl1pPr>
              <a:defRPr lang="zh-CN" altLang="en-US" b="1" smtClean="0">
                <a:solidFill>
                  <a:schemeClr val="accent6"/>
                </a:solidFill>
              </a:defRPr>
            </a:lvl1pPr>
          </a:lstStyle>
          <a:p>
            <a:pPr marL="0" lvl="0" indent="0">
              <a:buNone/>
            </a:pPr>
            <a:r>
              <a:rPr lang="zh-CN" altLang="en-US" dirty="0" smtClean="0"/>
              <a:t>单击此处编辑母版文本样式</a:t>
            </a:r>
          </a:p>
        </p:txBody>
      </p:sp>
      <p:sp>
        <p:nvSpPr>
          <p:cNvPr id="6" name="内容占位符 5"/>
          <p:cNvSpPr>
            <a:spLocks noGrp="1"/>
          </p:cNvSpPr>
          <p:nvPr>
            <p:ph sz="quarter" idx="4"/>
          </p:nvPr>
        </p:nvSpPr>
        <p:spPr>
          <a:xfrm>
            <a:off x="4645033" y="1467395"/>
            <a:ext cx="4041775" cy="312057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cxnSp>
        <p:nvCxnSpPr>
          <p:cNvPr id="10" name="直接连接符 9"/>
          <p:cNvCxnSpPr/>
          <p:nvPr userDrawn="1"/>
        </p:nvCxnSpPr>
        <p:spPr>
          <a:xfrm>
            <a:off x="467544" y="915566"/>
            <a:ext cx="8208912"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userDrawn="1"/>
        </p:nvCxnSpPr>
        <p:spPr>
          <a:xfrm>
            <a:off x="503548" y="1389998"/>
            <a:ext cx="3708412" cy="0"/>
          </a:xfrm>
          <a:prstGeom prst="line">
            <a:avLst/>
          </a:prstGeom>
          <a:ln w="952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4741167" y="1389998"/>
            <a:ext cx="3708412" cy="0"/>
          </a:xfrm>
          <a:prstGeom prst="line">
            <a:avLst/>
          </a:prstGeom>
          <a:ln w="9525">
            <a:solidFill>
              <a:schemeClr val="accent6"/>
            </a:solidFill>
          </a:ln>
        </p:spPr>
        <p:style>
          <a:lnRef idx="1">
            <a:schemeClr val="accent1"/>
          </a:lnRef>
          <a:fillRef idx="0">
            <a:schemeClr val="accent1"/>
          </a:fillRef>
          <a:effectRef idx="0">
            <a:schemeClr val="accent1"/>
          </a:effectRef>
          <a:fontRef idx="minor">
            <a:schemeClr val="tx1"/>
          </a:fontRef>
        </p:style>
      </p:cxnSp>
      <p:sp>
        <p:nvSpPr>
          <p:cNvPr id="15" name="灯片编号占位符 5"/>
          <p:cNvSpPr>
            <a:spLocks noGrp="1"/>
          </p:cNvSpPr>
          <p:nvPr>
            <p:ph type="sldNum" sz="quarter" idx="10"/>
          </p:nvPr>
        </p:nvSpPr>
        <p:spPr>
          <a:xfrm>
            <a:off x="8028384" y="357504"/>
            <a:ext cx="360000" cy="43204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none"/>
        </p:style>
        <p:txBody>
          <a:bodyPr vert="horz" lIns="0" tIns="45720" rIns="0" bIns="45720" rtlCol="0" anchor="ctr"/>
          <a:lstStyle>
            <a:lvl1pPr algn="ctr">
              <a:defRPr sz="1400" b="1">
                <a:solidFill>
                  <a:schemeClr val="bg1"/>
                </a:solidFill>
                <a:latin typeface="微软雅黑" pitchFamily="34" charset="-122"/>
                <a:ea typeface="微软雅黑" pitchFamily="34" charset="-122"/>
              </a:defRPr>
            </a:lvl1pPr>
          </a:lstStyle>
          <a:p>
            <a:fld id="{D18B1CCC-5B4E-41DC-9FD8-30B8F0069F97}" type="slidenum">
              <a:rPr lang="zh-CN" altLang="en-US" smtClean="0"/>
              <a:pPr/>
              <a:t>‹#›</a:t>
            </a:fld>
            <a:endParaRPr lang="zh-CN" altLang="en-US" dirty="0"/>
          </a:p>
        </p:txBody>
      </p:sp>
    </p:spTree>
    <p:extLst>
      <p:ext uri="{BB962C8B-B14F-4D97-AF65-F5344CB8AC3E}">
        <p14:creationId xmlns:p14="http://schemas.microsoft.com/office/powerpoint/2010/main" val="2651726530"/>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519527"/>
            <a:ext cx="8229600" cy="396043"/>
          </a:xfrm>
        </p:spPr>
        <p:txBody>
          <a:bodyPr vert="horz" lIns="91440" tIns="45720" rIns="91440" bIns="45720" rtlCol="0" anchor="ctr">
            <a:noAutofit/>
          </a:bodyPr>
          <a:lstStyle>
            <a:lvl1pPr>
              <a:defRPr lang="zh-CN" altLang="en-US" sz="2800" b="1" kern="1200">
                <a:solidFill>
                  <a:srgbClr val="3674A8"/>
                </a:solidFill>
                <a:latin typeface="微软雅黑" pitchFamily="34" charset="-122"/>
                <a:ea typeface="微软雅黑" pitchFamily="34" charset="-122"/>
                <a:cs typeface="+mj-cs"/>
              </a:defRPr>
            </a:lvl1pPr>
          </a:lstStyle>
          <a:p>
            <a:pPr lvl="0" algn="ctr" defTabSz="914400" rtl="0" eaLnBrk="1" latinLnBrk="0" hangingPunct="1">
              <a:spcBef>
                <a:spcPct val="0"/>
              </a:spcBef>
              <a:buNone/>
            </a:pPr>
            <a:r>
              <a:rPr lang="zh-CN" altLang="en-US" dirty="0" smtClean="0"/>
              <a:t>单击此处编辑母版标题样式</a:t>
            </a:r>
            <a:endParaRPr lang="zh-CN" altLang="en-US" dirty="0"/>
          </a:p>
        </p:txBody>
      </p:sp>
      <p:cxnSp>
        <p:nvCxnSpPr>
          <p:cNvPr id="6" name="直接连接符 5"/>
          <p:cNvCxnSpPr/>
          <p:nvPr userDrawn="1"/>
        </p:nvCxnSpPr>
        <p:spPr>
          <a:xfrm>
            <a:off x="467544" y="915566"/>
            <a:ext cx="8208912"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灯片编号占位符 5"/>
          <p:cNvSpPr>
            <a:spLocks noGrp="1"/>
          </p:cNvSpPr>
          <p:nvPr>
            <p:ph type="sldNum" sz="quarter" idx="4"/>
          </p:nvPr>
        </p:nvSpPr>
        <p:spPr>
          <a:xfrm>
            <a:off x="8028384" y="357504"/>
            <a:ext cx="360000" cy="43204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none"/>
        </p:style>
        <p:txBody>
          <a:bodyPr vert="horz" lIns="0" tIns="45720" rIns="0" bIns="45720" rtlCol="0" anchor="ctr"/>
          <a:lstStyle>
            <a:lvl1pPr algn="ctr">
              <a:defRPr sz="1400" b="1">
                <a:solidFill>
                  <a:schemeClr val="bg1"/>
                </a:solidFill>
                <a:latin typeface="微软雅黑" pitchFamily="34" charset="-122"/>
                <a:ea typeface="微软雅黑" pitchFamily="34" charset="-122"/>
              </a:defRPr>
            </a:lvl1pPr>
          </a:lstStyle>
          <a:p>
            <a:fld id="{D18B1CCC-5B4E-41DC-9FD8-30B8F0069F97}" type="slidenum">
              <a:rPr lang="zh-CN" altLang="en-US" smtClean="0"/>
              <a:pPr/>
              <a:t>‹#›</a:t>
            </a:fld>
            <a:endParaRPr lang="zh-CN" altLang="en-US" dirty="0"/>
          </a:p>
        </p:txBody>
      </p:sp>
    </p:spTree>
    <p:extLst>
      <p:ext uri="{BB962C8B-B14F-4D97-AF65-F5344CB8AC3E}">
        <p14:creationId xmlns:p14="http://schemas.microsoft.com/office/powerpoint/2010/main" val="771686234"/>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4" name="灯片编号占位符 5"/>
          <p:cNvSpPr>
            <a:spLocks noGrp="1"/>
          </p:cNvSpPr>
          <p:nvPr>
            <p:ph type="sldNum" sz="quarter" idx="4"/>
          </p:nvPr>
        </p:nvSpPr>
        <p:spPr>
          <a:xfrm>
            <a:off x="8028384" y="357504"/>
            <a:ext cx="360000" cy="43204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none"/>
        </p:style>
        <p:txBody>
          <a:bodyPr vert="horz" lIns="0" tIns="45720" rIns="0" bIns="45720" rtlCol="0" anchor="ctr"/>
          <a:lstStyle>
            <a:lvl1pPr algn="ctr">
              <a:defRPr sz="1400" b="1">
                <a:solidFill>
                  <a:schemeClr val="bg1"/>
                </a:solidFill>
                <a:latin typeface="微软雅黑" pitchFamily="34" charset="-122"/>
                <a:ea typeface="微软雅黑" pitchFamily="34" charset="-122"/>
              </a:defRPr>
            </a:lvl1pPr>
          </a:lstStyle>
          <a:p>
            <a:fld id="{D18B1CCC-5B4E-41DC-9FD8-30B8F0069F97}" type="slidenum">
              <a:rPr lang="zh-CN" altLang="en-US" smtClean="0"/>
              <a:pPr/>
              <a:t>‹#›</a:t>
            </a:fld>
            <a:endParaRPr lang="zh-CN" altLang="en-US" dirty="0"/>
          </a:p>
        </p:txBody>
      </p:sp>
    </p:spTree>
    <p:extLst>
      <p:ext uri="{BB962C8B-B14F-4D97-AF65-F5344CB8AC3E}">
        <p14:creationId xmlns:p14="http://schemas.microsoft.com/office/powerpoint/2010/main" val="4083102647"/>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9"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92"/>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9" y="1076328"/>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7" name="灯片编号占位符 5"/>
          <p:cNvSpPr>
            <a:spLocks noGrp="1"/>
          </p:cNvSpPr>
          <p:nvPr>
            <p:ph type="sldNum" sz="quarter" idx="4"/>
          </p:nvPr>
        </p:nvSpPr>
        <p:spPr>
          <a:xfrm>
            <a:off x="8028384" y="357504"/>
            <a:ext cx="360000" cy="43204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none"/>
        </p:style>
        <p:txBody>
          <a:bodyPr vert="horz" lIns="0" tIns="45720" rIns="0" bIns="45720" rtlCol="0" anchor="ctr"/>
          <a:lstStyle>
            <a:lvl1pPr algn="ctr">
              <a:defRPr sz="1400" b="1">
                <a:solidFill>
                  <a:schemeClr val="bg1"/>
                </a:solidFill>
                <a:latin typeface="微软雅黑" pitchFamily="34" charset="-122"/>
                <a:ea typeface="微软雅黑" pitchFamily="34" charset="-122"/>
              </a:defRPr>
            </a:lvl1pPr>
          </a:lstStyle>
          <a:p>
            <a:fld id="{D18B1CCC-5B4E-41DC-9FD8-30B8F0069F97}" type="slidenum">
              <a:rPr lang="zh-CN" altLang="en-US" smtClean="0"/>
              <a:pPr/>
              <a:t>‹#›</a:t>
            </a:fld>
            <a:endParaRPr lang="zh-CN" altLang="en-US" dirty="0"/>
          </a:p>
        </p:txBody>
      </p:sp>
    </p:spTree>
    <p:extLst>
      <p:ext uri="{BB962C8B-B14F-4D97-AF65-F5344CB8AC3E}">
        <p14:creationId xmlns:p14="http://schemas.microsoft.com/office/powerpoint/2010/main" val="2703503302"/>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ctr">
              <a:defRPr sz="2000" b="1">
                <a:solidFill>
                  <a:schemeClr val="accent6"/>
                </a:solidFill>
              </a:defRPr>
            </a:lvl1pPr>
          </a:lstStyle>
          <a:p>
            <a:r>
              <a:rPr lang="zh-CN" altLang="en-US" dirty="0" smtClean="0"/>
              <a:t>单击此处编辑母版标题样式</a:t>
            </a:r>
            <a:endParaRPr lang="zh-CN" altLang="en-US" dirty="0"/>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7"/>
            <a:ext cx="5486400" cy="603647"/>
          </a:xfrm>
        </p:spPr>
        <p:txBody>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smtClean="0"/>
              <a:t>单击此处编辑母版文本样式</a:t>
            </a:r>
          </a:p>
        </p:txBody>
      </p:sp>
      <p:sp>
        <p:nvSpPr>
          <p:cNvPr id="7" name="灯片编号占位符 5"/>
          <p:cNvSpPr>
            <a:spLocks noGrp="1"/>
          </p:cNvSpPr>
          <p:nvPr>
            <p:ph type="sldNum" sz="quarter" idx="4"/>
          </p:nvPr>
        </p:nvSpPr>
        <p:spPr>
          <a:xfrm>
            <a:off x="8028384" y="357504"/>
            <a:ext cx="360000" cy="43204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none"/>
        </p:style>
        <p:txBody>
          <a:bodyPr vert="horz" lIns="0" tIns="45720" rIns="0" bIns="45720" rtlCol="0" anchor="ctr"/>
          <a:lstStyle>
            <a:lvl1pPr algn="ctr">
              <a:defRPr sz="1400" b="1">
                <a:solidFill>
                  <a:schemeClr val="bg1"/>
                </a:solidFill>
                <a:latin typeface="微软雅黑" pitchFamily="34" charset="-122"/>
                <a:ea typeface="微软雅黑" pitchFamily="34" charset="-122"/>
              </a:defRPr>
            </a:lvl1pPr>
          </a:lstStyle>
          <a:p>
            <a:fld id="{D18B1CCC-5B4E-41DC-9FD8-30B8F0069F97}" type="slidenum">
              <a:rPr lang="zh-CN" altLang="en-US" smtClean="0"/>
              <a:pPr/>
              <a:t>‹#›</a:t>
            </a:fld>
            <a:endParaRPr lang="zh-CN" altLang="en-US" dirty="0"/>
          </a:p>
        </p:txBody>
      </p:sp>
    </p:spTree>
    <p:extLst>
      <p:ext uri="{BB962C8B-B14F-4D97-AF65-F5344CB8AC3E}">
        <p14:creationId xmlns:p14="http://schemas.microsoft.com/office/powerpoint/2010/main" val="20147133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solidFill>
          <a:schemeClr val="accent1">
            <a:lumMod val="60000"/>
            <a:lumOff val="40000"/>
          </a:schemeClr>
        </a:solidFill>
        <a:effectLst/>
      </p:bgPr>
    </p:bg>
    <p:spTree>
      <p:nvGrpSpPr>
        <p:cNvPr id="1" name=""/>
        <p:cNvGrpSpPr/>
        <p:nvPr/>
      </p:nvGrpSpPr>
      <p:grpSpPr>
        <a:xfrm>
          <a:off x="0" y="0"/>
          <a:ext cx="0" cy="0"/>
          <a:chOff x="0" y="0"/>
          <a:chExt cx="0" cy="0"/>
        </a:xfrm>
      </p:grpSpPr>
      <p:cxnSp>
        <p:nvCxnSpPr>
          <p:cNvPr id="8" name="直接连接符 7"/>
          <p:cNvCxnSpPr/>
          <p:nvPr userDrawn="1"/>
        </p:nvCxnSpPr>
        <p:spPr>
          <a:xfrm>
            <a:off x="1113652" y="3221645"/>
            <a:ext cx="670059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userDrawn="1"/>
        </p:nvCxnSpPr>
        <p:spPr>
          <a:xfrm>
            <a:off x="1081972" y="3977729"/>
            <a:ext cx="67626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userDrawn="1"/>
        </p:nvGrpSpPr>
        <p:grpSpPr>
          <a:xfrm>
            <a:off x="1331648" y="266103"/>
            <a:ext cx="6355715" cy="2521672"/>
            <a:chOff x="611560" y="266102"/>
            <a:chExt cx="7704857" cy="2350355"/>
          </a:xfrm>
        </p:grpSpPr>
        <p:pic>
          <p:nvPicPr>
            <p:cNvPr id="9" name="图片 8" descr="61479095114.png"/>
            <p:cNvPicPr>
              <a:picLocks noChangeAspect="1"/>
            </p:cNvPicPr>
            <p:nvPr userDrawn="1"/>
          </p:nvPicPr>
          <p:blipFill>
            <a:blip r:embed="rId2"/>
            <a:stretch>
              <a:fillRect/>
            </a:stretch>
          </p:blipFill>
          <p:spPr>
            <a:xfrm>
              <a:off x="3357554" y="696502"/>
              <a:ext cx="2224086" cy="1668065"/>
            </a:xfrm>
            <a:prstGeom prst="rect">
              <a:avLst/>
            </a:prstGeom>
          </p:spPr>
        </p:pic>
        <p:sp>
          <p:nvSpPr>
            <p:cNvPr id="12" name="椭圆 11"/>
            <p:cNvSpPr/>
            <p:nvPr/>
          </p:nvSpPr>
          <p:spPr>
            <a:xfrm>
              <a:off x="2579293" y="1571920"/>
              <a:ext cx="580903" cy="435677"/>
            </a:xfrm>
            <a:prstGeom prst="ellipse">
              <a:avLst/>
            </a:prstGeom>
            <a:solidFill>
              <a:schemeClr val="accent1">
                <a:lumMod val="40000"/>
                <a:lumOff val="60000"/>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521923" y="1352591"/>
              <a:ext cx="409575" cy="307181"/>
            </a:xfrm>
            <a:prstGeom prst="ellipse">
              <a:avLst/>
            </a:prstGeom>
            <a:solidFill>
              <a:schemeClr val="accent1">
                <a:lumMod val="60000"/>
                <a:lumOff val="40000"/>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2067209" y="1139578"/>
              <a:ext cx="409575" cy="307181"/>
            </a:xfrm>
            <a:prstGeom prst="ellipse">
              <a:avLst/>
            </a:prstGeom>
            <a:solidFill>
              <a:schemeClr val="accent1">
                <a:lumMod val="40000"/>
                <a:lumOff val="60000"/>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2448188" y="1372012"/>
              <a:ext cx="409575" cy="307181"/>
            </a:xfrm>
            <a:prstGeom prst="ellipse">
              <a:avLst/>
            </a:prstGeom>
            <a:solidFill>
              <a:schemeClr val="accent1">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2102204" y="1536488"/>
              <a:ext cx="210272" cy="157704"/>
            </a:xfrm>
            <a:prstGeom prst="ellipse">
              <a:avLst/>
            </a:prstGeom>
            <a:solidFill>
              <a:schemeClr val="accent1">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1915979" y="1932532"/>
              <a:ext cx="276227" cy="207170"/>
            </a:xfrm>
            <a:prstGeom prst="ellipse">
              <a:avLst/>
            </a:prstGeom>
            <a:solidFill>
              <a:schemeClr val="accent1">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2194465" y="1582396"/>
              <a:ext cx="409575" cy="307181"/>
            </a:xfrm>
            <a:prstGeom prst="ellipse">
              <a:avLst/>
            </a:prstGeom>
            <a:solidFill>
              <a:schemeClr val="accent1">
                <a:lumMod val="60000"/>
                <a:lumOff val="40000"/>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1712219" y="1585899"/>
              <a:ext cx="311539" cy="233654"/>
            </a:xfrm>
            <a:prstGeom prst="ellipse">
              <a:avLst/>
            </a:prstGeom>
            <a:solidFill>
              <a:schemeClr val="accent1">
                <a:lumMod val="40000"/>
                <a:lumOff val="60000"/>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1230360" y="1591601"/>
              <a:ext cx="233579" cy="175184"/>
            </a:xfrm>
            <a:prstGeom prst="ellipse">
              <a:avLst/>
            </a:prstGeom>
            <a:solidFill>
              <a:schemeClr val="accent1">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1605286" y="1136101"/>
              <a:ext cx="209422" cy="157067"/>
            </a:xfrm>
            <a:prstGeom prst="ellipse">
              <a:avLst/>
            </a:prstGeom>
            <a:solidFill>
              <a:schemeClr val="accent1">
                <a:lumMod val="40000"/>
                <a:lumOff val="60000"/>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807493" y="1389539"/>
              <a:ext cx="195933" cy="146950"/>
            </a:xfrm>
            <a:prstGeom prst="ellipse">
              <a:avLst/>
            </a:prstGeom>
            <a:solidFill>
              <a:schemeClr val="accent1">
                <a:lumMod val="60000"/>
                <a:lumOff val="40000"/>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611560" y="1714053"/>
              <a:ext cx="140668" cy="105501"/>
            </a:xfrm>
            <a:prstGeom prst="ellipse">
              <a:avLst/>
            </a:prstGeom>
            <a:solidFill>
              <a:schemeClr val="accent1">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2582640" y="1804065"/>
              <a:ext cx="140668" cy="105501"/>
            </a:xfrm>
            <a:prstGeom prst="ellipse">
              <a:avLst/>
            </a:prstGeom>
            <a:solidFill>
              <a:schemeClr val="accent1">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5720934" y="1148190"/>
              <a:ext cx="855425" cy="641569"/>
            </a:xfrm>
            <a:prstGeom prst="ellipse">
              <a:avLst/>
            </a:prstGeom>
            <a:solidFill>
              <a:schemeClr val="accent1">
                <a:lumMod val="60000"/>
                <a:lumOff val="40000"/>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6856415" y="1167595"/>
              <a:ext cx="409575" cy="307181"/>
            </a:xfrm>
            <a:prstGeom prst="ellipse">
              <a:avLst/>
            </a:prstGeom>
            <a:solidFill>
              <a:schemeClr val="accent1">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7327760" y="1381150"/>
              <a:ext cx="409575" cy="307181"/>
            </a:xfrm>
            <a:prstGeom prst="ellipse">
              <a:avLst/>
            </a:prstGeom>
            <a:solidFill>
              <a:schemeClr val="accent1">
                <a:lumMod val="40000"/>
                <a:lumOff val="60000"/>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6948284" y="1355602"/>
              <a:ext cx="409575" cy="307181"/>
            </a:xfrm>
            <a:prstGeom prst="ellipse">
              <a:avLst/>
            </a:prstGeom>
            <a:solidFill>
              <a:schemeClr val="accent1">
                <a:lumMod val="40000"/>
                <a:lumOff val="60000"/>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6983279" y="1752512"/>
              <a:ext cx="210272" cy="157704"/>
            </a:xfrm>
            <a:prstGeom prst="ellipse">
              <a:avLst/>
            </a:prstGeom>
            <a:solidFill>
              <a:schemeClr val="accent1">
                <a:lumMod val="40000"/>
                <a:lumOff val="60000"/>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6797053" y="2148556"/>
              <a:ext cx="276227" cy="207170"/>
            </a:xfrm>
            <a:prstGeom prst="ellipse">
              <a:avLst/>
            </a:prstGeom>
            <a:solidFill>
              <a:schemeClr val="accent1">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7075540" y="1798420"/>
              <a:ext cx="409575" cy="307181"/>
            </a:xfrm>
            <a:prstGeom prst="ellipse">
              <a:avLst/>
            </a:prstGeom>
            <a:solidFill>
              <a:schemeClr val="accent1">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6593294" y="1801924"/>
              <a:ext cx="311539" cy="233654"/>
            </a:xfrm>
            <a:prstGeom prst="ellipse">
              <a:avLst/>
            </a:prstGeom>
            <a:solidFill>
              <a:schemeClr val="accent1">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6259839" y="1986765"/>
              <a:ext cx="233579" cy="175184"/>
            </a:xfrm>
            <a:prstGeom prst="ellipse">
              <a:avLst/>
            </a:prstGeom>
            <a:solidFill>
              <a:schemeClr val="accent1">
                <a:lumMod val="60000"/>
                <a:lumOff val="40000"/>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6486361" y="1352125"/>
              <a:ext cx="209422" cy="157067"/>
            </a:xfrm>
            <a:prstGeom prst="ellipse">
              <a:avLst/>
            </a:prstGeom>
            <a:solidFill>
              <a:schemeClr val="accent1">
                <a:lumMod val="40000"/>
                <a:lumOff val="60000"/>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5836972" y="1784703"/>
              <a:ext cx="195933" cy="146950"/>
            </a:xfrm>
            <a:prstGeom prst="ellipse">
              <a:avLst/>
            </a:prstGeom>
            <a:solidFill>
              <a:schemeClr val="accent1">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6376588" y="1586767"/>
              <a:ext cx="140668" cy="105501"/>
            </a:xfrm>
            <a:prstGeom prst="ellipse">
              <a:avLst/>
            </a:prstGeom>
            <a:solidFill>
              <a:schemeClr val="accent1">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7463715" y="2020089"/>
              <a:ext cx="140668" cy="105501"/>
            </a:xfrm>
            <a:prstGeom prst="ellipse">
              <a:avLst/>
            </a:prstGeom>
            <a:solidFill>
              <a:schemeClr val="accent1">
                <a:lumMod val="40000"/>
                <a:lumOff val="60000"/>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8163952" y="1548434"/>
              <a:ext cx="152465" cy="114349"/>
            </a:xfrm>
            <a:prstGeom prst="ellipse">
              <a:avLst/>
            </a:prstGeom>
            <a:solidFill>
              <a:schemeClr val="accent1">
                <a:lumMod val="60000"/>
                <a:lumOff val="40000"/>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7640121" y="1559105"/>
              <a:ext cx="257876" cy="193407"/>
            </a:xfrm>
            <a:prstGeom prst="ellipse">
              <a:avLst/>
            </a:prstGeom>
            <a:solidFill>
              <a:schemeClr val="accent1">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同心圆 40"/>
            <p:cNvSpPr/>
            <p:nvPr/>
          </p:nvSpPr>
          <p:spPr>
            <a:xfrm>
              <a:off x="2877405" y="266102"/>
              <a:ext cx="3133806" cy="2350355"/>
            </a:xfrm>
            <a:prstGeom prst="donut">
              <a:avLst>
                <a:gd name="adj" fmla="val 1038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108000" rtlCol="0" anchor="b"/>
            <a:lstStyle/>
            <a:p>
              <a:pPr algn="ctr"/>
              <a:endParaRPr lang="zh-CN" altLang="en-US" sz="2800"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42" name="标题 1"/>
          <p:cNvSpPr>
            <a:spLocks noGrp="1"/>
          </p:cNvSpPr>
          <p:nvPr>
            <p:ph type="ctrTitle"/>
          </p:nvPr>
        </p:nvSpPr>
        <p:spPr>
          <a:xfrm>
            <a:off x="1115616" y="3221650"/>
            <a:ext cx="6696744" cy="754261"/>
          </a:xfrm>
        </p:spPr>
        <p:txBody>
          <a:bodyPr/>
          <a:lstStyle>
            <a:lvl1pPr>
              <a:defRPr b="1">
                <a:solidFill>
                  <a:schemeClr val="bg1"/>
                </a:solidFill>
                <a:effectLst>
                  <a:outerShdw blurRad="38100" dist="38100" dir="2700000" algn="tl">
                    <a:srgbClr val="000000">
                      <a:alpha val="43137"/>
                    </a:srgbClr>
                  </a:outerShdw>
                </a:effectLst>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281366409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22" presetClass="entr" presetSubtype="2"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right)">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411511"/>
            <a:ext cx="8229600" cy="504056"/>
          </a:xfrm>
        </p:spPr>
        <p:txBody>
          <a:bodyPr vert="horz" lIns="91440" tIns="45720" rIns="91440" bIns="45720" rtlCol="0" anchor="ctr">
            <a:noAutofit/>
          </a:bodyPr>
          <a:lstStyle>
            <a:lvl1pPr>
              <a:defRPr lang="zh-CN" altLang="en-US" sz="2800" b="1">
                <a:solidFill>
                  <a:srgbClr val="3674A8"/>
                </a:solidFill>
              </a:defRPr>
            </a:lvl1pPr>
          </a:lstStyle>
          <a:p>
            <a:pPr lvl="0"/>
            <a:r>
              <a:rPr lang="zh-CN" altLang="en-US" dirty="0" smtClean="0"/>
              <a:t>单击此处编辑母版标题样式</a:t>
            </a:r>
            <a:endParaRPr lang="zh-CN" altLang="en-US" dirty="0"/>
          </a:p>
        </p:txBody>
      </p:sp>
      <p:sp>
        <p:nvSpPr>
          <p:cNvPr id="3" name="内容占位符 2"/>
          <p:cNvSpPr>
            <a:spLocks noGrp="1"/>
          </p:cNvSpPr>
          <p:nvPr>
            <p:ph idx="1"/>
          </p:nvPr>
        </p:nvSpPr>
        <p:spPr>
          <a:xfrm>
            <a:off x="461397" y="987574"/>
            <a:ext cx="8229600" cy="3495836"/>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cxnSp>
        <p:nvCxnSpPr>
          <p:cNvPr id="9" name="直接连接符 8"/>
          <p:cNvCxnSpPr/>
          <p:nvPr userDrawn="1"/>
        </p:nvCxnSpPr>
        <p:spPr>
          <a:xfrm>
            <a:off x="467544" y="915566"/>
            <a:ext cx="8208912"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灯片编号占位符 5"/>
          <p:cNvSpPr>
            <a:spLocks noGrp="1"/>
          </p:cNvSpPr>
          <p:nvPr>
            <p:ph type="sldNum" sz="quarter" idx="4"/>
          </p:nvPr>
        </p:nvSpPr>
        <p:spPr>
          <a:xfrm>
            <a:off x="8028384" y="357504"/>
            <a:ext cx="360000" cy="43204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none"/>
        </p:style>
        <p:txBody>
          <a:bodyPr vert="horz" lIns="0" tIns="45720" rIns="0" bIns="45720" rtlCol="0" anchor="ctr"/>
          <a:lstStyle>
            <a:lvl1pPr algn="ctr">
              <a:defRPr sz="1400" b="1">
                <a:solidFill>
                  <a:schemeClr val="bg1"/>
                </a:solidFill>
                <a:latin typeface="微软雅黑" pitchFamily="34" charset="-122"/>
                <a:ea typeface="微软雅黑" pitchFamily="34" charset="-122"/>
              </a:defRPr>
            </a:lvl1pPr>
          </a:lstStyle>
          <a:p>
            <a:fld id="{D18B1CCC-5B4E-41DC-9FD8-30B8F0069F97}" type="slidenum">
              <a:rPr lang="zh-CN" altLang="en-US" smtClean="0"/>
              <a:pPr/>
              <a:t>‹#›</a:t>
            </a:fld>
            <a:endParaRPr lang="zh-CN" altLang="en-US" dirty="0"/>
          </a:p>
        </p:txBody>
      </p:sp>
    </p:spTree>
    <p:extLst>
      <p:ext uri="{BB962C8B-B14F-4D97-AF65-F5344CB8AC3E}">
        <p14:creationId xmlns:p14="http://schemas.microsoft.com/office/powerpoint/2010/main" val="153390561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411511"/>
            <a:ext cx="8229600" cy="504056"/>
          </a:xfrm>
        </p:spPr>
        <p:txBody>
          <a:bodyPr vert="horz" lIns="91440" tIns="45720" rIns="91440" bIns="45720" rtlCol="0" anchor="ctr">
            <a:noAutofit/>
          </a:bodyPr>
          <a:lstStyle>
            <a:lvl1pPr>
              <a:defRPr lang="zh-CN" altLang="en-US" sz="2800" b="1" kern="1200" dirty="0">
                <a:solidFill>
                  <a:srgbClr val="3674A8"/>
                </a:solidFill>
                <a:latin typeface="微软雅黑" pitchFamily="34" charset="-122"/>
                <a:ea typeface="微软雅黑" pitchFamily="34" charset="-122"/>
                <a:cs typeface="+mj-cs"/>
              </a:defRPr>
            </a:lvl1pPr>
          </a:lstStyle>
          <a:p>
            <a:pPr lvl="0" algn="ctr" defTabSz="914400" rtl="0" eaLnBrk="1" latinLnBrk="0" hangingPunct="1">
              <a:spcBef>
                <a:spcPct val="0"/>
              </a:spcBef>
              <a:buNone/>
            </a:pPr>
            <a:r>
              <a:rPr lang="zh-CN" altLang="en-US" dirty="0" smtClean="0"/>
              <a:t>单击此处编辑母版标题样式</a:t>
            </a:r>
            <a:endParaRPr lang="zh-CN" altLang="en-US" dirty="0"/>
          </a:p>
        </p:txBody>
      </p:sp>
      <p:sp>
        <p:nvSpPr>
          <p:cNvPr id="3" name="内容占位符 2"/>
          <p:cNvSpPr>
            <a:spLocks noGrp="1"/>
          </p:cNvSpPr>
          <p:nvPr>
            <p:ph idx="1"/>
          </p:nvPr>
        </p:nvSpPr>
        <p:spPr>
          <a:xfrm>
            <a:off x="3563896" y="987574"/>
            <a:ext cx="5127109" cy="3474386"/>
          </a:xfrm>
        </p:spPr>
        <p:txBody>
          <a:bodyPr/>
          <a:lstStyle>
            <a:lvl1pPr>
              <a:defRPr b="1">
                <a:solidFill>
                  <a:schemeClr val="accent6"/>
                </a:solidFill>
              </a:defRPr>
            </a:lvl1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cxnSp>
        <p:nvCxnSpPr>
          <p:cNvPr id="7" name="直接连接符 6"/>
          <p:cNvCxnSpPr/>
          <p:nvPr userDrawn="1"/>
        </p:nvCxnSpPr>
        <p:spPr>
          <a:xfrm>
            <a:off x="467544" y="915566"/>
            <a:ext cx="8208912"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3" name="图片占位符 2"/>
          <p:cNvSpPr>
            <a:spLocks noGrp="1"/>
          </p:cNvSpPr>
          <p:nvPr>
            <p:ph type="pic" idx="10"/>
          </p:nvPr>
        </p:nvSpPr>
        <p:spPr>
          <a:xfrm>
            <a:off x="467544" y="987574"/>
            <a:ext cx="2880320" cy="347438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cxnSp>
        <p:nvCxnSpPr>
          <p:cNvPr id="14" name="直接连接符 13"/>
          <p:cNvCxnSpPr/>
          <p:nvPr userDrawn="1"/>
        </p:nvCxnSpPr>
        <p:spPr>
          <a:xfrm>
            <a:off x="3995936" y="1635646"/>
            <a:ext cx="3744416" cy="0"/>
          </a:xfrm>
          <a:prstGeom prst="line">
            <a:avLst/>
          </a:prstGeom>
          <a:ln w="9525">
            <a:solidFill>
              <a:schemeClr val="accent6"/>
            </a:solidFill>
          </a:ln>
        </p:spPr>
        <p:style>
          <a:lnRef idx="1">
            <a:schemeClr val="accent1"/>
          </a:lnRef>
          <a:fillRef idx="0">
            <a:schemeClr val="accent1"/>
          </a:fillRef>
          <a:effectRef idx="0">
            <a:schemeClr val="accent1"/>
          </a:effectRef>
          <a:fontRef idx="minor">
            <a:schemeClr val="tx1"/>
          </a:fontRef>
        </p:style>
      </p:cxnSp>
      <p:sp>
        <p:nvSpPr>
          <p:cNvPr id="10" name="灯片编号占位符 5"/>
          <p:cNvSpPr>
            <a:spLocks noGrp="1"/>
          </p:cNvSpPr>
          <p:nvPr>
            <p:ph type="sldNum" sz="quarter" idx="4"/>
          </p:nvPr>
        </p:nvSpPr>
        <p:spPr>
          <a:xfrm>
            <a:off x="8028384" y="357504"/>
            <a:ext cx="360000" cy="43204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none"/>
        </p:style>
        <p:txBody>
          <a:bodyPr vert="horz" lIns="0" tIns="45720" rIns="0" bIns="45720" rtlCol="0" anchor="ctr"/>
          <a:lstStyle>
            <a:lvl1pPr algn="ctr">
              <a:defRPr sz="1400" b="1">
                <a:solidFill>
                  <a:schemeClr val="bg1"/>
                </a:solidFill>
                <a:latin typeface="微软雅黑" pitchFamily="34" charset="-122"/>
                <a:ea typeface="微软雅黑" pitchFamily="34" charset="-122"/>
              </a:defRPr>
            </a:lvl1pPr>
          </a:lstStyle>
          <a:p>
            <a:fld id="{D18B1CCC-5B4E-41DC-9FD8-30B8F0069F97}" type="slidenum">
              <a:rPr lang="zh-CN" altLang="en-US" smtClean="0"/>
              <a:pPr/>
              <a:t>‹#›</a:t>
            </a:fld>
            <a:endParaRPr lang="zh-CN" altLang="en-US" dirty="0"/>
          </a:p>
        </p:txBody>
      </p:sp>
    </p:spTree>
    <p:extLst>
      <p:ext uri="{BB962C8B-B14F-4D97-AF65-F5344CB8AC3E}">
        <p14:creationId xmlns:p14="http://schemas.microsoft.com/office/powerpoint/2010/main" val="57046105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411511"/>
            <a:ext cx="8229600" cy="504056"/>
          </a:xfrm>
        </p:spPr>
        <p:txBody>
          <a:bodyPr vert="horz" lIns="91440" tIns="45720" rIns="91440" bIns="45720" rtlCol="0" anchor="ctr">
            <a:noAutofit/>
          </a:bodyPr>
          <a:lstStyle>
            <a:lvl1pPr>
              <a:defRPr lang="zh-CN" altLang="en-US" sz="2800" b="1" kern="1200">
                <a:solidFill>
                  <a:srgbClr val="3674A8"/>
                </a:solidFill>
                <a:latin typeface="微软雅黑" pitchFamily="34" charset="-122"/>
                <a:ea typeface="微软雅黑" pitchFamily="34" charset="-122"/>
                <a:cs typeface="+mj-cs"/>
              </a:defRPr>
            </a:lvl1pPr>
          </a:lstStyle>
          <a:p>
            <a:pPr lvl="0" algn="ctr" defTabSz="914400" rtl="0" eaLnBrk="1" latinLnBrk="0" hangingPunct="1">
              <a:spcBef>
                <a:spcPct val="0"/>
              </a:spcBef>
              <a:buNone/>
            </a:pPr>
            <a:r>
              <a:rPr lang="zh-CN" altLang="en-US" smtClean="0"/>
              <a:t>单击此处编辑母版标题样式</a:t>
            </a:r>
            <a:endParaRPr lang="zh-CN" altLang="en-US"/>
          </a:p>
        </p:txBody>
      </p:sp>
      <p:sp>
        <p:nvSpPr>
          <p:cNvPr id="3" name="内容占位符 2"/>
          <p:cNvSpPr>
            <a:spLocks noGrp="1"/>
          </p:cNvSpPr>
          <p:nvPr>
            <p:ph idx="1"/>
          </p:nvPr>
        </p:nvSpPr>
        <p:spPr>
          <a:xfrm>
            <a:off x="1187634" y="3003798"/>
            <a:ext cx="1728191" cy="1080120"/>
          </a:xfrm>
        </p:spPr>
        <p:txBody>
          <a:bodyPr>
            <a:noAutofit/>
          </a:bodyPr>
          <a:lstStyle>
            <a:lvl1pPr marL="0" indent="0">
              <a:buNone/>
              <a:defRPr sz="1600" b="1">
                <a:solidFill>
                  <a:schemeClr val="accent6"/>
                </a:solidFill>
              </a:defRPr>
            </a:lvl1pPr>
            <a:lvl2pPr>
              <a:defRPr sz="1400">
                <a:solidFill>
                  <a:schemeClr val="accent6"/>
                </a:solidFill>
              </a:defRPr>
            </a:lvl2pPr>
            <a:lvl3pPr>
              <a:defRPr sz="1200"/>
            </a:lvl3pPr>
            <a:lvl4pPr>
              <a:defRPr sz="1400"/>
            </a:lvl4pPr>
            <a:lvl5pPr>
              <a:defRPr sz="1400"/>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p:txBody>
      </p:sp>
      <p:cxnSp>
        <p:nvCxnSpPr>
          <p:cNvPr id="9" name="直接连接符 8"/>
          <p:cNvCxnSpPr/>
          <p:nvPr userDrawn="1"/>
        </p:nvCxnSpPr>
        <p:spPr>
          <a:xfrm>
            <a:off x="467544" y="915566"/>
            <a:ext cx="8208912"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 name="图片占位符 2"/>
          <p:cNvSpPr>
            <a:spLocks noGrp="1"/>
          </p:cNvSpPr>
          <p:nvPr>
            <p:ph type="pic" idx="10"/>
          </p:nvPr>
        </p:nvSpPr>
        <p:spPr>
          <a:xfrm>
            <a:off x="1187624" y="1131589"/>
            <a:ext cx="1728192" cy="1728000"/>
          </a:xfrm>
          <a:prstGeom prst="ellipse">
            <a:avLst/>
          </a:prstGeom>
          <a:solidFill>
            <a:schemeClr val="bg1"/>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cxnSp>
        <p:nvCxnSpPr>
          <p:cNvPr id="11" name="直接连接符 10"/>
          <p:cNvCxnSpPr/>
          <p:nvPr userDrawn="1"/>
        </p:nvCxnSpPr>
        <p:spPr>
          <a:xfrm>
            <a:off x="1259632" y="3269126"/>
            <a:ext cx="1512168" cy="0"/>
          </a:xfrm>
          <a:prstGeom prst="line">
            <a:avLst/>
          </a:prstGeom>
          <a:ln w="9525">
            <a:solidFill>
              <a:schemeClr val="accent6"/>
            </a:solidFill>
          </a:ln>
        </p:spPr>
        <p:style>
          <a:lnRef idx="1">
            <a:schemeClr val="accent1"/>
          </a:lnRef>
          <a:fillRef idx="0">
            <a:schemeClr val="accent1"/>
          </a:fillRef>
          <a:effectRef idx="0">
            <a:schemeClr val="accent1"/>
          </a:effectRef>
          <a:fontRef idx="minor">
            <a:schemeClr val="tx1"/>
          </a:fontRef>
        </p:style>
      </p:cxnSp>
      <p:sp>
        <p:nvSpPr>
          <p:cNvPr id="12" name="内容占位符 2"/>
          <p:cNvSpPr>
            <a:spLocks noGrp="1"/>
          </p:cNvSpPr>
          <p:nvPr>
            <p:ph idx="11"/>
          </p:nvPr>
        </p:nvSpPr>
        <p:spPr>
          <a:xfrm>
            <a:off x="6058528" y="3003798"/>
            <a:ext cx="1728191" cy="1080120"/>
          </a:xfrm>
        </p:spPr>
        <p:txBody>
          <a:bodyPr>
            <a:noAutofit/>
          </a:bodyPr>
          <a:lstStyle>
            <a:lvl1pPr marL="0" indent="0">
              <a:buNone/>
              <a:defRPr sz="1600" b="1">
                <a:solidFill>
                  <a:schemeClr val="accent6"/>
                </a:solidFill>
              </a:defRPr>
            </a:lvl1pPr>
            <a:lvl2pPr>
              <a:defRPr sz="1400">
                <a:solidFill>
                  <a:schemeClr val="accent6"/>
                </a:solidFill>
              </a:defRPr>
            </a:lvl2pPr>
            <a:lvl3pPr>
              <a:defRPr sz="1200"/>
            </a:lvl3pPr>
            <a:lvl4pPr>
              <a:defRPr sz="1400"/>
            </a:lvl4pPr>
            <a:lvl5pPr>
              <a:defRPr sz="1400"/>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p:txBody>
      </p:sp>
      <p:sp>
        <p:nvSpPr>
          <p:cNvPr id="13" name="图片占位符 2"/>
          <p:cNvSpPr>
            <a:spLocks noGrp="1"/>
          </p:cNvSpPr>
          <p:nvPr>
            <p:ph type="pic" idx="12"/>
          </p:nvPr>
        </p:nvSpPr>
        <p:spPr>
          <a:xfrm>
            <a:off x="6058518" y="1131589"/>
            <a:ext cx="1728192" cy="1728000"/>
          </a:xfrm>
          <a:prstGeom prst="ellipse">
            <a:avLst/>
          </a:prstGeom>
          <a:solidFill>
            <a:schemeClr val="bg1"/>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cxnSp>
        <p:nvCxnSpPr>
          <p:cNvPr id="14" name="直接连接符 13"/>
          <p:cNvCxnSpPr/>
          <p:nvPr userDrawn="1"/>
        </p:nvCxnSpPr>
        <p:spPr>
          <a:xfrm>
            <a:off x="6130526" y="3269126"/>
            <a:ext cx="1512168" cy="0"/>
          </a:xfrm>
          <a:prstGeom prst="line">
            <a:avLst/>
          </a:prstGeom>
          <a:ln w="9525">
            <a:solidFill>
              <a:schemeClr val="accent6"/>
            </a:solidFill>
          </a:ln>
        </p:spPr>
        <p:style>
          <a:lnRef idx="1">
            <a:schemeClr val="accent1"/>
          </a:lnRef>
          <a:fillRef idx="0">
            <a:schemeClr val="accent1"/>
          </a:fillRef>
          <a:effectRef idx="0">
            <a:schemeClr val="accent1"/>
          </a:effectRef>
          <a:fontRef idx="minor">
            <a:schemeClr val="tx1"/>
          </a:fontRef>
        </p:style>
      </p:cxnSp>
      <p:sp>
        <p:nvSpPr>
          <p:cNvPr id="15" name="内容占位符 2"/>
          <p:cNvSpPr>
            <a:spLocks noGrp="1"/>
          </p:cNvSpPr>
          <p:nvPr>
            <p:ph idx="13"/>
          </p:nvPr>
        </p:nvSpPr>
        <p:spPr>
          <a:xfrm>
            <a:off x="3635906" y="3003798"/>
            <a:ext cx="1728191" cy="1080120"/>
          </a:xfrm>
        </p:spPr>
        <p:txBody>
          <a:bodyPr>
            <a:noAutofit/>
          </a:bodyPr>
          <a:lstStyle>
            <a:lvl1pPr marL="0" indent="0">
              <a:buNone/>
              <a:defRPr sz="1600" b="1">
                <a:solidFill>
                  <a:schemeClr val="accent6"/>
                </a:solidFill>
              </a:defRPr>
            </a:lvl1pPr>
            <a:lvl2pPr>
              <a:defRPr sz="1400">
                <a:solidFill>
                  <a:schemeClr val="accent6"/>
                </a:solidFill>
              </a:defRPr>
            </a:lvl2pPr>
            <a:lvl3pPr>
              <a:defRPr sz="1200"/>
            </a:lvl3pPr>
            <a:lvl4pPr>
              <a:defRPr sz="1400"/>
            </a:lvl4pPr>
            <a:lvl5pPr>
              <a:defRPr sz="1400"/>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p:txBody>
      </p:sp>
      <p:sp>
        <p:nvSpPr>
          <p:cNvPr id="16" name="图片占位符 2"/>
          <p:cNvSpPr>
            <a:spLocks noGrp="1"/>
          </p:cNvSpPr>
          <p:nvPr>
            <p:ph type="pic" idx="14"/>
          </p:nvPr>
        </p:nvSpPr>
        <p:spPr>
          <a:xfrm>
            <a:off x="3635896" y="1131589"/>
            <a:ext cx="1728192" cy="1728000"/>
          </a:xfrm>
          <a:prstGeom prst="ellipse">
            <a:avLst/>
          </a:prstGeom>
          <a:solidFill>
            <a:schemeClr val="bg1"/>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cxnSp>
        <p:nvCxnSpPr>
          <p:cNvPr id="17" name="直接连接符 16"/>
          <p:cNvCxnSpPr/>
          <p:nvPr userDrawn="1"/>
        </p:nvCxnSpPr>
        <p:spPr>
          <a:xfrm>
            <a:off x="3707904" y="3269126"/>
            <a:ext cx="1512168" cy="0"/>
          </a:xfrm>
          <a:prstGeom prst="line">
            <a:avLst/>
          </a:prstGeom>
          <a:ln w="9525">
            <a:solidFill>
              <a:schemeClr val="accent6"/>
            </a:solidFill>
          </a:ln>
        </p:spPr>
        <p:style>
          <a:lnRef idx="1">
            <a:schemeClr val="accent1"/>
          </a:lnRef>
          <a:fillRef idx="0">
            <a:schemeClr val="accent1"/>
          </a:fillRef>
          <a:effectRef idx="0">
            <a:schemeClr val="accent1"/>
          </a:effectRef>
          <a:fontRef idx="minor">
            <a:schemeClr val="tx1"/>
          </a:fontRef>
        </p:style>
      </p:cxnSp>
      <p:sp>
        <p:nvSpPr>
          <p:cNvPr id="19" name="灯片编号占位符 5"/>
          <p:cNvSpPr>
            <a:spLocks noGrp="1"/>
          </p:cNvSpPr>
          <p:nvPr>
            <p:ph type="sldNum" sz="quarter" idx="4"/>
          </p:nvPr>
        </p:nvSpPr>
        <p:spPr>
          <a:xfrm>
            <a:off x="8028384" y="357504"/>
            <a:ext cx="360000" cy="43204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none"/>
        </p:style>
        <p:txBody>
          <a:bodyPr vert="horz" lIns="0" tIns="45720" rIns="0" bIns="45720" rtlCol="0" anchor="ctr"/>
          <a:lstStyle>
            <a:lvl1pPr algn="ctr">
              <a:defRPr sz="1400" b="1">
                <a:solidFill>
                  <a:schemeClr val="bg1"/>
                </a:solidFill>
                <a:latin typeface="微软雅黑" pitchFamily="34" charset="-122"/>
                <a:ea typeface="微软雅黑" pitchFamily="34" charset="-122"/>
              </a:defRPr>
            </a:lvl1pPr>
          </a:lstStyle>
          <a:p>
            <a:fld id="{D18B1CCC-5B4E-41DC-9FD8-30B8F0069F97}" type="slidenum">
              <a:rPr lang="zh-CN" altLang="en-US" smtClean="0"/>
              <a:pPr/>
              <a:t>‹#›</a:t>
            </a:fld>
            <a:endParaRPr lang="zh-CN" altLang="en-US" dirty="0"/>
          </a:p>
        </p:txBody>
      </p:sp>
    </p:spTree>
    <p:extLst>
      <p:ext uri="{BB962C8B-B14F-4D97-AF65-F5344CB8AC3E}">
        <p14:creationId xmlns:p14="http://schemas.microsoft.com/office/powerpoint/2010/main" val="2524848463"/>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
        <p:nvSpPr>
          <p:cNvPr id="4" name="矩形 3"/>
          <p:cNvSpPr/>
          <p:nvPr userDrawn="1"/>
        </p:nvSpPr>
        <p:spPr>
          <a:xfrm>
            <a:off x="4463358" y="357504"/>
            <a:ext cx="4680642" cy="4428492"/>
          </a:xfrm>
          <a:custGeom>
            <a:avLst/>
            <a:gdLst>
              <a:gd name="connsiteX0" fmla="*/ 0 w 4716016"/>
              <a:gd name="connsiteY0" fmla="*/ 0 h 5904656"/>
              <a:gd name="connsiteX1" fmla="*/ 4716016 w 4716016"/>
              <a:gd name="connsiteY1" fmla="*/ 0 h 5904656"/>
              <a:gd name="connsiteX2" fmla="*/ 4716016 w 4716016"/>
              <a:gd name="connsiteY2" fmla="*/ 5904656 h 5904656"/>
              <a:gd name="connsiteX3" fmla="*/ 0 w 4716016"/>
              <a:gd name="connsiteY3" fmla="*/ 5904656 h 5904656"/>
              <a:gd name="connsiteX4" fmla="*/ 0 w 4716016"/>
              <a:gd name="connsiteY4" fmla="*/ 0 h 5904656"/>
              <a:gd name="connsiteX0" fmla="*/ 0 w 4716016"/>
              <a:gd name="connsiteY0" fmla="*/ 117695 h 5904656"/>
              <a:gd name="connsiteX1" fmla="*/ 4716016 w 4716016"/>
              <a:gd name="connsiteY1" fmla="*/ 0 h 5904656"/>
              <a:gd name="connsiteX2" fmla="*/ 4716016 w 4716016"/>
              <a:gd name="connsiteY2" fmla="*/ 5904656 h 5904656"/>
              <a:gd name="connsiteX3" fmla="*/ 0 w 4716016"/>
              <a:gd name="connsiteY3" fmla="*/ 5904656 h 5904656"/>
              <a:gd name="connsiteX4" fmla="*/ 0 w 4716016"/>
              <a:gd name="connsiteY4" fmla="*/ 117695 h 5904656"/>
              <a:gd name="connsiteX0" fmla="*/ 0 w 4716016"/>
              <a:gd name="connsiteY0" fmla="*/ 117695 h 5904656"/>
              <a:gd name="connsiteX1" fmla="*/ 4716016 w 4716016"/>
              <a:gd name="connsiteY1" fmla="*/ 0 h 5904656"/>
              <a:gd name="connsiteX2" fmla="*/ 4716016 w 4716016"/>
              <a:gd name="connsiteY2" fmla="*/ 5904656 h 5904656"/>
              <a:gd name="connsiteX3" fmla="*/ 0 w 4716016"/>
              <a:gd name="connsiteY3" fmla="*/ 5823175 h 5904656"/>
              <a:gd name="connsiteX4" fmla="*/ 0 w 4716016"/>
              <a:gd name="connsiteY4" fmla="*/ 117695 h 5904656"/>
              <a:gd name="connsiteX0" fmla="*/ 0 w 4716016"/>
              <a:gd name="connsiteY0" fmla="*/ 117695 h 5904656"/>
              <a:gd name="connsiteX1" fmla="*/ 4716016 w 4716016"/>
              <a:gd name="connsiteY1" fmla="*/ 0 h 5904656"/>
              <a:gd name="connsiteX2" fmla="*/ 4716016 w 4716016"/>
              <a:gd name="connsiteY2" fmla="*/ 5904656 h 5904656"/>
              <a:gd name="connsiteX3" fmla="*/ 0 w 4716016"/>
              <a:gd name="connsiteY3" fmla="*/ 5823175 h 5904656"/>
              <a:gd name="connsiteX4" fmla="*/ 0 w 4716016"/>
              <a:gd name="connsiteY4" fmla="*/ 117695 h 59046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16016" h="5904656">
                <a:moveTo>
                  <a:pt x="0" y="117695"/>
                </a:moveTo>
                <a:lnTo>
                  <a:pt x="4716016" y="0"/>
                </a:lnTo>
                <a:lnTo>
                  <a:pt x="4716016" y="5904656"/>
                </a:lnTo>
                <a:lnTo>
                  <a:pt x="0" y="5823175"/>
                </a:lnTo>
                <a:cubicBezTo>
                  <a:pt x="9053" y="3921348"/>
                  <a:pt x="0" y="2019522"/>
                  <a:pt x="0" y="117695"/>
                </a:cubicBezTo>
                <a:close/>
              </a:path>
            </a:pathLst>
          </a:custGeom>
          <a:solidFill>
            <a:srgbClr val="FFF0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微软雅黑" pitchFamily="34" charset="-122"/>
              <a:ea typeface="微软雅黑" pitchFamily="34" charset="-122"/>
            </a:endParaRPr>
          </a:p>
        </p:txBody>
      </p:sp>
      <p:sp>
        <p:nvSpPr>
          <p:cNvPr id="6" name="图片占位符 2"/>
          <p:cNvSpPr>
            <a:spLocks noGrp="1"/>
          </p:cNvSpPr>
          <p:nvPr>
            <p:ph type="pic" idx="10"/>
          </p:nvPr>
        </p:nvSpPr>
        <p:spPr>
          <a:xfrm>
            <a:off x="0" y="357504"/>
            <a:ext cx="4427984" cy="4428492"/>
          </a:xfrm>
          <a:solidFill>
            <a:schemeClr val="accent1"/>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8" name="灯片编号占位符 5"/>
          <p:cNvSpPr>
            <a:spLocks noGrp="1"/>
          </p:cNvSpPr>
          <p:nvPr>
            <p:ph type="sldNum" sz="quarter" idx="4"/>
          </p:nvPr>
        </p:nvSpPr>
        <p:spPr>
          <a:xfrm>
            <a:off x="8028384" y="357504"/>
            <a:ext cx="360000" cy="43204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none"/>
        </p:style>
        <p:txBody>
          <a:bodyPr vert="horz" lIns="0" tIns="45720" rIns="0" bIns="45720" rtlCol="0" anchor="ctr"/>
          <a:lstStyle>
            <a:lvl1pPr algn="ctr">
              <a:defRPr sz="1400" b="1">
                <a:solidFill>
                  <a:schemeClr val="bg1"/>
                </a:solidFill>
                <a:latin typeface="微软雅黑" pitchFamily="34" charset="-122"/>
                <a:ea typeface="微软雅黑" pitchFamily="34" charset="-122"/>
              </a:defRPr>
            </a:lvl1pPr>
          </a:lstStyle>
          <a:p>
            <a:fld id="{D18B1CCC-5B4E-41DC-9FD8-30B8F0069F97}" type="slidenum">
              <a:rPr lang="zh-CN" altLang="en-US" smtClean="0"/>
              <a:pPr/>
              <a:t>‹#›</a:t>
            </a:fld>
            <a:endParaRPr lang="zh-CN" altLang="en-US" dirty="0"/>
          </a:p>
        </p:txBody>
      </p:sp>
    </p:spTree>
    <p:extLst>
      <p:ext uri="{BB962C8B-B14F-4D97-AF65-F5344CB8AC3E}">
        <p14:creationId xmlns:p14="http://schemas.microsoft.com/office/powerpoint/2010/main" val="116991214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6" name="灯片编号占位符 5"/>
          <p:cNvSpPr>
            <a:spLocks noGrp="1"/>
          </p:cNvSpPr>
          <p:nvPr>
            <p:ph type="sldNum" sz="quarter" idx="4"/>
          </p:nvPr>
        </p:nvSpPr>
        <p:spPr>
          <a:xfrm>
            <a:off x="8028384" y="357504"/>
            <a:ext cx="360000" cy="43204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none"/>
        </p:style>
        <p:txBody>
          <a:bodyPr vert="horz" lIns="0" tIns="45720" rIns="0" bIns="45720" rtlCol="0" anchor="ctr"/>
          <a:lstStyle>
            <a:lvl1pPr algn="ctr">
              <a:defRPr sz="1400" b="1">
                <a:solidFill>
                  <a:schemeClr val="bg1"/>
                </a:solidFill>
                <a:latin typeface="微软雅黑" pitchFamily="34" charset="-122"/>
                <a:ea typeface="微软雅黑" pitchFamily="34" charset="-122"/>
              </a:defRPr>
            </a:lvl1pPr>
          </a:lstStyle>
          <a:p>
            <a:fld id="{D18B1CCC-5B4E-41DC-9FD8-30B8F0069F97}" type="slidenum">
              <a:rPr lang="zh-CN" altLang="en-US" smtClean="0"/>
              <a:pPr/>
              <a:t>‹#›</a:t>
            </a:fld>
            <a:endParaRPr lang="zh-CN" altLang="en-US" dirty="0"/>
          </a:p>
        </p:txBody>
      </p:sp>
    </p:spTree>
    <p:extLst>
      <p:ext uri="{BB962C8B-B14F-4D97-AF65-F5344CB8AC3E}">
        <p14:creationId xmlns:p14="http://schemas.microsoft.com/office/powerpoint/2010/main" val="277971077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1_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22" y="3305176"/>
            <a:ext cx="3921695" cy="1021556"/>
          </a:xfrm>
        </p:spPr>
        <p:txBody>
          <a:bodyPr anchor="t"/>
          <a:lstStyle>
            <a:lvl1pPr algn="r">
              <a:defRPr sz="4000" b="1" cap="all">
                <a:latin typeface="Broadway" panose="04040905080B02020502" pitchFamily="82" charset="0"/>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22" y="2180035"/>
            <a:ext cx="3921695" cy="1125140"/>
          </a:xfrm>
        </p:spPr>
        <p:txBody>
          <a:bodyPr anchor="b"/>
          <a:lstStyle>
            <a:lvl1pPr marL="0" indent="0" algn="r">
              <a:buNone/>
              <a:defRPr sz="2000">
                <a:solidFill>
                  <a:schemeClr val="tx1">
                    <a:tint val="75000"/>
                  </a:schemeClr>
                </a:solidFill>
                <a:latin typeface="Broadway" panose="04040905080B02020502" pitchFamily="82"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cxnSp>
        <p:nvCxnSpPr>
          <p:cNvPr id="6" name="直接连接符 5"/>
          <p:cNvCxnSpPr/>
          <p:nvPr userDrawn="1"/>
        </p:nvCxnSpPr>
        <p:spPr>
          <a:xfrm>
            <a:off x="0" y="3327834"/>
            <a:ext cx="4644008" cy="0"/>
          </a:xfrm>
          <a:prstGeom prst="line">
            <a:avLst/>
          </a:prstGeom>
        </p:spPr>
        <p:style>
          <a:lnRef idx="1">
            <a:schemeClr val="accent1"/>
          </a:lnRef>
          <a:fillRef idx="0">
            <a:schemeClr val="accent1"/>
          </a:fillRef>
          <a:effectRef idx="0">
            <a:schemeClr val="accent1"/>
          </a:effectRef>
          <a:fontRef idx="minor">
            <a:schemeClr val="tx1"/>
          </a:fontRef>
        </p:style>
      </p:cxnSp>
      <p:sp>
        <p:nvSpPr>
          <p:cNvPr id="9" name="灯片编号占位符 5"/>
          <p:cNvSpPr>
            <a:spLocks noGrp="1"/>
          </p:cNvSpPr>
          <p:nvPr>
            <p:ph type="sldNum" sz="quarter" idx="4"/>
          </p:nvPr>
        </p:nvSpPr>
        <p:spPr>
          <a:xfrm>
            <a:off x="8028384" y="357504"/>
            <a:ext cx="360000" cy="43204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none"/>
        </p:style>
        <p:txBody>
          <a:bodyPr vert="horz" lIns="0" tIns="45720" rIns="0" bIns="45720" rtlCol="0" anchor="ctr"/>
          <a:lstStyle>
            <a:lvl1pPr algn="ctr">
              <a:defRPr sz="1400" b="1">
                <a:solidFill>
                  <a:schemeClr val="bg1"/>
                </a:solidFill>
                <a:latin typeface="微软雅黑" pitchFamily="34" charset="-122"/>
                <a:ea typeface="微软雅黑" pitchFamily="34" charset="-122"/>
              </a:defRPr>
            </a:lvl1pPr>
          </a:lstStyle>
          <a:p>
            <a:fld id="{D18B1CCC-5B4E-41DC-9FD8-30B8F0069F97}" type="slidenum">
              <a:rPr lang="zh-CN" altLang="en-US" smtClean="0"/>
              <a:pPr/>
              <a:t>‹#›</a:t>
            </a:fld>
            <a:endParaRPr lang="zh-CN" altLang="en-US" dirty="0"/>
          </a:p>
        </p:txBody>
      </p:sp>
    </p:spTree>
    <p:extLst>
      <p:ext uri="{BB962C8B-B14F-4D97-AF65-F5344CB8AC3E}">
        <p14:creationId xmlns:p14="http://schemas.microsoft.com/office/powerpoint/2010/main" val="318872109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519524"/>
            <a:ext cx="8229600" cy="468051"/>
          </a:xfrm>
        </p:spPr>
        <p:txBody>
          <a:bodyPr vert="horz" lIns="91440" tIns="45720" rIns="91440" bIns="45720" rtlCol="0" anchor="ctr">
            <a:noAutofit/>
          </a:bodyPr>
          <a:lstStyle>
            <a:lvl1pPr>
              <a:defRPr lang="zh-CN" altLang="en-US" sz="2800" b="1" kern="1200">
                <a:solidFill>
                  <a:srgbClr val="3674A8"/>
                </a:solidFill>
                <a:latin typeface="微软雅黑" pitchFamily="34" charset="-122"/>
                <a:ea typeface="微软雅黑" pitchFamily="34" charset="-122"/>
                <a:cs typeface="+mj-cs"/>
              </a:defRPr>
            </a:lvl1pPr>
          </a:lstStyle>
          <a:p>
            <a:pPr lvl="0" algn="ctr" defTabSz="914400" rtl="0" eaLnBrk="1" latinLnBrk="0" hangingPunct="1">
              <a:spcBef>
                <a:spcPct val="0"/>
              </a:spcBef>
              <a:buNone/>
            </a:pPr>
            <a:r>
              <a:rPr lang="zh-CN" altLang="en-US" dirty="0" smtClean="0"/>
              <a:t>单击此处编辑母版标题样式</a:t>
            </a:r>
            <a:endParaRPr lang="zh-CN" altLang="en-US" dirty="0"/>
          </a:p>
        </p:txBody>
      </p:sp>
      <p:sp>
        <p:nvSpPr>
          <p:cNvPr id="3" name="内容占位符 2"/>
          <p:cNvSpPr>
            <a:spLocks noGrp="1"/>
          </p:cNvSpPr>
          <p:nvPr>
            <p:ph sz="half" idx="1"/>
          </p:nvPr>
        </p:nvSpPr>
        <p:spPr>
          <a:xfrm>
            <a:off x="457200" y="1059584"/>
            <a:ext cx="4038600" cy="353504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内容占位符 3"/>
          <p:cNvSpPr>
            <a:spLocks noGrp="1"/>
          </p:cNvSpPr>
          <p:nvPr>
            <p:ph sz="half" idx="2"/>
          </p:nvPr>
        </p:nvSpPr>
        <p:spPr>
          <a:xfrm>
            <a:off x="4648200" y="1059584"/>
            <a:ext cx="4038600" cy="353504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cxnSp>
        <p:nvCxnSpPr>
          <p:cNvPr id="8" name="直接连接符 7"/>
          <p:cNvCxnSpPr/>
          <p:nvPr userDrawn="1"/>
        </p:nvCxnSpPr>
        <p:spPr>
          <a:xfrm>
            <a:off x="467544" y="987574"/>
            <a:ext cx="8208912"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 name="灯片编号占位符 5"/>
          <p:cNvSpPr>
            <a:spLocks noGrp="1"/>
          </p:cNvSpPr>
          <p:nvPr>
            <p:ph type="sldNum" sz="quarter" idx="4"/>
          </p:nvPr>
        </p:nvSpPr>
        <p:spPr>
          <a:xfrm>
            <a:off x="8028384" y="357504"/>
            <a:ext cx="360000" cy="43204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none"/>
        </p:style>
        <p:txBody>
          <a:bodyPr vert="horz" lIns="0" tIns="45720" rIns="0" bIns="45720" rtlCol="0" anchor="ctr"/>
          <a:lstStyle>
            <a:lvl1pPr algn="ctr">
              <a:defRPr sz="1400" b="1">
                <a:solidFill>
                  <a:schemeClr val="bg1"/>
                </a:solidFill>
                <a:latin typeface="微软雅黑" pitchFamily="34" charset="-122"/>
                <a:ea typeface="微软雅黑" pitchFamily="34" charset="-122"/>
              </a:defRPr>
            </a:lvl1pPr>
          </a:lstStyle>
          <a:p>
            <a:fld id="{D18B1CCC-5B4E-41DC-9FD8-30B8F0069F97}" type="slidenum">
              <a:rPr lang="zh-CN" altLang="en-US" smtClean="0"/>
              <a:pPr/>
              <a:t>‹#›</a:t>
            </a:fld>
            <a:endParaRPr lang="zh-CN" altLang="en-US" dirty="0"/>
          </a:p>
        </p:txBody>
      </p:sp>
    </p:spTree>
    <p:extLst>
      <p:ext uri="{BB962C8B-B14F-4D97-AF65-F5344CB8AC3E}">
        <p14:creationId xmlns:p14="http://schemas.microsoft.com/office/powerpoint/2010/main" val="2310621122"/>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519526"/>
            <a:ext cx="8229600" cy="543707"/>
          </a:xfrm>
          <a:prstGeom prst="rect">
            <a:avLst/>
          </a:prstGeom>
        </p:spPr>
        <p:txBody>
          <a:bodyPr vert="horz" lIns="91440" tIns="45720" rIns="91440" bIns="45720" rtlCol="0" anchor="ctr">
            <a:no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461397" y="1275606"/>
            <a:ext cx="8229600" cy="3207804"/>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9" name="矩形 8"/>
          <p:cNvSpPr/>
          <p:nvPr userDrawn="1"/>
        </p:nvSpPr>
        <p:spPr>
          <a:xfrm>
            <a:off x="0" y="4785996"/>
            <a:ext cx="9144000" cy="357504"/>
          </a:xfrm>
          <a:prstGeom prst="rect">
            <a:avLst/>
          </a:prstGeom>
          <a:gradFill flip="none" rotWithShape="1">
            <a:gsLst>
              <a:gs pos="0">
                <a:srgbClr val="719EC2"/>
              </a:gs>
              <a:gs pos="100000">
                <a:srgbClr val="3674A8"/>
              </a:gs>
            </a:gsLst>
            <a:lin ang="2700000" scaled="1"/>
            <a:tileRect/>
          </a:gradFill>
          <a:ln>
            <a:noFill/>
          </a:ln>
        </p:spPr>
        <p:style>
          <a:lnRef idx="1">
            <a:schemeClr val="accent1"/>
          </a:lnRef>
          <a:fillRef idx="2">
            <a:schemeClr val="accent1"/>
          </a:fillRef>
          <a:effectRef idx="1">
            <a:schemeClr val="accent1"/>
          </a:effectRef>
          <a:fontRef idx="minor">
            <a:schemeClr val="dk1"/>
          </a:fontRef>
        </p:style>
        <p:txBody>
          <a:bodyPr rtlCol="0" anchor="ctr"/>
          <a:lstStyle/>
          <a:p>
            <a:pPr algn="r"/>
            <a:r>
              <a:rPr lang="en-US" altLang="zh-CN" sz="1200" dirty="0" smtClean="0">
                <a:solidFill>
                  <a:schemeClr val="bg1"/>
                </a:solidFill>
                <a:latin typeface="Arial Black" pitchFamily="34" charset="0"/>
              </a:rPr>
              <a:t>Nanjing University</a:t>
            </a:r>
            <a:endParaRPr lang="zh-CN" altLang="en-US" sz="1200" dirty="0">
              <a:solidFill>
                <a:schemeClr val="bg1"/>
              </a:solidFill>
              <a:latin typeface="Arial Black" pitchFamily="34" charset="0"/>
            </a:endParaRPr>
          </a:p>
        </p:txBody>
      </p:sp>
      <p:sp>
        <p:nvSpPr>
          <p:cNvPr id="10" name="矩形 9"/>
          <p:cNvSpPr/>
          <p:nvPr userDrawn="1"/>
        </p:nvSpPr>
        <p:spPr>
          <a:xfrm>
            <a:off x="0" y="0"/>
            <a:ext cx="9148197" cy="357504"/>
          </a:xfrm>
          <a:prstGeom prst="rect">
            <a:avLst/>
          </a:prstGeom>
          <a:gradFill flip="none" rotWithShape="1">
            <a:gsLst>
              <a:gs pos="0">
                <a:srgbClr val="FFD02A"/>
              </a:gs>
              <a:gs pos="100000">
                <a:srgbClr val="FFF0B6"/>
              </a:gs>
            </a:gsLst>
            <a:lin ang="18900000" scaled="1"/>
            <a:tileRect/>
          </a:gradFill>
          <a:ln>
            <a:noFill/>
          </a:ln>
          <a:effectLst/>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sp>
        <p:nvSpPr>
          <p:cNvPr id="6" name="椭圆 5"/>
          <p:cNvSpPr/>
          <p:nvPr userDrawn="1"/>
        </p:nvSpPr>
        <p:spPr>
          <a:xfrm>
            <a:off x="8643966" y="123479"/>
            <a:ext cx="108000" cy="107157"/>
          </a:xfrm>
          <a:prstGeom prst="ellipse">
            <a:avLst/>
          </a:prstGeom>
          <a:solidFill>
            <a:schemeClr val="bg1"/>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userDrawn="1"/>
        </p:nvSpPr>
        <p:spPr>
          <a:xfrm>
            <a:off x="359544" y="4912865"/>
            <a:ext cx="108000" cy="107157"/>
          </a:xfrm>
          <a:prstGeom prst="ellipse">
            <a:avLst/>
          </a:prstGeom>
          <a:solidFill>
            <a:schemeClr val="bg1"/>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灯片编号占位符 5"/>
          <p:cNvSpPr>
            <a:spLocks noGrp="1"/>
          </p:cNvSpPr>
          <p:nvPr>
            <p:ph type="sldNum" sz="quarter" idx="4"/>
          </p:nvPr>
        </p:nvSpPr>
        <p:spPr>
          <a:xfrm>
            <a:off x="8028384" y="357504"/>
            <a:ext cx="360000" cy="43204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none"/>
        </p:style>
        <p:txBody>
          <a:bodyPr vert="horz" lIns="0" tIns="45720" rIns="0" bIns="45720" rtlCol="0" anchor="ctr"/>
          <a:lstStyle>
            <a:lvl1pPr algn="ctr">
              <a:defRPr sz="1400" b="1">
                <a:solidFill>
                  <a:schemeClr val="bg1"/>
                </a:solidFill>
                <a:latin typeface="微软雅黑" pitchFamily="34" charset="-122"/>
                <a:ea typeface="微软雅黑" pitchFamily="34" charset="-122"/>
              </a:defRPr>
            </a:lvl1pPr>
          </a:lstStyle>
          <a:p>
            <a:fld id="{D18B1CCC-5B4E-41DC-9FD8-30B8F0069F97}" type="slidenum">
              <a:rPr lang="zh-CN" altLang="en-US" smtClean="0"/>
              <a:pPr/>
              <a:t>‹#›</a:t>
            </a:fld>
            <a:endParaRPr lang="zh-CN" altLang="en-US" dirty="0"/>
          </a:p>
        </p:txBody>
      </p:sp>
    </p:spTree>
    <p:extLst>
      <p:ext uri="{BB962C8B-B14F-4D97-AF65-F5344CB8AC3E}">
        <p14:creationId xmlns:p14="http://schemas.microsoft.com/office/powerpoint/2010/main" val="411082332"/>
      </p:ext>
    </p:extLst>
  </p:cSld>
  <p:clrMap bg1="lt1" tx1="dk1" bg2="lt2" tx2="dk2" accent1="accent1" accent2="accent2" accent3="accent3" accent4="accent4" accent5="accent5" accent6="accent6" hlink="hlink" folHlink="folHlink"/>
  <p:sldLayoutIdLst>
    <p:sldLayoutId id="2147483649" r:id="rId1"/>
    <p:sldLayoutId id="2147483663" r:id="rId2"/>
    <p:sldLayoutId id="2147483660" r:id="rId3"/>
    <p:sldLayoutId id="2147483650" r:id="rId4"/>
    <p:sldLayoutId id="2147483661" r:id="rId5"/>
    <p:sldLayoutId id="2147483662" r:id="rId6"/>
    <p:sldLayoutId id="2147483651" r:id="rId7"/>
    <p:sldLayoutId id="2147483664" r:id="rId8"/>
    <p:sldLayoutId id="2147483652" r:id="rId9"/>
    <p:sldLayoutId id="2147483653" r:id="rId10"/>
    <p:sldLayoutId id="2147483654" r:id="rId11"/>
    <p:sldLayoutId id="2147483655" r:id="rId12"/>
    <p:sldLayoutId id="2147483656" r:id="rId13"/>
    <p:sldLayoutId id="2147483657" r:id="rId14"/>
  </p:sldLayoutIdLst>
  <p:timing>
    <p:tnLst>
      <p:par>
        <p:cTn id="1" dur="indefinite" restart="never" nodeType="tmRoot"/>
      </p:par>
    </p:tnLst>
  </p:timing>
  <p:hf hdr="0" ftr="0" dt="0"/>
  <p:txStyles>
    <p:titleStyle>
      <a:lvl1pPr algn="ctr" defTabSz="914400" rtl="0" eaLnBrk="1" latinLnBrk="0" hangingPunct="1">
        <a:spcBef>
          <a:spcPct val="0"/>
        </a:spcBef>
        <a:buNone/>
        <a:defRPr sz="3600" kern="1200">
          <a:solidFill>
            <a:schemeClr val="tx1"/>
          </a:solidFill>
          <a:latin typeface="微软雅黑" pitchFamily="34" charset="-122"/>
          <a:ea typeface="微软雅黑" pitchFamily="34" charset="-122"/>
          <a:cs typeface="+mj-cs"/>
        </a:defRPr>
      </a:lvl1pPr>
    </p:titleStyle>
    <p:bodyStyle>
      <a:lvl1pPr marL="342900" indent="-342900" algn="l" defTabSz="914400" rtl="0" eaLnBrk="1" latinLnBrk="0" hangingPunct="1">
        <a:lnSpc>
          <a:spcPct val="150000"/>
        </a:lnSpc>
        <a:spcBef>
          <a:spcPct val="20000"/>
        </a:spcBef>
        <a:buFont typeface="Arial" pitchFamily="34" charset="0"/>
        <a:buChar char="•"/>
        <a:defRPr sz="2400" kern="1200">
          <a:solidFill>
            <a:schemeClr val="tx1"/>
          </a:solidFill>
          <a:latin typeface="微软雅黑" pitchFamily="34" charset="-122"/>
          <a:ea typeface="微软雅黑" pitchFamily="34" charset="-122"/>
          <a:cs typeface="+mn-cs"/>
        </a:defRPr>
      </a:lvl1pPr>
      <a:lvl2pPr marL="742950" indent="-285750" algn="l" defTabSz="914400" rtl="0" eaLnBrk="1" latinLnBrk="0" hangingPunct="1">
        <a:lnSpc>
          <a:spcPct val="150000"/>
        </a:lnSpc>
        <a:spcBef>
          <a:spcPct val="20000"/>
        </a:spcBef>
        <a:buFont typeface="Arial" pitchFamily="34" charset="0"/>
        <a:buChar char="–"/>
        <a:defRPr sz="2000" kern="1200">
          <a:solidFill>
            <a:schemeClr val="tx1"/>
          </a:solidFill>
          <a:latin typeface="微软雅黑" pitchFamily="34" charset="-122"/>
          <a:ea typeface="微软雅黑" pitchFamily="34" charset="-122"/>
          <a:cs typeface="+mn-cs"/>
        </a:defRPr>
      </a:lvl2pPr>
      <a:lvl3pPr marL="1143000" indent="-228600" algn="l" defTabSz="914400" rtl="0" eaLnBrk="1" latinLnBrk="0" hangingPunct="1">
        <a:lnSpc>
          <a:spcPct val="150000"/>
        </a:lnSpc>
        <a:spcBef>
          <a:spcPct val="20000"/>
        </a:spcBef>
        <a:buFont typeface="Arial" pitchFamily="34" charset="0"/>
        <a:buChar char="•"/>
        <a:defRPr sz="1800" kern="1200">
          <a:solidFill>
            <a:schemeClr val="tx1"/>
          </a:solidFill>
          <a:latin typeface="微软雅黑" pitchFamily="34" charset="-122"/>
          <a:ea typeface="微软雅黑" pitchFamily="34" charset="-122"/>
          <a:cs typeface="+mn-cs"/>
        </a:defRPr>
      </a:lvl3pPr>
      <a:lvl4pPr marL="1600200" indent="-228600" algn="l" defTabSz="914400" rtl="0" eaLnBrk="1" latinLnBrk="0" hangingPunct="1">
        <a:lnSpc>
          <a:spcPct val="150000"/>
        </a:lnSpc>
        <a:spcBef>
          <a:spcPct val="20000"/>
        </a:spcBef>
        <a:buFont typeface="Arial" pitchFamily="34" charset="0"/>
        <a:buChar char="–"/>
        <a:defRPr sz="1600" kern="1200">
          <a:solidFill>
            <a:schemeClr val="tx1"/>
          </a:solidFill>
          <a:latin typeface="微软雅黑" pitchFamily="34" charset="-122"/>
          <a:ea typeface="微软雅黑" pitchFamily="34" charset="-122"/>
          <a:cs typeface="+mn-cs"/>
        </a:defRPr>
      </a:lvl4pPr>
      <a:lvl5pPr marL="2057400" indent="-228600" algn="l" defTabSz="914400" rtl="0" eaLnBrk="1" latinLnBrk="0" hangingPunct="1">
        <a:lnSpc>
          <a:spcPct val="150000"/>
        </a:lnSpc>
        <a:spcBef>
          <a:spcPct val="20000"/>
        </a:spcBef>
        <a:buFont typeface="Arial" pitchFamily="34" charset="0"/>
        <a:buChar char="»"/>
        <a:defRPr sz="1600" kern="1200">
          <a:solidFill>
            <a:schemeClr val="tx1"/>
          </a:solidFill>
          <a:latin typeface="微软雅黑" pitchFamily="34" charset="-122"/>
          <a:ea typeface="微软雅黑"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tags" Target="../tags/tag31.xml"/><Relationship Id="rId7" Type="http://schemas.openxmlformats.org/officeDocument/2006/relationships/slideLayout" Target="../slideLayouts/slideLayout11.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4.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slideLayout" Target="../slideLayouts/slideLayout11.xml"/><Relationship Id="rId2" Type="http://schemas.openxmlformats.org/officeDocument/2006/relationships/tags" Target="../tags/tag2.xml"/><Relationship Id="rId16" Type="http://schemas.openxmlformats.org/officeDocument/2006/relationships/tags" Target="../tags/tag16.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5" Type="http://schemas.openxmlformats.org/officeDocument/2006/relationships/tags" Target="../tags/tag15.xml"/><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7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1.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8.xml"/></Relationships>
</file>

<file path=ppt/slides/_rels/slide7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8" Type="http://schemas.openxmlformats.org/officeDocument/2006/relationships/tags" Target="../tags/tag24.xml"/><Relationship Id="rId13" Type="http://schemas.openxmlformats.org/officeDocument/2006/relationships/slideLayout" Target="../slideLayouts/slideLayout11.xml"/><Relationship Id="rId3" Type="http://schemas.openxmlformats.org/officeDocument/2006/relationships/tags" Target="../tags/tag19.xml"/><Relationship Id="rId7" Type="http://schemas.openxmlformats.org/officeDocument/2006/relationships/tags" Target="../tags/tag23.xml"/><Relationship Id="rId12" Type="http://schemas.openxmlformats.org/officeDocument/2006/relationships/tags" Target="../tags/tag28.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tags" Target="../tags/tag22.xml"/><Relationship Id="rId11" Type="http://schemas.openxmlformats.org/officeDocument/2006/relationships/tags" Target="../tags/tag27.xml"/><Relationship Id="rId5" Type="http://schemas.openxmlformats.org/officeDocument/2006/relationships/tags" Target="../tags/tag21.xml"/><Relationship Id="rId10" Type="http://schemas.openxmlformats.org/officeDocument/2006/relationships/tags" Target="../tags/tag26.xml"/><Relationship Id="rId4" Type="http://schemas.openxmlformats.org/officeDocument/2006/relationships/tags" Target="../tags/tag20.xml"/><Relationship Id="rId9" Type="http://schemas.openxmlformats.org/officeDocument/2006/relationships/tags" Target="../tags/tag25.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8" Type="http://schemas.openxmlformats.org/officeDocument/2006/relationships/tags" Target="../tags/tag42.xml"/><Relationship Id="rId13" Type="http://schemas.openxmlformats.org/officeDocument/2006/relationships/slideLayout" Target="../slideLayouts/slideLayout3.xml"/><Relationship Id="rId3" Type="http://schemas.openxmlformats.org/officeDocument/2006/relationships/tags" Target="../tags/tag37.xml"/><Relationship Id="rId7" Type="http://schemas.openxmlformats.org/officeDocument/2006/relationships/tags" Target="../tags/tag41.xml"/><Relationship Id="rId12" Type="http://schemas.openxmlformats.org/officeDocument/2006/relationships/tags" Target="../tags/tag46.xml"/><Relationship Id="rId2" Type="http://schemas.openxmlformats.org/officeDocument/2006/relationships/tags" Target="../tags/tag36.xml"/><Relationship Id="rId1" Type="http://schemas.openxmlformats.org/officeDocument/2006/relationships/tags" Target="../tags/tag35.xml"/><Relationship Id="rId6" Type="http://schemas.openxmlformats.org/officeDocument/2006/relationships/tags" Target="../tags/tag40.xml"/><Relationship Id="rId11" Type="http://schemas.openxmlformats.org/officeDocument/2006/relationships/tags" Target="../tags/tag45.xml"/><Relationship Id="rId5" Type="http://schemas.openxmlformats.org/officeDocument/2006/relationships/tags" Target="../tags/tag39.xml"/><Relationship Id="rId10" Type="http://schemas.openxmlformats.org/officeDocument/2006/relationships/tags" Target="../tags/tag44.xml"/><Relationship Id="rId4" Type="http://schemas.openxmlformats.org/officeDocument/2006/relationships/tags" Target="../tags/tag38.xml"/><Relationship Id="rId9" Type="http://schemas.openxmlformats.org/officeDocument/2006/relationships/tags" Target="../tags/tag43.xml"/><Relationship Id="rId14" Type="http://schemas.openxmlformats.org/officeDocument/2006/relationships/notesSlide" Target="../notesSlides/notesSlide33.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smtClean="0"/>
              <a:t>函数</a:t>
            </a:r>
            <a:endParaRPr lang="zh-CN" altLang="en-US" dirty="0"/>
          </a:p>
        </p:txBody>
      </p:sp>
      <p:sp>
        <p:nvSpPr>
          <p:cNvPr id="3" name="副标题 2"/>
          <p:cNvSpPr>
            <a:spLocks noGrp="1"/>
          </p:cNvSpPr>
          <p:nvPr>
            <p:ph type="subTitle" idx="4294967295"/>
          </p:nvPr>
        </p:nvSpPr>
        <p:spPr>
          <a:xfrm>
            <a:off x="1860790" y="2787774"/>
            <a:ext cx="5514975" cy="540544"/>
          </a:xfrm>
        </p:spPr>
        <p:txBody>
          <a:bodyPr>
            <a:normAutofit lnSpcReduction="10000"/>
          </a:bodyPr>
          <a:lstStyle/>
          <a:p>
            <a:pPr marL="0" lvl="0" indent="0" algn="ctr">
              <a:buNone/>
            </a:pPr>
            <a:r>
              <a:rPr lang="en-US" altLang="zh-CN" sz="2000" dirty="0" smtClean="0">
                <a:solidFill>
                  <a:srgbClr val="FFF0B6"/>
                </a:solidFill>
                <a:latin typeface="Courier New" panose="02070309020205020404" pitchFamily="49" charset="0"/>
                <a:cs typeface="Courier New" panose="02070309020205020404" pitchFamily="49" charset="0"/>
              </a:rPr>
              <a:t>Chap6 Function</a:t>
            </a:r>
            <a:endParaRPr lang="zh-CN" altLang="en-US" sz="2000" dirty="0">
              <a:solidFill>
                <a:srgbClr val="FFF0B6"/>
              </a:solidFill>
              <a:latin typeface="Bauhaus 93" pitchFamily="82" charset="0"/>
            </a:endParaRPr>
          </a:p>
          <a:p>
            <a:pPr algn="ctr"/>
            <a:endParaRPr lang="zh-CN" altLang="en-US" sz="2000" dirty="0">
              <a:solidFill>
                <a:srgbClr val="FFF0B6"/>
              </a:solidFill>
              <a:latin typeface="Bauhaus 93" pitchFamily="82" charset="0"/>
            </a:endParaRPr>
          </a:p>
        </p:txBody>
      </p:sp>
      <p:sp>
        <p:nvSpPr>
          <p:cNvPr id="7" name="TextBox 6"/>
          <p:cNvSpPr txBox="1"/>
          <p:nvPr/>
        </p:nvSpPr>
        <p:spPr>
          <a:xfrm>
            <a:off x="1835696" y="3995824"/>
            <a:ext cx="5544616" cy="803297"/>
          </a:xfrm>
          <a:prstGeom prst="rect">
            <a:avLst/>
          </a:prstGeom>
          <a:noFill/>
        </p:spPr>
        <p:txBody>
          <a:bodyPr wrap="square" rtlCol="0">
            <a:spAutoFit/>
          </a:bodyPr>
          <a:lstStyle/>
          <a:p>
            <a:pPr algn="ctr">
              <a:lnSpc>
                <a:spcPct val="110000"/>
              </a:lnSpc>
            </a:pPr>
            <a:r>
              <a:rPr lang="en-US" altLang="zh-CN" sz="1400" dirty="0" smtClean="0">
                <a:solidFill>
                  <a:schemeClr val="bg1"/>
                </a:solidFill>
                <a:latin typeface="Courier New" panose="02070309020205020404" pitchFamily="49" charset="0"/>
                <a:cs typeface="Courier New" panose="02070309020205020404" pitchFamily="49" charset="0"/>
              </a:rPr>
              <a:t>Nanjing University</a:t>
            </a:r>
            <a:endParaRPr lang="en-US" sz="1400" dirty="0" smtClean="0">
              <a:solidFill>
                <a:schemeClr val="bg1"/>
              </a:solidFill>
              <a:latin typeface="Courier New" panose="02070309020205020404" pitchFamily="49" charset="0"/>
              <a:cs typeface="Courier New" panose="02070309020205020404" pitchFamily="49" charset="0"/>
            </a:endParaRPr>
          </a:p>
          <a:p>
            <a:pPr algn="ctr">
              <a:lnSpc>
                <a:spcPct val="110000"/>
              </a:lnSpc>
            </a:pPr>
            <a:r>
              <a:rPr lang="en-US" sz="1400" dirty="0" smtClean="0">
                <a:solidFill>
                  <a:schemeClr val="bg1"/>
                </a:solidFill>
                <a:latin typeface="Courier New" panose="02070309020205020404" pitchFamily="49" charset="0"/>
                <a:cs typeface="Courier New" panose="02070309020205020404" pitchFamily="49" charset="0"/>
              </a:rPr>
              <a:t>Department of Computer Science and Technology</a:t>
            </a:r>
            <a:endParaRPr lang="en-US" altLang="zh-CN" sz="1400" dirty="0" smtClean="0">
              <a:solidFill>
                <a:schemeClr val="bg1"/>
              </a:solidFill>
              <a:latin typeface="Courier New" panose="02070309020205020404" pitchFamily="49" charset="0"/>
              <a:cs typeface="Courier New" panose="02070309020205020404" pitchFamily="49" charset="0"/>
            </a:endParaRPr>
          </a:p>
          <a:p>
            <a:pPr algn="ctr">
              <a:lnSpc>
                <a:spcPct val="110000"/>
              </a:lnSpc>
            </a:pPr>
            <a:r>
              <a:rPr lang="en-US" altLang="zh-CN" sz="1400" dirty="0" smtClean="0">
                <a:solidFill>
                  <a:schemeClr val="bg1"/>
                </a:solidFill>
                <a:latin typeface="Courier New" panose="02070309020205020404" pitchFamily="49" charset="0"/>
                <a:cs typeface="Courier New" panose="02070309020205020404" pitchFamily="49" charset="0"/>
              </a:rPr>
              <a:t>Department of University Basic Computer Teaching</a:t>
            </a:r>
            <a:endParaRPr lang="zh-CN" altLang="en-US" sz="1400" dirty="0">
              <a:solidFill>
                <a:schemeClr val="bg1"/>
              </a:solidFill>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758027807"/>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zh-CN" dirty="0"/>
              <a:t>常用</a:t>
            </a:r>
            <a:r>
              <a:rPr lang="en-US" altLang="zh-CN" dirty="0"/>
              <a:t>Python</a:t>
            </a:r>
            <a:r>
              <a:rPr lang="zh-CN" altLang="zh-CN" dirty="0"/>
              <a:t>标准库函数</a:t>
            </a:r>
            <a:endParaRPr lang="zh-CN" altLang="en-US" dirty="0"/>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10</a:t>
            </a:fld>
            <a:endParaRPr lang="zh-CN" altLang="en-US" dirty="0"/>
          </a:p>
        </p:txBody>
      </p:sp>
      <p:sp>
        <p:nvSpPr>
          <p:cNvPr id="24" name="矩形 23"/>
          <p:cNvSpPr/>
          <p:nvPr/>
        </p:nvSpPr>
        <p:spPr>
          <a:xfrm>
            <a:off x="5436096" y="1736688"/>
            <a:ext cx="3024336" cy="707886"/>
          </a:xfrm>
          <a:prstGeom prst="rect">
            <a:avLst/>
          </a:prstGeom>
        </p:spPr>
        <p:txBody>
          <a:bodyPr wrap="square">
            <a:spAutoFit/>
          </a:bodyPr>
          <a:lstStyle/>
          <a:p>
            <a:r>
              <a:rPr lang="zh-CN" altLang="zh-CN" sz="2000" dirty="0">
                <a:latin typeface="微软雅黑 Light" panose="020B0502040204020203" pitchFamily="34" charset="-122"/>
                <a:ea typeface="微软雅黑 Light" panose="020B0502040204020203" pitchFamily="34" charset="-122"/>
                <a:cs typeface="Times New Roman" panose="02020603050405020304" pitchFamily="18" charset="0"/>
              </a:rPr>
              <a:t>已由系统事先</a:t>
            </a:r>
            <a:r>
              <a:rPr lang="zh-CN" altLang="zh-CN" sz="2000" dirty="0" smtClean="0">
                <a:latin typeface="微软雅黑 Light" panose="020B0502040204020203" pitchFamily="34" charset="-122"/>
                <a:ea typeface="微软雅黑 Light" panose="020B0502040204020203" pitchFamily="34" charset="-122"/>
                <a:cs typeface="Times New Roman" panose="02020603050405020304" pitchFamily="18" charset="0"/>
              </a:rPr>
              <a:t>定义</a:t>
            </a:r>
            <a:endParaRPr lang="en-US" altLang="zh-CN" sz="2000" dirty="0" smtClean="0">
              <a:latin typeface="微软雅黑 Light" panose="020B0502040204020203" pitchFamily="34" charset="-122"/>
              <a:ea typeface="微软雅黑 Light" panose="020B0502040204020203" pitchFamily="34" charset="-122"/>
              <a:cs typeface="Times New Roman" panose="02020603050405020304" pitchFamily="18" charset="0"/>
            </a:endParaRPr>
          </a:p>
          <a:p>
            <a:r>
              <a:rPr lang="zh-CN" altLang="zh-CN" sz="2000" dirty="0" smtClean="0">
                <a:latin typeface="微软雅黑 Light" panose="020B0502040204020203" pitchFamily="34" charset="-122"/>
                <a:ea typeface="微软雅黑 Light" panose="020B0502040204020203" pitchFamily="34" charset="-122"/>
                <a:cs typeface="Times New Roman" panose="02020603050405020304" pitchFamily="18" charset="0"/>
              </a:rPr>
              <a:t>使用时直接</a:t>
            </a:r>
            <a:r>
              <a:rPr lang="zh-CN" altLang="zh-CN" sz="2000" dirty="0">
                <a:latin typeface="微软雅黑 Light" panose="020B0502040204020203" pitchFamily="34" charset="-122"/>
                <a:ea typeface="微软雅黑 Light" panose="020B0502040204020203" pitchFamily="34" charset="-122"/>
                <a:cs typeface="Times New Roman" panose="02020603050405020304" pitchFamily="18" charset="0"/>
              </a:rPr>
              <a:t>导入后</a:t>
            </a:r>
            <a:r>
              <a:rPr lang="zh-CN" altLang="zh-CN" sz="2000" dirty="0" smtClean="0">
                <a:latin typeface="微软雅黑 Light" panose="020B0502040204020203" pitchFamily="34" charset="-122"/>
                <a:ea typeface="微软雅黑 Light" panose="020B0502040204020203" pitchFamily="34" charset="-122"/>
                <a:cs typeface="Times New Roman" panose="02020603050405020304" pitchFamily="18" charset="0"/>
              </a:rPr>
              <a:t>调用</a:t>
            </a:r>
            <a:r>
              <a:rPr lang="zh-CN" altLang="en-US" sz="2000" dirty="0" smtClean="0">
                <a:latin typeface="微软雅黑 Light" panose="020B0502040204020203" pitchFamily="34" charset="-122"/>
                <a:ea typeface="微软雅黑 Light" panose="020B0502040204020203" pitchFamily="34" charset="-122"/>
                <a:cs typeface="Times New Roman" panose="02020603050405020304" pitchFamily="18" charset="0"/>
              </a:rPr>
              <a:t>：</a:t>
            </a:r>
            <a:endParaRPr lang="en-US" altLang="zh-CN" sz="2000" dirty="0" smtClean="0">
              <a:latin typeface="微软雅黑 Light" panose="020B0502040204020203" pitchFamily="34" charset="-122"/>
              <a:ea typeface="微软雅黑 Light" panose="020B0502040204020203" pitchFamily="34" charset="-122"/>
              <a:cs typeface="Times New Roman" panose="02020603050405020304" pitchFamily="18" charset="0"/>
            </a:endParaRPr>
          </a:p>
        </p:txBody>
      </p:sp>
      <p:grpSp>
        <p:nvGrpSpPr>
          <p:cNvPr id="25" name="组合 24"/>
          <p:cNvGrpSpPr/>
          <p:nvPr/>
        </p:nvGrpSpPr>
        <p:grpSpPr>
          <a:xfrm>
            <a:off x="611560" y="1113725"/>
            <a:ext cx="4021067" cy="2877143"/>
            <a:chOff x="3214688" y="1915716"/>
            <a:chExt cx="2714625" cy="2022872"/>
          </a:xfrm>
        </p:grpSpPr>
        <p:sp>
          <p:nvSpPr>
            <p:cNvPr id="26" name="MH_Other_1"/>
            <p:cNvSpPr/>
            <p:nvPr>
              <p:custDataLst>
                <p:tags r:id="rId1"/>
              </p:custDataLst>
            </p:nvPr>
          </p:nvSpPr>
          <p:spPr>
            <a:xfrm>
              <a:off x="3479801" y="1915716"/>
              <a:ext cx="1071563" cy="681038"/>
            </a:xfrm>
            <a:custGeom>
              <a:avLst/>
              <a:gdLst>
                <a:gd name="connsiteX0" fmla="*/ 791544 w 900583"/>
                <a:gd name="connsiteY0" fmla="*/ 0 h 761793"/>
                <a:gd name="connsiteX1" fmla="*/ 821055 w 900583"/>
                <a:gd name="connsiteY1" fmla="*/ 35767 h 761793"/>
                <a:gd name="connsiteX2" fmla="*/ 900583 w 900583"/>
                <a:gd name="connsiteY2" fmla="*/ 296126 h 761793"/>
                <a:gd name="connsiteX3" fmla="*/ 434916 w 900583"/>
                <a:gd name="connsiteY3" fmla="*/ 761793 h 761793"/>
                <a:gd name="connsiteX4" fmla="*/ 5844 w 900583"/>
                <a:gd name="connsiteY4" fmla="*/ 477385 h 761793"/>
                <a:gd name="connsiteX5" fmla="*/ 0 w 900583"/>
                <a:gd name="connsiteY5" fmla="*/ 458561 h 761793"/>
                <a:gd name="connsiteX6" fmla="*/ 38343 w 900583"/>
                <a:gd name="connsiteY6" fmla="*/ 407286 h 761793"/>
                <a:gd name="connsiteX7" fmla="*/ 687899 w 900583"/>
                <a:gd name="connsiteY7" fmla="*/ 15818 h 761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00583" h="761793">
                  <a:moveTo>
                    <a:pt x="791544" y="0"/>
                  </a:moveTo>
                  <a:lnTo>
                    <a:pt x="821055" y="35767"/>
                  </a:lnTo>
                  <a:cubicBezTo>
                    <a:pt x="871265" y="110088"/>
                    <a:pt x="900583" y="199683"/>
                    <a:pt x="900583" y="296126"/>
                  </a:cubicBezTo>
                  <a:cubicBezTo>
                    <a:pt x="900583" y="553307"/>
                    <a:pt x="692097" y="761793"/>
                    <a:pt x="434916" y="761793"/>
                  </a:cubicBezTo>
                  <a:cubicBezTo>
                    <a:pt x="242030" y="761793"/>
                    <a:pt x="76536" y="644520"/>
                    <a:pt x="5844" y="477385"/>
                  </a:cubicBezTo>
                  <a:lnTo>
                    <a:pt x="0" y="458561"/>
                  </a:lnTo>
                  <a:lnTo>
                    <a:pt x="38343" y="407286"/>
                  </a:lnTo>
                  <a:cubicBezTo>
                    <a:pt x="200877" y="210340"/>
                    <a:pt x="428309" y="68937"/>
                    <a:pt x="687899" y="15818"/>
                  </a:cubicBezTo>
                  <a:close/>
                </a:path>
              </a:pathLst>
            </a:custGeom>
            <a:gradFill>
              <a:gsLst>
                <a:gs pos="0">
                  <a:schemeClr val="accent1">
                    <a:lumMod val="60000"/>
                    <a:lumOff val="40000"/>
                  </a:schemeClr>
                </a:gs>
                <a:gs pos="100000">
                  <a:schemeClr val="accent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spcBef>
                  <a:spcPts val="0"/>
                </a:spcBef>
                <a:spcAft>
                  <a:spcPts val="0"/>
                </a:spcAft>
                <a:defRPr/>
              </a:pPr>
              <a:r>
                <a:rPr lang="en-US" altLang="zh-CN" sz="2400" dirty="0" err="1" smtClean="0">
                  <a:solidFill>
                    <a:srgbClr val="FFFFFF"/>
                  </a:solidFill>
                </a:rPr>
                <a:t>os</a:t>
              </a:r>
              <a:endParaRPr lang="zh-CN" altLang="en-US" sz="2400" dirty="0">
                <a:solidFill>
                  <a:srgbClr val="FFFFFF"/>
                </a:solidFill>
              </a:endParaRPr>
            </a:p>
          </p:txBody>
        </p:sp>
        <p:sp>
          <p:nvSpPr>
            <p:cNvPr id="27" name="MH_Other_2"/>
            <p:cNvSpPr/>
            <p:nvPr>
              <p:custDataLst>
                <p:tags r:id="rId2"/>
              </p:custDataLst>
            </p:nvPr>
          </p:nvSpPr>
          <p:spPr>
            <a:xfrm>
              <a:off x="4592638" y="1915716"/>
              <a:ext cx="1071562" cy="681038"/>
            </a:xfrm>
            <a:custGeom>
              <a:avLst/>
              <a:gdLst>
                <a:gd name="connsiteX0" fmla="*/ 109040 w 900584"/>
                <a:gd name="connsiteY0" fmla="*/ 0 h 761794"/>
                <a:gd name="connsiteX1" fmla="*/ 212686 w 900584"/>
                <a:gd name="connsiteY1" fmla="*/ 15819 h 761794"/>
                <a:gd name="connsiteX2" fmla="*/ 862242 w 900584"/>
                <a:gd name="connsiteY2" fmla="*/ 407287 h 761794"/>
                <a:gd name="connsiteX3" fmla="*/ 900584 w 900584"/>
                <a:gd name="connsiteY3" fmla="*/ 458560 h 761794"/>
                <a:gd name="connsiteX4" fmla="*/ 894740 w 900584"/>
                <a:gd name="connsiteY4" fmla="*/ 477386 h 761794"/>
                <a:gd name="connsiteX5" fmla="*/ 465667 w 900584"/>
                <a:gd name="connsiteY5" fmla="*/ 761794 h 761794"/>
                <a:gd name="connsiteX6" fmla="*/ 0 w 900584"/>
                <a:gd name="connsiteY6" fmla="*/ 296127 h 761794"/>
                <a:gd name="connsiteX7" fmla="*/ 79529 w 900584"/>
                <a:gd name="connsiteY7" fmla="*/ 35768 h 761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00584" h="761794">
                  <a:moveTo>
                    <a:pt x="109040" y="0"/>
                  </a:moveTo>
                  <a:lnTo>
                    <a:pt x="212686" y="15819"/>
                  </a:lnTo>
                  <a:cubicBezTo>
                    <a:pt x="472276" y="68938"/>
                    <a:pt x="699708" y="210341"/>
                    <a:pt x="862242" y="407287"/>
                  </a:cubicBezTo>
                  <a:lnTo>
                    <a:pt x="900584" y="458560"/>
                  </a:lnTo>
                  <a:lnTo>
                    <a:pt x="894740" y="477386"/>
                  </a:lnTo>
                  <a:cubicBezTo>
                    <a:pt x="824048" y="644521"/>
                    <a:pt x="658553" y="761794"/>
                    <a:pt x="465667" y="761794"/>
                  </a:cubicBezTo>
                  <a:cubicBezTo>
                    <a:pt x="208486" y="761794"/>
                    <a:pt x="0" y="553308"/>
                    <a:pt x="0" y="296127"/>
                  </a:cubicBezTo>
                  <a:cubicBezTo>
                    <a:pt x="0" y="199684"/>
                    <a:pt x="29318" y="110089"/>
                    <a:pt x="79529" y="35768"/>
                  </a:cubicBezTo>
                  <a:close/>
                </a:path>
              </a:pathLst>
            </a:custGeom>
            <a:gradFill>
              <a:gsLst>
                <a:gs pos="0">
                  <a:schemeClr val="accent1">
                    <a:lumMod val="60000"/>
                    <a:lumOff val="40000"/>
                  </a:schemeClr>
                </a:gs>
                <a:gs pos="100000">
                  <a:schemeClr val="accent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spcBef>
                  <a:spcPts val="0"/>
                </a:spcBef>
                <a:spcAft>
                  <a:spcPts val="0"/>
                </a:spcAft>
                <a:defRPr/>
              </a:pPr>
              <a:r>
                <a:rPr lang="en-US" altLang="zh-CN" sz="2400" dirty="0" smtClean="0">
                  <a:solidFill>
                    <a:srgbClr val="FFFFFF"/>
                  </a:solidFill>
                </a:rPr>
                <a:t>re</a:t>
              </a:r>
              <a:endParaRPr lang="zh-CN" altLang="en-US" sz="2400" dirty="0">
                <a:solidFill>
                  <a:srgbClr val="FFFFFF"/>
                </a:solidFill>
              </a:endParaRPr>
            </a:p>
          </p:txBody>
        </p:sp>
        <p:sp>
          <p:nvSpPr>
            <p:cNvPr id="28" name="MH_Other_3"/>
            <p:cNvSpPr/>
            <p:nvPr>
              <p:custDataLst>
                <p:tags r:id="rId3"/>
              </p:custDataLst>
            </p:nvPr>
          </p:nvSpPr>
          <p:spPr>
            <a:xfrm>
              <a:off x="3214688" y="2511028"/>
              <a:ext cx="762000" cy="832247"/>
            </a:xfrm>
            <a:custGeom>
              <a:avLst/>
              <a:gdLst>
                <a:gd name="connsiteX0" fmla="*/ 174144 w 639811"/>
                <a:gd name="connsiteY0" fmla="*/ 0 h 931334"/>
                <a:gd name="connsiteX1" fmla="*/ 639811 w 639811"/>
                <a:gd name="connsiteY1" fmla="*/ 465667 h 931334"/>
                <a:gd name="connsiteX2" fmla="*/ 174144 w 639811"/>
                <a:gd name="connsiteY2" fmla="*/ 931334 h 931334"/>
                <a:gd name="connsiteX3" fmla="*/ 96448 w 639811"/>
                <a:gd name="connsiteY3" fmla="*/ 923502 h 931334"/>
                <a:gd name="connsiteX4" fmla="*/ 89535 w 639811"/>
                <a:gd name="connsiteY4" fmla="*/ 909153 h 931334"/>
                <a:gd name="connsiteX5" fmla="*/ 0 w 639811"/>
                <a:gd name="connsiteY5" fmla="*/ 465668 h 931334"/>
                <a:gd name="connsiteX6" fmla="*/ 89535 w 639811"/>
                <a:gd name="connsiteY6" fmla="*/ 22184 h 931334"/>
                <a:gd name="connsiteX7" fmla="*/ 96449 w 639811"/>
                <a:gd name="connsiteY7" fmla="*/ 7832 h 931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9811" h="931334">
                  <a:moveTo>
                    <a:pt x="174144" y="0"/>
                  </a:moveTo>
                  <a:cubicBezTo>
                    <a:pt x="431325" y="0"/>
                    <a:pt x="639811" y="208486"/>
                    <a:pt x="639811" y="465667"/>
                  </a:cubicBezTo>
                  <a:cubicBezTo>
                    <a:pt x="639811" y="722848"/>
                    <a:pt x="431325" y="931334"/>
                    <a:pt x="174144" y="931334"/>
                  </a:cubicBezTo>
                  <a:lnTo>
                    <a:pt x="96448" y="923502"/>
                  </a:lnTo>
                  <a:lnTo>
                    <a:pt x="89535" y="909153"/>
                  </a:lnTo>
                  <a:cubicBezTo>
                    <a:pt x="31881" y="772843"/>
                    <a:pt x="0" y="622979"/>
                    <a:pt x="0" y="465668"/>
                  </a:cubicBezTo>
                  <a:cubicBezTo>
                    <a:pt x="0" y="308357"/>
                    <a:pt x="31881" y="158493"/>
                    <a:pt x="89535" y="22184"/>
                  </a:cubicBezTo>
                  <a:lnTo>
                    <a:pt x="96449" y="7832"/>
                  </a:lnTo>
                  <a:close/>
                </a:path>
              </a:pathLst>
            </a:custGeom>
            <a:gradFill>
              <a:gsLst>
                <a:gs pos="0">
                  <a:schemeClr val="accent1">
                    <a:lumMod val="60000"/>
                    <a:lumOff val="40000"/>
                  </a:schemeClr>
                </a:gs>
                <a:gs pos="100000">
                  <a:schemeClr val="accent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spcBef>
                  <a:spcPts val="0"/>
                </a:spcBef>
                <a:spcAft>
                  <a:spcPts val="0"/>
                </a:spcAft>
                <a:defRPr/>
              </a:pPr>
              <a:r>
                <a:rPr lang="en-US" altLang="zh-CN" sz="2400" dirty="0" err="1" smtClean="0">
                  <a:solidFill>
                    <a:srgbClr val="FFFFFF"/>
                  </a:solidFill>
                </a:rPr>
                <a:t>datetime</a:t>
              </a:r>
              <a:endParaRPr lang="zh-CN" altLang="en-US" sz="2400" dirty="0">
                <a:solidFill>
                  <a:srgbClr val="FFFFFF"/>
                </a:solidFill>
              </a:endParaRPr>
            </a:p>
          </p:txBody>
        </p:sp>
        <p:sp>
          <p:nvSpPr>
            <p:cNvPr id="29" name="MH_Other_4"/>
            <p:cNvSpPr/>
            <p:nvPr>
              <p:custDataLst>
                <p:tags r:id="rId4"/>
              </p:custDataLst>
            </p:nvPr>
          </p:nvSpPr>
          <p:spPr>
            <a:xfrm>
              <a:off x="5167313" y="2511028"/>
              <a:ext cx="762000" cy="832247"/>
            </a:xfrm>
            <a:custGeom>
              <a:avLst/>
              <a:gdLst>
                <a:gd name="connsiteX0" fmla="*/ 465667 w 639813"/>
                <a:gd name="connsiteY0" fmla="*/ 0 h 931334"/>
                <a:gd name="connsiteX1" fmla="*/ 543365 w 639813"/>
                <a:gd name="connsiteY1" fmla="*/ 7833 h 931334"/>
                <a:gd name="connsiteX2" fmla="*/ 550278 w 639813"/>
                <a:gd name="connsiteY2" fmla="*/ 22184 h 931334"/>
                <a:gd name="connsiteX3" fmla="*/ 639813 w 639813"/>
                <a:gd name="connsiteY3" fmla="*/ 465668 h 931334"/>
                <a:gd name="connsiteX4" fmla="*/ 550278 w 639813"/>
                <a:gd name="connsiteY4" fmla="*/ 909153 h 931334"/>
                <a:gd name="connsiteX5" fmla="*/ 543366 w 639813"/>
                <a:gd name="connsiteY5" fmla="*/ 923502 h 931334"/>
                <a:gd name="connsiteX6" fmla="*/ 465667 w 639813"/>
                <a:gd name="connsiteY6" fmla="*/ 931334 h 931334"/>
                <a:gd name="connsiteX7" fmla="*/ 0 w 639813"/>
                <a:gd name="connsiteY7" fmla="*/ 465667 h 931334"/>
                <a:gd name="connsiteX8" fmla="*/ 465667 w 639813"/>
                <a:gd name="connsiteY8" fmla="*/ 0 h 931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9813" h="931334">
                  <a:moveTo>
                    <a:pt x="465667" y="0"/>
                  </a:moveTo>
                  <a:lnTo>
                    <a:pt x="543365" y="7833"/>
                  </a:lnTo>
                  <a:lnTo>
                    <a:pt x="550278" y="22184"/>
                  </a:lnTo>
                  <a:cubicBezTo>
                    <a:pt x="607932" y="158493"/>
                    <a:pt x="639813" y="308357"/>
                    <a:pt x="639813" y="465668"/>
                  </a:cubicBezTo>
                  <a:cubicBezTo>
                    <a:pt x="639813" y="622979"/>
                    <a:pt x="607932" y="772843"/>
                    <a:pt x="550278" y="909153"/>
                  </a:cubicBezTo>
                  <a:lnTo>
                    <a:pt x="543366" y="923502"/>
                  </a:lnTo>
                  <a:lnTo>
                    <a:pt x="465667" y="931334"/>
                  </a:lnTo>
                  <a:cubicBezTo>
                    <a:pt x="208486" y="931334"/>
                    <a:pt x="0" y="722848"/>
                    <a:pt x="0" y="465667"/>
                  </a:cubicBezTo>
                  <a:cubicBezTo>
                    <a:pt x="0" y="208486"/>
                    <a:pt x="208486" y="0"/>
                    <a:pt x="465667" y="0"/>
                  </a:cubicBezTo>
                  <a:close/>
                </a:path>
              </a:pathLst>
            </a:custGeom>
            <a:gradFill>
              <a:gsLst>
                <a:gs pos="0">
                  <a:schemeClr val="accent1">
                    <a:lumMod val="60000"/>
                    <a:lumOff val="40000"/>
                  </a:schemeClr>
                </a:gs>
                <a:gs pos="100000">
                  <a:schemeClr val="accent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spcBef>
                  <a:spcPts val="0"/>
                </a:spcBef>
                <a:spcAft>
                  <a:spcPts val="0"/>
                </a:spcAft>
                <a:defRPr/>
              </a:pPr>
              <a:r>
                <a:rPr lang="en-US" altLang="zh-CN" sz="2400" dirty="0" smtClean="0">
                  <a:solidFill>
                    <a:srgbClr val="FFFFFF"/>
                  </a:solidFill>
                </a:rPr>
                <a:t>sys</a:t>
              </a:r>
              <a:endParaRPr lang="zh-CN" altLang="en-US" sz="2400" dirty="0">
                <a:solidFill>
                  <a:srgbClr val="FFFFFF"/>
                </a:solidFill>
              </a:endParaRPr>
            </a:p>
          </p:txBody>
        </p:sp>
        <p:sp>
          <p:nvSpPr>
            <p:cNvPr id="30" name="MH_Other_5"/>
            <p:cNvSpPr/>
            <p:nvPr>
              <p:custDataLst>
                <p:tags r:id="rId5"/>
              </p:custDataLst>
            </p:nvPr>
          </p:nvSpPr>
          <p:spPr>
            <a:xfrm>
              <a:off x="3479801" y="3257550"/>
              <a:ext cx="1071563" cy="681038"/>
            </a:xfrm>
            <a:custGeom>
              <a:avLst/>
              <a:gdLst>
                <a:gd name="connsiteX0" fmla="*/ 434916 w 900583"/>
                <a:gd name="connsiteY0" fmla="*/ 0 h 761796"/>
                <a:gd name="connsiteX1" fmla="*/ 900583 w 900583"/>
                <a:gd name="connsiteY1" fmla="*/ 465667 h 761796"/>
                <a:gd name="connsiteX2" fmla="*/ 821055 w 900583"/>
                <a:gd name="connsiteY2" fmla="*/ 726026 h 761796"/>
                <a:gd name="connsiteX3" fmla="*/ 791542 w 900583"/>
                <a:gd name="connsiteY3" fmla="*/ 761796 h 761796"/>
                <a:gd name="connsiteX4" fmla="*/ 687899 w 900583"/>
                <a:gd name="connsiteY4" fmla="*/ 745978 h 761796"/>
                <a:gd name="connsiteX5" fmla="*/ 38343 w 900583"/>
                <a:gd name="connsiteY5" fmla="*/ 354510 h 761796"/>
                <a:gd name="connsiteX6" fmla="*/ 0 w 900583"/>
                <a:gd name="connsiteY6" fmla="*/ 303234 h 761796"/>
                <a:gd name="connsiteX7" fmla="*/ 5844 w 900583"/>
                <a:gd name="connsiteY7" fmla="*/ 284409 h 761796"/>
                <a:gd name="connsiteX8" fmla="*/ 434916 w 900583"/>
                <a:gd name="connsiteY8" fmla="*/ 0 h 761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0583" h="761796">
                  <a:moveTo>
                    <a:pt x="434916" y="0"/>
                  </a:moveTo>
                  <a:cubicBezTo>
                    <a:pt x="692097" y="0"/>
                    <a:pt x="900583" y="208486"/>
                    <a:pt x="900583" y="465667"/>
                  </a:cubicBezTo>
                  <a:cubicBezTo>
                    <a:pt x="900583" y="562110"/>
                    <a:pt x="871265" y="651705"/>
                    <a:pt x="821055" y="726026"/>
                  </a:cubicBezTo>
                  <a:lnTo>
                    <a:pt x="791542" y="761796"/>
                  </a:lnTo>
                  <a:lnTo>
                    <a:pt x="687899" y="745978"/>
                  </a:lnTo>
                  <a:cubicBezTo>
                    <a:pt x="428309" y="692858"/>
                    <a:pt x="200877" y="551455"/>
                    <a:pt x="38343" y="354510"/>
                  </a:cubicBezTo>
                  <a:lnTo>
                    <a:pt x="0" y="303234"/>
                  </a:lnTo>
                  <a:lnTo>
                    <a:pt x="5844" y="284409"/>
                  </a:lnTo>
                  <a:cubicBezTo>
                    <a:pt x="76536" y="117274"/>
                    <a:pt x="242030" y="0"/>
                    <a:pt x="434916" y="0"/>
                  </a:cubicBezTo>
                  <a:close/>
                </a:path>
              </a:pathLst>
            </a:custGeom>
            <a:gradFill>
              <a:gsLst>
                <a:gs pos="0">
                  <a:schemeClr val="accent1">
                    <a:lumMod val="60000"/>
                    <a:lumOff val="40000"/>
                  </a:schemeClr>
                </a:gs>
                <a:gs pos="100000">
                  <a:schemeClr val="accent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spcBef>
                  <a:spcPts val="0"/>
                </a:spcBef>
                <a:spcAft>
                  <a:spcPts val="0"/>
                </a:spcAft>
                <a:defRPr/>
              </a:pPr>
              <a:r>
                <a:rPr lang="en-US" altLang="zh-CN" sz="2400" dirty="0" smtClean="0">
                  <a:solidFill>
                    <a:srgbClr val="FFFFFF"/>
                  </a:solidFill>
                </a:rPr>
                <a:t>random</a:t>
              </a:r>
              <a:endParaRPr lang="zh-CN" altLang="en-US" sz="2400" dirty="0">
                <a:solidFill>
                  <a:srgbClr val="FFFFFF"/>
                </a:solidFill>
              </a:endParaRPr>
            </a:p>
          </p:txBody>
        </p:sp>
        <p:sp>
          <p:nvSpPr>
            <p:cNvPr id="31" name="MH_Other_6"/>
            <p:cNvSpPr/>
            <p:nvPr>
              <p:custDataLst>
                <p:tags r:id="rId6"/>
              </p:custDataLst>
            </p:nvPr>
          </p:nvSpPr>
          <p:spPr>
            <a:xfrm>
              <a:off x="4592638" y="3257550"/>
              <a:ext cx="1071562" cy="681038"/>
            </a:xfrm>
            <a:custGeom>
              <a:avLst/>
              <a:gdLst>
                <a:gd name="connsiteX0" fmla="*/ 465667 w 900584"/>
                <a:gd name="connsiteY0" fmla="*/ 0 h 761796"/>
                <a:gd name="connsiteX1" fmla="*/ 894740 w 900584"/>
                <a:gd name="connsiteY1" fmla="*/ 284409 h 761796"/>
                <a:gd name="connsiteX2" fmla="*/ 900584 w 900584"/>
                <a:gd name="connsiteY2" fmla="*/ 303236 h 761796"/>
                <a:gd name="connsiteX3" fmla="*/ 862242 w 900584"/>
                <a:gd name="connsiteY3" fmla="*/ 354510 h 761796"/>
                <a:gd name="connsiteX4" fmla="*/ 212686 w 900584"/>
                <a:gd name="connsiteY4" fmla="*/ 745978 h 761796"/>
                <a:gd name="connsiteX5" fmla="*/ 109041 w 900584"/>
                <a:gd name="connsiteY5" fmla="*/ 761796 h 761796"/>
                <a:gd name="connsiteX6" fmla="*/ 79529 w 900584"/>
                <a:gd name="connsiteY6" fmla="*/ 726026 h 761796"/>
                <a:gd name="connsiteX7" fmla="*/ 0 w 900584"/>
                <a:gd name="connsiteY7" fmla="*/ 465667 h 761796"/>
                <a:gd name="connsiteX8" fmla="*/ 465667 w 900584"/>
                <a:gd name="connsiteY8" fmla="*/ 0 h 761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0584" h="761796">
                  <a:moveTo>
                    <a:pt x="465667" y="0"/>
                  </a:moveTo>
                  <a:cubicBezTo>
                    <a:pt x="658553" y="0"/>
                    <a:pt x="824048" y="117274"/>
                    <a:pt x="894740" y="284409"/>
                  </a:cubicBezTo>
                  <a:lnTo>
                    <a:pt x="900584" y="303236"/>
                  </a:lnTo>
                  <a:lnTo>
                    <a:pt x="862242" y="354510"/>
                  </a:lnTo>
                  <a:cubicBezTo>
                    <a:pt x="699708" y="551455"/>
                    <a:pt x="472276" y="692858"/>
                    <a:pt x="212686" y="745978"/>
                  </a:cubicBezTo>
                  <a:lnTo>
                    <a:pt x="109041" y="761796"/>
                  </a:lnTo>
                  <a:lnTo>
                    <a:pt x="79529" y="726026"/>
                  </a:lnTo>
                  <a:cubicBezTo>
                    <a:pt x="29318" y="651705"/>
                    <a:pt x="0" y="562110"/>
                    <a:pt x="0" y="465667"/>
                  </a:cubicBezTo>
                  <a:cubicBezTo>
                    <a:pt x="0" y="208486"/>
                    <a:pt x="208486" y="0"/>
                    <a:pt x="465667" y="0"/>
                  </a:cubicBezTo>
                  <a:close/>
                </a:path>
              </a:pathLst>
            </a:custGeom>
            <a:gradFill>
              <a:gsLst>
                <a:gs pos="0">
                  <a:schemeClr val="accent1">
                    <a:lumMod val="60000"/>
                    <a:lumOff val="40000"/>
                  </a:schemeClr>
                </a:gs>
                <a:gs pos="100000">
                  <a:schemeClr val="accent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spcBef>
                  <a:spcPts val="0"/>
                </a:spcBef>
                <a:spcAft>
                  <a:spcPts val="0"/>
                </a:spcAft>
                <a:defRPr/>
              </a:pPr>
              <a:r>
                <a:rPr lang="en-US" altLang="zh-CN" sz="2400" dirty="0" smtClean="0">
                  <a:solidFill>
                    <a:srgbClr val="FFFFFF"/>
                  </a:solidFill>
                </a:rPr>
                <a:t>math</a:t>
              </a:r>
              <a:endParaRPr lang="zh-CN" altLang="en-US" sz="2400" dirty="0">
                <a:solidFill>
                  <a:srgbClr val="FFFFFF"/>
                </a:solidFill>
              </a:endParaRPr>
            </a:p>
          </p:txBody>
        </p:sp>
      </p:grpSp>
      <p:sp>
        <p:nvSpPr>
          <p:cNvPr id="2" name="矩形 1"/>
          <p:cNvSpPr/>
          <p:nvPr/>
        </p:nvSpPr>
        <p:spPr>
          <a:xfrm>
            <a:off x="5553236" y="2643758"/>
            <a:ext cx="2619164" cy="646331"/>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r>
              <a:rPr lang="zh-CN" altLang="en-US" i="1" dirty="0">
                <a:solidFill>
                  <a:schemeClr val="tx1"/>
                </a:solidFill>
                <a:latin typeface="微软雅黑 Light" panose="020B0502040204020203" pitchFamily="34" charset="-122"/>
                <a:ea typeface="微软雅黑 Light" panose="020B0502040204020203" pitchFamily="34" charset="-122"/>
              </a:rPr>
              <a:t>模块名</a:t>
            </a:r>
            <a:r>
              <a:rPr lang="en-US" altLang="zh-CN" i="1" dirty="0">
                <a:solidFill>
                  <a:schemeClr val="tx1"/>
                </a:solidFill>
                <a:latin typeface="微软雅黑 Light" panose="020B0502040204020203" pitchFamily="34" charset="-122"/>
                <a:ea typeface="微软雅黑 Light" panose="020B0502040204020203" pitchFamily="34" charset="-122"/>
              </a:rPr>
              <a:t>.</a:t>
            </a:r>
            <a:r>
              <a:rPr lang="zh-CN" altLang="en-US" i="1" dirty="0">
                <a:solidFill>
                  <a:schemeClr val="tx1"/>
                </a:solidFill>
                <a:latin typeface="微软雅黑 Light" panose="020B0502040204020203" pitchFamily="34" charset="-122"/>
                <a:ea typeface="微软雅黑 Light" panose="020B0502040204020203" pitchFamily="34" charset="-122"/>
              </a:rPr>
              <a:t>函数名</a:t>
            </a:r>
            <a:r>
              <a:rPr lang="en-US" altLang="zh-CN" i="1" dirty="0">
                <a:solidFill>
                  <a:schemeClr val="tx1"/>
                </a:solidFill>
                <a:latin typeface="微软雅黑 Light" panose="020B0502040204020203" pitchFamily="34" charset="-122"/>
                <a:ea typeface="微软雅黑 Light" panose="020B0502040204020203" pitchFamily="34" charset="-122"/>
              </a:rPr>
              <a:t>(</a:t>
            </a:r>
            <a:r>
              <a:rPr lang="zh-CN" altLang="en-US" i="1" dirty="0">
                <a:solidFill>
                  <a:schemeClr val="tx1"/>
                </a:solidFill>
                <a:latin typeface="微软雅黑 Light" panose="020B0502040204020203" pitchFamily="34" charset="-122"/>
                <a:ea typeface="微软雅黑 Light" panose="020B0502040204020203" pitchFamily="34" charset="-122"/>
              </a:rPr>
              <a:t>参数表</a:t>
            </a:r>
            <a:r>
              <a:rPr lang="en-US" altLang="zh-CN" i="1" dirty="0">
                <a:solidFill>
                  <a:schemeClr val="tx1"/>
                </a:solidFill>
                <a:latin typeface="微软雅黑 Light" panose="020B0502040204020203" pitchFamily="34" charset="-122"/>
                <a:ea typeface="微软雅黑 Light" panose="020B0502040204020203" pitchFamily="34" charset="-122"/>
              </a:rPr>
              <a:t>)</a:t>
            </a:r>
          </a:p>
          <a:p>
            <a:r>
              <a:rPr lang="zh-CN" altLang="zh-CN" i="1" dirty="0">
                <a:solidFill>
                  <a:schemeClr val="tx1"/>
                </a:solidFill>
                <a:latin typeface="微软雅黑 Light" panose="020B0502040204020203" pitchFamily="34" charset="-122"/>
                <a:ea typeface="微软雅黑 Light" panose="020B0502040204020203" pitchFamily="34" charset="-122"/>
              </a:rPr>
              <a:t>函数名</a:t>
            </a:r>
            <a:r>
              <a:rPr lang="en-US" altLang="zh-CN" i="1" dirty="0">
                <a:solidFill>
                  <a:schemeClr val="tx1"/>
                </a:solidFill>
                <a:latin typeface="微软雅黑 Light" panose="020B0502040204020203" pitchFamily="34" charset="-122"/>
                <a:ea typeface="微软雅黑 Light" panose="020B0502040204020203" pitchFamily="34" charset="-122"/>
              </a:rPr>
              <a:t>(</a:t>
            </a:r>
            <a:r>
              <a:rPr lang="zh-CN" altLang="zh-CN" i="1" dirty="0">
                <a:solidFill>
                  <a:schemeClr val="tx1"/>
                </a:solidFill>
                <a:latin typeface="微软雅黑 Light" panose="020B0502040204020203" pitchFamily="34" charset="-122"/>
                <a:ea typeface="微软雅黑 Light" panose="020B0502040204020203" pitchFamily="34" charset="-122"/>
              </a:rPr>
              <a:t>参数表</a:t>
            </a:r>
            <a:r>
              <a:rPr lang="en-US" altLang="zh-CN" i="1" dirty="0">
                <a:solidFill>
                  <a:schemeClr val="tx1"/>
                </a:solidFill>
                <a:latin typeface="微软雅黑 Light" panose="020B0502040204020203" pitchFamily="34" charset="-122"/>
                <a:ea typeface="微软雅黑 Light" panose="020B0502040204020203" pitchFamily="34" charset="-122"/>
              </a:rPr>
              <a:t>)</a:t>
            </a:r>
            <a:endParaRPr lang="zh-CN" altLang="en-US" i="1" dirty="0">
              <a:solidFill>
                <a:schemeClr val="tx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154216735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6.2.1 </a:t>
            </a:r>
            <a:r>
              <a:rPr lang="en-US" altLang="zh-CN" cap="none" dirty="0" err="1" smtClean="0"/>
              <a:t>os</a:t>
            </a:r>
            <a:r>
              <a:rPr lang="zh-CN" altLang="zh-CN" dirty="0" smtClean="0"/>
              <a:t>模块</a:t>
            </a:r>
            <a:r>
              <a:rPr lang="zh-CN" altLang="zh-CN" dirty="0"/>
              <a:t>中的函数</a:t>
            </a:r>
            <a:endParaRPr lang="zh-CN" altLang="en-US" dirty="0"/>
          </a:p>
        </p:txBody>
      </p:sp>
      <p:sp>
        <p:nvSpPr>
          <p:cNvPr id="5" name="文本占位符 4"/>
          <p:cNvSpPr>
            <a:spLocks noGrp="1"/>
          </p:cNvSpPr>
          <p:nvPr>
            <p:ph type="body" idx="1"/>
          </p:nvPr>
        </p:nvSpPr>
        <p:spPr/>
        <p:txBody>
          <a:bodyPr/>
          <a:lstStyle/>
          <a:p>
            <a:endParaRPr lang="zh-CN" altLang="en-US"/>
          </a:p>
        </p:txBody>
      </p:sp>
      <p:sp>
        <p:nvSpPr>
          <p:cNvPr id="3" name="灯片编号占位符 2"/>
          <p:cNvSpPr>
            <a:spLocks noGrp="1"/>
          </p:cNvSpPr>
          <p:nvPr>
            <p:ph type="sldNum" sz="quarter" idx="4"/>
          </p:nvPr>
        </p:nvSpPr>
        <p:spPr/>
        <p:txBody>
          <a:bodyPr/>
          <a:lstStyle/>
          <a:p>
            <a:fld id="{D18B1CCC-5B4E-41DC-9FD8-30B8F0069F97}" type="slidenum">
              <a:rPr lang="zh-CN" altLang="en-US" smtClean="0"/>
              <a:pPr/>
              <a:t>11</a:t>
            </a:fld>
            <a:endParaRPr lang="zh-CN" altLang="en-US" dirty="0"/>
          </a:p>
        </p:txBody>
      </p:sp>
    </p:spTree>
    <p:extLst>
      <p:ext uri="{BB962C8B-B14F-4D97-AF65-F5344CB8AC3E}">
        <p14:creationId xmlns:p14="http://schemas.microsoft.com/office/powerpoint/2010/main" val="320485479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err="1" smtClean="0"/>
              <a:t>os</a:t>
            </a:r>
            <a:r>
              <a:rPr lang="zh-CN" altLang="en-US" dirty="0" smtClean="0"/>
              <a:t>模块中</a:t>
            </a:r>
            <a:r>
              <a:rPr lang="zh-CN" altLang="zh-CN" dirty="0" smtClean="0"/>
              <a:t>常用</a:t>
            </a:r>
            <a:r>
              <a:rPr lang="zh-CN" altLang="zh-CN" dirty="0"/>
              <a:t>的处理文件及目录的函数</a:t>
            </a:r>
            <a:endParaRPr lang="zh-CN" altLang="en-US" dirty="0"/>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12</a:t>
            </a:fld>
            <a:endParaRPr lang="zh-CN" altLang="en-US" dirty="0"/>
          </a:p>
        </p:txBody>
      </p:sp>
      <p:grpSp>
        <p:nvGrpSpPr>
          <p:cNvPr id="7" name="组合 6"/>
          <p:cNvGrpSpPr/>
          <p:nvPr/>
        </p:nvGrpSpPr>
        <p:grpSpPr>
          <a:xfrm>
            <a:off x="1355702" y="1635651"/>
            <a:ext cx="3928263" cy="2662314"/>
            <a:chOff x="-2523191" y="2046733"/>
            <a:chExt cx="4960654" cy="2760906"/>
          </a:xfrm>
        </p:grpSpPr>
        <p:sp>
          <p:nvSpPr>
            <p:cNvPr id="8" name="任意多边形 7"/>
            <p:cNvSpPr/>
            <p:nvPr/>
          </p:nvSpPr>
          <p:spPr>
            <a:xfrm>
              <a:off x="-2523191" y="2046733"/>
              <a:ext cx="4960654" cy="2760906"/>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altLang="zh-CN" sz="2000" dirty="0" smtClean="0"/>
            </a:p>
            <a:p>
              <a:r>
                <a:rPr lang="en-US" altLang="zh-CN" sz="2000" dirty="0" smtClean="0"/>
                <a:t>&gt;&gt;&gt; </a:t>
              </a:r>
              <a:r>
                <a:rPr lang="en-US" altLang="zh-CN" sz="2000" dirty="0">
                  <a:solidFill>
                    <a:schemeClr val="accent6"/>
                  </a:solidFill>
                </a:rPr>
                <a:t>import</a:t>
              </a:r>
              <a:r>
                <a:rPr lang="en-US" altLang="zh-CN" sz="2000" dirty="0"/>
                <a:t> </a:t>
              </a:r>
              <a:r>
                <a:rPr lang="en-US" altLang="zh-CN" sz="2000" dirty="0" err="1"/>
                <a:t>os</a:t>
              </a:r>
              <a:endParaRPr lang="en-US" altLang="zh-CN" sz="2000" dirty="0"/>
            </a:p>
            <a:p>
              <a:r>
                <a:rPr lang="en-US" altLang="zh-CN" sz="2000" dirty="0"/>
                <a:t>&gt;&gt;&gt; </a:t>
              </a:r>
              <a:r>
                <a:rPr lang="en-US" altLang="zh-CN" sz="2000" dirty="0" err="1"/>
                <a:t>os.getcwd</a:t>
              </a:r>
              <a:r>
                <a:rPr lang="en-US" altLang="zh-CN" sz="2000" dirty="0"/>
                <a:t>()	</a:t>
              </a:r>
              <a:endParaRPr lang="zh-CN" altLang="en-US" sz="2000" dirty="0">
                <a:solidFill>
                  <a:srgbClr val="C00000"/>
                </a:solidFill>
              </a:endParaRPr>
            </a:p>
            <a:p>
              <a:r>
                <a:rPr lang="en-US" altLang="zh-CN" sz="2000" dirty="0">
                  <a:solidFill>
                    <a:srgbClr val="0070C0"/>
                  </a:solidFill>
                </a:rPr>
                <a:t>'C:\\WINDOWS\\system32'</a:t>
              </a:r>
            </a:p>
            <a:p>
              <a:r>
                <a:rPr lang="en-US" altLang="zh-CN" sz="2000" dirty="0"/>
                <a:t>&gt;&gt;&gt; path = </a:t>
              </a:r>
              <a:r>
                <a:rPr lang="en-US" altLang="zh-CN" sz="2000" dirty="0">
                  <a:solidFill>
                    <a:schemeClr val="accent3"/>
                  </a:solidFill>
                </a:rPr>
                <a:t>'d:\\temp'</a:t>
              </a:r>
            </a:p>
            <a:p>
              <a:r>
                <a:rPr lang="en-US" altLang="zh-CN" sz="2000" dirty="0"/>
                <a:t>&gt;&gt;&gt; </a:t>
              </a:r>
              <a:r>
                <a:rPr lang="en-US" altLang="zh-CN" sz="2000" dirty="0" err="1"/>
                <a:t>os.chdir</a:t>
              </a:r>
              <a:r>
                <a:rPr lang="en-US" altLang="zh-CN" sz="2000" dirty="0"/>
                <a:t>(path</a:t>
              </a:r>
              <a:r>
                <a:rPr lang="en-US" altLang="zh-CN" sz="2000" dirty="0" smtClean="0"/>
                <a:t>)</a:t>
              </a:r>
            </a:p>
            <a:p>
              <a:r>
                <a:rPr lang="en-US" altLang="zh-CN" sz="2000" dirty="0"/>
                <a:t>&gt;&gt;&gt; </a:t>
              </a:r>
              <a:r>
                <a:rPr lang="en-US" altLang="zh-CN" sz="2000" dirty="0" err="1"/>
                <a:t>os.listdir</a:t>
              </a:r>
              <a:r>
                <a:rPr lang="en-US" altLang="zh-CN" sz="2000" dirty="0"/>
                <a:t>(path</a:t>
              </a:r>
              <a:r>
                <a:rPr lang="en-US" altLang="zh-CN" sz="2000" dirty="0" smtClean="0"/>
                <a:t>)</a:t>
              </a:r>
              <a:endParaRPr lang="en-US" altLang="zh-CN" sz="2000" dirty="0"/>
            </a:p>
            <a:p>
              <a:r>
                <a:rPr lang="en-US" altLang="zh-CN" sz="2000" dirty="0">
                  <a:solidFill>
                    <a:srgbClr val="0070C0"/>
                  </a:solidFill>
                </a:rPr>
                <a:t>[</a:t>
              </a:r>
              <a:r>
                <a:rPr lang="en-US" altLang="zh-CN" sz="2000" dirty="0" smtClean="0">
                  <a:solidFill>
                    <a:srgbClr val="0070C0"/>
                  </a:solidFill>
                </a:rPr>
                <a:t>'act.txt', '</a:t>
              </a:r>
              <a:r>
                <a:rPr lang="en-US" altLang="zh-CN" sz="2000" dirty="0" err="1" smtClean="0">
                  <a:solidFill>
                    <a:srgbClr val="0070C0"/>
                  </a:solidFill>
                </a:rPr>
                <a:t>awc</a:t>
              </a:r>
              <a:r>
                <a:rPr lang="en-US" altLang="zh-CN" sz="2000" dirty="0" smtClean="0">
                  <a:solidFill>
                    <a:srgbClr val="0070C0"/>
                  </a:solidFill>
                </a:rPr>
                <a:t>', </a:t>
              </a:r>
              <a:r>
                <a:rPr lang="en-US" altLang="zh-CN" sz="2000" dirty="0">
                  <a:solidFill>
                    <a:srgbClr val="0070C0"/>
                  </a:solidFill>
                </a:rPr>
                <a:t>…, </a:t>
              </a:r>
              <a:r>
                <a:rPr lang="en-US" altLang="zh-CN" sz="2000" dirty="0" smtClean="0">
                  <a:solidFill>
                    <a:srgbClr val="0070C0"/>
                  </a:solidFill>
                </a:rPr>
                <a:t>'web</a:t>
              </a:r>
              <a:r>
                <a:rPr lang="en-US" altLang="zh-CN" sz="2000" dirty="0">
                  <a:solidFill>
                    <a:srgbClr val="0070C0"/>
                  </a:solidFill>
                </a:rPr>
                <a:t>'</a:t>
              </a:r>
              <a:r>
                <a:rPr lang="en-US" altLang="zh-CN" sz="2000" dirty="0" smtClean="0">
                  <a:solidFill>
                    <a:srgbClr val="0070C0"/>
                  </a:solidFill>
                </a:rPr>
                <a:t>, 'write.exe</a:t>
              </a:r>
              <a:r>
                <a:rPr lang="en-US" altLang="zh-CN" sz="2000" dirty="0">
                  <a:solidFill>
                    <a:srgbClr val="0070C0"/>
                  </a:solidFill>
                </a:rPr>
                <a:t>'</a:t>
              </a:r>
              <a:r>
                <a:rPr lang="en-US" altLang="zh-CN" sz="2000" dirty="0" smtClean="0">
                  <a:solidFill>
                    <a:srgbClr val="0070C0"/>
                  </a:solidFill>
                </a:rPr>
                <a:t>]</a:t>
              </a:r>
              <a:endParaRPr lang="en-US" altLang="zh-CN" sz="2000" dirty="0">
                <a:solidFill>
                  <a:srgbClr val="0070C0"/>
                </a:solidFill>
              </a:endParaRPr>
            </a:p>
          </p:txBody>
        </p:sp>
        <p:sp>
          <p:nvSpPr>
            <p:cNvPr id="9" name="椭圆形标注 8"/>
            <p:cNvSpPr/>
            <p:nvPr/>
          </p:nvSpPr>
          <p:spPr>
            <a:xfrm>
              <a:off x="-2341326" y="2100506"/>
              <a:ext cx="777759" cy="300745"/>
            </a:xfrm>
            <a:prstGeom prst="wedgeEllipseCallout">
              <a:avLst/>
            </a:prstGeom>
            <a:ln w="19050"/>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b="1" dirty="0">
                  <a:solidFill>
                    <a:schemeClr val="accent6"/>
                  </a:solidFill>
                </a:rPr>
                <a:t>S</a:t>
              </a:r>
              <a:r>
                <a:rPr lang="en-US" altLang="zh-CN" sz="600" dirty="0">
                  <a:solidFill>
                    <a:schemeClr val="accent6"/>
                  </a:solidFill>
                </a:rPr>
                <a:t>ource</a:t>
              </a:r>
              <a:endParaRPr lang="zh-CN" altLang="en-US" sz="600" dirty="0">
                <a:solidFill>
                  <a:schemeClr val="accent6"/>
                </a:solidFill>
              </a:endParaRPr>
            </a:p>
          </p:txBody>
        </p:sp>
      </p:grpSp>
      <p:sp>
        <p:nvSpPr>
          <p:cNvPr id="11" name="矩形 10"/>
          <p:cNvSpPr/>
          <p:nvPr/>
        </p:nvSpPr>
        <p:spPr>
          <a:xfrm>
            <a:off x="457200" y="969574"/>
            <a:ext cx="891392" cy="427737"/>
          </a:xfrm>
          <a:prstGeom prst="rect">
            <a:avLst/>
          </a:prstGeom>
          <a:solidFill>
            <a:schemeClr val="tx2">
              <a:lumMod val="20000"/>
              <a:lumOff val="80000"/>
            </a:schemeClr>
          </a:solidFill>
          <a:effectLst>
            <a:outerShdw blurRad="50800" dist="38100" dir="2700000" algn="tl" rotWithShape="0">
              <a:prstClr val="black">
                <a:alpha val="40000"/>
              </a:prstClr>
            </a:outerShdw>
          </a:effectLst>
        </p:spPr>
        <p:txBody>
          <a:bodyPr wrap="square" tIns="46800" bIns="72000">
            <a:spAutoFit/>
          </a:bodyPr>
          <a:lstStyle/>
          <a:p>
            <a:r>
              <a:rPr lang="en-US" altLang="zh-CN" sz="2000" dirty="0" err="1">
                <a:latin typeface="微软雅黑 Light" panose="020B0502040204020203" pitchFamily="34" charset="-122"/>
                <a:ea typeface="微软雅黑 Light" panose="020B0502040204020203" pitchFamily="34" charset="-122"/>
              </a:rPr>
              <a:t>dir</a:t>
            </a:r>
            <a:r>
              <a:rPr lang="en-US" altLang="zh-CN" sz="2000" dirty="0">
                <a:latin typeface="微软雅黑 Light" panose="020B0502040204020203" pitchFamily="34" charset="-122"/>
                <a:ea typeface="微软雅黑 Light" panose="020B0502040204020203" pitchFamily="34" charset="-122"/>
              </a:rPr>
              <a:t>(</a:t>
            </a:r>
            <a:r>
              <a:rPr lang="en-US" altLang="zh-CN" sz="2000" dirty="0" err="1">
                <a:latin typeface="微软雅黑 Light" panose="020B0502040204020203" pitchFamily="34" charset="-122"/>
                <a:ea typeface="微软雅黑 Light" panose="020B0502040204020203" pitchFamily="34" charset="-122"/>
              </a:rPr>
              <a:t>os</a:t>
            </a:r>
            <a:r>
              <a:rPr lang="en-US" altLang="zh-CN" sz="2000" dirty="0">
                <a:latin typeface="微软雅黑 Light" panose="020B0502040204020203" pitchFamily="34" charset="-122"/>
                <a:ea typeface="微软雅黑 Light" panose="020B0502040204020203" pitchFamily="34" charset="-122"/>
              </a:rPr>
              <a:t>)</a:t>
            </a:r>
          </a:p>
        </p:txBody>
      </p:sp>
      <p:grpSp>
        <p:nvGrpSpPr>
          <p:cNvPr id="12" name="组合 11"/>
          <p:cNvGrpSpPr/>
          <p:nvPr/>
        </p:nvGrpSpPr>
        <p:grpSpPr>
          <a:xfrm>
            <a:off x="4743905" y="1166807"/>
            <a:ext cx="4248472" cy="2354127"/>
            <a:chOff x="-2523191" y="2046733"/>
            <a:chExt cx="5365017" cy="2441307"/>
          </a:xfrm>
        </p:grpSpPr>
        <p:sp>
          <p:nvSpPr>
            <p:cNvPr id="13" name="任意多边形 12"/>
            <p:cNvSpPr/>
            <p:nvPr/>
          </p:nvSpPr>
          <p:spPr>
            <a:xfrm>
              <a:off x="-2523191" y="2046733"/>
              <a:ext cx="5365017" cy="2441307"/>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altLang="zh-CN" sz="1200" dirty="0"/>
            </a:p>
            <a:p>
              <a:endParaRPr lang="en-US" altLang="zh-CN" sz="1200" dirty="0"/>
            </a:p>
            <a:p>
              <a:r>
                <a:rPr lang="en-US" altLang="zh-CN" sz="2000" dirty="0" smtClean="0"/>
                <a:t>&gt;&gt;&gt; </a:t>
              </a:r>
              <a:r>
                <a:rPr lang="en-US" altLang="zh-CN" sz="2000" dirty="0" err="1"/>
                <a:t>os.getcwd</a:t>
              </a:r>
              <a:r>
                <a:rPr lang="en-US" altLang="zh-CN" sz="2000" dirty="0"/>
                <a:t>()</a:t>
              </a:r>
            </a:p>
            <a:p>
              <a:r>
                <a:rPr lang="en-US" altLang="zh-CN" sz="2000" dirty="0">
                  <a:solidFill>
                    <a:srgbClr val="0070C0"/>
                  </a:solidFill>
                </a:rPr>
                <a:t>'d:\\temp'</a:t>
              </a:r>
            </a:p>
            <a:p>
              <a:r>
                <a:rPr lang="en-US" altLang="zh-CN" sz="2000" dirty="0"/>
                <a:t>&gt;&gt;&gt; </a:t>
              </a:r>
              <a:r>
                <a:rPr lang="en-US" altLang="zh-CN" sz="2000" dirty="0" err="1"/>
                <a:t>os.rename</a:t>
              </a:r>
              <a:r>
                <a:rPr lang="en-US" altLang="zh-CN" sz="2000" dirty="0"/>
                <a:t>(</a:t>
              </a:r>
              <a:r>
                <a:rPr lang="en-US" altLang="zh-CN" sz="2000" dirty="0">
                  <a:solidFill>
                    <a:schemeClr val="accent3"/>
                  </a:solidFill>
                </a:rPr>
                <a:t>'current.txt'</a:t>
              </a:r>
              <a:r>
                <a:rPr lang="en-US" altLang="zh-CN" sz="2000" dirty="0"/>
                <a:t>, </a:t>
              </a:r>
              <a:r>
                <a:rPr lang="en-US" altLang="zh-CN" sz="2000" dirty="0">
                  <a:solidFill>
                    <a:schemeClr val="accent3"/>
                  </a:solidFill>
                </a:rPr>
                <a:t>'new.txt</a:t>
              </a:r>
              <a:r>
                <a:rPr lang="en-US" altLang="zh-CN" sz="2000" dirty="0" smtClean="0">
                  <a:solidFill>
                    <a:schemeClr val="accent3"/>
                  </a:solidFill>
                </a:rPr>
                <a:t>'</a:t>
              </a:r>
              <a:r>
                <a:rPr lang="en-US" altLang="zh-CN" sz="2000" dirty="0" smtClean="0"/>
                <a:t>)</a:t>
              </a:r>
              <a:endParaRPr lang="zh-CN" altLang="en-US" sz="2000" dirty="0">
                <a:solidFill>
                  <a:srgbClr val="C00000"/>
                </a:solidFill>
              </a:endParaRPr>
            </a:p>
            <a:p>
              <a:r>
                <a:rPr lang="en-US" altLang="zh-CN" sz="2000" dirty="0"/>
                <a:t>&gt;&gt;&gt; </a:t>
              </a:r>
              <a:r>
                <a:rPr lang="en-US" altLang="zh-CN" sz="2000" dirty="0" err="1" smtClean="0"/>
                <a:t>os.remove</a:t>
              </a:r>
              <a:r>
                <a:rPr lang="en-US" altLang="zh-CN" sz="2000" dirty="0"/>
                <a:t>(</a:t>
              </a:r>
              <a:r>
                <a:rPr lang="en-US" altLang="zh-CN" sz="2000" dirty="0">
                  <a:solidFill>
                    <a:schemeClr val="accent3"/>
                  </a:solidFill>
                </a:rPr>
                <a:t>'new.txt</a:t>
              </a:r>
              <a:r>
                <a:rPr lang="en-US" altLang="zh-CN" sz="2000" dirty="0" smtClean="0">
                  <a:solidFill>
                    <a:schemeClr val="accent3"/>
                  </a:solidFill>
                </a:rPr>
                <a:t>'</a:t>
              </a:r>
              <a:r>
                <a:rPr lang="en-US" altLang="zh-CN" sz="2000" dirty="0" smtClean="0"/>
                <a:t>)</a:t>
              </a:r>
              <a:endParaRPr lang="zh-CN" altLang="en-US" sz="2000" dirty="0"/>
            </a:p>
            <a:p>
              <a:r>
                <a:rPr lang="en-US" altLang="zh-CN" sz="2000" dirty="0"/>
                <a:t>&gt;&gt;&gt; </a:t>
              </a:r>
              <a:r>
                <a:rPr lang="en-US" altLang="zh-CN" sz="2000" dirty="0" err="1"/>
                <a:t>os.mkdir</a:t>
              </a:r>
              <a:r>
                <a:rPr lang="en-US" altLang="zh-CN" sz="2000" dirty="0"/>
                <a:t>(</a:t>
              </a:r>
              <a:r>
                <a:rPr lang="en-US" altLang="zh-CN" sz="2000" dirty="0">
                  <a:solidFill>
                    <a:schemeClr val="accent3"/>
                  </a:solidFill>
                </a:rPr>
                <a:t>'d:\\temp\\</a:t>
              </a:r>
              <a:r>
                <a:rPr lang="en-US" altLang="zh-CN" sz="2000" dirty="0" err="1">
                  <a:solidFill>
                    <a:schemeClr val="accent3"/>
                  </a:solidFill>
                </a:rPr>
                <a:t>tempdir</a:t>
              </a:r>
              <a:r>
                <a:rPr lang="en-US" altLang="zh-CN" sz="2000" dirty="0" smtClean="0">
                  <a:solidFill>
                    <a:schemeClr val="accent3"/>
                  </a:solidFill>
                </a:rPr>
                <a:t>'</a:t>
              </a:r>
              <a:r>
                <a:rPr lang="en-US" altLang="zh-CN" sz="2000" dirty="0" smtClean="0"/>
                <a:t>)</a:t>
              </a:r>
              <a:endParaRPr lang="zh-CN" altLang="en-US" sz="2000" dirty="0">
                <a:solidFill>
                  <a:srgbClr val="C00000"/>
                </a:solidFill>
              </a:endParaRPr>
            </a:p>
            <a:p>
              <a:r>
                <a:rPr lang="en-US" altLang="zh-CN" sz="2000" dirty="0"/>
                <a:t>&gt;&gt;&gt; </a:t>
              </a:r>
              <a:r>
                <a:rPr lang="en-US" altLang="zh-CN" sz="2000" dirty="0" err="1" smtClean="0"/>
                <a:t>os.rmdir</a:t>
              </a:r>
              <a:r>
                <a:rPr lang="en-US" altLang="zh-CN" sz="2000" dirty="0"/>
                <a:t>(</a:t>
              </a:r>
              <a:r>
                <a:rPr lang="en-US" altLang="zh-CN" sz="2000" dirty="0">
                  <a:solidFill>
                    <a:schemeClr val="accent3"/>
                  </a:solidFill>
                </a:rPr>
                <a:t>'d:\\temp\\</a:t>
              </a:r>
              <a:r>
                <a:rPr lang="en-US" altLang="zh-CN" sz="2000" dirty="0" err="1">
                  <a:solidFill>
                    <a:schemeClr val="accent3"/>
                  </a:solidFill>
                </a:rPr>
                <a:t>tempdir</a:t>
              </a:r>
              <a:r>
                <a:rPr lang="en-US" altLang="zh-CN" sz="2000" dirty="0" smtClean="0">
                  <a:solidFill>
                    <a:schemeClr val="accent3"/>
                  </a:solidFill>
                </a:rPr>
                <a:t>'</a:t>
              </a:r>
              <a:r>
                <a:rPr lang="en-US" altLang="zh-CN" sz="2000" dirty="0" smtClean="0"/>
                <a:t>)</a:t>
              </a:r>
              <a:endParaRPr lang="zh-CN" altLang="en-US" sz="2000" dirty="0">
                <a:solidFill>
                  <a:srgbClr val="C00000"/>
                </a:solidFill>
              </a:endParaRPr>
            </a:p>
          </p:txBody>
        </p:sp>
        <p:sp>
          <p:nvSpPr>
            <p:cNvPr id="14" name="椭圆形标注 13"/>
            <p:cNvSpPr/>
            <p:nvPr/>
          </p:nvSpPr>
          <p:spPr>
            <a:xfrm>
              <a:off x="-2341326" y="2100506"/>
              <a:ext cx="777759" cy="300745"/>
            </a:xfrm>
            <a:prstGeom prst="wedgeEllipseCallout">
              <a:avLst/>
            </a:prstGeom>
            <a:ln w="19050"/>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b="1" dirty="0">
                  <a:solidFill>
                    <a:schemeClr val="accent6"/>
                  </a:solidFill>
                </a:rPr>
                <a:t>S</a:t>
              </a:r>
              <a:r>
                <a:rPr lang="en-US" altLang="zh-CN" sz="600" dirty="0">
                  <a:solidFill>
                    <a:schemeClr val="accent6"/>
                  </a:solidFill>
                </a:rPr>
                <a:t>ource</a:t>
              </a:r>
              <a:endParaRPr lang="zh-CN" altLang="en-US" sz="600" dirty="0">
                <a:solidFill>
                  <a:schemeClr val="accent6"/>
                </a:solidFill>
              </a:endParaRPr>
            </a:p>
          </p:txBody>
        </p:sp>
      </p:grpSp>
    </p:spTree>
    <p:extLst>
      <p:ext uri="{BB962C8B-B14F-4D97-AF65-F5344CB8AC3E}">
        <p14:creationId xmlns:p14="http://schemas.microsoft.com/office/powerpoint/2010/main" val="328625510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t>6.2.2 </a:t>
            </a:r>
            <a:r>
              <a:rPr lang="en-US" altLang="zh-CN" cap="none" dirty="0" smtClean="0"/>
              <a:t>random</a:t>
            </a:r>
            <a:r>
              <a:rPr lang="zh-CN" altLang="zh-CN" dirty="0" smtClean="0"/>
              <a:t>模块</a:t>
            </a:r>
            <a:r>
              <a:rPr lang="zh-CN" altLang="zh-CN" dirty="0"/>
              <a:t>中的函数</a:t>
            </a:r>
            <a:endParaRPr lang="zh-CN" altLang="en-US" dirty="0"/>
          </a:p>
        </p:txBody>
      </p:sp>
      <p:sp>
        <p:nvSpPr>
          <p:cNvPr id="5" name="文本占位符 4"/>
          <p:cNvSpPr>
            <a:spLocks noGrp="1"/>
          </p:cNvSpPr>
          <p:nvPr>
            <p:ph type="body" idx="1"/>
          </p:nvPr>
        </p:nvSpPr>
        <p:spPr/>
        <p:txBody>
          <a:bodyPr/>
          <a:lstStyle/>
          <a:p>
            <a:endParaRPr lang="zh-CN" altLang="en-US"/>
          </a:p>
        </p:txBody>
      </p:sp>
      <p:sp>
        <p:nvSpPr>
          <p:cNvPr id="3" name="灯片编号占位符 2"/>
          <p:cNvSpPr>
            <a:spLocks noGrp="1"/>
          </p:cNvSpPr>
          <p:nvPr>
            <p:ph type="sldNum" sz="quarter" idx="4"/>
          </p:nvPr>
        </p:nvSpPr>
        <p:spPr/>
        <p:txBody>
          <a:bodyPr/>
          <a:lstStyle/>
          <a:p>
            <a:fld id="{D18B1CCC-5B4E-41DC-9FD8-30B8F0069F97}" type="slidenum">
              <a:rPr lang="zh-CN" altLang="en-US" smtClean="0"/>
              <a:pPr/>
              <a:t>13</a:t>
            </a:fld>
            <a:endParaRPr lang="zh-CN" altLang="en-US" dirty="0"/>
          </a:p>
        </p:txBody>
      </p:sp>
    </p:spTree>
    <p:extLst>
      <p:ext uri="{BB962C8B-B14F-4D97-AF65-F5344CB8AC3E}">
        <p14:creationId xmlns:p14="http://schemas.microsoft.com/office/powerpoint/2010/main" val="426310816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a:t>random</a:t>
            </a:r>
            <a:r>
              <a:rPr lang="zh-CN" altLang="zh-CN" dirty="0" smtClean="0"/>
              <a:t>模块</a:t>
            </a:r>
            <a:r>
              <a:rPr lang="en-US" altLang="zh-CN" dirty="0" smtClean="0"/>
              <a:t>——</a:t>
            </a:r>
            <a:r>
              <a:rPr lang="zh-CN" altLang="en-US" dirty="0" smtClean="0"/>
              <a:t>伪随机数生成器</a:t>
            </a:r>
            <a:endParaRPr lang="zh-CN" altLang="en-US" dirty="0"/>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14</a:t>
            </a:fld>
            <a:endParaRPr lang="zh-CN" altLang="en-US" dirty="0"/>
          </a:p>
        </p:txBody>
      </p:sp>
      <p:grpSp>
        <p:nvGrpSpPr>
          <p:cNvPr id="7" name="组合 6"/>
          <p:cNvGrpSpPr/>
          <p:nvPr/>
        </p:nvGrpSpPr>
        <p:grpSpPr>
          <a:xfrm>
            <a:off x="611560" y="915566"/>
            <a:ext cx="7704856" cy="3805647"/>
            <a:chOff x="-3575723" y="2121407"/>
            <a:chExt cx="10857231" cy="3946579"/>
          </a:xfrm>
        </p:grpSpPr>
        <p:sp>
          <p:nvSpPr>
            <p:cNvPr id="8" name="任意多边形 7"/>
            <p:cNvSpPr/>
            <p:nvPr/>
          </p:nvSpPr>
          <p:spPr>
            <a:xfrm>
              <a:off x="-3575723" y="2121407"/>
              <a:ext cx="10857231" cy="3946579"/>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altLang="zh-CN" sz="1400" dirty="0"/>
            </a:p>
            <a:p>
              <a:endParaRPr lang="en-US" altLang="zh-CN" sz="1400" dirty="0"/>
            </a:p>
            <a:p>
              <a:r>
                <a:rPr lang="en-US" altLang="zh-CN" sz="2000" dirty="0"/>
                <a:t>&gt;&gt;&gt; </a:t>
              </a:r>
              <a:r>
                <a:rPr lang="en-US" altLang="zh-CN" sz="2000" dirty="0">
                  <a:solidFill>
                    <a:schemeClr val="accent6"/>
                  </a:solidFill>
                </a:rPr>
                <a:t>import</a:t>
              </a:r>
              <a:r>
                <a:rPr lang="en-US" altLang="zh-CN" sz="2000" dirty="0"/>
                <a:t> random</a:t>
              </a:r>
            </a:p>
            <a:p>
              <a:r>
                <a:rPr lang="en-US" altLang="zh-CN" sz="2000" dirty="0" smtClean="0"/>
                <a:t>&gt;&gt;&gt; </a:t>
              </a:r>
              <a:r>
                <a:rPr lang="en-US" altLang="zh-CN" sz="2000" dirty="0" err="1"/>
                <a:t>random.seed</a:t>
              </a:r>
              <a:r>
                <a:rPr lang="en-US" altLang="zh-CN" sz="2000" dirty="0"/>
                <a:t>(100)</a:t>
              </a:r>
            </a:p>
            <a:p>
              <a:r>
                <a:rPr lang="en-US" altLang="zh-CN" sz="2000" dirty="0"/>
                <a:t>&gt;&gt;&gt; </a:t>
              </a:r>
              <a:r>
                <a:rPr lang="en-US" altLang="zh-CN" sz="2000" dirty="0" err="1"/>
                <a:t>random.random</a:t>
              </a:r>
              <a:r>
                <a:rPr lang="en-US" altLang="zh-CN" sz="2000" dirty="0"/>
                <a:t>()  </a:t>
              </a:r>
              <a:r>
                <a:rPr lang="en-US" altLang="zh-CN" sz="2000" dirty="0" smtClean="0"/>
                <a:t> </a:t>
              </a:r>
              <a:r>
                <a:rPr lang="en-US" altLang="zh-CN" sz="2000" dirty="0">
                  <a:solidFill>
                    <a:schemeClr val="bg1">
                      <a:lumMod val="65000"/>
                    </a:schemeClr>
                  </a:solidFill>
                </a:rPr>
                <a:t># </a:t>
              </a:r>
              <a:r>
                <a:rPr lang="zh-CN" altLang="en-US" sz="2000" dirty="0">
                  <a:solidFill>
                    <a:schemeClr val="bg1">
                      <a:lumMod val="65000"/>
                    </a:schemeClr>
                  </a:solidFill>
                </a:rPr>
                <a:t>生成一个</a:t>
              </a:r>
              <a:r>
                <a:rPr lang="en-US" altLang="zh-CN" sz="2000" dirty="0">
                  <a:solidFill>
                    <a:schemeClr val="bg1">
                      <a:lumMod val="65000"/>
                    </a:schemeClr>
                  </a:solidFill>
                </a:rPr>
                <a:t>[0, 1.0)</a:t>
              </a:r>
              <a:r>
                <a:rPr lang="zh-CN" altLang="en-US" sz="2000" dirty="0">
                  <a:solidFill>
                    <a:schemeClr val="bg1">
                      <a:lumMod val="65000"/>
                    </a:schemeClr>
                  </a:solidFill>
                </a:rPr>
                <a:t>之间的一个随机浮点数</a:t>
              </a:r>
            </a:p>
            <a:p>
              <a:r>
                <a:rPr lang="en-US" altLang="zh-CN" sz="2000" dirty="0">
                  <a:solidFill>
                    <a:schemeClr val="accent1"/>
                  </a:solidFill>
                </a:rPr>
                <a:t>0.1456692551041303</a:t>
              </a:r>
            </a:p>
            <a:p>
              <a:r>
                <a:rPr lang="en-US" altLang="zh-CN" sz="2000" dirty="0" smtClean="0"/>
                <a:t>&gt;&gt;&gt; </a:t>
              </a:r>
              <a:r>
                <a:rPr lang="en-US" altLang="zh-CN" sz="2000" dirty="0" err="1"/>
                <a:t>random.random</a:t>
              </a:r>
              <a:r>
                <a:rPr lang="en-US" altLang="zh-CN" sz="2000" dirty="0"/>
                <a:t>()</a:t>
              </a:r>
            </a:p>
            <a:p>
              <a:r>
                <a:rPr lang="en-US" altLang="zh-CN" sz="2000" dirty="0">
                  <a:solidFill>
                    <a:schemeClr val="accent1"/>
                  </a:solidFill>
                </a:rPr>
                <a:t>0.4549270045140213</a:t>
              </a:r>
              <a:r>
                <a:rPr lang="en-US" altLang="zh-CN" sz="2000" dirty="0" smtClean="0"/>
                <a:t>5</a:t>
              </a:r>
              <a:endParaRPr lang="en-US" altLang="zh-CN" sz="2000" dirty="0"/>
            </a:p>
            <a:p>
              <a:r>
                <a:rPr lang="en-US" altLang="zh-CN" sz="2000" dirty="0" smtClean="0"/>
                <a:t>&gt;&gt;&gt; </a:t>
              </a:r>
              <a:r>
                <a:rPr lang="en-US" altLang="zh-CN" sz="2000" dirty="0" err="1"/>
                <a:t>random.random</a:t>
              </a:r>
              <a:r>
                <a:rPr lang="en-US" altLang="zh-CN" sz="2000" dirty="0"/>
                <a:t>()</a:t>
              </a:r>
            </a:p>
            <a:p>
              <a:r>
                <a:rPr lang="en-US" altLang="zh-CN" sz="2000" dirty="0">
                  <a:solidFill>
                    <a:schemeClr val="accent1"/>
                  </a:solidFill>
                </a:rPr>
                <a:t>0.7707838056590222</a:t>
              </a:r>
            </a:p>
            <a:p>
              <a:r>
                <a:rPr lang="en-US" altLang="zh-CN" sz="2000" dirty="0" smtClean="0"/>
                <a:t>&gt;&gt;&gt; </a:t>
              </a:r>
              <a:r>
                <a:rPr lang="en-US" altLang="zh-CN" sz="2000" dirty="0" err="1"/>
                <a:t>random.seed</a:t>
              </a:r>
              <a:r>
                <a:rPr lang="en-US" altLang="zh-CN" sz="2000" dirty="0"/>
                <a:t>(100)</a:t>
              </a:r>
            </a:p>
            <a:p>
              <a:r>
                <a:rPr lang="en-US" altLang="zh-CN" sz="2000" dirty="0"/>
                <a:t>&gt;&gt;&gt; </a:t>
              </a:r>
              <a:r>
                <a:rPr lang="en-US" altLang="zh-CN" sz="2000" dirty="0" err="1"/>
                <a:t>random.random</a:t>
              </a:r>
              <a:r>
                <a:rPr lang="en-US" altLang="zh-CN" sz="2000" dirty="0"/>
                <a:t>()</a:t>
              </a:r>
            </a:p>
            <a:p>
              <a:r>
                <a:rPr lang="en-US" altLang="zh-CN" sz="2000" dirty="0">
                  <a:solidFill>
                    <a:schemeClr val="accent1"/>
                  </a:solidFill>
                </a:rPr>
                <a:t>0.1456692551041303</a:t>
              </a:r>
            </a:p>
          </p:txBody>
        </p:sp>
        <p:sp>
          <p:nvSpPr>
            <p:cNvPr id="9" name="椭圆形标注 8"/>
            <p:cNvSpPr/>
            <p:nvPr/>
          </p:nvSpPr>
          <p:spPr>
            <a:xfrm>
              <a:off x="-3444157" y="2177415"/>
              <a:ext cx="883129" cy="375419"/>
            </a:xfrm>
            <a:prstGeom prst="wedgeEllipseCallout">
              <a:avLst/>
            </a:prstGeom>
            <a:ln w="19050"/>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b="1" dirty="0">
                  <a:solidFill>
                    <a:schemeClr val="accent6"/>
                  </a:solidFill>
                </a:rPr>
                <a:t>S</a:t>
              </a:r>
              <a:r>
                <a:rPr lang="en-US" altLang="zh-CN" sz="600" dirty="0">
                  <a:solidFill>
                    <a:schemeClr val="accent6"/>
                  </a:solidFill>
                </a:rPr>
                <a:t>ource</a:t>
              </a:r>
              <a:endParaRPr lang="zh-CN" altLang="en-US" sz="600" dirty="0">
                <a:solidFill>
                  <a:schemeClr val="accent6"/>
                </a:solidFill>
              </a:endParaRPr>
            </a:p>
          </p:txBody>
        </p:sp>
      </p:grpSp>
      <p:sp>
        <p:nvSpPr>
          <p:cNvPr id="10" name="矩形 9"/>
          <p:cNvSpPr/>
          <p:nvPr/>
        </p:nvSpPr>
        <p:spPr>
          <a:xfrm>
            <a:off x="6732240" y="969574"/>
            <a:ext cx="1512168" cy="427737"/>
          </a:xfrm>
          <a:prstGeom prst="rect">
            <a:avLst/>
          </a:prstGeom>
          <a:solidFill>
            <a:schemeClr val="tx2">
              <a:lumMod val="20000"/>
              <a:lumOff val="80000"/>
            </a:schemeClr>
          </a:solidFill>
          <a:effectLst>
            <a:outerShdw blurRad="50800" dist="38100" dir="2700000" algn="tl" rotWithShape="0">
              <a:prstClr val="black">
                <a:alpha val="40000"/>
              </a:prstClr>
            </a:outerShdw>
          </a:effectLst>
        </p:spPr>
        <p:txBody>
          <a:bodyPr wrap="square" tIns="46800" bIns="72000">
            <a:spAutoFit/>
          </a:bodyPr>
          <a:lstStyle/>
          <a:p>
            <a:r>
              <a:rPr lang="en-US" altLang="zh-CN" sz="2000" dirty="0" err="1" smtClean="0">
                <a:latin typeface="微软雅黑 Light" panose="020B0502040204020203" pitchFamily="34" charset="-122"/>
                <a:ea typeface="微软雅黑 Light" panose="020B0502040204020203" pitchFamily="34" charset="-122"/>
              </a:rPr>
              <a:t>dir</a:t>
            </a:r>
            <a:r>
              <a:rPr lang="en-US" altLang="zh-CN" sz="2000" dirty="0" smtClean="0">
                <a:latin typeface="微软雅黑 Light" panose="020B0502040204020203" pitchFamily="34" charset="-122"/>
                <a:ea typeface="微软雅黑 Light" panose="020B0502040204020203" pitchFamily="34" charset="-122"/>
              </a:rPr>
              <a:t>(random)</a:t>
            </a:r>
            <a:endParaRPr lang="en-US" altLang="zh-CN" sz="2000"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415827914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a:t>random</a:t>
            </a:r>
            <a:r>
              <a:rPr lang="zh-CN" altLang="zh-CN" dirty="0"/>
              <a:t>模块中常用函数的功能和使用方法</a:t>
            </a:r>
            <a:endParaRPr lang="zh-CN" altLang="en-US" dirty="0"/>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15</a:t>
            </a:fld>
            <a:endParaRPr lang="zh-CN" altLang="en-US" dirty="0"/>
          </a:p>
        </p:txBody>
      </p:sp>
      <p:grpSp>
        <p:nvGrpSpPr>
          <p:cNvPr id="7" name="组合 6"/>
          <p:cNvGrpSpPr/>
          <p:nvPr/>
        </p:nvGrpSpPr>
        <p:grpSpPr>
          <a:xfrm>
            <a:off x="611560" y="915567"/>
            <a:ext cx="5832648" cy="3456383"/>
            <a:chOff x="-3575723" y="2121408"/>
            <a:chExt cx="8219025" cy="3584381"/>
          </a:xfrm>
        </p:grpSpPr>
        <p:sp>
          <p:nvSpPr>
            <p:cNvPr id="8" name="任意多边形 7"/>
            <p:cNvSpPr/>
            <p:nvPr/>
          </p:nvSpPr>
          <p:spPr>
            <a:xfrm>
              <a:off x="-3575723" y="2121408"/>
              <a:ext cx="8219025" cy="3584381"/>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pPr>
                <a:lnSpc>
                  <a:spcPts val="2400"/>
                </a:lnSpc>
              </a:pPr>
              <a:endParaRPr lang="en-US" altLang="zh-CN" sz="1400" dirty="0"/>
            </a:p>
            <a:p>
              <a:pPr>
                <a:lnSpc>
                  <a:spcPts val="2400"/>
                </a:lnSpc>
              </a:pPr>
              <a:endParaRPr lang="en-US" altLang="zh-CN" sz="1400" dirty="0"/>
            </a:p>
            <a:p>
              <a:pPr>
                <a:lnSpc>
                  <a:spcPts val="2400"/>
                </a:lnSpc>
              </a:pPr>
              <a:r>
                <a:rPr lang="en-US" altLang="zh-CN" sz="2400" dirty="0"/>
                <a:t>&gt;&gt;&gt; </a:t>
              </a:r>
              <a:r>
                <a:rPr lang="en-US" altLang="zh-CN" sz="2400" dirty="0">
                  <a:solidFill>
                    <a:schemeClr val="accent6"/>
                  </a:solidFill>
                </a:rPr>
                <a:t>import</a:t>
              </a:r>
              <a:r>
                <a:rPr lang="en-US" altLang="zh-CN" sz="2400" dirty="0"/>
                <a:t> random</a:t>
              </a:r>
              <a:endParaRPr lang="zh-CN" altLang="zh-CN" sz="2400" dirty="0"/>
            </a:p>
            <a:p>
              <a:pPr>
                <a:lnSpc>
                  <a:spcPts val="2400"/>
                </a:lnSpc>
              </a:pPr>
              <a:r>
                <a:rPr lang="en-US" altLang="zh-CN" sz="2400" dirty="0" smtClean="0"/>
                <a:t>&gt;&gt;&gt; </a:t>
              </a:r>
              <a:r>
                <a:rPr lang="en-US" altLang="zh-CN" sz="2400" dirty="0" err="1"/>
                <a:t>random.choice</a:t>
              </a:r>
              <a:r>
                <a:rPr lang="en-US" altLang="zh-CN" sz="2400" dirty="0"/>
                <a:t>([</a:t>
              </a:r>
              <a:r>
                <a:rPr lang="en-US" altLang="zh-CN" sz="2400" dirty="0">
                  <a:solidFill>
                    <a:schemeClr val="accent3"/>
                  </a:solidFill>
                </a:rPr>
                <a:t>'C++'</a:t>
              </a:r>
              <a:r>
                <a:rPr lang="en-US" altLang="zh-CN" sz="2400" dirty="0"/>
                <a:t>, </a:t>
              </a:r>
              <a:r>
                <a:rPr lang="en-US" altLang="zh-CN" sz="2400" dirty="0">
                  <a:solidFill>
                    <a:schemeClr val="accent3"/>
                  </a:solidFill>
                </a:rPr>
                <a:t>'Java'</a:t>
              </a:r>
              <a:r>
                <a:rPr lang="en-US" altLang="zh-CN" sz="2400" dirty="0"/>
                <a:t>, </a:t>
              </a:r>
              <a:r>
                <a:rPr lang="en-US" altLang="zh-CN" sz="2400" dirty="0">
                  <a:solidFill>
                    <a:schemeClr val="accent3"/>
                  </a:solidFill>
                </a:rPr>
                <a:t>'Python'</a:t>
              </a:r>
              <a:r>
                <a:rPr lang="en-US" altLang="zh-CN" sz="2400" dirty="0"/>
                <a:t>]) </a:t>
              </a:r>
              <a:endParaRPr lang="en-US" altLang="zh-CN" sz="2400" dirty="0" smtClean="0"/>
            </a:p>
            <a:p>
              <a:pPr>
                <a:lnSpc>
                  <a:spcPts val="2400"/>
                </a:lnSpc>
              </a:pPr>
              <a:r>
                <a:rPr lang="en-US" altLang="zh-CN" sz="2400" dirty="0" smtClean="0">
                  <a:solidFill>
                    <a:srgbClr val="0070C0"/>
                  </a:solidFill>
                </a:rPr>
                <a:t>'Java</a:t>
              </a:r>
              <a:r>
                <a:rPr lang="en-US" altLang="zh-CN" sz="2400" dirty="0">
                  <a:solidFill>
                    <a:srgbClr val="0070C0"/>
                  </a:solidFill>
                </a:rPr>
                <a:t>'</a:t>
              </a:r>
              <a:endParaRPr lang="zh-CN" altLang="zh-CN" sz="2400" dirty="0">
                <a:solidFill>
                  <a:srgbClr val="0070C0"/>
                </a:solidFill>
              </a:endParaRPr>
            </a:p>
            <a:p>
              <a:pPr>
                <a:lnSpc>
                  <a:spcPts val="2400"/>
                </a:lnSpc>
              </a:pPr>
              <a:r>
                <a:rPr lang="en-US" altLang="zh-CN" sz="2400" dirty="0"/>
                <a:t>&gt;&gt;&gt; </a:t>
              </a:r>
              <a:r>
                <a:rPr lang="en-US" altLang="zh-CN" sz="2400" dirty="0" err="1"/>
                <a:t>random.randint</a:t>
              </a:r>
              <a:r>
                <a:rPr lang="en-US" altLang="zh-CN" sz="2400" dirty="0"/>
                <a:t>(1, 100</a:t>
              </a:r>
              <a:r>
                <a:rPr lang="en-US" altLang="zh-CN" sz="2400" dirty="0" smtClean="0"/>
                <a:t>)</a:t>
              </a:r>
              <a:endParaRPr lang="zh-CN" altLang="zh-CN" sz="2400" dirty="0">
                <a:solidFill>
                  <a:srgbClr val="C00000"/>
                </a:solidFill>
              </a:endParaRPr>
            </a:p>
            <a:p>
              <a:pPr>
                <a:lnSpc>
                  <a:spcPts val="2400"/>
                </a:lnSpc>
              </a:pPr>
              <a:r>
                <a:rPr lang="en-US" altLang="zh-CN" sz="2400" dirty="0">
                  <a:solidFill>
                    <a:srgbClr val="0070C0"/>
                  </a:solidFill>
                </a:rPr>
                <a:t>37</a:t>
              </a:r>
              <a:endParaRPr lang="zh-CN" altLang="zh-CN" sz="2400" dirty="0">
                <a:solidFill>
                  <a:srgbClr val="0070C0"/>
                </a:solidFill>
              </a:endParaRPr>
            </a:p>
            <a:p>
              <a:pPr>
                <a:lnSpc>
                  <a:spcPts val="2400"/>
                </a:lnSpc>
              </a:pPr>
              <a:r>
                <a:rPr lang="en-US" altLang="zh-CN" sz="2400" dirty="0"/>
                <a:t>&gt;&gt;&gt; </a:t>
              </a:r>
              <a:r>
                <a:rPr lang="en-US" altLang="zh-CN" sz="2400" dirty="0" err="1"/>
                <a:t>random.randrange</a:t>
              </a:r>
              <a:r>
                <a:rPr lang="en-US" altLang="zh-CN" sz="2400" dirty="0"/>
                <a:t>(0, 10, 2</a:t>
              </a:r>
              <a:r>
                <a:rPr lang="en-US" altLang="zh-CN" sz="2400" dirty="0" smtClean="0"/>
                <a:t>)</a:t>
              </a:r>
            </a:p>
            <a:p>
              <a:pPr>
                <a:lnSpc>
                  <a:spcPts val="2400"/>
                </a:lnSpc>
              </a:pPr>
              <a:r>
                <a:rPr lang="en-US" altLang="zh-CN" sz="2400" dirty="0" smtClean="0"/>
                <a:t> </a:t>
              </a:r>
              <a:r>
                <a:rPr lang="en-US" altLang="zh-CN" sz="2400" dirty="0" smtClean="0">
                  <a:solidFill>
                    <a:srgbClr val="0070C0"/>
                  </a:solidFill>
                </a:rPr>
                <a:t>4</a:t>
              </a:r>
              <a:endParaRPr lang="zh-CN" altLang="zh-CN" sz="2400" dirty="0">
                <a:solidFill>
                  <a:srgbClr val="0070C0"/>
                </a:solidFill>
              </a:endParaRPr>
            </a:p>
            <a:p>
              <a:pPr>
                <a:lnSpc>
                  <a:spcPts val="2400"/>
                </a:lnSpc>
              </a:pPr>
              <a:r>
                <a:rPr lang="en-US" altLang="zh-CN" sz="2400" dirty="0" smtClean="0"/>
                <a:t>&gt;&gt;&gt; </a:t>
              </a:r>
              <a:r>
                <a:rPr lang="en-US" altLang="zh-CN" sz="2400" dirty="0" err="1"/>
                <a:t>random.uniform</a:t>
              </a:r>
              <a:r>
                <a:rPr lang="en-US" altLang="zh-CN" sz="2400" dirty="0"/>
                <a:t>(5, 10)	</a:t>
              </a:r>
              <a:endParaRPr lang="zh-CN" altLang="zh-CN" sz="2400" dirty="0">
                <a:solidFill>
                  <a:srgbClr val="C00000"/>
                </a:solidFill>
              </a:endParaRPr>
            </a:p>
            <a:p>
              <a:pPr>
                <a:lnSpc>
                  <a:spcPts val="2400"/>
                </a:lnSpc>
              </a:pPr>
              <a:r>
                <a:rPr lang="en-US" altLang="zh-CN" sz="2400" dirty="0" smtClean="0">
                  <a:solidFill>
                    <a:srgbClr val="0070C0"/>
                  </a:solidFill>
                </a:rPr>
                <a:t>5.776718084305783</a:t>
              </a:r>
              <a:endParaRPr lang="zh-CN" altLang="zh-CN" sz="2400" dirty="0">
                <a:solidFill>
                  <a:srgbClr val="0070C0"/>
                </a:solidFill>
              </a:endParaRPr>
            </a:p>
          </p:txBody>
        </p:sp>
        <p:sp>
          <p:nvSpPr>
            <p:cNvPr id="9" name="椭圆形标注 8"/>
            <p:cNvSpPr/>
            <p:nvPr/>
          </p:nvSpPr>
          <p:spPr>
            <a:xfrm>
              <a:off x="-3444157" y="2177415"/>
              <a:ext cx="883129" cy="375419"/>
            </a:xfrm>
            <a:prstGeom prst="wedgeEllipseCallout">
              <a:avLst/>
            </a:prstGeom>
            <a:ln w="19050"/>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b="1" dirty="0">
                  <a:solidFill>
                    <a:schemeClr val="accent6"/>
                  </a:solidFill>
                </a:rPr>
                <a:t>S</a:t>
              </a:r>
              <a:r>
                <a:rPr lang="en-US" altLang="zh-CN" sz="600" dirty="0">
                  <a:solidFill>
                    <a:schemeClr val="accent6"/>
                  </a:solidFill>
                </a:rPr>
                <a:t>ource</a:t>
              </a:r>
              <a:endParaRPr lang="zh-CN" altLang="en-US" sz="600" dirty="0">
                <a:solidFill>
                  <a:schemeClr val="accent6"/>
                </a:solidFill>
              </a:endParaRPr>
            </a:p>
          </p:txBody>
        </p:sp>
      </p:grpSp>
      <p:sp>
        <p:nvSpPr>
          <p:cNvPr id="10" name="矩形 9"/>
          <p:cNvSpPr/>
          <p:nvPr/>
        </p:nvSpPr>
        <p:spPr>
          <a:xfrm>
            <a:off x="6732240" y="969574"/>
            <a:ext cx="1512168" cy="427737"/>
          </a:xfrm>
          <a:prstGeom prst="rect">
            <a:avLst/>
          </a:prstGeom>
          <a:solidFill>
            <a:schemeClr val="tx2">
              <a:lumMod val="20000"/>
              <a:lumOff val="80000"/>
            </a:schemeClr>
          </a:solidFill>
          <a:effectLst>
            <a:outerShdw blurRad="50800" dist="38100" dir="2700000" algn="tl" rotWithShape="0">
              <a:prstClr val="black">
                <a:alpha val="40000"/>
              </a:prstClr>
            </a:outerShdw>
          </a:effectLst>
        </p:spPr>
        <p:txBody>
          <a:bodyPr wrap="square" tIns="46800" bIns="72000">
            <a:spAutoFit/>
          </a:bodyPr>
          <a:lstStyle/>
          <a:p>
            <a:r>
              <a:rPr lang="en-US" altLang="zh-CN" sz="2000" dirty="0" err="1" smtClean="0">
                <a:latin typeface="微软雅黑 Light" panose="020B0502040204020203" pitchFamily="34" charset="-122"/>
                <a:ea typeface="微软雅黑 Light" panose="020B0502040204020203" pitchFamily="34" charset="-122"/>
              </a:rPr>
              <a:t>dir</a:t>
            </a:r>
            <a:r>
              <a:rPr lang="en-US" altLang="zh-CN" sz="2000" dirty="0" smtClean="0">
                <a:latin typeface="微软雅黑 Light" panose="020B0502040204020203" pitchFamily="34" charset="-122"/>
                <a:ea typeface="微软雅黑 Light" panose="020B0502040204020203" pitchFamily="34" charset="-122"/>
              </a:rPr>
              <a:t>(random)</a:t>
            </a:r>
            <a:endParaRPr lang="en-US" altLang="zh-CN" sz="2000"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82721656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a:t>random</a:t>
            </a:r>
            <a:r>
              <a:rPr lang="zh-CN" altLang="zh-CN" dirty="0"/>
              <a:t>模块中常用函数的功能和使用方法</a:t>
            </a:r>
            <a:endParaRPr lang="zh-CN" altLang="en-US" dirty="0"/>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16</a:t>
            </a:fld>
            <a:endParaRPr lang="zh-CN" altLang="en-US" dirty="0"/>
          </a:p>
        </p:txBody>
      </p:sp>
      <p:grpSp>
        <p:nvGrpSpPr>
          <p:cNvPr id="7" name="组合 6"/>
          <p:cNvGrpSpPr/>
          <p:nvPr/>
        </p:nvGrpSpPr>
        <p:grpSpPr>
          <a:xfrm>
            <a:off x="755576" y="1347614"/>
            <a:ext cx="5184576" cy="2819089"/>
            <a:chOff x="-3575723" y="2121408"/>
            <a:chExt cx="7630856" cy="3435033"/>
          </a:xfrm>
        </p:grpSpPr>
        <p:sp>
          <p:nvSpPr>
            <p:cNvPr id="8" name="任意多边形 7"/>
            <p:cNvSpPr/>
            <p:nvPr/>
          </p:nvSpPr>
          <p:spPr>
            <a:xfrm>
              <a:off x="-3575723" y="2121408"/>
              <a:ext cx="7630856" cy="3435033"/>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altLang="zh-CN" sz="2000" dirty="0"/>
            </a:p>
            <a:p>
              <a:r>
                <a:rPr lang="en-US" altLang="zh-CN" sz="2200" dirty="0" smtClean="0"/>
                <a:t>&gt;&gt;&gt; </a:t>
              </a:r>
              <a:r>
                <a:rPr lang="en-US" altLang="zh-CN" sz="2200" dirty="0">
                  <a:solidFill>
                    <a:schemeClr val="accent6"/>
                  </a:solidFill>
                </a:rPr>
                <a:t>import</a:t>
              </a:r>
              <a:r>
                <a:rPr lang="en-US" altLang="zh-CN" sz="2200" dirty="0"/>
                <a:t> random</a:t>
              </a:r>
              <a:endParaRPr lang="zh-CN" altLang="zh-CN" sz="2200" dirty="0"/>
            </a:p>
            <a:p>
              <a:r>
                <a:rPr lang="en-US" altLang="zh-CN" sz="2200" dirty="0" smtClean="0"/>
                <a:t>&gt;&gt;&gt; </a:t>
              </a:r>
              <a:r>
                <a:rPr lang="en-US" altLang="zh-CN" sz="2200" dirty="0" err="1"/>
                <a:t>random.sample</a:t>
              </a:r>
              <a:r>
                <a:rPr lang="en-US" altLang="zh-CN" sz="2200" dirty="0"/>
                <a:t>(</a:t>
              </a:r>
              <a:r>
                <a:rPr lang="en-US" altLang="zh-CN" sz="2200" dirty="0">
                  <a:solidFill>
                    <a:srgbClr val="7030A0"/>
                  </a:solidFill>
                </a:rPr>
                <a:t>range</a:t>
              </a:r>
              <a:r>
                <a:rPr lang="en-US" altLang="zh-CN" sz="2200" dirty="0"/>
                <a:t>(100), 10)</a:t>
              </a:r>
              <a:endParaRPr lang="zh-CN" altLang="zh-CN" sz="2200" dirty="0"/>
            </a:p>
            <a:p>
              <a:r>
                <a:rPr lang="en-US" altLang="zh-CN" sz="2200" dirty="0" smtClean="0">
                  <a:solidFill>
                    <a:srgbClr val="0070C0"/>
                  </a:solidFill>
                </a:rPr>
                <a:t>[</a:t>
              </a:r>
              <a:r>
                <a:rPr lang="en-US" altLang="zh-CN" sz="2200" dirty="0">
                  <a:solidFill>
                    <a:srgbClr val="0070C0"/>
                  </a:solidFill>
                </a:rPr>
                <a:t>16, 49, 26, 6, 61, 64, 29, 28, 34, 72]</a:t>
              </a:r>
              <a:endParaRPr lang="zh-CN" altLang="zh-CN" sz="2200" dirty="0">
                <a:solidFill>
                  <a:srgbClr val="0070C0"/>
                </a:solidFill>
              </a:endParaRPr>
            </a:p>
            <a:p>
              <a:r>
                <a:rPr lang="en-US" altLang="zh-CN" sz="2200" dirty="0"/>
                <a:t>&gt;&gt;&gt; </a:t>
              </a:r>
              <a:r>
                <a:rPr lang="en-US" altLang="zh-CN" sz="2200" dirty="0" err="1"/>
                <a:t>nums</a:t>
              </a:r>
              <a:r>
                <a:rPr lang="en-US" altLang="zh-CN" sz="2200" dirty="0"/>
                <a:t> = [1002, 1004, 1001, 1005, 1008]</a:t>
              </a:r>
              <a:endParaRPr lang="zh-CN" altLang="zh-CN" sz="2200" dirty="0"/>
            </a:p>
            <a:p>
              <a:r>
                <a:rPr lang="en-US" altLang="zh-CN" sz="2200" dirty="0"/>
                <a:t>&gt;&gt;&gt; </a:t>
              </a:r>
              <a:r>
                <a:rPr lang="en-US" altLang="zh-CN" sz="2200" dirty="0" err="1"/>
                <a:t>random.shuffle</a:t>
              </a:r>
              <a:r>
                <a:rPr lang="en-US" altLang="zh-CN" sz="2200" dirty="0"/>
                <a:t>(</a:t>
              </a:r>
              <a:r>
                <a:rPr lang="en-US" altLang="zh-CN" sz="2200" dirty="0" err="1"/>
                <a:t>nums</a:t>
              </a:r>
              <a:r>
                <a:rPr lang="en-US" altLang="zh-CN" sz="2200" dirty="0"/>
                <a:t>)	</a:t>
              </a:r>
              <a:endParaRPr lang="zh-CN" altLang="zh-CN" sz="2200" dirty="0">
                <a:solidFill>
                  <a:srgbClr val="C00000"/>
                </a:solidFill>
              </a:endParaRPr>
            </a:p>
            <a:p>
              <a:r>
                <a:rPr lang="en-US" altLang="zh-CN" sz="2200" dirty="0"/>
                <a:t>&gt;&gt;&gt; </a:t>
              </a:r>
              <a:r>
                <a:rPr lang="en-US" altLang="zh-CN" sz="2200" dirty="0" err="1"/>
                <a:t>nums</a:t>
              </a:r>
              <a:endParaRPr lang="zh-CN" altLang="zh-CN" sz="2200" dirty="0"/>
            </a:p>
            <a:p>
              <a:r>
                <a:rPr lang="en-US" altLang="zh-CN" sz="2200" dirty="0">
                  <a:solidFill>
                    <a:srgbClr val="0070C0"/>
                  </a:solidFill>
                </a:rPr>
                <a:t>[1002, 1008, 1001, 1005, 1004]</a:t>
              </a:r>
              <a:endParaRPr lang="zh-CN" altLang="en-US" sz="2200" dirty="0">
                <a:solidFill>
                  <a:srgbClr val="0070C0"/>
                </a:solidFill>
              </a:endParaRPr>
            </a:p>
          </p:txBody>
        </p:sp>
        <p:sp>
          <p:nvSpPr>
            <p:cNvPr id="9" name="椭圆形标注 8"/>
            <p:cNvSpPr/>
            <p:nvPr/>
          </p:nvSpPr>
          <p:spPr>
            <a:xfrm>
              <a:off x="-3363755" y="2121408"/>
              <a:ext cx="968475" cy="438705"/>
            </a:xfrm>
            <a:prstGeom prst="wedgeEllipseCallout">
              <a:avLst/>
            </a:prstGeom>
            <a:ln w="19050"/>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b="1" dirty="0">
                  <a:solidFill>
                    <a:schemeClr val="accent6"/>
                  </a:solidFill>
                </a:rPr>
                <a:t>S</a:t>
              </a:r>
              <a:r>
                <a:rPr lang="en-US" altLang="zh-CN" sz="600" dirty="0">
                  <a:solidFill>
                    <a:schemeClr val="accent6"/>
                  </a:solidFill>
                </a:rPr>
                <a:t>ource</a:t>
              </a:r>
              <a:endParaRPr lang="zh-CN" altLang="en-US" sz="600" dirty="0">
                <a:solidFill>
                  <a:schemeClr val="accent6"/>
                </a:solidFill>
              </a:endParaRPr>
            </a:p>
          </p:txBody>
        </p:sp>
      </p:grpSp>
      <p:pic>
        <p:nvPicPr>
          <p:cNvPr id="1032" name="Picture 8" descr="minesweeper 的图像结果"/>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76525" y="1455413"/>
            <a:ext cx="1330555" cy="1761028"/>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lottery 的图像结果"/>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44208" y="3435846"/>
            <a:ext cx="1536105" cy="9112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2236294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smtClean="0"/>
              <a:t>6.2.3 </a:t>
            </a:r>
            <a:r>
              <a:rPr lang="en-US" altLang="zh-CN" cap="none" dirty="0" err="1" smtClean="0"/>
              <a:t>datetime</a:t>
            </a:r>
            <a:r>
              <a:rPr lang="zh-CN" altLang="zh-CN" dirty="0" smtClean="0"/>
              <a:t>模块</a:t>
            </a:r>
            <a:r>
              <a:rPr lang="zh-CN" altLang="zh-CN" dirty="0"/>
              <a:t>中的函数</a:t>
            </a:r>
            <a:endParaRPr lang="zh-CN" altLang="en-US" dirty="0"/>
          </a:p>
        </p:txBody>
      </p:sp>
      <p:sp>
        <p:nvSpPr>
          <p:cNvPr id="6" name="文本占位符 5"/>
          <p:cNvSpPr>
            <a:spLocks noGrp="1"/>
          </p:cNvSpPr>
          <p:nvPr>
            <p:ph type="body" idx="1"/>
          </p:nvPr>
        </p:nvSpPr>
        <p:spPr/>
        <p:txBody>
          <a:bodyPr/>
          <a:lstStyle/>
          <a:p>
            <a:endParaRPr lang="zh-CN" altLang="en-US"/>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17</a:t>
            </a:fld>
            <a:endParaRPr lang="zh-CN" altLang="en-US" dirty="0"/>
          </a:p>
        </p:txBody>
      </p:sp>
    </p:spTree>
    <p:extLst>
      <p:ext uri="{BB962C8B-B14F-4D97-AF65-F5344CB8AC3E}">
        <p14:creationId xmlns:p14="http://schemas.microsoft.com/office/powerpoint/2010/main" val="200824537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err="1"/>
              <a:t>datetime</a:t>
            </a:r>
            <a:r>
              <a:rPr lang="zh-CN" altLang="zh-CN" dirty="0"/>
              <a:t>模块中的</a:t>
            </a:r>
            <a:r>
              <a:rPr lang="zh-CN" altLang="zh-CN" dirty="0" smtClean="0"/>
              <a:t>函数</a:t>
            </a:r>
            <a:endParaRPr lang="zh-CN" altLang="en-US" dirty="0"/>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18</a:t>
            </a:fld>
            <a:endParaRPr lang="zh-CN" altLang="en-US" dirty="0"/>
          </a:p>
        </p:txBody>
      </p:sp>
      <p:grpSp>
        <p:nvGrpSpPr>
          <p:cNvPr id="5" name="组合 4"/>
          <p:cNvGrpSpPr/>
          <p:nvPr/>
        </p:nvGrpSpPr>
        <p:grpSpPr>
          <a:xfrm>
            <a:off x="1115616" y="1059582"/>
            <a:ext cx="5760640" cy="3312367"/>
            <a:chOff x="-3509940" y="2177415"/>
            <a:chExt cx="7353304" cy="3435032"/>
          </a:xfrm>
        </p:grpSpPr>
        <p:sp>
          <p:nvSpPr>
            <p:cNvPr id="6" name="任意多边形 5"/>
            <p:cNvSpPr/>
            <p:nvPr/>
          </p:nvSpPr>
          <p:spPr>
            <a:xfrm>
              <a:off x="-3509940" y="2177415"/>
              <a:ext cx="7353304" cy="3435032"/>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altLang="zh-CN" sz="2400" dirty="0"/>
            </a:p>
            <a:p>
              <a:r>
                <a:rPr lang="en-US" altLang="zh-CN" sz="2400" dirty="0"/>
                <a:t>&gt;&gt;&gt; </a:t>
              </a:r>
              <a:r>
                <a:rPr lang="en-US" altLang="zh-CN" sz="2400" dirty="0">
                  <a:solidFill>
                    <a:schemeClr val="accent6"/>
                  </a:solidFill>
                </a:rPr>
                <a:t>from</a:t>
              </a:r>
              <a:r>
                <a:rPr lang="en-US" altLang="zh-CN" sz="2400" dirty="0"/>
                <a:t> </a:t>
              </a:r>
              <a:r>
                <a:rPr lang="en-US" altLang="zh-CN" sz="2400" dirty="0" err="1"/>
                <a:t>datetime</a:t>
              </a:r>
              <a:r>
                <a:rPr lang="en-US" altLang="zh-CN" sz="2400" dirty="0"/>
                <a:t> </a:t>
              </a:r>
              <a:r>
                <a:rPr lang="en-US" altLang="zh-CN" sz="2400" dirty="0" smtClean="0">
                  <a:solidFill>
                    <a:schemeClr val="accent6"/>
                  </a:solidFill>
                </a:rPr>
                <a:t>import</a:t>
              </a:r>
              <a:r>
                <a:rPr lang="en-US" altLang="zh-CN" sz="2400" dirty="0" smtClean="0"/>
                <a:t> </a:t>
              </a:r>
              <a:r>
                <a:rPr lang="en-US" altLang="zh-CN" sz="2400" dirty="0"/>
                <a:t>date	</a:t>
              </a:r>
              <a:endParaRPr lang="zh-CN" altLang="zh-CN" sz="2400" dirty="0"/>
            </a:p>
            <a:p>
              <a:r>
                <a:rPr lang="en-US" altLang="zh-CN" sz="2400" dirty="0"/>
                <a:t>&gt;&gt;&gt; </a:t>
              </a:r>
              <a:r>
                <a:rPr lang="en-US" altLang="zh-CN" sz="2400" dirty="0" err="1"/>
                <a:t>date.today</a:t>
              </a:r>
              <a:r>
                <a:rPr lang="en-US" altLang="zh-CN" sz="2400" dirty="0"/>
                <a:t>()		</a:t>
              </a:r>
              <a:r>
                <a:rPr lang="en-US" altLang="zh-CN" sz="2400" dirty="0" smtClean="0">
                  <a:solidFill>
                    <a:srgbClr val="C00000"/>
                  </a:solidFill>
                </a:rPr>
                <a:t> </a:t>
              </a:r>
              <a:endParaRPr lang="zh-CN" altLang="zh-CN" sz="2400" dirty="0">
                <a:solidFill>
                  <a:srgbClr val="C00000"/>
                </a:solidFill>
              </a:endParaRPr>
            </a:p>
            <a:p>
              <a:r>
                <a:rPr lang="en-US" altLang="zh-CN" sz="2400" dirty="0" err="1" smtClean="0">
                  <a:solidFill>
                    <a:srgbClr val="0070C0"/>
                  </a:solidFill>
                </a:rPr>
                <a:t>datetime.date</a:t>
              </a:r>
              <a:r>
                <a:rPr lang="en-US" altLang="zh-CN" sz="2400" dirty="0" smtClean="0">
                  <a:solidFill>
                    <a:srgbClr val="0070C0"/>
                  </a:solidFill>
                </a:rPr>
                <a:t>(2018, 6, 26)</a:t>
              </a:r>
              <a:r>
                <a:rPr lang="en-US" altLang="zh-CN" sz="2400" dirty="0"/>
                <a:t>			</a:t>
              </a:r>
              <a:endParaRPr lang="zh-CN" altLang="zh-CN" sz="2400" dirty="0"/>
            </a:p>
            <a:p>
              <a:r>
                <a:rPr lang="en-US" altLang="zh-CN" sz="2400" dirty="0"/>
                <a:t>&gt;&gt;&gt; </a:t>
              </a:r>
              <a:r>
                <a:rPr lang="en-US" altLang="zh-CN" sz="2400" dirty="0">
                  <a:solidFill>
                    <a:schemeClr val="accent6"/>
                  </a:solidFill>
                </a:rPr>
                <a:t>from</a:t>
              </a:r>
              <a:r>
                <a:rPr lang="en-US" altLang="zh-CN" sz="2400" dirty="0"/>
                <a:t> </a:t>
              </a:r>
              <a:r>
                <a:rPr lang="en-US" altLang="zh-CN" sz="2400" dirty="0" err="1"/>
                <a:t>datetime</a:t>
              </a:r>
              <a:r>
                <a:rPr lang="en-US" altLang="zh-CN" sz="2400" dirty="0"/>
                <a:t> </a:t>
              </a:r>
              <a:r>
                <a:rPr lang="en-US" altLang="zh-CN" sz="2400" dirty="0">
                  <a:solidFill>
                    <a:schemeClr val="accent6"/>
                  </a:solidFill>
                </a:rPr>
                <a:t>import</a:t>
              </a:r>
              <a:r>
                <a:rPr lang="en-US" altLang="zh-CN" sz="2400" dirty="0"/>
                <a:t> time</a:t>
              </a:r>
              <a:endParaRPr lang="zh-CN" altLang="zh-CN" sz="2400" dirty="0"/>
            </a:p>
            <a:p>
              <a:r>
                <a:rPr lang="en-US" altLang="zh-CN" sz="2400" dirty="0"/>
                <a:t>&gt;&gt;&gt; tm = time(23, 20, 35)		</a:t>
              </a:r>
              <a:endParaRPr lang="zh-CN" altLang="zh-CN" sz="2400" dirty="0">
                <a:solidFill>
                  <a:srgbClr val="C00000"/>
                </a:solidFill>
              </a:endParaRPr>
            </a:p>
            <a:p>
              <a:r>
                <a:rPr lang="en-US" altLang="zh-CN" sz="2400" dirty="0"/>
                <a:t>&gt;&gt;&gt; </a:t>
              </a:r>
              <a:r>
                <a:rPr lang="en-US" altLang="zh-CN" sz="2400" dirty="0">
                  <a:solidFill>
                    <a:srgbClr val="7030A0"/>
                  </a:solidFill>
                </a:rPr>
                <a:t>print</a:t>
              </a:r>
              <a:r>
                <a:rPr lang="en-US" altLang="zh-CN" sz="2400" dirty="0"/>
                <a:t>(tm)</a:t>
              </a:r>
              <a:endParaRPr lang="zh-CN" altLang="zh-CN" sz="2400" dirty="0"/>
            </a:p>
            <a:p>
              <a:r>
                <a:rPr lang="en-US" altLang="zh-CN" sz="2400" dirty="0" smtClean="0">
                  <a:solidFill>
                    <a:srgbClr val="0070C0"/>
                  </a:solidFill>
                </a:rPr>
                <a:t>23:20:35</a:t>
              </a:r>
              <a:endParaRPr lang="zh-CN" altLang="zh-CN" sz="2400" dirty="0">
                <a:solidFill>
                  <a:srgbClr val="0070C0"/>
                </a:solidFill>
              </a:endParaRPr>
            </a:p>
          </p:txBody>
        </p:sp>
        <p:sp>
          <p:nvSpPr>
            <p:cNvPr id="7" name="椭圆形标注 6"/>
            <p:cNvSpPr/>
            <p:nvPr/>
          </p:nvSpPr>
          <p:spPr>
            <a:xfrm>
              <a:off x="-3312590" y="2270757"/>
              <a:ext cx="813729" cy="373373"/>
            </a:xfrm>
            <a:prstGeom prst="wedgeEllipseCallout">
              <a:avLst/>
            </a:prstGeom>
            <a:ln w="19050"/>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b="1" dirty="0">
                  <a:solidFill>
                    <a:schemeClr val="accent6"/>
                  </a:solidFill>
                </a:rPr>
                <a:t>S</a:t>
              </a:r>
              <a:r>
                <a:rPr lang="en-US" altLang="zh-CN" sz="600" dirty="0">
                  <a:solidFill>
                    <a:schemeClr val="accent6"/>
                  </a:solidFill>
                </a:rPr>
                <a:t>ource</a:t>
              </a:r>
              <a:endParaRPr lang="zh-CN" altLang="en-US" sz="600" dirty="0">
                <a:solidFill>
                  <a:schemeClr val="accent6"/>
                </a:solidFill>
              </a:endParaRPr>
            </a:p>
          </p:txBody>
        </p:sp>
      </p:grpSp>
    </p:spTree>
    <p:extLst>
      <p:ext uri="{BB962C8B-B14F-4D97-AF65-F5344CB8AC3E}">
        <p14:creationId xmlns:p14="http://schemas.microsoft.com/office/powerpoint/2010/main" val="106683902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err="1"/>
              <a:t>datetime</a:t>
            </a:r>
            <a:r>
              <a:rPr lang="zh-CN" altLang="zh-CN" dirty="0"/>
              <a:t>模块中的</a:t>
            </a:r>
            <a:r>
              <a:rPr lang="zh-CN" altLang="zh-CN" dirty="0" smtClean="0"/>
              <a:t>函数</a:t>
            </a:r>
            <a:endParaRPr lang="zh-CN" altLang="en-US" dirty="0"/>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19</a:t>
            </a:fld>
            <a:endParaRPr lang="zh-CN" altLang="en-US" dirty="0"/>
          </a:p>
        </p:txBody>
      </p:sp>
      <p:grpSp>
        <p:nvGrpSpPr>
          <p:cNvPr id="5" name="组合 4"/>
          <p:cNvGrpSpPr/>
          <p:nvPr/>
        </p:nvGrpSpPr>
        <p:grpSpPr>
          <a:xfrm>
            <a:off x="395536" y="1347614"/>
            <a:ext cx="6120680" cy="2592289"/>
            <a:chOff x="-3594748" y="1972058"/>
            <a:chExt cx="7208719" cy="2688288"/>
          </a:xfrm>
        </p:grpSpPr>
        <p:sp>
          <p:nvSpPr>
            <p:cNvPr id="6" name="任意多边形 5"/>
            <p:cNvSpPr/>
            <p:nvPr/>
          </p:nvSpPr>
          <p:spPr>
            <a:xfrm>
              <a:off x="-3594748" y="1972058"/>
              <a:ext cx="7208719" cy="2688288"/>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altLang="zh-CN" sz="2200" dirty="0" smtClean="0"/>
            </a:p>
            <a:p>
              <a:endParaRPr lang="en-US" altLang="zh-CN" sz="2200" dirty="0"/>
            </a:p>
            <a:p>
              <a:r>
                <a:rPr lang="en-US" altLang="zh-CN" sz="2200" dirty="0" smtClean="0"/>
                <a:t>&gt;&gt;&gt; </a:t>
              </a:r>
              <a:r>
                <a:rPr lang="en-US" altLang="zh-CN" sz="2200" dirty="0">
                  <a:solidFill>
                    <a:schemeClr val="accent6"/>
                  </a:solidFill>
                </a:rPr>
                <a:t>from</a:t>
              </a:r>
              <a:r>
                <a:rPr lang="en-US" altLang="zh-CN" sz="2200" dirty="0"/>
                <a:t> </a:t>
              </a:r>
              <a:r>
                <a:rPr lang="en-US" altLang="zh-CN" sz="2200" dirty="0" err="1"/>
                <a:t>datetime</a:t>
              </a:r>
              <a:r>
                <a:rPr lang="en-US" altLang="zh-CN" sz="2200" dirty="0"/>
                <a:t> </a:t>
              </a:r>
              <a:r>
                <a:rPr lang="en-US" altLang="zh-CN" sz="2200" dirty="0">
                  <a:solidFill>
                    <a:schemeClr val="accent6"/>
                  </a:solidFill>
                </a:rPr>
                <a:t>import</a:t>
              </a:r>
              <a:r>
                <a:rPr lang="en-US" altLang="zh-CN" sz="2200" dirty="0"/>
                <a:t> </a:t>
              </a:r>
              <a:r>
                <a:rPr lang="en-US" altLang="zh-CN" sz="2200" dirty="0" err="1"/>
                <a:t>datetime</a:t>
              </a:r>
              <a:endParaRPr lang="zh-CN" altLang="zh-CN" sz="2200" dirty="0"/>
            </a:p>
            <a:p>
              <a:r>
                <a:rPr lang="en-US" altLang="zh-CN" sz="2200" dirty="0"/>
                <a:t>&gt;&gt;&gt; dt = </a:t>
              </a:r>
              <a:r>
                <a:rPr lang="en-US" altLang="zh-CN" sz="2200" dirty="0" err="1"/>
                <a:t>datetime.now</a:t>
              </a:r>
              <a:r>
                <a:rPr lang="en-US" altLang="zh-CN" sz="2200" dirty="0"/>
                <a:t>()		</a:t>
              </a:r>
              <a:endParaRPr lang="en-US" altLang="zh-CN" sz="2200" dirty="0" smtClean="0"/>
            </a:p>
            <a:p>
              <a:r>
                <a:rPr lang="en-US" altLang="zh-CN" sz="2200" dirty="0" smtClean="0"/>
                <a:t>&gt;&gt;&gt; dt</a:t>
              </a:r>
            </a:p>
            <a:p>
              <a:r>
                <a:rPr lang="en-US" altLang="zh-CN" sz="2200" dirty="0" err="1" smtClean="0">
                  <a:solidFill>
                    <a:srgbClr val="0070C0"/>
                  </a:solidFill>
                </a:rPr>
                <a:t>datetime.datetime</a:t>
              </a:r>
              <a:r>
                <a:rPr lang="en-US" altLang="zh-CN" sz="2200" dirty="0" smtClean="0">
                  <a:solidFill>
                    <a:srgbClr val="0070C0"/>
                  </a:solidFill>
                </a:rPr>
                <a:t>(2018, 6, 26, </a:t>
              </a:r>
              <a:r>
                <a:rPr lang="en-US" altLang="zh-CN" sz="2200" dirty="0">
                  <a:solidFill>
                    <a:srgbClr val="0070C0"/>
                  </a:solidFill>
                </a:rPr>
                <a:t>23, 25, 4, 125366) </a:t>
              </a:r>
              <a:endParaRPr lang="en-US" altLang="zh-CN" sz="2200" dirty="0" smtClean="0">
                <a:solidFill>
                  <a:srgbClr val="0070C0"/>
                </a:solidFill>
              </a:endParaRPr>
            </a:p>
            <a:p>
              <a:r>
                <a:rPr lang="en-US" altLang="zh-CN" sz="2200" dirty="0"/>
                <a:t>&gt;&gt;&gt; </a:t>
              </a:r>
              <a:r>
                <a:rPr lang="en-US" altLang="zh-CN" sz="2200" dirty="0">
                  <a:solidFill>
                    <a:srgbClr val="7030A0"/>
                  </a:solidFill>
                </a:rPr>
                <a:t>print</a:t>
              </a:r>
              <a:r>
                <a:rPr lang="en-US" altLang="zh-CN" sz="2200" dirty="0"/>
                <a:t>(</a:t>
              </a:r>
              <a:r>
                <a:rPr lang="en-US" altLang="zh-CN" sz="2200" dirty="0" err="1"/>
                <a:t>dt.strftime</a:t>
              </a:r>
              <a:r>
                <a:rPr lang="en-US" altLang="zh-CN" sz="2200" dirty="0"/>
                <a:t>(</a:t>
              </a:r>
              <a:r>
                <a:rPr lang="en-US" altLang="zh-CN" sz="2200" dirty="0">
                  <a:solidFill>
                    <a:schemeClr val="accent3"/>
                  </a:solidFill>
                </a:rPr>
                <a:t>'%a, %b %d %Y %H:%M'</a:t>
              </a:r>
              <a:r>
                <a:rPr lang="en-US" altLang="zh-CN" sz="2200" dirty="0"/>
                <a:t>))</a:t>
              </a:r>
              <a:endParaRPr lang="zh-CN" altLang="zh-CN" sz="2200" dirty="0"/>
            </a:p>
            <a:p>
              <a:r>
                <a:rPr lang="en-US" altLang="zh-CN" sz="2200" dirty="0" smtClean="0">
                  <a:solidFill>
                    <a:srgbClr val="0070C0"/>
                  </a:solidFill>
                </a:rPr>
                <a:t>Tue, Jun 26 2018 </a:t>
              </a:r>
              <a:r>
                <a:rPr lang="en-US" altLang="zh-CN" sz="2200" dirty="0">
                  <a:solidFill>
                    <a:srgbClr val="0070C0"/>
                  </a:solidFill>
                </a:rPr>
                <a:t>23:27</a:t>
              </a:r>
              <a:endParaRPr lang="zh-CN" altLang="zh-CN" sz="2200" dirty="0">
                <a:solidFill>
                  <a:srgbClr val="0070C0"/>
                </a:solidFill>
              </a:endParaRPr>
            </a:p>
            <a:p>
              <a:endParaRPr lang="zh-CN" altLang="zh-CN" sz="2200" dirty="0">
                <a:solidFill>
                  <a:srgbClr val="0070C0"/>
                </a:solidFill>
              </a:endParaRPr>
            </a:p>
          </p:txBody>
        </p:sp>
        <p:sp>
          <p:nvSpPr>
            <p:cNvPr id="7" name="椭圆形标注 6"/>
            <p:cNvSpPr/>
            <p:nvPr/>
          </p:nvSpPr>
          <p:spPr>
            <a:xfrm>
              <a:off x="-3340323" y="1972058"/>
              <a:ext cx="678468" cy="375419"/>
            </a:xfrm>
            <a:prstGeom prst="wedgeEllipseCallout">
              <a:avLst/>
            </a:prstGeom>
            <a:ln w="19050"/>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b="1" dirty="0">
                  <a:solidFill>
                    <a:schemeClr val="accent6"/>
                  </a:solidFill>
                </a:rPr>
                <a:t>S</a:t>
              </a:r>
              <a:r>
                <a:rPr lang="en-US" altLang="zh-CN" sz="600" dirty="0">
                  <a:solidFill>
                    <a:schemeClr val="accent6"/>
                  </a:solidFill>
                </a:rPr>
                <a:t>ource</a:t>
              </a:r>
              <a:endParaRPr lang="zh-CN" altLang="en-US" sz="600" dirty="0">
                <a:solidFill>
                  <a:schemeClr val="accent6"/>
                </a:solidFill>
              </a:endParaRPr>
            </a:p>
          </p:txBody>
        </p:sp>
      </p:grpSp>
      <p:graphicFrame>
        <p:nvGraphicFramePr>
          <p:cNvPr id="3" name="表格 2"/>
          <p:cNvGraphicFramePr>
            <a:graphicFrameLocks noGrp="1"/>
          </p:cNvGraphicFramePr>
          <p:nvPr>
            <p:extLst>
              <p:ext uri="{D42A27DB-BD31-4B8C-83A1-F6EECF244321}">
                <p14:modId xmlns:p14="http://schemas.microsoft.com/office/powerpoint/2010/main" val="2545316062"/>
              </p:ext>
            </p:extLst>
          </p:nvPr>
        </p:nvGraphicFramePr>
        <p:xfrm>
          <a:off x="6156176" y="1275606"/>
          <a:ext cx="2736304" cy="2570085"/>
        </p:xfrm>
        <a:graphic>
          <a:graphicData uri="http://schemas.openxmlformats.org/drawingml/2006/table">
            <a:tbl>
              <a:tblPr firstRow="1" bandRow="1">
                <a:tableStyleId>{5C22544A-7EE6-4342-B048-85BDC9FD1C3A}</a:tableStyleId>
              </a:tblPr>
              <a:tblGrid>
                <a:gridCol w="771721"/>
                <a:gridCol w="812455"/>
                <a:gridCol w="1152128"/>
              </a:tblGrid>
              <a:tr h="375525">
                <a:tc>
                  <a:txBody>
                    <a:bodyPr/>
                    <a:lstStyle/>
                    <a:p>
                      <a:r>
                        <a:rPr lang="zh-CN" altLang="en-US" dirty="0" smtClean="0"/>
                        <a:t>形式</a:t>
                      </a:r>
                      <a:r>
                        <a:rPr lang="en-US" altLang="zh-CN" dirty="0" smtClean="0"/>
                        <a:t>1</a:t>
                      </a:r>
                      <a:endParaRPr lang="zh-CN" altLang="en-US" dirty="0"/>
                    </a:p>
                  </a:txBody>
                  <a:tcPr/>
                </a:tc>
                <a:tc>
                  <a:txBody>
                    <a:bodyPr/>
                    <a:lstStyle/>
                    <a:p>
                      <a:r>
                        <a:rPr lang="zh-CN" altLang="en-US" dirty="0" smtClean="0"/>
                        <a:t>形式</a:t>
                      </a:r>
                      <a:r>
                        <a:rPr lang="en-US" altLang="zh-CN" dirty="0" smtClean="0"/>
                        <a:t>2</a:t>
                      </a:r>
                      <a:endParaRPr lang="zh-CN" altLang="en-US" dirty="0"/>
                    </a:p>
                  </a:txBody>
                  <a:tcPr/>
                </a:tc>
                <a:tc>
                  <a:txBody>
                    <a:bodyPr/>
                    <a:lstStyle/>
                    <a:p>
                      <a:r>
                        <a:rPr lang="zh-CN" altLang="en-US" dirty="0" smtClean="0"/>
                        <a:t>含义</a:t>
                      </a:r>
                      <a:endParaRPr lang="zh-CN" altLang="en-US" dirty="0"/>
                    </a:p>
                  </a:txBody>
                  <a:tcPr/>
                </a:tc>
              </a:tr>
              <a:tr h="359348">
                <a:tc>
                  <a:txBody>
                    <a:bodyPr/>
                    <a:lstStyle/>
                    <a:p>
                      <a:r>
                        <a:rPr lang="en-US" altLang="zh-CN" dirty="0" smtClean="0"/>
                        <a:t>%a</a:t>
                      </a:r>
                      <a:endParaRPr lang="zh-CN" altLang="en-US" dirty="0"/>
                    </a:p>
                  </a:txBody>
                  <a:tcPr/>
                </a:tc>
                <a:tc>
                  <a:txBody>
                    <a:bodyPr/>
                    <a:lstStyle/>
                    <a:p>
                      <a:r>
                        <a:rPr lang="en-US" altLang="zh-CN" dirty="0" smtClean="0"/>
                        <a:t>%A</a:t>
                      </a:r>
                      <a:endParaRPr lang="zh-CN" altLang="en-US" dirty="0"/>
                    </a:p>
                  </a:txBody>
                  <a:tcPr/>
                </a:tc>
                <a:tc>
                  <a:txBody>
                    <a:bodyPr/>
                    <a:lstStyle/>
                    <a:p>
                      <a:r>
                        <a:rPr lang="zh-CN" altLang="en-US" dirty="0" smtClean="0"/>
                        <a:t>星期</a:t>
                      </a:r>
                      <a:endParaRPr lang="zh-CN" altLang="en-US" dirty="0"/>
                    </a:p>
                  </a:txBody>
                  <a:tcPr/>
                </a:tc>
              </a:tr>
              <a:tr h="354426">
                <a:tc>
                  <a:txBody>
                    <a:bodyPr/>
                    <a:lstStyle/>
                    <a:p>
                      <a:r>
                        <a:rPr lang="en-US" altLang="zh-CN" dirty="0" smtClean="0"/>
                        <a:t>%b</a:t>
                      </a:r>
                      <a:endParaRPr lang="zh-CN" altLang="en-US" dirty="0"/>
                    </a:p>
                  </a:txBody>
                  <a:tcPr/>
                </a:tc>
                <a:tc>
                  <a:txBody>
                    <a:bodyPr/>
                    <a:lstStyle/>
                    <a:p>
                      <a:r>
                        <a:rPr lang="en-US" altLang="zh-CN" dirty="0" smtClean="0"/>
                        <a:t>%B</a:t>
                      </a:r>
                      <a:endParaRPr lang="zh-CN" altLang="en-US" dirty="0"/>
                    </a:p>
                  </a:txBody>
                  <a:tcPr/>
                </a:tc>
                <a:tc>
                  <a:txBody>
                    <a:bodyPr/>
                    <a:lstStyle/>
                    <a:p>
                      <a:r>
                        <a:rPr lang="zh-CN" altLang="en-US" dirty="0" smtClean="0"/>
                        <a:t>本地月份</a:t>
                      </a:r>
                      <a:endParaRPr lang="zh-CN" altLang="en-US" dirty="0"/>
                    </a:p>
                  </a:txBody>
                  <a:tcPr/>
                </a:tc>
              </a:tr>
              <a:tr h="359348">
                <a:tc>
                  <a:txBody>
                    <a:bodyPr/>
                    <a:lstStyle/>
                    <a:p>
                      <a:r>
                        <a:rPr lang="en-US" altLang="zh-CN" dirty="0" smtClean="0"/>
                        <a:t>%d</a:t>
                      </a:r>
                      <a:endParaRPr lang="zh-CN" altLang="en-US" dirty="0"/>
                    </a:p>
                  </a:txBody>
                  <a:tcPr/>
                </a:tc>
                <a:tc>
                  <a:txBody>
                    <a:bodyPr/>
                    <a:lstStyle/>
                    <a:p>
                      <a:endParaRPr lang="zh-CN" altLang="en-US" dirty="0"/>
                    </a:p>
                  </a:txBody>
                  <a:tcPr/>
                </a:tc>
                <a:tc>
                  <a:txBody>
                    <a:bodyPr/>
                    <a:lstStyle/>
                    <a:p>
                      <a:r>
                        <a:rPr lang="zh-CN" altLang="en-US" dirty="0" smtClean="0"/>
                        <a:t>月份</a:t>
                      </a:r>
                      <a:endParaRPr lang="zh-CN" altLang="en-US" dirty="0"/>
                    </a:p>
                  </a:txBody>
                  <a:tcPr/>
                </a:tc>
              </a:tr>
              <a:tr h="359348">
                <a:tc>
                  <a:txBody>
                    <a:bodyPr/>
                    <a:lstStyle/>
                    <a:p>
                      <a:r>
                        <a:rPr lang="en-US" altLang="zh-CN" dirty="0" smtClean="0"/>
                        <a:t>%y</a:t>
                      </a:r>
                      <a:endParaRPr lang="zh-CN" altLang="en-US" dirty="0"/>
                    </a:p>
                  </a:txBody>
                  <a:tcPr/>
                </a:tc>
                <a:tc>
                  <a:txBody>
                    <a:bodyPr/>
                    <a:lstStyle/>
                    <a:p>
                      <a:r>
                        <a:rPr lang="en-US" altLang="zh-CN" dirty="0" smtClean="0"/>
                        <a:t>%Y</a:t>
                      </a:r>
                      <a:endParaRPr lang="zh-CN" altLang="en-US" dirty="0"/>
                    </a:p>
                  </a:txBody>
                  <a:tcPr/>
                </a:tc>
                <a:tc>
                  <a:txBody>
                    <a:bodyPr/>
                    <a:lstStyle/>
                    <a:p>
                      <a:r>
                        <a:rPr lang="zh-CN" altLang="en-US" dirty="0" smtClean="0"/>
                        <a:t>年份</a:t>
                      </a:r>
                      <a:endParaRPr lang="zh-CN" altLang="en-US" dirty="0"/>
                    </a:p>
                  </a:txBody>
                  <a:tcPr/>
                </a:tc>
              </a:tr>
              <a:tr h="359348">
                <a:tc>
                  <a:txBody>
                    <a:bodyPr/>
                    <a:lstStyle/>
                    <a:p>
                      <a:r>
                        <a:rPr lang="en-US" altLang="zh-CN" dirty="0" smtClean="0"/>
                        <a:t>%H</a:t>
                      </a:r>
                      <a:endParaRPr lang="zh-CN" altLang="en-US" dirty="0"/>
                    </a:p>
                  </a:txBody>
                  <a:tcPr/>
                </a:tc>
                <a:tc>
                  <a:txBody>
                    <a:bodyPr/>
                    <a:lstStyle/>
                    <a:p>
                      <a:r>
                        <a:rPr lang="en-US" altLang="zh-CN" dirty="0" smtClean="0"/>
                        <a:t>%I</a:t>
                      </a:r>
                      <a:endParaRPr lang="zh-CN" altLang="en-US" dirty="0"/>
                    </a:p>
                  </a:txBody>
                  <a:tcPr/>
                </a:tc>
                <a:tc>
                  <a:txBody>
                    <a:bodyPr/>
                    <a:lstStyle/>
                    <a:p>
                      <a:r>
                        <a:rPr lang="zh-CN" altLang="en-US" dirty="0" smtClean="0"/>
                        <a:t>小时数</a:t>
                      </a:r>
                      <a:endParaRPr lang="zh-CN" altLang="en-US" dirty="0"/>
                    </a:p>
                  </a:txBody>
                  <a:tcPr/>
                </a:tc>
              </a:tr>
              <a:tr h="359348">
                <a:tc>
                  <a:txBody>
                    <a:bodyPr/>
                    <a:lstStyle/>
                    <a:p>
                      <a:r>
                        <a:rPr lang="en-US" altLang="zh-CN" dirty="0" smtClean="0"/>
                        <a:t>%M</a:t>
                      </a:r>
                      <a:endParaRPr lang="zh-CN" altLang="en-US" dirty="0"/>
                    </a:p>
                  </a:txBody>
                  <a:tcPr/>
                </a:tc>
                <a:tc>
                  <a:txBody>
                    <a:bodyPr/>
                    <a:lstStyle/>
                    <a:p>
                      <a:endParaRPr lang="zh-CN" altLang="en-US"/>
                    </a:p>
                  </a:txBody>
                  <a:tcPr/>
                </a:tc>
                <a:tc>
                  <a:txBody>
                    <a:bodyPr/>
                    <a:lstStyle/>
                    <a:p>
                      <a:r>
                        <a:rPr lang="zh-CN" altLang="en-US" dirty="0" smtClean="0"/>
                        <a:t>分钟数</a:t>
                      </a:r>
                      <a:endParaRPr lang="zh-CN" altLang="en-US" dirty="0"/>
                    </a:p>
                  </a:txBody>
                  <a:tcPr/>
                </a:tc>
              </a:tr>
            </a:tbl>
          </a:graphicData>
        </a:graphic>
      </p:graphicFrame>
    </p:spTree>
    <p:extLst>
      <p:ext uri="{BB962C8B-B14F-4D97-AF65-F5344CB8AC3E}">
        <p14:creationId xmlns:p14="http://schemas.microsoft.com/office/powerpoint/2010/main" val="131092929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函数</a:t>
            </a:r>
            <a:endParaRPr lang="zh-CN" altLang="en-US" dirty="0"/>
          </a:p>
        </p:txBody>
      </p:sp>
      <p:sp>
        <p:nvSpPr>
          <p:cNvPr id="2" name="灯片编号占位符 1"/>
          <p:cNvSpPr>
            <a:spLocks noGrp="1"/>
          </p:cNvSpPr>
          <p:nvPr>
            <p:ph type="sldNum" sz="quarter" idx="4"/>
          </p:nvPr>
        </p:nvSpPr>
        <p:spPr/>
        <p:txBody>
          <a:bodyPr/>
          <a:lstStyle/>
          <a:p>
            <a:fld id="{D18B1CCC-5B4E-41DC-9FD8-30B8F0069F97}" type="slidenum">
              <a:rPr lang="zh-CN" altLang="en-US" smtClean="0"/>
              <a:pPr/>
              <a:t>2</a:t>
            </a:fld>
            <a:endParaRPr lang="zh-CN" altLang="en-US" dirty="0"/>
          </a:p>
        </p:txBody>
      </p:sp>
      <p:sp>
        <p:nvSpPr>
          <p:cNvPr id="3" name="内容占位符 2"/>
          <p:cNvSpPr>
            <a:spLocks noGrp="1"/>
          </p:cNvSpPr>
          <p:nvPr>
            <p:ph idx="1"/>
          </p:nvPr>
        </p:nvSpPr>
        <p:spPr>
          <a:xfrm>
            <a:off x="827584" y="1275606"/>
            <a:ext cx="3678555" cy="3351820"/>
          </a:xfrm>
        </p:spPr>
        <p:txBody>
          <a:bodyPr/>
          <a:lstStyle/>
          <a:p>
            <a:r>
              <a:rPr lang="zh-CN" altLang="zh-CN" dirty="0"/>
              <a:t>较大规模的程序通常会被划分成一个个功能模块，这些功能模块就是函数（</a:t>
            </a:r>
            <a:r>
              <a:rPr lang="en-US" altLang="zh-CN" dirty="0"/>
              <a:t>function</a:t>
            </a:r>
            <a:r>
              <a:rPr lang="zh-CN" altLang="zh-CN" dirty="0"/>
              <a:t>）</a:t>
            </a:r>
            <a:endParaRPr lang="zh-CN" altLang="en-US" dirty="0"/>
          </a:p>
        </p:txBody>
      </p:sp>
      <p:graphicFrame>
        <p:nvGraphicFramePr>
          <p:cNvPr id="12" name="图示 11"/>
          <p:cNvGraphicFramePr/>
          <p:nvPr>
            <p:extLst>
              <p:ext uri="{D42A27DB-BD31-4B8C-83A1-F6EECF244321}">
                <p14:modId xmlns:p14="http://schemas.microsoft.com/office/powerpoint/2010/main" val="2147539412"/>
              </p:ext>
            </p:extLst>
          </p:nvPr>
        </p:nvGraphicFramePr>
        <p:xfrm>
          <a:off x="3995936" y="1275606"/>
          <a:ext cx="4776192" cy="268007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24327597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timestamp</a:t>
            </a:r>
            <a:r>
              <a:rPr lang="en-US" altLang="zh-CN" dirty="0"/>
              <a:t>()</a:t>
            </a:r>
            <a:r>
              <a:rPr lang="zh-CN" altLang="zh-CN" dirty="0"/>
              <a:t>和</a:t>
            </a:r>
            <a:r>
              <a:rPr lang="en-US" altLang="zh-CN" dirty="0" err="1"/>
              <a:t>fromtimestamp</a:t>
            </a:r>
            <a:r>
              <a:rPr lang="en-US" altLang="zh-CN" dirty="0"/>
              <a:t>()</a:t>
            </a:r>
            <a:endParaRPr lang="zh-CN" altLang="en-US" dirty="0"/>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20</a:t>
            </a:fld>
            <a:endParaRPr lang="zh-CN" altLang="en-US" dirty="0"/>
          </a:p>
        </p:txBody>
      </p:sp>
      <p:grpSp>
        <p:nvGrpSpPr>
          <p:cNvPr id="5" name="组合 4"/>
          <p:cNvGrpSpPr/>
          <p:nvPr/>
        </p:nvGrpSpPr>
        <p:grpSpPr>
          <a:xfrm>
            <a:off x="899592" y="1059582"/>
            <a:ext cx="6624736" cy="3618400"/>
            <a:chOff x="-3509940" y="2177415"/>
            <a:chExt cx="7208719" cy="3752399"/>
          </a:xfrm>
        </p:grpSpPr>
        <p:sp>
          <p:nvSpPr>
            <p:cNvPr id="6" name="任意多边形 5"/>
            <p:cNvSpPr/>
            <p:nvPr/>
          </p:nvSpPr>
          <p:spPr>
            <a:xfrm>
              <a:off x="-3509940" y="2177415"/>
              <a:ext cx="7208719" cy="3752399"/>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altLang="zh-CN" sz="2400" dirty="0" smtClean="0"/>
            </a:p>
            <a:p>
              <a:r>
                <a:rPr lang="en-US" altLang="zh-CN" sz="2400" dirty="0" smtClean="0"/>
                <a:t>&gt;&gt;&gt; </a:t>
              </a:r>
              <a:r>
                <a:rPr lang="en-US" altLang="zh-CN" sz="2400" dirty="0"/>
                <a:t>dt = </a:t>
              </a:r>
              <a:r>
                <a:rPr lang="en-US" altLang="zh-CN" sz="2400" dirty="0" err="1" smtClean="0"/>
                <a:t>datetime</a:t>
              </a:r>
              <a:r>
                <a:rPr lang="en-US" altLang="zh-CN" sz="2400" dirty="0" smtClean="0"/>
                <a:t>(2018, 6, 26, </a:t>
              </a:r>
              <a:r>
                <a:rPr lang="en-US" altLang="zh-CN" sz="2400" dirty="0"/>
                <a:t>23, 29)	</a:t>
              </a:r>
              <a:endParaRPr lang="en-US" altLang="zh-CN" sz="2400" dirty="0" smtClean="0"/>
            </a:p>
            <a:p>
              <a:r>
                <a:rPr lang="en-US" altLang="zh-CN" sz="2400" dirty="0" smtClean="0"/>
                <a:t>&gt;&gt;&gt; </a:t>
              </a:r>
              <a:r>
                <a:rPr lang="en-US" altLang="zh-CN" sz="2400" dirty="0">
                  <a:solidFill>
                    <a:srgbClr val="7030A0"/>
                  </a:solidFill>
                </a:rPr>
                <a:t>print</a:t>
              </a:r>
              <a:r>
                <a:rPr lang="en-US" altLang="zh-CN" sz="2400" dirty="0"/>
                <a:t>(dt)</a:t>
              </a:r>
              <a:endParaRPr lang="zh-CN" altLang="zh-CN" sz="2400" dirty="0"/>
            </a:p>
            <a:p>
              <a:r>
                <a:rPr lang="en-US" altLang="zh-CN" sz="2400" dirty="0" smtClean="0">
                  <a:solidFill>
                    <a:srgbClr val="0070C0"/>
                  </a:solidFill>
                </a:rPr>
                <a:t>2018-06-26 </a:t>
              </a:r>
              <a:r>
                <a:rPr lang="en-US" altLang="zh-CN" sz="2400" dirty="0">
                  <a:solidFill>
                    <a:srgbClr val="0070C0"/>
                  </a:solidFill>
                </a:rPr>
                <a:t>23:29:00</a:t>
              </a:r>
              <a:endParaRPr lang="zh-CN" altLang="zh-CN" sz="2400" dirty="0">
                <a:solidFill>
                  <a:srgbClr val="0070C0"/>
                </a:solidFill>
              </a:endParaRPr>
            </a:p>
            <a:p>
              <a:r>
                <a:rPr lang="en-US" altLang="zh-CN" sz="2400" dirty="0"/>
                <a:t>&gt;&gt;&gt; </a:t>
              </a:r>
              <a:r>
                <a:rPr lang="en-US" altLang="zh-CN" sz="2400" dirty="0" err="1"/>
                <a:t>ts</a:t>
              </a:r>
              <a:r>
                <a:rPr lang="en-US" altLang="zh-CN" sz="2400" dirty="0"/>
                <a:t> = </a:t>
              </a:r>
              <a:r>
                <a:rPr lang="en-US" altLang="zh-CN" sz="2400" dirty="0" err="1"/>
                <a:t>dt.timestamp</a:t>
              </a:r>
              <a:r>
                <a:rPr lang="en-US" altLang="zh-CN" sz="2400" dirty="0" smtClean="0"/>
                <a:t>()</a:t>
              </a:r>
              <a:r>
                <a:rPr lang="en-US" altLang="zh-CN" sz="2400" dirty="0"/>
                <a:t> </a:t>
              </a:r>
              <a:endParaRPr lang="en-US" altLang="zh-CN" sz="2400" dirty="0" smtClean="0"/>
            </a:p>
            <a:p>
              <a:r>
                <a:rPr lang="en-US" altLang="zh-CN" sz="2400" dirty="0" smtClean="0"/>
                <a:t>&gt;&gt;&gt; </a:t>
              </a:r>
              <a:r>
                <a:rPr lang="en-US" altLang="zh-CN" sz="2400" dirty="0" err="1"/>
                <a:t>ts</a:t>
              </a:r>
              <a:endParaRPr lang="zh-CN" altLang="zh-CN" sz="2400" dirty="0"/>
            </a:p>
            <a:p>
              <a:r>
                <a:rPr lang="en-US" altLang="zh-CN" sz="2400" dirty="0" smtClean="0">
                  <a:solidFill>
                    <a:srgbClr val="0070C0"/>
                  </a:solidFill>
                </a:rPr>
                <a:t>1530026940.0</a:t>
              </a:r>
              <a:endParaRPr lang="zh-CN" altLang="zh-CN" sz="2400" dirty="0">
                <a:solidFill>
                  <a:srgbClr val="0070C0"/>
                </a:solidFill>
              </a:endParaRPr>
            </a:p>
            <a:p>
              <a:r>
                <a:rPr lang="en-US" altLang="zh-CN" sz="2400" dirty="0"/>
                <a:t>&gt;&gt;&gt; </a:t>
              </a:r>
              <a:r>
                <a:rPr lang="en-US" altLang="zh-CN" sz="2400" dirty="0">
                  <a:solidFill>
                    <a:srgbClr val="7030A0"/>
                  </a:solidFill>
                </a:rPr>
                <a:t>print</a:t>
              </a:r>
              <a:r>
                <a:rPr lang="en-US" altLang="zh-CN" sz="2400" dirty="0"/>
                <a:t>(</a:t>
              </a:r>
              <a:r>
                <a:rPr lang="en-US" altLang="zh-CN" sz="2400" dirty="0" err="1"/>
                <a:t>datetime.fromtimestamp</a:t>
              </a:r>
              <a:r>
                <a:rPr lang="en-US" altLang="zh-CN" sz="2400" dirty="0"/>
                <a:t>(</a:t>
              </a:r>
              <a:r>
                <a:rPr lang="en-US" altLang="zh-CN" sz="2400" dirty="0" err="1"/>
                <a:t>ts</a:t>
              </a:r>
              <a:r>
                <a:rPr lang="en-US" altLang="zh-CN" sz="2400" dirty="0" smtClean="0"/>
                <a:t>))</a:t>
              </a:r>
            </a:p>
            <a:p>
              <a:r>
                <a:rPr lang="en-US" altLang="zh-CN" sz="2400" dirty="0" smtClean="0">
                  <a:solidFill>
                    <a:srgbClr val="0070C0"/>
                  </a:solidFill>
                </a:rPr>
                <a:t>2018-06-26 </a:t>
              </a:r>
              <a:r>
                <a:rPr lang="en-US" altLang="zh-CN" sz="2400" dirty="0">
                  <a:solidFill>
                    <a:srgbClr val="0070C0"/>
                  </a:solidFill>
                </a:rPr>
                <a:t>23:29:00</a:t>
              </a:r>
              <a:endParaRPr lang="zh-CN" altLang="zh-CN" sz="2400" dirty="0">
                <a:solidFill>
                  <a:srgbClr val="0070C0"/>
                </a:solidFill>
              </a:endParaRPr>
            </a:p>
          </p:txBody>
        </p:sp>
        <p:sp>
          <p:nvSpPr>
            <p:cNvPr id="7" name="椭圆形标注 6"/>
            <p:cNvSpPr/>
            <p:nvPr/>
          </p:nvSpPr>
          <p:spPr>
            <a:xfrm>
              <a:off x="-3312591" y="2252091"/>
              <a:ext cx="742917" cy="373373"/>
            </a:xfrm>
            <a:prstGeom prst="wedgeEllipseCallout">
              <a:avLst/>
            </a:prstGeom>
            <a:ln w="19050"/>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b="1" dirty="0">
                  <a:solidFill>
                    <a:schemeClr val="accent6"/>
                  </a:solidFill>
                </a:rPr>
                <a:t>S</a:t>
              </a:r>
              <a:r>
                <a:rPr lang="en-US" altLang="zh-CN" sz="600" dirty="0">
                  <a:solidFill>
                    <a:schemeClr val="accent6"/>
                  </a:solidFill>
                </a:rPr>
                <a:t>ource</a:t>
              </a:r>
              <a:endParaRPr lang="zh-CN" altLang="en-US" sz="600" dirty="0">
                <a:solidFill>
                  <a:schemeClr val="accent6"/>
                </a:solidFill>
              </a:endParaRPr>
            </a:p>
          </p:txBody>
        </p:sp>
      </p:grpSp>
    </p:spTree>
    <p:extLst>
      <p:ext uri="{BB962C8B-B14F-4D97-AF65-F5344CB8AC3E}">
        <p14:creationId xmlns:p14="http://schemas.microsoft.com/office/powerpoint/2010/main" val="244785439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28600" y="3363838"/>
            <a:ext cx="5649878" cy="1021556"/>
          </a:xfrm>
        </p:spPr>
        <p:txBody>
          <a:bodyPr/>
          <a:lstStyle/>
          <a:p>
            <a:r>
              <a:rPr lang="zh-CN" altLang="zh-CN" dirty="0"/>
              <a:t>函数的定义和调用</a:t>
            </a:r>
            <a:br>
              <a:rPr lang="zh-CN" altLang="zh-CN" dirty="0"/>
            </a:br>
            <a:endParaRPr lang="zh-CN" altLang="en-US" dirty="0"/>
          </a:p>
        </p:txBody>
      </p:sp>
      <p:sp>
        <p:nvSpPr>
          <p:cNvPr id="5" name="TextBox 4"/>
          <p:cNvSpPr txBox="1"/>
          <p:nvPr/>
        </p:nvSpPr>
        <p:spPr>
          <a:xfrm>
            <a:off x="107504" y="2643758"/>
            <a:ext cx="1638822" cy="861774"/>
          </a:xfrm>
          <a:prstGeom prst="rect">
            <a:avLst/>
          </a:prstGeom>
          <a:noFill/>
        </p:spPr>
        <p:txBody>
          <a:bodyPr wrap="square" rtlCol="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en-US" altLang="zh-CN" sz="5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6.3</a:t>
            </a:r>
            <a:endParaRPr lang="zh-CN" altLang="en-US" sz="5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4" name="灯片编号占位符 3"/>
          <p:cNvSpPr>
            <a:spLocks noGrp="1"/>
          </p:cNvSpPr>
          <p:nvPr>
            <p:ph type="sldNum" sz="quarter" idx="4"/>
          </p:nvPr>
        </p:nvSpPr>
        <p:spPr>
          <a:xfrm>
            <a:off x="8028384" y="357504"/>
            <a:ext cx="360000" cy="432048"/>
          </a:xfrm>
        </p:spPr>
        <p:txBody>
          <a:bodyPr/>
          <a:lstStyle/>
          <a:p>
            <a:fld id="{D18B1CCC-5B4E-41DC-9FD8-30B8F0069F97}" type="slidenum">
              <a:rPr lang="zh-CN" altLang="en-US" smtClean="0"/>
              <a:pPr/>
              <a:t>21</a:t>
            </a:fld>
            <a:endParaRPr lang="zh-CN" altLang="en-US" dirty="0"/>
          </a:p>
        </p:txBody>
      </p:sp>
    </p:spTree>
    <p:extLst>
      <p:ext uri="{BB962C8B-B14F-4D97-AF65-F5344CB8AC3E}">
        <p14:creationId xmlns:p14="http://schemas.microsoft.com/office/powerpoint/2010/main" val="410999042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函数</a:t>
            </a:r>
            <a:endParaRPr lang="zh-CN" altLang="en-US" dirty="0"/>
          </a:p>
        </p:txBody>
      </p:sp>
      <p:sp>
        <p:nvSpPr>
          <p:cNvPr id="5" name="内容占位符 4"/>
          <p:cNvSpPr>
            <a:spLocks noGrp="1"/>
          </p:cNvSpPr>
          <p:nvPr>
            <p:ph idx="1"/>
          </p:nvPr>
        </p:nvSpPr>
        <p:spPr>
          <a:xfrm>
            <a:off x="2843808" y="2427734"/>
            <a:ext cx="2977650" cy="486054"/>
          </a:xfrm>
        </p:spPr>
        <p:txBody>
          <a:bodyPr>
            <a:noAutofit/>
          </a:bodyPr>
          <a:lstStyle/>
          <a:p>
            <a:pPr marL="0" indent="0">
              <a:buNone/>
            </a:pPr>
            <a:r>
              <a:rPr lang="zh-CN" altLang="en-US" sz="2000" dirty="0" smtClean="0">
                <a:solidFill>
                  <a:schemeClr val="tx1">
                    <a:lumMod val="50000"/>
                    <a:lumOff val="50000"/>
                  </a:schemeClr>
                </a:solidFill>
              </a:rPr>
              <a:t>函数调用之前必须先定义</a:t>
            </a:r>
            <a:endParaRPr lang="zh-CN" altLang="en-US" sz="2000" dirty="0">
              <a:solidFill>
                <a:schemeClr val="tx1">
                  <a:lumMod val="50000"/>
                  <a:lumOff val="50000"/>
                </a:schemeClr>
              </a:solidFill>
            </a:endParaRPr>
          </a:p>
        </p:txBody>
      </p:sp>
      <p:sp>
        <p:nvSpPr>
          <p:cNvPr id="2" name="灯片编号占位符 1"/>
          <p:cNvSpPr>
            <a:spLocks noGrp="1"/>
          </p:cNvSpPr>
          <p:nvPr>
            <p:ph type="sldNum" sz="quarter" idx="4"/>
          </p:nvPr>
        </p:nvSpPr>
        <p:spPr/>
        <p:txBody>
          <a:bodyPr/>
          <a:lstStyle/>
          <a:p>
            <a:fld id="{D18B1CCC-5B4E-41DC-9FD8-30B8F0069F97}" type="slidenum">
              <a:rPr lang="zh-CN" altLang="en-US" smtClean="0"/>
              <a:pPr/>
              <a:t>22</a:t>
            </a:fld>
            <a:endParaRPr lang="zh-CN" altLang="en-US" dirty="0"/>
          </a:p>
        </p:txBody>
      </p:sp>
      <p:grpSp>
        <p:nvGrpSpPr>
          <p:cNvPr id="6" name="组合 5"/>
          <p:cNvGrpSpPr/>
          <p:nvPr/>
        </p:nvGrpSpPr>
        <p:grpSpPr>
          <a:xfrm>
            <a:off x="1043608" y="1990755"/>
            <a:ext cx="6840760" cy="1360013"/>
            <a:chOff x="2114245" y="3226707"/>
            <a:chExt cx="4896499" cy="1080120"/>
          </a:xfrm>
        </p:grpSpPr>
        <p:sp>
          <p:nvSpPr>
            <p:cNvPr id="7" name="圆角矩形 6"/>
            <p:cNvSpPr/>
            <p:nvPr/>
          </p:nvSpPr>
          <p:spPr>
            <a:xfrm>
              <a:off x="2114654" y="3226707"/>
              <a:ext cx="4896090" cy="1080120"/>
            </a:xfrm>
            <a:prstGeom prst="roundRect">
              <a:avLst>
                <a:gd name="adj" fmla="val 50000"/>
              </a:avLst>
            </a:prstGeom>
            <a:noFill/>
            <a:ln w="38100" cap="flat" cmpd="sng" algn="ctr">
              <a:solidFill>
                <a:schemeClr val="bg1">
                  <a:lumMod val="85000"/>
                </a:schemeClr>
              </a:solidFill>
              <a:prstDash val="solid"/>
            </a:ln>
            <a:effectLst/>
          </p:spPr>
          <p:txBody>
            <a:bodyPr rtlCol="0" anchor="ctr"/>
            <a:lstStyle/>
            <a:p>
              <a:pPr algn="ctr">
                <a:defRPr/>
              </a:pPr>
              <a:endParaRPr lang="zh-CN" altLang="en-US" sz="2000" kern="0" dirty="0">
                <a:solidFill>
                  <a:sysClr val="window" lastClr="FFFFFF"/>
                </a:solidFill>
                <a:latin typeface="微软雅黑" panose="020B0503020204020204" pitchFamily="34" charset="-122"/>
                <a:ea typeface="微软雅黑" panose="020B0503020204020204" pitchFamily="34" charset="-122"/>
              </a:endParaRPr>
            </a:p>
          </p:txBody>
        </p:sp>
        <p:sp>
          <p:nvSpPr>
            <p:cNvPr id="8" name="椭圆 7"/>
            <p:cNvSpPr/>
            <p:nvPr/>
          </p:nvSpPr>
          <p:spPr bwMode="auto">
            <a:xfrm>
              <a:off x="2114245" y="3285032"/>
              <a:ext cx="985838" cy="985839"/>
            </a:xfrm>
            <a:prstGeom prst="ellipse">
              <a:avLst/>
            </a:prstGeom>
            <a:solidFill>
              <a:schemeClr val="tx2">
                <a:lumMod val="60000"/>
                <a:lumOff val="40000"/>
              </a:schemeClr>
            </a:solidFill>
            <a:ln w="6350" cap="flat" cmpd="sng" algn="ctr">
              <a:noFill/>
              <a:prstDash val="solid"/>
            </a:ln>
            <a:effectLst/>
            <a:scene3d>
              <a:camera prst="orthographicFront">
                <a:rot lat="0" lon="0" rev="0"/>
              </a:camera>
              <a:lightRig rig="glow" dir="t">
                <a:rot lat="0" lon="0" rev="14100000"/>
              </a:lightRig>
            </a:scene3d>
            <a:sp3d prstMaterial="softEdge"/>
          </p:spPr>
          <p:txBody>
            <a:bodyPr anchor="ctr"/>
            <a:lstStyle/>
            <a:p>
              <a:pPr algn="ctr">
                <a:defRPr/>
              </a:pPr>
              <a:r>
                <a:rPr lang="zh-CN" altLang="en-US" sz="2000" b="1" kern="0" dirty="0">
                  <a:solidFill>
                    <a:sysClr val="window" lastClr="FFFFFF"/>
                  </a:solidFill>
                  <a:latin typeface="微软雅黑" panose="020B0503020204020204" pitchFamily="34" charset="-122"/>
                  <a:ea typeface="微软雅黑" panose="020B0503020204020204" pitchFamily="34" charset="-122"/>
                </a:rPr>
                <a:t>内建函数</a:t>
              </a:r>
              <a:r>
                <a:rPr lang="zh-CN" altLang="en-US" sz="2000" b="1" kern="0" dirty="0" smtClean="0">
                  <a:solidFill>
                    <a:sysClr val="window" lastClr="FFFFFF"/>
                  </a:solidFill>
                  <a:latin typeface="微软雅黑" panose="020B0503020204020204" pitchFamily="34" charset="-122"/>
                  <a:ea typeface="微软雅黑" panose="020B0503020204020204" pitchFamily="34" charset="-122"/>
                </a:rPr>
                <a:t>或</a:t>
              </a:r>
              <a:endParaRPr lang="en-US" altLang="zh-CN" sz="2000" b="1" kern="0" dirty="0" smtClean="0">
                <a:solidFill>
                  <a:sysClr val="window" lastClr="FFFFFF"/>
                </a:solidFill>
                <a:latin typeface="微软雅黑" panose="020B0503020204020204" pitchFamily="34" charset="-122"/>
                <a:ea typeface="微软雅黑" panose="020B0503020204020204" pitchFamily="34" charset="-122"/>
              </a:endParaRPr>
            </a:p>
            <a:p>
              <a:pPr algn="ctr">
                <a:defRPr/>
              </a:pPr>
              <a:r>
                <a:rPr lang="zh-CN" altLang="en-US" sz="2000" b="1" kern="0" dirty="0" smtClean="0">
                  <a:solidFill>
                    <a:sysClr val="window" lastClr="FFFFFF"/>
                  </a:solidFill>
                  <a:latin typeface="微软雅黑" panose="020B0503020204020204" pitchFamily="34" charset="-122"/>
                  <a:ea typeface="微软雅黑" panose="020B0503020204020204" pitchFamily="34" charset="-122"/>
                </a:rPr>
                <a:t>标准库</a:t>
              </a:r>
              <a:r>
                <a:rPr lang="zh-CN" altLang="en-US" sz="2000" b="1" kern="0" dirty="0">
                  <a:solidFill>
                    <a:sysClr val="window" lastClr="FFFFFF"/>
                  </a:solidFill>
                  <a:latin typeface="微软雅黑" panose="020B0503020204020204" pitchFamily="34" charset="-122"/>
                  <a:ea typeface="微软雅黑" panose="020B0503020204020204" pitchFamily="34" charset="-122"/>
                </a:rPr>
                <a:t>函数</a:t>
              </a:r>
              <a:endParaRPr lang="en-US" altLang="zh-CN" sz="2000" b="1" kern="0" dirty="0">
                <a:solidFill>
                  <a:sysClr val="window" lastClr="FFFFFF"/>
                </a:solidFill>
                <a:latin typeface="微软雅黑" panose="020B0503020204020204" pitchFamily="34" charset="-122"/>
                <a:ea typeface="微软雅黑" panose="020B0503020204020204" pitchFamily="34" charset="-122"/>
              </a:endParaRPr>
            </a:p>
          </p:txBody>
        </p:sp>
        <p:sp>
          <p:nvSpPr>
            <p:cNvPr id="9" name="椭圆 8"/>
            <p:cNvSpPr/>
            <p:nvPr/>
          </p:nvSpPr>
          <p:spPr bwMode="auto">
            <a:xfrm>
              <a:off x="6024906" y="3285032"/>
              <a:ext cx="985838" cy="985839"/>
            </a:xfrm>
            <a:prstGeom prst="ellipse">
              <a:avLst/>
            </a:prstGeom>
            <a:solidFill>
              <a:schemeClr val="tx2">
                <a:lumMod val="60000"/>
                <a:lumOff val="40000"/>
              </a:schemeClr>
            </a:solidFill>
            <a:ln w="6350" cap="flat" cmpd="sng" algn="ctr">
              <a:noFill/>
              <a:prstDash val="solid"/>
            </a:ln>
            <a:effectLst/>
            <a:scene3d>
              <a:camera prst="orthographicFront">
                <a:rot lat="0" lon="0" rev="0"/>
              </a:camera>
              <a:lightRig rig="glow" dir="t">
                <a:rot lat="0" lon="0" rev="14100000"/>
              </a:lightRig>
            </a:scene3d>
            <a:sp3d prstMaterial="softEdge"/>
          </p:spPr>
          <p:txBody>
            <a:bodyPr anchor="ctr"/>
            <a:lstStyle/>
            <a:p>
              <a:pPr algn="ctr">
                <a:defRPr/>
              </a:pPr>
              <a:r>
                <a:rPr lang="zh-CN" altLang="en-US" sz="2000" b="1" kern="0" dirty="0">
                  <a:solidFill>
                    <a:sysClr val="window" lastClr="FFFFFF"/>
                  </a:solidFill>
                  <a:latin typeface="微软雅黑" panose="020B0503020204020204" pitchFamily="34" charset="-122"/>
                  <a:ea typeface="微软雅黑" panose="020B0503020204020204" pitchFamily="34" charset="-122"/>
                </a:rPr>
                <a:t>自定义</a:t>
              </a:r>
              <a:endParaRPr lang="en-US" altLang="zh-CN" sz="2000" b="1" kern="0" dirty="0">
                <a:solidFill>
                  <a:sysClr val="window" lastClr="FFFFFF"/>
                </a:solidFill>
                <a:latin typeface="微软雅黑" panose="020B0503020204020204" pitchFamily="34" charset="-122"/>
                <a:ea typeface="微软雅黑" panose="020B0503020204020204" pitchFamily="34" charset="-122"/>
              </a:endParaRPr>
            </a:p>
            <a:p>
              <a:pPr algn="ctr">
                <a:defRPr/>
              </a:pPr>
              <a:r>
                <a:rPr lang="zh-CN" altLang="en-US" sz="2000" b="1" kern="0" dirty="0">
                  <a:solidFill>
                    <a:sysClr val="window" lastClr="FFFFFF"/>
                  </a:solidFill>
                  <a:latin typeface="微软雅黑" panose="020B0503020204020204" pitchFamily="34" charset="-122"/>
                  <a:ea typeface="微软雅黑" panose="020B0503020204020204" pitchFamily="34" charset="-122"/>
                </a:rPr>
                <a:t>函数</a:t>
              </a:r>
            </a:p>
          </p:txBody>
        </p:sp>
        <p:sp>
          <p:nvSpPr>
            <p:cNvPr id="10" name="椭圆 9"/>
            <p:cNvSpPr/>
            <p:nvPr/>
          </p:nvSpPr>
          <p:spPr bwMode="auto">
            <a:xfrm rot="2140418">
              <a:off x="2293426" y="3334557"/>
              <a:ext cx="792000" cy="612000"/>
            </a:xfrm>
            <a:prstGeom prst="ellipse">
              <a:avLst/>
            </a:prstGeom>
            <a:gradFill flip="none" rotWithShape="1">
              <a:gsLst>
                <a:gs pos="0">
                  <a:sysClr val="window" lastClr="FFFFFF">
                    <a:alpha val="0"/>
                  </a:sysClr>
                </a:gs>
                <a:gs pos="16000">
                  <a:sysClr val="window" lastClr="FFFFFF">
                    <a:alpha val="87000"/>
                  </a:sysClr>
                </a:gs>
                <a:gs pos="30000">
                  <a:sysClr val="window" lastClr="FFFFFF">
                    <a:alpha val="0"/>
                  </a:sysClr>
                </a:gs>
              </a:gsLst>
              <a:lin ang="2700000" scaled="1"/>
              <a:tileRect/>
            </a:gradFill>
            <a:ln w="25400" cap="flat" cmpd="sng" algn="ctr">
              <a:noFill/>
              <a:prstDash val="solid"/>
            </a:ln>
            <a:effectLst/>
            <a:scene3d>
              <a:camera prst="orthographicFront">
                <a:rot lat="0" lon="0" rev="0"/>
              </a:camera>
              <a:lightRig rig="glow" dir="t">
                <a:rot lat="0" lon="0" rev="14100000"/>
              </a:lightRig>
            </a:scene3d>
            <a:sp3d prstMaterial="softEdge"/>
          </p:spPr>
          <p:txBody>
            <a:bodyPr anchor="ctr"/>
            <a:lstStyle/>
            <a:p>
              <a:pPr algn="ctr">
                <a:defRPr/>
              </a:pPr>
              <a:endParaRPr lang="zh-CN" altLang="en-US" sz="2000" kern="0" dirty="0">
                <a:solidFill>
                  <a:sysClr val="window" lastClr="FFFFFF"/>
                </a:solidFill>
                <a:latin typeface="微软雅黑" panose="020B0503020204020204" pitchFamily="34" charset="-122"/>
                <a:ea typeface="微软雅黑" panose="020B0503020204020204" pitchFamily="34" charset="-122"/>
              </a:endParaRPr>
            </a:p>
          </p:txBody>
        </p:sp>
        <p:sp>
          <p:nvSpPr>
            <p:cNvPr id="11" name="椭圆 10"/>
            <p:cNvSpPr/>
            <p:nvPr/>
          </p:nvSpPr>
          <p:spPr bwMode="auto">
            <a:xfrm rot="2140418">
              <a:off x="6204087" y="3334557"/>
              <a:ext cx="792000" cy="612000"/>
            </a:xfrm>
            <a:prstGeom prst="ellipse">
              <a:avLst/>
            </a:prstGeom>
            <a:gradFill flip="none" rotWithShape="1">
              <a:gsLst>
                <a:gs pos="0">
                  <a:sysClr val="window" lastClr="FFFFFF">
                    <a:alpha val="0"/>
                  </a:sysClr>
                </a:gs>
                <a:gs pos="16000">
                  <a:sysClr val="window" lastClr="FFFFFF">
                    <a:alpha val="87000"/>
                  </a:sysClr>
                </a:gs>
                <a:gs pos="30000">
                  <a:sysClr val="window" lastClr="FFFFFF">
                    <a:alpha val="0"/>
                  </a:sysClr>
                </a:gs>
              </a:gsLst>
              <a:lin ang="2700000" scaled="1"/>
              <a:tileRect/>
            </a:gradFill>
            <a:ln w="25400" cap="flat" cmpd="sng" algn="ctr">
              <a:noFill/>
              <a:prstDash val="solid"/>
            </a:ln>
            <a:effectLst/>
            <a:scene3d>
              <a:camera prst="orthographicFront">
                <a:rot lat="0" lon="0" rev="0"/>
              </a:camera>
              <a:lightRig rig="glow" dir="t">
                <a:rot lat="0" lon="0" rev="14100000"/>
              </a:lightRig>
            </a:scene3d>
            <a:sp3d prstMaterial="softEdge"/>
          </p:spPr>
          <p:txBody>
            <a:bodyPr anchor="ctr"/>
            <a:lstStyle/>
            <a:p>
              <a:pPr algn="ctr">
                <a:defRPr/>
              </a:pPr>
              <a:endParaRPr lang="zh-CN" altLang="en-US" sz="2000" kern="0" dirty="0">
                <a:solidFill>
                  <a:sysClr val="window" lastClr="FFFFFF"/>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77737515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a:t>6.3.1 </a:t>
            </a:r>
            <a:r>
              <a:rPr lang="zh-CN" altLang="zh-CN" dirty="0"/>
              <a:t>函数的</a:t>
            </a:r>
            <a:r>
              <a:rPr lang="zh-CN" altLang="zh-CN" dirty="0" smtClean="0"/>
              <a:t>定义</a:t>
            </a:r>
            <a:endParaRPr lang="zh-CN" altLang="en-US" dirty="0"/>
          </a:p>
        </p:txBody>
      </p:sp>
      <p:sp>
        <p:nvSpPr>
          <p:cNvPr id="6" name="文本占位符 5"/>
          <p:cNvSpPr>
            <a:spLocks noGrp="1"/>
          </p:cNvSpPr>
          <p:nvPr>
            <p:ph type="body" idx="1"/>
          </p:nvPr>
        </p:nvSpPr>
        <p:spPr/>
        <p:txBody>
          <a:bodyPr/>
          <a:lstStyle/>
          <a:p>
            <a:endParaRPr lang="zh-CN" altLang="en-US"/>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23</a:t>
            </a:fld>
            <a:endParaRPr lang="zh-CN" altLang="en-US" dirty="0"/>
          </a:p>
        </p:txBody>
      </p:sp>
    </p:spTree>
    <p:extLst>
      <p:ext uri="{BB962C8B-B14F-4D97-AF65-F5344CB8AC3E}">
        <p14:creationId xmlns:p14="http://schemas.microsoft.com/office/powerpoint/2010/main" val="363103599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函数的定义</a:t>
            </a:r>
            <a:endParaRPr lang="zh-CN" altLang="en-US" dirty="0"/>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24</a:t>
            </a:fld>
            <a:endParaRPr lang="zh-CN" altLang="en-US" dirty="0"/>
          </a:p>
        </p:txBody>
      </p:sp>
      <p:sp>
        <p:nvSpPr>
          <p:cNvPr id="5" name="TextBox 6"/>
          <p:cNvSpPr txBox="1"/>
          <p:nvPr/>
        </p:nvSpPr>
        <p:spPr bwMode="auto">
          <a:xfrm>
            <a:off x="1115616" y="1308206"/>
            <a:ext cx="2826668" cy="1477328"/>
          </a:xfrm>
          <a:prstGeom prst="rect">
            <a:avLst/>
          </a:prstGeom>
          <a:noFill/>
        </p:spPr>
        <p:txBody>
          <a:bodyPr wrap="square">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algn="just">
              <a:lnSpc>
                <a:spcPct val="150000"/>
              </a:lnSpc>
              <a:defRPr/>
            </a:pPr>
            <a:r>
              <a:rPr lang="en-US" altLang="zh-CN" sz="2000" b="1" dirty="0">
                <a:solidFill>
                  <a:schemeClr val="tx2">
                    <a:lumMod val="60000"/>
                    <a:lumOff val="40000"/>
                  </a:schemeClr>
                </a:solidFill>
                <a:latin typeface="+mn-lt"/>
                <a:ea typeface="幼圆" panose="02010509060101010101" pitchFamily="49" charset="-122"/>
              </a:rPr>
              <a:t>def </a:t>
            </a:r>
            <a:r>
              <a:rPr lang="zh-CN" altLang="en-US" sz="2000" b="1" dirty="0">
                <a:solidFill>
                  <a:schemeClr val="tx2">
                    <a:lumMod val="60000"/>
                    <a:lumOff val="40000"/>
                  </a:schemeClr>
                </a:solidFill>
                <a:latin typeface="+mn-lt"/>
                <a:ea typeface="幼圆" panose="02010509060101010101" pitchFamily="49" charset="-122"/>
              </a:rPr>
              <a:t>函数名</a:t>
            </a:r>
            <a:r>
              <a:rPr lang="en-US" altLang="zh-CN" sz="2000" b="1" dirty="0">
                <a:solidFill>
                  <a:schemeClr val="tx2">
                    <a:lumMod val="60000"/>
                    <a:lumOff val="40000"/>
                  </a:schemeClr>
                </a:solidFill>
                <a:latin typeface="+mn-lt"/>
                <a:ea typeface="幼圆" panose="02010509060101010101" pitchFamily="49" charset="-122"/>
              </a:rPr>
              <a:t>([</a:t>
            </a:r>
            <a:r>
              <a:rPr lang="zh-CN" altLang="en-US" sz="2000" b="1" dirty="0">
                <a:solidFill>
                  <a:schemeClr val="tx2">
                    <a:lumMod val="60000"/>
                    <a:lumOff val="40000"/>
                  </a:schemeClr>
                </a:solidFill>
                <a:latin typeface="+mn-lt"/>
                <a:ea typeface="幼圆" panose="02010509060101010101" pitchFamily="49" charset="-122"/>
              </a:rPr>
              <a:t>参数表</a:t>
            </a:r>
            <a:r>
              <a:rPr lang="en-US" altLang="zh-CN" sz="2000" b="1" dirty="0">
                <a:solidFill>
                  <a:schemeClr val="tx2">
                    <a:lumMod val="60000"/>
                    <a:lumOff val="40000"/>
                  </a:schemeClr>
                </a:solidFill>
                <a:latin typeface="+mn-lt"/>
                <a:ea typeface="幼圆" panose="02010509060101010101" pitchFamily="49" charset="-122"/>
              </a:rPr>
              <a:t>]):</a:t>
            </a:r>
          </a:p>
          <a:p>
            <a:pPr algn="just">
              <a:lnSpc>
                <a:spcPct val="150000"/>
              </a:lnSpc>
              <a:defRPr/>
            </a:pPr>
            <a:r>
              <a:rPr lang="en-US" altLang="zh-CN" sz="2000" b="1" dirty="0" smtClean="0">
                <a:solidFill>
                  <a:schemeClr val="tx2">
                    <a:lumMod val="60000"/>
                    <a:lumOff val="40000"/>
                  </a:schemeClr>
                </a:solidFill>
                <a:latin typeface="+mn-lt"/>
                <a:ea typeface="幼圆" panose="02010509060101010101" pitchFamily="49" charset="-122"/>
              </a:rPr>
              <a:t>    '''</a:t>
            </a:r>
            <a:r>
              <a:rPr lang="zh-CN" altLang="en-US" sz="2000" b="1" dirty="0">
                <a:solidFill>
                  <a:schemeClr val="tx2">
                    <a:lumMod val="60000"/>
                    <a:lumOff val="40000"/>
                  </a:schemeClr>
                </a:solidFill>
                <a:latin typeface="+mn-lt"/>
                <a:ea typeface="幼圆" panose="02010509060101010101" pitchFamily="49" charset="-122"/>
              </a:rPr>
              <a:t>文档字符串</a:t>
            </a:r>
            <a:r>
              <a:rPr lang="en-US" altLang="zh-CN" sz="2000" b="1" dirty="0">
                <a:solidFill>
                  <a:schemeClr val="tx2">
                    <a:lumMod val="60000"/>
                    <a:lumOff val="40000"/>
                  </a:schemeClr>
                </a:solidFill>
                <a:latin typeface="+mn-lt"/>
                <a:ea typeface="幼圆" panose="02010509060101010101" pitchFamily="49" charset="-122"/>
              </a:rPr>
              <a:t>'''</a:t>
            </a:r>
          </a:p>
          <a:p>
            <a:pPr algn="just">
              <a:lnSpc>
                <a:spcPct val="150000"/>
              </a:lnSpc>
              <a:defRPr/>
            </a:pPr>
            <a:r>
              <a:rPr lang="en-US" altLang="zh-CN" sz="2000" b="1" dirty="0" smtClean="0">
                <a:solidFill>
                  <a:schemeClr val="tx2">
                    <a:lumMod val="60000"/>
                    <a:lumOff val="40000"/>
                  </a:schemeClr>
                </a:solidFill>
                <a:latin typeface="+mn-lt"/>
                <a:ea typeface="幼圆" panose="02010509060101010101" pitchFamily="49" charset="-122"/>
              </a:rPr>
              <a:t>    </a:t>
            </a:r>
            <a:r>
              <a:rPr lang="zh-CN" altLang="en-US" sz="2000" b="1" dirty="0" smtClean="0">
                <a:solidFill>
                  <a:schemeClr val="tx2">
                    <a:lumMod val="60000"/>
                    <a:lumOff val="40000"/>
                  </a:schemeClr>
                </a:solidFill>
                <a:latin typeface="+mn-lt"/>
                <a:ea typeface="幼圆" panose="02010509060101010101" pitchFamily="49" charset="-122"/>
              </a:rPr>
              <a:t>函数体</a:t>
            </a:r>
            <a:endParaRPr lang="zh-CN" altLang="en-US" sz="2000" b="1" dirty="0">
              <a:solidFill>
                <a:schemeClr val="tx2">
                  <a:lumMod val="60000"/>
                  <a:lumOff val="40000"/>
                </a:schemeClr>
              </a:solidFill>
              <a:latin typeface="+mn-lt"/>
              <a:ea typeface="幼圆" panose="02010509060101010101" pitchFamily="49" charset="-122"/>
            </a:endParaRPr>
          </a:p>
        </p:txBody>
      </p:sp>
      <p:sp>
        <p:nvSpPr>
          <p:cNvPr id="6" name="TextBox 7"/>
          <p:cNvSpPr txBox="1"/>
          <p:nvPr/>
        </p:nvSpPr>
        <p:spPr bwMode="auto">
          <a:xfrm>
            <a:off x="1115616" y="969574"/>
            <a:ext cx="2829600" cy="400110"/>
          </a:xfrm>
          <a:prstGeom prst="rect">
            <a:avLst/>
          </a:prstGeom>
          <a:solidFill>
            <a:schemeClr val="tx2">
              <a:lumMod val="60000"/>
              <a:lumOff val="40000"/>
            </a:schemeClr>
          </a:solidFill>
        </p:spPr>
        <p:txBody>
          <a:bodyPr wrap="square">
            <a:spAutoFit/>
          </a:bodyPr>
          <a:lstStyle/>
          <a:p>
            <a:pPr algn="ctr">
              <a:defRPr/>
            </a:pPr>
            <a:r>
              <a:rPr lang="zh-CN" altLang="en-US" sz="2000" b="1" kern="0" dirty="0">
                <a:solidFill>
                  <a:schemeClr val="bg1"/>
                </a:solidFill>
                <a:latin typeface="微软雅黑" pitchFamily="34" charset="-122"/>
                <a:ea typeface="微软雅黑" pitchFamily="34" charset="-122"/>
              </a:rPr>
              <a:t>语 法</a:t>
            </a:r>
          </a:p>
        </p:txBody>
      </p:sp>
      <p:sp>
        <p:nvSpPr>
          <p:cNvPr id="7" name="TextBox 8"/>
          <p:cNvSpPr txBox="1"/>
          <p:nvPr/>
        </p:nvSpPr>
        <p:spPr bwMode="auto">
          <a:xfrm>
            <a:off x="4283969" y="1511301"/>
            <a:ext cx="4320479" cy="2246769"/>
          </a:xfrm>
          <a:prstGeom prst="rect">
            <a:avLst/>
          </a:prstGeom>
          <a:noFill/>
        </p:spPr>
        <p:txBody>
          <a:bodyPr wrap="square">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214313" indent="-214313" algn="just">
              <a:lnSpc>
                <a:spcPct val="100000"/>
              </a:lnSpc>
              <a:buFont typeface="Arial" panose="020B0604020202020204" pitchFamily="34" charset="0"/>
              <a:buChar char="•"/>
              <a:defRPr/>
            </a:pPr>
            <a:r>
              <a:rPr lang="zh-CN" altLang="en-US" sz="2000" dirty="0" smtClean="0">
                <a:solidFill>
                  <a:schemeClr val="tx1">
                    <a:lumMod val="50000"/>
                    <a:lumOff val="50000"/>
                  </a:schemeClr>
                </a:solidFill>
              </a:rPr>
              <a:t>表示</a:t>
            </a:r>
            <a:r>
              <a:rPr lang="zh-CN" altLang="en-US" sz="2000" dirty="0">
                <a:solidFill>
                  <a:schemeClr val="tx1">
                    <a:lumMod val="50000"/>
                    <a:lumOff val="50000"/>
                  </a:schemeClr>
                </a:solidFill>
              </a:rPr>
              <a:t>函数开始，在</a:t>
            </a:r>
            <a:r>
              <a:rPr lang="zh-CN" altLang="en-US" sz="2000" dirty="0" smtClean="0">
                <a:solidFill>
                  <a:schemeClr val="tx1">
                    <a:lumMod val="50000"/>
                    <a:lumOff val="50000"/>
                  </a:schemeClr>
                </a:solidFill>
              </a:rPr>
              <a:t>第一</a:t>
            </a:r>
            <a:r>
              <a:rPr lang="zh-CN" altLang="en-US" sz="2000" dirty="0">
                <a:solidFill>
                  <a:schemeClr val="tx1">
                    <a:lumMod val="50000"/>
                    <a:lumOff val="50000"/>
                  </a:schemeClr>
                </a:solidFill>
              </a:rPr>
              <a:t>行</a:t>
            </a:r>
            <a:r>
              <a:rPr lang="zh-CN" altLang="en-US" sz="2000" dirty="0" smtClean="0">
                <a:solidFill>
                  <a:schemeClr val="tx1">
                    <a:lumMod val="50000"/>
                    <a:lumOff val="50000"/>
                  </a:schemeClr>
                </a:solidFill>
              </a:rPr>
              <a:t>书写</a:t>
            </a:r>
            <a:r>
              <a:rPr lang="zh-CN" altLang="en-US" sz="2000" dirty="0">
                <a:solidFill>
                  <a:schemeClr val="tx1">
                    <a:lumMod val="50000"/>
                    <a:lumOff val="50000"/>
                  </a:schemeClr>
                </a:solidFill>
              </a:rPr>
              <a:t>，该行被称为函数首部，用一个冒号结束；</a:t>
            </a:r>
          </a:p>
          <a:p>
            <a:pPr marL="214313" indent="-214313" algn="just">
              <a:lnSpc>
                <a:spcPct val="100000"/>
              </a:lnSpc>
              <a:buFont typeface="Arial" panose="020B0604020202020204" pitchFamily="34" charset="0"/>
              <a:buChar char="•"/>
              <a:defRPr/>
            </a:pPr>
            <a:endParaRPr lang="en-US" altLang="zh-CN" sz="2000" dirty="0" smtClean="0">
              <a:solidFill>
                <a:schemeClr val="tx1">
                  <a:lumMod val="50000"/>
                  <a:lumOff val="50000"/>
                </a:schemeClr>
              </a:solidFill>
            </a:endParaRPr>
          </a:p>
          <a:p>
            <a:pPr marL="214313" indent="-214313" algn="just">
              <a:lnSpc>
                <a:spcPct val="100000"/>
              </a:lnSpc>
              <a:buFont typeface="Arial" panose="020B0604020202020204" pitchFamily="34" charset="0"/>
              <a:buChar char="•"/>
              <a:defRPr/>
            </a:pPr>
            <a:endParaRPr lang="en-US" altLang="zh-CN" sz="2000" dirty="0">
              <a:solidFill>
                <a:schemeClr val="tx1">
                  <a:lumMod val="50000"/>
                  <a:lumOff val="50000"/>
                </a:schemeClr>
              </a:solidFill>
            </a:endParaRPr>
          </a:p>
          <a:p>
            <a:pPr marL="214313" indent="-214313" algn="just">
              <a:lnSpc>
                <a:spcPct val="100000"/>
              </a:lnSpc>
              <a:buFont typeface="Arial" panose="020B0604020202020204" pitchFamily="34" charset="0"/>
              <a:buChar char="•"/>
              <a:defRPr/>
            </a:pPr>
            <a:r>
              <a:rPr lang="zh-CN" altLang="en-US" sz="2000" dirty="0" smtClean="0">
                <a:solidFill>
                  <a:schemeClr val="tx1">
                    <a:lumMod val="50000"/>
                    <a:lumOff val="50000"/>
                  </a:schemeClr>
                </a:solidFill>
              </a:rPr>
              <a:t>函数</a:t>
            </a:r>
            <a:r>
              <a:rPr lang="zh-CN" altLang="en-US" sz="2000" dirty="0">
                <a:solidFill>
                  <a:schemeClr val="tx1">
                    <a:lumMod val="50000"/>
                    <a:lumOff val="50000"/>
                  </a:schemeClr>
                </a:solidFill>
              </a:rPr>
              <a:t>名是函数的名称，是一个标识符，取名时尽量要做到见名识义</a:t>
            </a:r>
            <a:r>
              <a:rPr lang="zh-CN" altLang="en-US" sz="2000" dirty="0" smtClean="0">
                <a:solidFill>
                  <a:schemeClr val="tx1">
                    <a:lumMod val="50000"/>
                    <a:lumOff val="50000"/>
                  </a:schemeClr>
                </a:solidFill>
              </a:rPr>
              <a:t>；</a:t>
            </a:r>
            <a:endParaRPr lang="zh-CN" altLang="en-US" sz="2000" dirty="0">
              <a:solidFill>
                <a:schemeClr val="tx1">
                  <a:lumMod val="50000"/>
                  <a:lumOff val="50000"/>
                </a:schemeClr>
              </a:solidFill>
            </a:endParaRPr>
          </a:p>
        </p:txBody>
      </p:sp>
      <p:sp>
        <p:nvSpPr>
          <p:cNvPr id="8" name="TextBox 9"/>
          <p:cNvSpPr txBox="1"/>
          <p:nvPr/>
        </p:nvSpPr>
        <p:spPr bwMode="auto">
          <a:xfrm>
            <a:off x="4393943" y="969574"/>
            <a:ext cx="2829830" cy="400110"/>
          </a:xfrm>
          <a:prstGeom prst="rect">
            <a:avLst/>
          </a:prstGeom>
          <a:solidFill>
            <a:schemeClr val="tx2">
              <a:lumMod val="60000"/>
              <a:lumOff val="40000"/>
            </a:schemeClr>
          </a:solidFill>
        </p:spPr>
        <p:txBody>
          <a:bodyPr wrap="square">
            <a:spAutoFit/>
          </a:bodyPr>
          <a:lstStyle/>
          <a:p>
            <a:pPr algn="ctr">
              <a:defRPr/>
            </a:pPr>
            <a:r>
              <a:rPr lang="en-US" altLang="zh-CN" sz="2000" b="1" kern="0" dirty="0" smtClean="0">
                <a:solidFill>
                  <a:schemeClr val="bg1"/>
                </a:solidFill>
                <a:latin typeface="微软雅黑" panose="020B0503020204020204" pitchFamily="34" charset="-122"/>
                <a:ea typeface="微软雅黑" panose="020B0503020204020204" pitchFamily="34" charset="-122"/>
              </a:rPr>
              <a:t>def</a:t>
            </a:r>
            <a:endParaRPr lang="zh-CN" altLang="en-US" sz="2000" b="1" kern="0" dirty="0">
              <a:solidFill>
                <a:schemeClr val="bg1"/>
              </a:solidFill>
              <a:latin typeface="微软雅黑" panose="020B0503020204020204" pitchFamily="34" charset="-122"/>
              <a:ea typeface="微软雅黑" panose="020B0503020204020204" pitchFamily="34" charset="-122"/>
            </a:endParaRPr>
          </a:p>
        </p:txBody>
      </p:sp>
      <p:sp>
        <p:nvSpPr>
          <p:cNvPr id="11" name="矩形 10"/>
          <p:cNvSpPr/>
          <p:nvPr/>
        </p:nvSpPr>
        <p:spPr bwMode="auto">
          <a:xfrm flipH="1">
            <a:off x="4106716" y="969575"/>
            <a:ext cx="45719" cy="2788496"/>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dirty="0"/>
          </a:p>
        </p:txBody>
      </p:sp>
      <p:sp>
        <p:nvSpPr>
          <p:cNvPr id="9" name="TextBox 9"/>
          <p:cNvSpPr txBox="1"/>
          <p:nvPr/>
        </p:nvSpPr>
        <p:spPr bwMode="auto">
          <a:xfrm>
            <a:off x="4393943" y="2571571"/>
            <a:ext cx="2829830" cy="400110"/>
          </a:xfrm>
          <a:prstGeom prst="rect">
            <a:avLst/>
          </a:prstGeom>
          <a:solidFill>
            <a:schemeClr val="tx2">
              <a:lumMod val="60000"/>
              <a:lumOff val="40000"/>
            </a:schemeClr>
          </a:solidFill>
        </p:spPr>
        <p:txBody>
          <a:bodyPr wrap="square">
            <a:spAutoFit/>
          </a:bodyPr>
          <a:lstStyle/>
          <a:p>
            <a:pPr algn="ctr">
              <a:defRPr/>
            </a:pPr>
            <a:r>
              <a:rPr lang="zh-CN" altLang="en-US" sz="2000" b="1" kern="0" dirty="0" smtClean="0">
                <a:solidFill>
                  <a:schemeClr val="bg1"/>
                </a:solidFill>
                <a:latin typeface="微软雅黑" panose="020B0503020204020204" pitchFamily="34" charset="-122"/>
                <a:ea typeface="微软雅黑" panose="020B0503020204020204" pitchFamily="34" charset="-122"/>
              </a:rPr>
              <a:t>函数名</a:t>
            </a:r>
            <a:endParaRPr lang="zh-CN" altLang="en-US" sz="2000" b="1" kern="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5641697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函数的定义</a:t>
            </a:r>
            <a:endParaRPr lang="zh-CN" altLang="en-US" dirty="0"/>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25</a:t>
            </a:fld>
            <a:endParaRPr lang="zh-CN" altLang="en-US" dirty="0"/>
          </a:p>
        </p:txBody>
      </p:sp>
      <p:sp>
        <p:nvSpPr>
          <p:cNvPr id="5" name="TextBox 6"/>
          <p:cNvSpPr txBox="1"/>
          <p:nvPr/>
        </p:nvSpPr>
        <p:spPr bwMode="auto">
          <a:xfrm>
            <a:off x="482495" y="1369684"/>
            <a:ext cx="2826668" cy="1477328"/>
          </a:xfrm>
          <a:prstGeom prst="rect">
            <a:avLst/>
          </a:prstGeom>
          <a:noFill/>
        </p:spPr>
        <p:txBody>
          <a:bodyPr wrap="square">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algn="just">
              <a:lnSpc>
                <a:spcPct val="150000"/>
              </a:lnSpc>
              <a:defRPr/>
            </a:pPr>
            <a:r>
              <a:rPr lang="en-US" altLang="zh-CN" sz="2000" b="1" dirty="0">
                <a:solidFill>
                  <a:schemeClr val="tx2">
                    <a:lumMod val="60000"/>
                    <a:lumOff val="40000"/>
                  </a:schemeClr>
                </a:solidFill>
                <a:latin typeface="+mn-lt"/>
                <a:ea typeface="幼圆" panose="02010509060101010101" pitchFamily="49" charset="-122"/>
              </a:rPr>
              <a:t>def </a:t>
            </a:r>
            <a:r>
              <a:rPr lang="zh-CN" altLang="en-US" sz="2000" b="1" dirty="0">
                <a:solidFill>
                  <a:schemeClr val="tx2">
                    <a:lumMod val="60000"/>
                    <a:lumOff val="40000"/>
                  </a:schemeClr>
                </a:solidFill>
                <a:latin typeface="+mn-lt"/>
                <a:ea typeface="幼圆" panose="02010509060101010101" pitchFamily="49" charset="-122"/>
              </a:rPr>
              <a:t>函数名</a:t>
            </a:r>
            <a:r>
              <a:rPr lang="en-US" altLang="zh-CN" sz="2000" b="1" dirty="0">
                <a:solidFill>
                  <a:schemeClr val="tx2">
                    <a:lumMod val="60000"/>
                    <a:lumOff val="40000"/>
                  </a:schemeClr>
                </a:solidFill>
                <a:latin typeface="+mn-lt"/>
                <a:ea typeface="幼圆" panose="02010509060101010101" pitchFamily="49" charset="-122"/>
              </a:rPr>
              <a:t>([</a:t>
            </a:r>
            <a:r>
              <a:rPr lang="zh-CN" altLang="en-US" sz="2000" b="1" dirty="0">
                <a:solidFill>
                  <a:schemeClr val="tx2">
                    <a:lumMod val="60000"/>
                    <a:lumOff val="40000"/>
                  </a:schemeClr>
                </a:solidFill>
                <a:latin typeface="+mn-lt"/>
                <a:ea typeface="幼圆" panose="02010509060101010101" pitchFamily="49" charset="-122"/>
              </a:rPr>
              <a:t>参数表</a:t>
            </a:r>
            <a:r>
              <a:rPr lang="en-US" altLang="zh-CN" sz="2000" b="1" dirty="0">
                <a:solidFill>
                  <a:schemeClr val="tx2">
                    <a:lumMod val="60000"/>
                    <a:lumOff val="40000"/>
                  </a:schemeClr>
                </a:solidFill>
                <a:latin typeface="+mn-lt"/>
                <a:ea typeface="幼圆" panose="02010509060101010101" pitchFamily="49" charset="-122"/>
              </a:rPr>
              <a:t>]):</a:t>
            </a:r>
          </a:p>
          <a:p>
            <a:pPr algn="just">
              <a:lnSpc>
                <a:spcPct val="150000"/>
              </a:lnSpc>
              <a:defRPr/>
            </a:pPr>
            <a:r>
              <a:rPr lang="en-US" altLang="zh-CN" sz="2000" b="1" dirty="0" smtClean="0">
                <a:solidFill>
                  <a:schemeClr val="tx2">
                    <a:lumMod val="60000"/>
                    <a:lumOff val="40000"/>
                  </a:schemeClr>
                </a:solidFill>
                <a:latin typeface="+mn-lt"/>
                <a:ea typeface="幼圆" panose="02010509060101010101" pitchFamily="49" charset="-122"/>
              </a:rPr>
              <a:t>        '''</a:t>
            </a:r>
            <a:r>
              <a:rPr lang="zh-CN" altLang="en-US" sz="2000" b="1" dirty="0">
                <a:solidFill>
                  <a:schemeClr val="tx2">
                    <a:lumMod val="60000"/>
                    <a:lumOff val="40000"/>
                  </a:schemeClr>
                </a:solidFill>
                <a:latin typeface="+mn-lt"/>
                <a:ea typeface="幼圆" panose="02010509060101010101" pitchFamily="49" charset="-122"/>
              </a:rPr>
              <a:t>文档字符串</a:t>
            </a:r>
            <a:r>
              <a:rPr lang="en-US" altLang="zh-CN" sz="2000" b="1" dirty="0">
                <a:solidFill>
                  <a:schemeClr val="tx2">
                    <a:lumMod val="60000"/>
                    <a:lumOff val="40000"/>
                  </a:schemeClr>
                </a:solidFill>
                <a:latin typeface="+mn-lt"/>
                <a:ea typeface="幼圆" panose="02010509060101010101" pitchFamily="49" charset="-122"/>
              </a:rPr>
              <a:t>'''</a:t>
            </a:r>
          </a:p>
          <a:p>
            <a:pPr algn="just">
              <a:lnSpc>
                <a:spcPct val="150000"/>
              </a:lnSpc>
              <a:defRPr/>
            </a:pPr>
            <a:r>
              <a:rPr lang="en-US" altLang="zh-CN" sz="2000" b="1" dirty="0" smtClean="0">
                <a:solidFill>
                  <a:schemeClr val="tx2">
                    <a:lumMod val="60000"/>
                    <a:lumOff val="40000"/>
                  </a:schemeClr>
                </a:solidFill>
                <a:latin typeface="+mn-lt"/>
                <a:ea typeface="幼圆" panose="02010509060101010101" pitchFamily="49" charset="-122"/>
              </a:rPr>
              <a:t>        </a:t>
            </a:r>
            <a:r>
              <a:rPr lang="zh-CN" altLang="en-US" sz="2000" b="1" dirty="0" smtClean="0">
                <a:solidFill>
                  <a:schemeClr val="tx2">
                    <a:lumMod val="60000"/>
                    <a:lumOff val="40000"/>
                  </a:schemeClr>
                </a:solidFill>
                <a:latin typeface="+mn-lt"/>
                <a:ea typeface="幼圆" panose="02010509060101010101" pitchFamily="49" charset="-122"/>
              </a:rPr>
              <a:t>函数体</a:t>
            </a:r>
            <a:endParaRPr lang="zh-CN" altLang="en-US" sz="2000" b="1" dirty="0">
              <a:solidFill>
                <a:schemeClr val="tx2">
                  <a:lumMod val="60000"/>
                  <a:lumOff val="40000"/>
                </a:schemeClr>
              </a:solidFill>
              <a:latin typeface="+mn-lt"/>
              <a:ea typeface="幼圆" panose="02010509060101010101" pitchFamily="49" charset="-122"/>
            </a:endParaRPr>
          </a:p>
        </p:txBody>
      </p:sp>
      <p:sp>
        <p:nvSpPr>
          <p:cNvPr id="6" name="TextBox 7"/>
          <p:cNvSpPr txBox="1"/>
          <p:nvPr/>
        </p:nvSpPr>
        <p:spPr bwMode="auto">
          <a:xfrm>
            <a:off x="479563" y="969574"/>
            <a:ext cx="2829600" cy="400110"/>
          </a:xfrm>
          <a:prstGeom prst="rect">
            <a:avLst/>
          </a:prstGeom>
          <a:solidFill>
            <a:schemeClr val="tx2">
              <a:lumMod val="60000"/>
              <a:lumOff val="40000"/>
            </a:schemeClr>
          </a:solidFill>
        </p:spPr>
        <p:txBody>
          <a:bodyPr wrap="square">
            <a:spAutoFit/>
          </a:bodyPr>
          <a:lstStyle/>
          <a:p>
            <a:pPr algn="ctr">
              <a:defRPr/>
            </a:pPr>
            <a:r>
              <a:rPr lang="zh-CN" altLang="en-US" sz="2000" b="1" kern="0" dirty="0">
                <a:solidFill>
                  <a:schemeClr val="bg1"/>
                </a:solidFill>
                <a:latin typeface="微软雅黑" pitchFamily="34" charset="-122"/>
                <a:ea typeface="微软雅黑" pitchFamily="34" charset="-122"/>
              </a:rPr>
              <a:t>语 法</a:t>
            </a:r>
          </a:p>
        </p:txBody>
      </p:sp>
      <p:sp>
        <p:nvSpPr>
          <p:cNvPr id="7" name="TextBox 8"/>
          <p:cNvSpPr txBox="1"/>
          <p:nvPr/>
        </p:nvSpPr>
        <p:spPr bwMode="auto">
          <a:xfrm>
            <a:off x="3564870" y="1430875"/>
            <a:ext cx="5121930" cy="3170099"/>
          </a:xfrm>
          <a:prstGeom prst="rect">
            <a:avLst/>
          </a:prstGeom>
          <a:noFill/>
        </p:spPr>
        <p:txBody>
          <a:bodyPr wrap="square">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214313" indent="-214313" algn="just">
              <a:lnSpc>
                <a:spcPct val="100000"/>
              </a:lnSpc>
              <a:buFont typeface="Arial" panose="020B0604020202020204" pitchFamily="34" charset="0"/>
              <a:buChar char="•"/>
              <a:defRPr/>
            </a:pPr>
            <a:r>
              <a:rPr lang="zh-CN" altLang="en-US" sz="2000" dirty="0" smtClean="0">
                <a:solidFill>
                  <a:schemeClr val="tx1">
                    <a:lumMod val="50000"/>
                    <a:lumOff val="50000"/>
                  </a:schemeClr>
                </a:solidFill>
              </a:rPr>
              <a:t>函数</a:t>
            </a:r>
            <a:r>
              <a:rPr lang="zh-CN" altLang="en-US" sz="2000" dirty="0">
                <a:solidFill>
                  <a:schemeClr val="tx1">
                    <a:lumMod val="50000"/>
                    <a:lumOff val="50000"/>
                  </a:schemeClr>
                </a:solidFill>
              </a:rPr>
              <a:t>名后紧跟一对圆括号</a:t>
            </a:r>
            <a:r>
              <a:rPr lang="en-US" altLang="zh-CN" sz="2000" dirty="0">
                <a:solidFill>
                  <a:schemeClr val="tx1">
                    <a:lumMod val="50000"/>
                    <a:lumOff val="50000"/>
                  </a:schemeClr>
                </a:solidFill>
              </a:rPr>
              <a:t>()</a:t>
            </a:r>
            <a:r>
              <a:rPr lang="zh-CN" altLang="en-US" sz="2000" dirty="0">
                <a:solidFill>
                  <a:schemeClr val="tx1">
                    <a:lumMod val="50000"/>
                    <a:lumOff val="50000"/>
                  </a:schemeClr>
                </a:solidFill>
              </a:rPr>
              <a:t>，括号内可以有</a:t>
            </a:r>
            <a:r>
              <a:rPr lang="en-US" altLang="zh-CN" sz="2000" dirty="0">
                <a:solidFill>
                  <a:schemeClr val="tx1">
                    <a:lumMod val="50000"/>
                    <a:lumOff val="50000"/>
                  </a:schemeClr>
                </a:solidFill>
              </a:rPr>
              <a:t>0</a:t>
            </a:r>
            <a:r>
              <a:rPr lang="zh-CN" altLang="en-US" sz="2000" dirty="0">
                <a:solidFill>
                  <a:schemeClr val="tx1">
                    <a:lumMod val="50000"/>
                    <a:lumOff val="50000"/>
                  </a:schemeClr>
                </a:solidFill>
              </a:rPr>
              <a:t>个、</a:t>
            </a:r>
            <a:r>
              <a:rPr lang="en-US" altLang="zh-CN" sz="2000" dirty="0">
                <a:solidFill>
                  <a:schemeClr val="tx1">
                    <a:lumMod val="50000"/>
                    <a:lumOff val="50000"/>
                  </a:schemeClr>
                </a:solidFill>
              </a:rPr>
              <a:t>1</a:t>
            </a:r>
            <a:r>
              <a:rPr lang="zh-CN" altLang="en-US" sz="2000" dirty="0">
                <a:solidFill>
                  <a:schemeClr val="tx1">
                    <a:lumMod val="50000"/>
                    <a:lumOff val="50000"/>
                  </a:schemeClr>
                </a:solidFill>
              </a:rPr>
              <a:t>个或多个参数，参数间用逗号分隔，这里的参数称为</a:t>
            </a:r>
            <a:r>
              <a:rPr lang="zh-CN" altLang="en-US" sz="2000" dirty="0" smtClean="0">
                <a:solidFill>
                  <a:schemeClr val="tx1">
                    <a:lumMod val="50000"/>
                    <a:lumOff val="50000"/>
                  </a:schemeClr>
                </a:solidFill>
              </a:rPr>
              <a:t>形式参数</a:t>
            </a:r>
            <a:r>
              <a:rPr lang="zh-CN" altLang="en-US" sz="2000" dirty="0">
                <a:solidFill>
                  <a:schemeClr val="tx1">
                    <a:lumMod val="50000"/>
                    <a:lumOff val="50000"/>
                  </a:schemeClr>
                </a:solidFill>
              </a:rPr>
              <a:t>（</a:t>
            </a:r>
            <a:r>
              <a:rPr lang="zh-CN" altLang="en-US" sz="2000" dirty="0" smtClean="0">
                <a:solidFill>
                  <a:schemeClr val="tx1">
                    <a:lumMod val="50000"/>
                    <a:lumOff val="50000"/>
                  </a:schemeClr>
                </a:solidFill>
              </a:rPr>
              <a:t>简称形参），</a:t>
            </a:r>
            <a:r>
              <a:rPr lang="zh-CN" altLang="en-US" sz="2000" dirty="0">
                <a:solidFill>
                  <a:schemeClr val="tx1">
                    <a:lumMod val="50000"/>
                    <a:lumOff val="50000"/>
                  </a:schemeClr>
                </a:solidFill>
              </a:rPr>
              <a:t>形参只有被调用后才分配内存空间，调用结束后释放所分配的内存空间</a:t>
            </a:r>
            <a:r>
              <a:rPr lang="zh-CN" altLang="en-US" sz="2000" dirty="0" smtClean="0">
                <a:solidFill>
                  <a:schemeClr val="tx1">
                    <a:lumMod val="50000"/>
                    <a:lumOff val="50000"/>
                  </a:schemeClr>
                </a:solidFill>
              </a:rPr>
              <a:t>；</a:t>
            </a:r>
            <a:endParaRPr lang="en-US" altLang="zh-CN" sz="2000" dirty="0" smtClean="0">
              <a:solidFill>
                <a:schemeClr val="tx1">
                  <a:lumMod val="50000"/>
                  <a:lumOff val="50000"/>
                </a:schemeClr>
              </a:solidFill>
            </a:endParaRPr>
          </a:p>
          <a:p>
            <a:pPr marL="214313" indent="-214313" algn="just">
              <a:lnSpc>
                <a:spcPct val="100000"/>
              </a:lnSpc>
              <a:buFont typeface="Arial" panose="020B0604020202020204" pitchFamily="34" charset="0"/>
              <a:buChar char="•"/>
              <a:defRPr/>
            </a:pPr>
            <a:endParaRPr lang="zh-CN" altLang="en-US" sz="2000" dirty="0">
              <a:solidFill>
                <a:schemeClr val="tx1">
                  <a:lumMod val="50000"/>
                  <a:lumOff val="50000"/>
                </a:schemeClr>
              </a:solidFill>
            </a:endParaRPr>
          </a:p>
          <a:p>
            <a:pPr marL="214313" indent="-214313" algn="just">
              <a:lnSpc>
                <a:spcPct val="100000"/>
              </a:lnSpc>
              <a:buFont typeface="Arial" panose="020B0604020202020204" pitchFamily="34" charset="0"/>
              <a:buChar char="•"/>
              <a:defRPr/>
            </a:pPr>
            <a:endParaRPr lang="en-US" altLang="zh-CN" sz="2000" dirty="0" smtClean="0">
              <a:solidFill>
                <a:schemeClr val="tx1">
                  <a:lumMod val="50000"/>
                  <a:lumOff val="50000"/>
                </a:schemeClr>
              </a:solidFill>
            </a:endParaRPr>
          </a:p>
          <a:p>
            <a:pPr marL="214313" indent="-214313" algn="just">
              <a:lnSpc>
                <a:spcPct val="100000"/>
              </a:lnSpc>
              <a:buFont typeface="Arial" panose="020B0604020202020204" pitchFamily="34" charset="0"/>
              <a:buChar char="•"/>
              <a:defRPr/>
            </a:pPr>
            <a:r>
              <a:rPr lang="zh-CN" altLang="en-US" sz="2000" dirty="0" smtClean="0">
                <a:solidFill>
                  <a:schemeClr val="tx1">
                    <a:lumMod val="50000"/>
                    <a:lumOff val="50000"/>
                  </a:schemeClr>
                </a:solidFill>
              </a:rPr>
              <a:t>函数</a:t>
            </a:r>
            <a:r>
              <a:rPr lang="zh-CN" altLang="en-US" sz="2000" dirty="0">
                <a:solidFill>
                  <a:schemeClr val="tx1">
                    <a:lumMod val="50000"/>
                    <a:lumOff val="50000"/>
                  </a:schemeClr>
                </a:solidFill>
              </a:rPr>
              <a:t>体需要缩进，它包含赋值语句和一些功能语句，如果想定义一个什么也不做的函数，函数体可以用</a:t>
            </a:r>
            <a:r>
              <a:rPr lang="en-US" altLang="zh-CN" sz="2000" dirty="0">
                <a:solidFill>
                  <a:schemeClr val="tx1">
                    <a:lumMod val="50000"/>
                    <a:lumOff val="50000"/>
                  </a:schemeClr>
                </a:solidFill>
              </a:rPr>
              <a:t>pass</a:t>
            </a:r>
            <a:r>
              <a:rPr lang="zh-CN" altLang="en-US" sz="2000" dirty="0">
                <a:solidFill>
                  <a:schemeClr val="tx1">
                    <a:lumMod val="50000"/>
                    <a:lumOff val="50000"/>
                  </a:schemeClr>
                </a:solidFill>
              </a:rPr>
              <a:t>语句表示。</a:t>
            </a:r>
          </a:p>
        </p:txBody>
      </p:sp>
      <p:sp>
        <p:nvSpPr>
          <p:cNvPr id="8" name="TextBox 9"/>
          <p:cNvSpPr txBox="1"/>
          <p:nvPr/>
        </p:nvSpPr>
        <p:spPr bwMode="auto">
          <a:xfrm>
            <a:off x="3564870" y="973166"/>
            <a:ext cx="2829830" cy="400110"/>
          </a:xfrm>
          <a:prstGeom prst="rect">
            <a:avLst/>
          </a:prstGeom>
          <a:solidFill>
            <a:schemeClr val="tx2">
              <a:lumMod val="60000"/>
              <a:lumOff val="40000"/>
            </a:schemeClr>
          </a:solidFill>
        </p:spPr>
        <p:txBody>
          <a:bodyPr wrap="square">
            <a:spAutoFit/>
          </a:bodyPr>
          <a:lstStyle/>
          <a:p>
            <a:pPr algn="ctr">
              <a:defRPr/>
            </a:pPr>
            <a:r>
              <a:rPr lang="zh-CN" altLang="en-US" sz="2000" b="1" kern="0" dirty="0" smtClean="0">
                <a:solidFill>
                  <a:schemeClr val="bg1"/>
                </a:solidFill>
                <a:latin typeface="微软雅黑" panose="020B0503020204020204" pitchFamily="34" charset="-122"/>
                <a:ea typeface="微软雅黑" panose="020B0503020204020204" pitchFamily="34" charset="-122"/>
              </a:rPr>
              <a:t>参数表</a:t>
            </a:r>
            <a:endParaRPr lang="zh-CN" altLang="en-US" sz="2000" b="1" kern="0" dirty="0">
              <a:solidFill>
                <a:schemeClr val="bg1"/>
              </a:solidFill>
              <a:latin typeface="微软雅黑" panose="020B0503020204020204" pitchFamily="34" charset="-122"/>
              <a:ea typeface="微软雅黑" panose="020B0503020204020204" pitchFamily="34" charset="-122"/>
            </a:endParaRPr>
          </a:p>
        </p:txBody>
      </p:sp>
      <p:sp>
        <p:nvSpPr>
          <p:cNvPr id="11" name="矩形 10"/>
          <p:cNvSpPr/>
          <p:nvPr/>
        </p:nvSpPr>
        <p:spPr bwMode="auto">
          <a:xfrm>
            <a:off x="3419872" y="969574"/>
            <a:ext cx="34289" cy="3203995"/>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dirty="0"/>
          </a:p>
        </p:txBody>
      </p:sp>
      <p:sp>
        <p:nvSpPr>
          <p:cNvPr id="12" name="TextBox 9"/>
          <p:cNvSpPr txBox="1"/>
          <p:nvPr/>
        </p:nvSpPr>
        <p:spPr bwMode="auto">
          <a:xfrm>
            <a:off x="3564870" y="3125780"/>
            <a:ext cx="2829830" cy="400110"/>
          </a:xfrm>
          <a:prstGeom prst="rect">
            <a:avLst/>
          </a:prstGeom>
          <a:solidFill>
            <a:schemeClr val="tx2">
              <a:lumMod val="60000"/>
              <a:lumOff val="40000"/>
            </a:schemeClr>
          </a:solidFill>
        </p:spPr>
        <p:txBody>
          <a:bodyPr wrap="square">
            <a:spAutoFit/>
          </a:bodyPr>
          <a:lstStyle/>
          <a:p>
            <a:pPr algn="ctr">
              <a:defRPr/>
            </a:pPr>
            <a:r>
              <a:rPr lang="zh-CN" altLang="en-US" sz="2000" b="1" kern="0" dirty="0" smtClean="0">
                <a:solidFill>
                  <a:schemeClr val="bg1"/>
                </a:solidFill>
                <a:latin typeface="微软雅黑" panose="020B0503020204020204" pitchFamily="34" charset="-122"/>
                <a:ea typeface="微软雅黑" panose="020B0503020204020204" pitchFamily="34" charset="-122"/>
              </a:rPr>
              <a:t>函数体</a:t>
            </a:r>
            <a:endParaRPr lang="zh-CN" altLang="en-US" sz="2000" b="1" kern="0"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p:nvSpPr>
        <p:spPr>
          <a:xfrm>
            <a:off x="634223" y="3015924"/>
            <a:ext cx="2520280" cy="427737"/>
          </a:xfrm>
          <a:prstGeom prst="rect">
            <a:avLst/>
          </a:prstGeom>
          <a:solidFill>
            <a:schemeClr val="tx2">
              <a:lumMod val="20000"/>
              <a:lumOff val="80000"/>
            </a:schemeClr>
          </a:solidFill>
          <a:effectLst>
            <a:outerShdw blurRad="50800" dist="38100" dir="2700000" algn="tl" rotWithShape="0">
              <a:prstClr val="black">
                <a:alpha val="40000"/>
              </a:prstClr>
            </a:outerShdw>
          </a:effectLst>
        </p:spPr>
        <p:txBody>
          <a:bodyPr wrap="square" tIns="46800" bIns="72000">
            <a:spAutoFit/>
          </a:bodyPr>
          <a:lstStyle/>
          <a:p>
            <a:r>
              <a:rPr lang="zh-CN" altLang="en-US" sz="2000" dirty="0" smtClean="0">
                <a:latin typeface="微软雅黑 Light" panose="020B0502040204020203" pitchFamily="34" charset="-122"/>
                <a:ea typeface="微软雅黑 Light" panose="020B0502040204020203" pitchFamily="34" charset="-122"/>
              </a:rPr>
              <a:t>文档字符串是可选的</a:t>
            </a:r>
            <a:endParaRPr lang="zh-CN" altLang="en-US" sz="2000"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331781973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自定义函数的创建</a:t>
            </a:r>
            <a:endParaRPr lang="zh-CN" altLang="en-US" dirty="0"/>
          </a:p>
        </p:txBody>
      </p:sp>
      <p:grpSp>
        <p:nvGrpSpPr>
          <p:cNvPr id="5" name="组合 4"/>
          <p:cNvGrpSpPr/>
          <p:nvPr/>
        </p:nvGrpSpPr>
        <p:grpSpPr>
          <a:xfrm>
            <a:off x="602877" y="1020903"/>
            <a:ext cx="3321052" cy="1478839"/>
            <a:chOff x="-171439" y="2121408"/>
            <a:chExt cx="3500344" cy="1533604"/>
          </a:xfrm>
        </p:grpSpPr>
        <p:sp>
          <p:nvSpPr>
            <p:cNvPr id="6" name="任意多边形 5"/>
            <p:cNvSpPr/>
            <p:nvPr/>
          </p:nvSpPr>
          <p:spPr>
            <a:xfrm>
              <a:off x="-171439" y="2121408"/>
              <a:ext cx="3500344" cy="1533604"/>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altLang="zh-CN" sz="2000" dirty="0"/>
            </a:p>
            <a:p>
              <a:r>
                <a:rPr lang="en-US" altLang="zh-CN" sz="2000" i="1" dirty="0" smtClean="0">
                  <a:solidFill>
                    <a:schemeClr val="bg1">
                      <a:lumMod val="65000"/>
                    </a:schemeClr>
                  </a:solidFill>
                </a:rPr>
                <a:t>#example.py</a:t>
              </a:r>
            </a:p>
            <a:p>
              <a:r>
                <a:rPr lang="en-US" altLang="zh-CN" sz="2000" dirty="0" smtClean="0"/>
                <a:t>&gt;&gt;&gt; </a:t>
              </a:r>
              <a:r>
                <a:rPr lang="en-US" altLang="zh-CN" sz="2000" dirty="0">
                  <a:solidFill>
                    <a:schemeClr val="accent6"/>
                  </a:solidFill>
                </a:rPr>
                <a:t>def</a:t>
              </a:r>
              <a:r>
                <a:rPr lang="en-US" altLang="zh-CN" sz="2000" dirty="0"/>
                <a:t> </a:t>
              </a:r>
              <a:r>
                <a:rPr lang="en-US" altLang="zh-CN" sz="2000" dirty="0">
                  <a:solidFill>
                    <a:srgbClr val="0070C0"/>
                  </a:solidFill>
                </a:rPr>
                <a:t>printStr</a:t>
              </a:r>
              <a:r>
                <a:rPr lang="en-US" altLang="zh-CN" sz="2000" dirty="0"/>
                <a:t>(x</a:t>
              </a:r>
              <a:r>
                <a:rPr lang="en-US" altLang="zh-CN" sz="2000" dirty="0" smtClean="0"/>
                <a:t>):</a:t>
              </a:r>
              <a:endParaRPr lang="en-US" altLang="zh-CN" sz="2000" dirty="0"/>
            </a:p>
            <a:p>
              <a:r>
                <a:rPr lang="en-US" altLang="zh-CN" sz="2000" dirty="0"/>
                <a:t>	</a:t>
              </a:r>
              <a:r>
                <a:rPr lang="en-US" altLang="zh-CN" sz="2000" dirty="0" smtClean="0"/>
                <a:t> </a:t>
              </a:r>
              <a:r>
                <a:rPr lang="en-US" altLang="zh-CN" sz="2000" dirty="0" smtClean="0">
                  <a:solidFill>
                    <a:schemeClr val="accent3"/>
                  </a:solidFill>
                </a:rPr>
                <a:t>''</a:t>
              </a:r>
              <a:r>
                <a:rPr lang="en-US" altLang="zh-CN" sz="2000" dirty="0" smtClean="0">
                  <a:solidFill>
                    <a:schemeClr val="accent3"/>
                  </a:solidFill>
                </a:rPr>
                <a:t>'print </a:t>
              </a:r>
              <a:r>
                <a:rPr lang="en-US" altLang="zh-CN" sz="2000" dirty="0">
                  <a:solidFill>
                    <a:schemeClr val="accent3"/>
                  </a:solidFill>
                </a:rPr>
                <a:t>the </a:t>
              </a:r>
              <a:r>
                <a:rPr lang="en-US" altLang="zh-CN" sz="2000" dirty="0" smtClean="0">
                  <a:solidFill>
                    <a:schemeClr val="accent3"/>
                  </a:solidFill>
                </a:rPr>
                <a:t>string'''</a:t>
              </a:r>
            </a:p>
            <a:p>
              <a:r>
                <a:rPr lang="en-US" altLang="zh-CN" sz="2000" dirty="0"/>
                <a:t> </a:t>
              </a:r>
              <a:r>
                <a:rPr lang="en-US" altLang="zh-CN" sz="2000" dirty="0" smtClean="0"/>
                <a:t>                </a:t>
              </a:r>
              <a:r>
                <a:rPr lang="en-US" altLang="zh-CN" sz="2000" dirty="0" smtClean="0">
                  <a:solidFill>
                    <a:srgbClr val="7030A0"/>
                  </a:solidFill>
                </a:rPr>
                <a:t>print</a:t>
              </a:r>
              <a:r>
                <a:rPr lang="en-US" altLang="zh-CN" sz="2000" dirty="0" smtClean="0"/>
                <a:t>(x</a:t>
              </a:r>
              <a:r>
                <a:rPr lang="en-US" altLang="zh-CN" sz="2000" dirty="0"/>
                <a:t>)</a:t>
              </a:r>
              <a:endParaRPr lang="zh-CN" altLang="en-US" sz="2000" dirty="0"/>
            </a:p>
          </p:txBody>
        </p:sp>
        <p:sp>
          <p:nvSpPr>
            <p:cNvPr id="7" name="椭圆形标注 6"/>
            <p:cNvSpPr/>
            <p:nvPr/>
          </p:nvSpPr>
          <p:spPr>
            <a:xfrm>
              <a:off x="-27424" y="2121464"/>
              <a:ext cx="596045" cy="264079"/>
            </a:xfrm>
            <a:prstGeom prst="wedgeEllipseCallout">
              <a:avLst/>
            </a:prstGeom>
            <a:ln w="19050">
              <a:solidFill>
                <a:schemeClr val="accent1"/>
              </a:solidFill>
            </a:ln>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b="1" dirty="0" smtClean="0">
                  <a:solidFill>
                    <a:schemeClr val="accent1"/>
                  </a:solidFill>
                </a:rPr>
                <a:t>F</a:t>
              </a:r>
              <a:r>
                <a:rPr lang="en-US" altLang="zh-CN" sz="600" dirty="0" smtClean="0">
                  <a:solidFill>
                    <a:schemeClr val="accent1"/>
                  </a:solidFill>
                </a:rPr>
                <a:t>ile</a:t>
              </a:r>
              <a:endParaRPr lang="zh-CN" altLang="en-US" sz="600" dirty="0">
                <a:solidFill>
                  <a:schemeClr val="accent1"/>
                </a:solidFill>
              </a:endParaRPr>
            </a:p>
          </p:txBody>
        </p:sp>
      </p:grpSp>
      <p:sp>
        <p:nvSpPr>
          <p:cNvPr id="8" name="灯片编号占位符 7"/>
          <p:cNvSpPr>
            <a:spLocks noGrp="1"/>
          </p:cNvSpPr>
          <p:nvPr>
            <p:ph type="sldNum" sz="quarter" idx="4"/>
          </p:nvPr>
        </p:nvSpPr>
        <p:spPr/>
        <p:txBody>
          <a:bodyPr/>
          <a:lstStyle/>
          <a:p>
            <a:fld id="{D18B1CCC-5B4E-41DC-9FD8-30B8F0069F97}" type="slidenum">
              <a:rPr lang="zh-CN" altLang="en-US" smtClean="0"/>
              <a:pPr/>
              <a:t>26</a:t>
            </a:fld>
            <a:endParaRPr lang="zh-CN" altLang="en-US" dirty="0"/>
          </a:p>
        </p:txBody>
      </p:sp>
      <p:sp>
        <p:nvSpPr>
          <p:cNvPr id="12" name="矩形 11"/>
          <p:cNvSpPr/>
          <p:nvPr/>
        </p:nvSpPr>
        <p:spPr>
          <a:xfrm>
            <a:off x="4499992" y="1351303"/>
            <a:ext cx="3174141" cy="85862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46800" bIns="72000">
            <a:spAutoFit/>
          </a:bodyPr>
          <a:lstStyle/>
          <a:p>
            <a:r>
              <a:rPr lang="zh-CN" altLang="en-US" sz="2400" dirty="0">
                <a:latin typeface="微软雅黑 Light" panose="020B0502040204020203" pitchFamily="34" charset="-122"/>
                <a:ea typeface="微软雅黑 Light" panose="020B0502040204020203" pitchFamily="34" charset="-122"/>
              </a:rPr>
              <a:t>一个非常简单的打印一个字符串的函数</a:t>
            </a:r>
          </a:p>
        </p:txBody>
      </p:sp>
      <p:grpSp>
        <p:nvGrpSpPr>
          <p:cNvPr id="9" name="组合 8"/>
          <p:cNvGrpSpPr/>
          <p:nvPr/>
        </p:nvGrpSpPr>
        <p:grpSpPr>
          <a:xfrm>
            <a:off x="3131840" y="2643759"/>
            <a:ext cx="4752528" cy="1512168"/>
            <a:chOff x="-171440" y="2121409"/>
            <a:chExt cx="5009100" cy="1568167"/>
          </a:xfrm>
        </p:grpSpPr>
        <p:sp>
          <p:nvSpPr>
            <p:cNvPr id="10" name="任意多边形 9"/>
            <p:cNvSpPr/>
            <p:nvPr/>
          </p:nvSpPr>
          <p:spPr>
            <a:xfrm>
              <a:off x="-171440" y="2121409"/>
              <a:ext cx="5009100" cy="1568167"/>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altLang="zh-CN" sz="2000" dirty="0"/>
            </a:p>
            <a:p>
              <a:r>
                <a:rPr lang="en-US" altLang="zh-CN" sz="2000" dirty="0" smtClean="0"/>
                <a:t>&gt;&gt;&gt; </a:t>
              </a:r>
              <a:r>
                <a:rPr lang="en-US" altLang="zh-CN" sz="2000" dirty="0">
                  <a:solidFill>
                    <a:schemeClr val="accent6"/>
                  </a:solidFill>
                </a:rPr>
                <a:t>from</a:t>
              </a:r>
              <a:r>
                <a:rPr lang="en-US" altLang="zh-CN" sz="2000" dirty="0"/>
                <a:t> example </a:t>
              </a:r>
              <a:r>
                <a:rPr lang="en-US" altLang="zh-CN" sz="2000" dirty="0">
                  <a:solidFill>
                    <a:schemeClr val="accent6"/>
                  </a:solidFill>
                </a:rPr>
                <a:t>import</a:t>
              </a:r>
              <a:r>
                <a:rPr lang="en-US" altLang="zh-CN" sz="2000" dirty="0"/>
                <a:t> </a:t>
              </a:r>
              <a:r>
                <a:rPr lang="en-US" altLang="zh-CN" sz="2000" dirty="0" err="1"/>
                <a:t>printStr</a:t>
              </a:r>
              <a:endParaRPr lang="en-US" altLang="zh-CN" sz="2000" dirty="0"/>
            </a:p>
            <a:p>
              <a:r>
                <a:rPr lang="en-US" altLang="zh-CN" sz="2000" dirty="0"/>
                <a:t>&gt;&gt;&gt; </a:t>
              </a:r>
              <a:r>
                <a:rPr lang="en-US" altLang="zh-CN" sz="2000" dirty="0">
                  <a:solidFill>
                    <a:srgbClr val="7030A0"/>
                  </a:solidFill>
                </a:rPr>
                <a:t>print </a:t>
              </a:r>
              <a:r>
                <a:rPr lang="en-US" altLang="zh-CN" sz="2000" dirty="0" smtClean="0"/>
                <a:t>(</a:t>
              </a:r>
              <a:r>
                <a:rPr lang="en-US" altLang="zh-CN" sz="2000" dirty="0" err="1"/>
                <a:t>printStr</a:t>
              </a:r>
              <a:r>
                <a:rPr lang="en-US" altLang="zh-CN" sz="2000" dirty="0"/>
                <a:t>.__doc__)</a:t>
              </a:r>
            </a:p>
            <a:p>
              <a:r>
                <a:rPr lang="en-US" altLang="zh-CN" sz="2000" dirty="0">
                  <a:solidFill>
                    <a:schemeClr val="accent1"/>
                  </a:solidFill>
                </a:rPr>
                <a:t>print the </a:t>
              </a:r>
              <a:r>
                <a:rPr lang="en-US" altLang="zh-CN" sz="2000" dirty="0" smtClean="0">
                  <a:solidFill>
                    <a:schemeClr val="accent1"/>
                  </a:solidFill>
                </a:rPr>
                <a:t>string</a:t>
              </a:r>
              <a:endParaRPr lang="zh-CN" altLang="en-US" sz="2000" dirty="0">
                <a:solidFill>
                  <a:schemeClr val="accent1"/>
                </a:solidFill>
              </a:endParaRPr>
            </a:p>
          </p:txBody>
        </p:sp>
        <p:sp>
          <p:nvSpPr>
            <p:cNvPr id="11" name="椭圆形标注 10"/>
            <p:cNvSpPr/>
            <p:nvPr/>
          </p:nvSpPr>
          <p:spPr>
            <a:xfrm>
              <a:off x="-27424" y="2121464"/>
              <a:ext cx="596045" cy="375419"/>
            </a:xfrm>
            <a:prstGeom prst="wedgeEllipseCallout">
              <a:avLst/>
            </a:prstGeom>
            <a:ln w="19050"/>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b="1" dirty="0">
                  <a:solidFill>
                    <a:schemeClr val="accent6"/>
                  </a:solidFill>
                </a:rPr>
                <a:t>S</a:t>
              </a:r>
              <a:r>
                <a:rPr lang="en-US" altLang="zh-CN" sz="600" dirty="0">
                  <a:solidFill>
                    <a:schemeClr val="accent6"/>
                  </a:solidFill>
                </a:rPr>
                <a:t>ource</a:t>
              </a:r>
              <a:endParaRPr lang="zh-CN" altLang="en-US" sz="600" dirty="0">
                <a:solidFill>
                  <a:schemeClr val="accent6"/>
                </a:solidFill>
              </a:endParaRPr>
            </a:p>
          </p:txBody>
        </p:sp>
      </p:grpSp>
    </p:spTree>
    <p:extLst>
      <p:ext uri="{BB962C8B-B14F-4D97-AF65-F5344CB8AC3E}">
        <p14:creationId xmlns:p14="http://schemas.microsoft.com/office/powerpoint/2010/main" val="388623513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smtClean="0"/>
              <a:t>6.3.2 </a:t>
            </a:r>
            <a:r>
              <a:rPr lang="zh-CN" altLang="zh-CN" dirty="0"/>
              <a:t>函数</a:t>
            </a:r>
            <a:r>
              <a:rPr lang="zh-CN" altLang="zh-CN" dirty="0" smtClean="0"/>
              <a:t>的</a:t>
            </a:r>
            <a:r>
              <a:rPr lang="zh-CN" altLang="en-US" dirty="0" smtClean="0"/>
              <a:t>返回</a:t>
            </a:r>
            <a:endParaRPr lang="zh-CN" altLang="en-US" dirty="0"/>
          </a:p>
        </p:txBody>
      </p:sp>
      <p:sp>
        <p:nvSpPr>
          <p:cNvPr id="6" name="文本占位符 5"/>
          <p:cNvSpPr>
            <a:spLocks noGrp="1"/>
          </p:cNvSpPr>
          <p:nvPr>
            <p:ph type="body" idx="1"/>
          </p:nvPr>
        </p:nvSpPr>
        <p:spPr/>
        <p:txBody>
          <a:bodyPr/>
          <a:lstStyle/>
          <a:p>
            <a:endParaRPr lang="zh-CN" altLang="en-US"/>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27</a:t>
            </a:fld>
            <a:endParaRPr lang="zh-CN" altLang="en-US" dirty="0"/>
          </a:p>
        </p:txBody>
      </p:sp>
    </p:spTree>
    <p:extLst>
      <p:ext uri="{BB962C8B-B14F-4D97-AF65-F5344CB8AC3E}">
        <p14:creationId xmlns:p14="http://schemas.microsoft.com/office/powerpoint/2010/main" val="316085377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函数</a:t>
            </a:r>
            <a:r>
              <a:rPr lang="zh-CN" altLang="zh-CN" dirty="0" smtClean="0"/>
              <a:t>的</a:t>
            </a:r>
            <a:r>
              <a:rPr lang="zh-CN" altLang="en-US" dirty="0" smtClean="0"/>
              <a:t>返回</a:t>
            </a:r>
            <a:endParaRPr lang="zh-CN" altLang="en-US" dirty="0"/>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28</a:t>
            </a:fld>
            <a:endParaRPr lang="zh-CN" altLang="en-US" dirty="0"/>
          </a:p>
        </p:txBody>
      </p:sp>
      <p:sp>
        <p:nvSpPr>
          <p:cNvPr id="5" name="TextBox 6"/>
          <p:cNvSpPr txBox="1"/>
          <p:nvPr/>
        </p:nvSpPr>
        <p:spPr bwMode="auto">
          <a:xfrm>
            <a:off x="457200" y="1338455"/>
            <a:ext cx="4283507" cy="553998"/>
          </a:xfrm>
          <a:prstGeom prst="rect">
            <a:avLst/>
          </a:prstGeom>
          <a:noFill/>
        </p:spPr>
        <p:txBody>
          <a:bodyPr wrap="square">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algn="just">
              <a:lnSpc>
                <a:spcPct val="150000"/>
              </a:lnSpc>
              <a:defRPr/>
            </a:pPr>
            <a:r>
              <a:rPr lang="en-US" altLang="zh-CN" sz="2000" b="1" dirty="0">
                <a:solidFill>
                  <a:schemeClr val="tx2">
                    <a:lumMod val="60000"/>
                    <a:lumOff val="40000"/>
                  </a:schemeClr>
                </a:solidFill>
                <a:latin typeface="+mn-lt"/>
                <a:ea typeface="幼圆" panose="02010509060101010101" pitchFamily="49" charset="-122"/>
              </a:rPr>
              <a:t>return </a:t>
            </a:r>
            <a:r>
              <a:rPr lang="zh-CN" altLang="en-US" sz="2000" b="1" dirty="0">
                <a:solidFill>
                  <a:schemeClr val="tx2">
                    <a:lumMod val="60000"/>
                    <a:lumOff val="40000"/>
                  </a:schemeClr>
                </a:solidFill>
                <a:latin typeface="+mn-lt"/>
                <a:ea typeface="幼圆" panose="02010509060101010101" pitchFamily="49" charset="-122"/>
              </a:rPr>
              <a:t>表达式</a:t>
            </a:r>
            <a:r>
              <a:rPr lang="en-US" altLang="zh-CN" sz="2000" b="1" dirty="0">
                <a:solidFill>
                  <a:schemeClr val="tx2">
                    <a:lumMod val="60000"/>
                    <a:lumOff val="40000"/>
                  </a:schemeClr>
                </a:solidFill>
                <a:latin typeface="+mn-lt"/>
                <a:ea typeface="幼圆" panose="02010509060101010101" pitchFamily="49" charset="-122"/>
              </a:rPr>
              <a:t>1, </a:t>
            </a:r>
            <a:r>
              <a:rPr lang="zh-CN" altLang="en-US" sz="2000" b="1" dirty="0">
                <a:solidFill>
                  <a:schemeClr val="tx2">
                    <a:lumMod val="60000"/>
                    <a:lumOff val="40000"/>
                  </a:schemeClr>
                </a:solidFill>
                <a:latin typeface="+mn-lt"/>
                <a:ea typeface="幼圆" panose="02010509060101010101" pitchFamily="49" charset="-122"/>
              </a:rPr>
              <a:t>表达式</a:t>
            </a:r>
            <a:r>
              <a:rPr lang="en-US" altLang="zh-CN" sz="2000" b="1" dirty="0">
                <a:solidFill>
                  <a:schemeClr val="tx2">
                    <a:lumMod val="60000"/>
                    <a:lumOff val="40000"/>
                  </a:schemeClr>
                </a:solidFill>
                <a:latin typeface="+mn-lt"/>
                <a:ea typeface="幼圆" panose="02010509060101010101" pitchFamily="49" charset="-122"/>
              </a:rPr>
              <a:t>2, …, </a:t>
            </a:r>
            <a:r>
              <a:rPr lang="zh-CN" altLang="en-US" sz="2000" b="1" dirty="0">
                <a:solidFill>
                  <a:schemeClr val="tx2">
                    <a:lumMod val="60000"/>
                    <a:lumOff val="40000"/>
                  </a:schemeClr>
                </a:solidFill>
                <a:latin typeface="+mn-lt"/>
                <a:ea typeface="幼圆" panose="02010509060101010101" pitchFamily="49" charset="-122"/>
              </a:rPr>
              <a:t>表达式</a:t>
            </a:r>
            <a:r>
              <a:rPr lang="en-US" altLang="zh-CN" sz="2000" b="1" dirty="0">
                <a:solidFill>
                  <a:schemeClr val="tx2">
                    <a:lumMod val="60000"/>
                    <a:lumOff val="40000"/>
                  </a:schemeClr>
                </a:solidFill>
                <a:latin typeface="+mn-lt"/>
                <a:ea typeface="幼圆" panose="02010509060101010101" pitchFamily="49" charset="-122"/>
              </a:rPr>
              <a:t>n</a:t>
            </a:r>
            <a:endParaRPr lang="zh-CN" altLang="en-US" sz="2000" b="1" dirty="0">
              <a:solidFill>
                <a:schemeClr val="tx2">
                  <a:lumMod val="60000"/>
                  <a:lumOff val="40000"/>
                </a:schemeClr>
              </a:solidFill>
              <a:latin typeface="+mn-lt"/>
              <a:ea typeface="幼圆" panose="02010509060101010101" pitchFamily="49" charset="-122"/>
            </a:endParaRPr>
          </a:p>
        </p:txBody>
      </p:sp>
      <p:sp>
        <p:nvSpPr>
          <p:cNvPr id="6" name="TextBox 7"/>
          <p:cNvSpPr txBox="1"/>
          <p:nvPr/>
        </p:nvSpPr>
        <p:spPr bwMode="auto">
          <a:xfrm>
            <a:off x="1575656" y="947580"/>
            <a:ext cx="2829600" cy="400110"/>
          </a:xfrm>
          <a:prstGeom prst="rect">
            <a:avLst/>
          </a:prstGeom>
          <a:solidFill>
            <a:schemeClr val="tx2">
              <a:lumMod val="60000"/>
              <a:lumOff val="40000"/>
            </a:schemeClr>
          </a:solidFill>
        </p:spPr>
        <p:txBody>
          <a:bodyPr wrap="square">
            <a:spAutoFit/>
          </a:bodyPr>
          <a:lstStyle/>
          <a:p>
            <a:pPr algn="ctr">
              <a:defRPr/>
            </a:pPr>
            <a:r>
              <a:rPr lang="zh-CN" altLang="en-US" sz="2000" b="1" kern="0" dirty="0">
                <a:solidFill>
                  <a:schemeClr val="bg1"/>
                </a:solidFill>
                <a:latin typeface="微软雅黑" pitchFamily="34" charset="-122"/>
                <a:ea typeface="微软雅黑" pitchFamily="34" charset="-122"/>
              </a:rPr>
              <a:t>语 法</a:t>
            </a:r>
          </a:p>
        </p:txBody>
      </p:sp>
      <p:sp>
        <p:nvSpPr>
          <p:cNvPr id="7" name="TextBox 8"/>
          <p:cNvSpPr txBox="1"/>
          <p:nvPr/>
        </p:nvSpPr>
        <p:spPr bwMode="auto">
          <a:xfrm>
            <a:off x="4922669" y="1369684"/>
            <a:ext cx="3948056" cy="3046988"/>
          </a:xfrm>
          <a:prstGeom prst="rect">
            <a:avLst/>
          </a:prstGeom>
          <a:noFill/>
        </p:spPr>
        <p:txBody>
          <a:bodyPr wrap="square">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214313" indent="-214313" algn="just">
              <a:lnSpc>
                <a:spcPct val="100000"/>
              </a:lnSpc>
              <a:buFont typeface="Arial" panose="020B0604020202020204" pitchFamily="34" charset="0"/>
              <a:buChar char="•"/>
              <a:defRPr/>
            </a:pPr>
            <a:r>
              <a:rPr lang="zh-CN" altLang="en-US" sz="2400" dirty="0">
                <a:solidFill>
                  <a:schemeClr val="tx1">
                    <a:lumMod val="50000"/>
                    <a:lumOff val="50000"/>
                  </a:schemeClr>
                </a:solidFill>
              </a:rPr>
              <a:t>通常会通过</a:t>
            </a:r>
            <a:r>
              <a:rPr lang="en-US" altLang="zh-CN" sz="2400" dirty="0">
                <a:solidFill>
                  <a:schemeClr val="tx1">
                    <a:lumMod val="50000"/>
                    <a:lumOff val="50000"/>
                  </a:schemeClr>
                </a:solidFill>
              </a:rPr>
              <a:t>return</a:t>
            </a:r>
            <a:r>
              <a:rPr lang="zh-CN" altLang="en-US" sz="2400" dirty="0">
                <a:solidFill>
                  <a:schemeClr val="tx1">
                    <a:lumMod val="50000"/>
                    <a:lumOff val="50000"/>
                  </a:schemeClr>
                </a:solidFill>
              </a:rPr>
              <a:t>语句将值带回给主调</a:t>
            </a:r>
            <a:r>
              <a:rPr lang="zh-CN" altLang="en-US" sz="2400" dirty="0" smtClean="0">
                <a:solidFill>
                  <a:schemeClr val="tx1">
                    <a:lumMod val="50000"/>
                    <a:lumOff val="50000"/>
                  </a:schemeClr>
                </a:solidFill>
              </a:rPr>
              <a:t>函数</a:t>
            </a:r>
            <a:endParaRPr lang="en-US" altLang="zh-CN" sz="2400" dirty="0">
              <a:solidFill>
                <a:schemeClr val="tx1">
                  <a:lumMod val="50000"/>
                  <a:lumOff val="50000"/>
                </a:schemeClr>
              </a:solidFill>
            </a:endParaRPr>
          </a:p>
          <a:p>
            <a:pPr marL="214313" indent="-214313" algn="just">
              <a:lnSpc>
                <a:spcPct val="100000"/>
              </a:lnSpc>
              <a:buFont typeface="Arial" panose="020B0604020202020204" pitchFamily="34" charset="0"/>
              <a:buChar char="•"/>
              <a:defRPr/>
            </a:pPr>
            <a:r>
              <a:rPr lang="zh-CN" altLang="en-US" sz="2400" dirty="0" smtClean="0">
                <a:solidFill>
                  <a:schemeClr val="tx1">
                    <a:lumMod val="50000"/>
                    <a:lumOff val="50000"/>
                  </a:schemeClr>
                </a:solidFill>
              </a:rPr>
              <a:t>位置</a:t>
            </a:r>
            <a:r>
              <a:rPr lang="zh-CN" altLang="en-US" sz="2400" dirty="0">
                <a:solidFill>
                  <a:schemeClr val="tx1">
                    <a:lumMod val="50000"/>
                    <a:lumOff val="50000"/>
                  </a:schemeClr>
                </a:solidFill>
              </a:rPr>
              <a:t>在函数</a:t>
            </a:r>
            <a:r>
              <a:rPr lang="zh-CN" altLang="en-US" sz="2400" dirty="0" smtClean="0">
                <a:solidFill>
                  <a:schemeClr val="tx1">
                    <a:lumMod val="50000"/>
                    <a:lumOff val="50000"/>
                  </a:schemeClr>
                </a:solidFill>
              </a:rPr>
              <a:t>体内</a:t>
            </a:r>
            <a:endParaRPr lang="en-US" altLang="zh-CN" sz="2400" dirty="0" smtClean="0">
              <a:solidFill>
                <a:schemeClr val="tx1">
                  <a:lumMod val="50000"/>
                  <a:lumOff val="50000"/>
                </a:schemeClr>
              </a:solidFill>
            </a:endParaRPr>
          </a:p>
          <a:p>
            <a:pPr marL="214313" indent="-214313" algn="just">
              <a:lnSpc>
                <a:spcPct val="100000"/>
              </a:lnSpc>
              <a:buFont typeface="Arial" panose="020B0604020202020204" pitchFamily="34" charset="0"/>
              <a:buChar char="•"/>
              <a:defRPr/>
            </a:pPr>
            <a:r>
              <a:rPr lang="zh-CN" altLang="en-US" sz="2400" dirty="0">
                <a:solidFill>
                  <a:schemeClr val="tx1">
                    <a:lumMod val="50000"/>
                    <a:lumOff val="50000"/>
                  </a:schemeClr>
                </a:solidFill>
              </a:rPr>
              <a:t>如果是返回多个值，</a:t>
            </a:r>
            <a:r>
              <a:rPr lang="zh-CN" altLang="en-US" sz="2400" dirty="0" smtClean="0">
                <a:solidFill>
                  <a:schemeClr val="tx1">
                    <a:lumMod val="50000"/>
                    <a:lumOff val="50000"/>
                  </a:schemeClr>
                </a:solidFill>
              </a:rPr>
              <a:t>则构成</a:t>
            </a:r>
            <a:r>
              <a:rPr lang="zh-CN" altLang="en-US" sz="2400" dirty="0">
                <a:solidFill>
                  <a:schemeClr val="tx1">
                    <a:lumMod val="50000"/>
                    <a:lumOff val="50000"/>
                  </a:schemeClr>
                </a:solidFill>
              </a:rPr>
              <a:t>一个</a:t>
            </a:r>
            <a:r>
              <a:rPr lang="zh-CN" altLang="en-US" sz="2400" dirty="0" smtClean="0">
                <a:solidFill>
                  <a:schemeClr val="tx1">
                    <a:lumMod val="50000"/>
                    <a:lumOff val="50000"/>
                  </a:schemeClr>
                </a:solidFill>
              </a:rPr>
              <a:t>元组</a:t>
            </a:r>
            <a:endParaRPr lang="en-US" altLang="zh-CN" sz="2400" dirty="0" smtClean="0">
              <a:solidFill>
                <a:schemeClr val="tx1">
                  <a:lumMod val="50000"/>
                  <a:lumOff val="50000"/>
                </a:schemeClr>
              </a:solidFill>
            </a:endParaRPr>
          </a:p>
          <a:p>
            <a:pPr marL="214313" indent="-214313" algn="just">
              <a:lnSpc>
                <a:spcPct val="100000"/>
              </a:lnSpc>
              <a:buFont typeface="Arial" panose="020B0604020202020204" pitchFamily="34" charset="0"/>
              <a:buChar char="•"/>
              <a:defRPr/>
            </a:pPr>
            <a:r>
              <a:rPr lang="zh-CN" altLang="en-US" sz="2400" dirty="0">
                <a:solidFill>
                  <a:schemeClr val="tx1">
                    <a:lumMod val="50000"/>
                    <a:lumOff val="50000"/>
                  </a:schemeClr>
                </a:solidFill>
              </a:rPr>
              <a:t>如果不需要返回任何值，则不用</a:t>
            </a:r>
            <a:r>
              <a:rPr lang="en-US" altLang="zh-CN" sz="2400" dirty="0">
                <a:solidFill>
                  <a:schemeClr val="tx1">
                    <a:lumMod val="50000"/>
                    <a:lumOff val="50000"/>
                  </a:schemeClr>
                </a:solidFill>
              </a:rPr>
              <a:t>return</a:t>
            </a:r>
            <a:r>
              <a:rPr lang="zh-CN" altLang="en-US" sz="2400" dirty="0">
                <a:solidFill>
                  <a:schemeClr val="tx1">
                    <a:lumMod val="50000"/>
                    <a:lumOff val="50000"/>
                  </a:schemeClr>
                </a:solidFill>
              </a:rPr>
              <a:t>语句或用</a:t>
            </a:r>
            <a:r>
              <a:rPr lang="en-US" altLang="zh-CN" sz="2400" dirty="0">
                <a:solidFill>
                  <a:schemeClr val="tx1">
                    <a:lumMod val="50000"/>
                    <a:lumOff val="50000"/>
                  </a:schemeClr>
                </a:solidFill>
              </a:rPr>
              <a:t>return None</a:t>
            </a:r>
            <a:r>
              <a:rPr lang="zh-CN" altLang="en-US" sz="2400" dirty="0" smtClean="0">
                <a:solidFill>
                  <a:schemeClr val="tx1">
                    <a:lumMod val="50000"/>
                    <a:lumOff val="50000"/>
                  </a:schemeClr>
                </a:solidFill>
              </a:rPr>
              <a:t>语句</a:t>
            </a:r>
            <a:endParaRPr lang="zh-CN" altLang="en-US" sz="2400" dirty="0">
              <a:solidFill>
                <a:schemeClr val="tx1">
                  <a:lumMod val="50000"/>
                  <a:lumOff val="50000"/>
                </a:schemeClr>
              </a:solidFill>
            </a:endParaRPr>
          </a:p>
        </p:txBody>
      </p:sp>
      <p:sp>
        <p:nvSpPr>
          <p:cNvPr id="8" name="TextBox 9"/>
          <p:cNvSpPr txBox="1"/>
          <p:nvPr/>
        </p:nvSpPr>
        <p:spPr bwMode="auto">
          <a:xfrm>
            <a:off x="4922669" y="938345"/>
            <a:ext cx="2829830" cy="400110"/>
          </a:xfrm>
          <a:prstGeom prst="rect">
            <a:avLst/>
          </a:prstGeom>
          <a:solidFill>
            <a:schemeClr val="tx2">
              <a:lumMod val="60000"/>
              <a:lumOff val="40000"/>
            </a:schemeClr>
          </a:solidFill>
        </p:spPr>
        <p:txBody>
          <a:bodyPr wrap="square">
            <a:spAutoFit/>
          </a:bodyPr>
          <a:lstStyle/>
          <a:p>
            <a:pPr algn="ctr">
              <a:defRPr/>
            </a:pPr>
            <a:r>
              <a:rPr lang="zh-CN" altLang="en-US" sz="2000" b="1" kern="0" dirty="0" smtClean="0">
                <a:solidFill>
                  <a:schemeClr val="bg1"/>
                </a:solidFill>
                <a:latin typeface="微软雅黑" panose="020B0503020204020204" pitchFamily="34" charset="-122"/>
                <a:ea typeface="微软雅黑" panose="020B0503020204020204" pitchFamily="34" charset="-122"/>
              </a:rPr>
              <a:t>返回值</a:t>
            </a:r>
            <a:endParaRPr lang="zh-CN" altLang="en-US" sz="2000" b="1" kern="0" dirty="0">
              <a:solidFill>
                <a:schemeClr val="bg1"/>
              </a:solidFill>
              <a:latin typeface="微软雅黑" panose="020B0503020204020204" pitchFamily="34" charset="-122"/>
              <a:ea typeface="微软雅黑" panose="020B0503020204020204" pitchFamily="34" charset="-122"/>
            </a:endParaRPr>
          </a:p>
        </p:txBody>
      </p:sp>
      <p:sp>
        <p:nvSpPr>
          <p:cNvPr id="11" name="矩形 10"/>
          <p:cNvSpPr/>
          <p:nvPr/>
        </p:nvSpPr>
        <p:spPr bwMode="auto">
          <a:xfrm flipH="1">
            <a:off x="4641103" y="947580"/>
            <a:ext cx="45719" cy="2788496"/>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dirty="0"/>
          </a:p>
        </p:txBody>
      </p:sp>
    </p:spTree>
    <p:extLst>
      <p:ext uri="{BB962C8B-B14F-4D97-AF65-F5344CB8AC3E}">
        <p14:creationId xmlns:p14="http://schemas.microsoft.com/office/powerpoint/2010/main" val="398824238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函数的返回</a:t>
            </a:r>
            <a:endParaRPr lang="zh-CN" altLang="en-US" dirty="0"/>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29</a:t>
            </a:fld>
            <a:endParaRPr lang="zh-CN" altLang="en-US" dirty="0"/>
          </a:p>
        </p:txBody>
      </p:sp>
      <p:grpSp>
        <p:nvGrpSpPr>
          <p:cNvPr id="5" name="组合 4"/>
          <p:cNvGrpSpPr/>
          <p:nvPr/>
        </p:nvGrpSpPr>
        <p:grpSpPr>
          <a:xfrm>
            <a:off x="2910027" y="1059582"/>
            <a:ext cx="4492842" cy="2520280"/>
            <a:chOff x="-171440" y="2214749"/>
            <a:chExt cx="4104456" cy="2613613"/>
          </a:xfrm>
        </p:grpSpPr>
        <p:sp>
          <p:nvSpPr>
            <p:cNvPr id="6" name="任意多边形 5"/>
            <p:cNvSpPr/>
            <p:nvPr/>
          </p:nvSpPr>
          <p:spPr>
            <a:xfrm>
              <a:off x="-171440" y="2214749"/>
              <a:ext cx="4104456" cy="2613613"/>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altLang="zh-CN" sz="2400" dirty="0"/>
            </a:p>
            <a:p>
              <a:r>
                <a:rPr lang="en-US" altLang="zh-CN" sz="2400" dirty="0" smtClean="0"/>
                <a:t>&gt;&gt;&gt; </a:t>
              </a:r>
              <a:r>
                <a:rPr lang="en-US" altLang="zh-CN" sz="2400" dirty="0" err="1" smtClean="0">
                  <a:solidFill>
                    <a:schemeClr val="accent6"/>
                  </a:solidFill>
                </a:rPr>
                <a:t>def</a:t>
              </a:r>
              <a:r>
                <a:rPr lang="en-US" altLang="zh-CN" sz="2400" dirty="0" smtClean="0"/>
                <a:t> </a:t>
              </a:r>
              <a:r>
                <a:rPr lang="en-US" altLang="zh-CN" sz="2400" dirty="0" smtClean="0">
                  <a:solidFill>
                    <a:srgbClr val="0070C0"/>
                  </a:solidFill>
                </a:rPr>
                <a:t>foo</a:t>
              </a:r>
              <a:r>
                <a:rPr lang="en-US" altLang="zh-CN" sz="2400" dirty="0" smtClean="0"/>
                <a:t>(x</a:t>
              </a:r>
              <a:r>
                <a:rPr lang="en-US" altLang="zh-CN" sz="2400" dirty="0"/>
                <a:t>, y):</a:t>
              </a:r>
            </a:p>
            <a:p>
              <a:r>
                <a:rPr lang="en-US" altLang="zh-CN" sz="2400" dirty="0" smtClean="0"/>
                <a:t>	</a:t>
              </a:r>
              <a:r>
                <a:rPr lang="en-US" altLang="zh-CN" sz="2400" dirty="0" smtClean="0">
                  <a:solidFill>
                    <a:schemeClr val="accent3"/>
                  </a:solidFill>
                </a:rPr>
                <a:t>'''</a:t>
              </a:r>
              <a:endParaRPr lang="en-US" altLang="zh-CN" sz="2400" dirty="0">
                <a:solidFill>
                  <a:schemeClr val="accent3"/>
                </a:solidFill>
              </a:endParaRPr>
            </a:p>
            <a:p>
              <a:r>
                <a:rPr lang="en-US" altLang="zh-CN" sz="2400" dirty="0" smtClean="0">
                  <a:solidFill>
                    <a:schemeClr val="accent3"/>
                  </a:solidFill>
                </a:rPr>
                <a:t>	</a:t>
              </a:r>
              <a:r>
                <a:rPr lang="zh-CN" altLang="en-US" sz="2400" dirty="0" smtClean="0">
                  <a:solidFill>
                    <a:schemeClr val="accent3"/>
                  </a:solidFill>
                </a:rPr>
                <a:t>计算</a:t>
              </a:r>
              <a:r>
                <a:rPr lang="zh-CN" altLang="en-US" sz="2400" dirty="0">
                  <a:solidFill>
                    <a:schemeClr val="accent3"/>
                  </a:solidFill>
                </a:rPr>
                <a:t>参数的</a:t>
              </a:r>
              <a:r>
                <a:rPr lang="zh-CN" altLang="en-US" sz="2400" dirty="0" smtClean="0">
                  <a:solidFill>
                    <a:schemeClr val="accent3"/>
                  </a:solidFill>
                </a:rPr>
                <a:t>和</a:t>
              </a:r>
              <a:endParaRPr lang="zh-CN" altLang="en-US" sz="2400" dirty="0">
                <a:solidFill>
                  <a:schemeClr val="accent3"/>
                </a:solidFill>
              </a:endParaRPr>
            </a:p>
            <a:p>
              <a:r>
                <a:rPr lang="en-US" altLang="zh-CN" sz="2400" dirty="0" smtClean="0">
                  <a:solidFill>
                    <a:schemeClr val="accent3"/>
                  </a:solidFill>
                </a:rPr>
                <a:t>	'''</a:t>
              </a:r>
              <a:endParaRPr lang="en-US" altLang="zh-CN" sz="2400" dirty="0">
                <a:solidFill>
                  <a:schemeClr val="accent3"/>
                </a:solidFill>
              </a:endParaRPr>
            </a:p>
            <a:p>
              <a:r>
                <a:rPr lang="en-US" altLang="zh-CN" sz="2400" dirty="0" smtClean="0"/>
                <a:t>	</a:t>
              </a:r>
              <a:r>
                <a:rPr lang="en-US" altLang="zh-CN" sz="2400" dirty="0" smtClean="0">
                  <a:solidFill>
                    <a:schemeClr val="accent6"/>
                  </a:solidFill>
                </a:rPr>
                <a:t>return</a:t>
              </a:r>
              <a:r>
                <a:rPr lang="en-US" altLang="zh-CN" sz="2400" dirty="0" smtClean="0"/>
                <a:t> </a:t>
              </a:r>
              <a:r>
                <a:rPr lang="en-US" altLang="zh-CN" sz="2400" dirty="0"/>
                <a:t>x + </a:t>
              </a:r>
              <a:r>
                <a:rPr lang="en-US" altLang="zh-CN" sz="2400" dirty="0" smtClean="0"/>
                <a:t>y</a:t>
              </a:r>
              <a:endParaRPr lang="en-US" altLang="zh-CN" sz="2400" dirty="0"/>
            </a:p>
          </p:txBody>
        </p:sp>
        <p:sp>
          <p:nvSpPr>
            <p:cNvPr id="7" name="椭圆形标注 6"/>
            <p:cNvSpPr/>
            <p:nvPr/>
          </p:nvSpPr>
          <p:spPr>
            <a:xfrm>
              <a:off x="31198" y="2214749"/>
              <a:ext cx="596045" cy="375419"/>
            </a:xfrm>
            <a:prstGeom prst="wedgeEllipseCallout">
              <a:avLst/>
            </a:prstGeom>
            <a:ln w="19050"/>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b="1" dirty="0">
                  <a:solidFill>
                    <a:schemeClr val="accent6"/>
                  </a:solidFill>
                </a:rPr>
                <a:t>S</a:t>
              </a:r>
              <a:r>
                <a:rPr lang="en-US" altLang="zh-CN" sz="600" dirty="0">
                  <a:solidFill>
                    <a:schemeClr val="accent6"/>
                  </a:solidFill>
                </a:rPr>
                <a:t>ource</a:t>
              </a:r>
              <a:endParaRPr lang="zh-CN" altLang="en-US" sz="600" dirty="0">
                <a:solidFill>
                  <a:schemeClr val="accent6"/>
                </a:solidFill>
              </a:endParaRPr>
            </a:p>
          </p:txBody>
        </p:sp>
      </p:grpSp>
      <p:sp>
        <p:nvSpPr>
          <p:cNvPr id="8" name="矩形 7"/>
          <p:cNvSpPr/>
          <p:nvPr/>
        </p:nvSpPr>
        <p:spPr>
          <a:xfrm>
            <a:off x="2910027" y="3723878"/>
            <a:ext cx="3174141" cy="858624"/>
          </a:xfrm>
          <a:prstGeom prst="rect">
            <a:avLst/>
          </a:prstGeom>
          <a:solidFill>
            <a:schemeClr val="tx2">
              <a:lumMod val="20000"/>
              <a:lumOff val="80000"/>
            </a:schemeClr>
          </a:solidFill>
          <a:effectLst>
            <a:outerShdw blurRad="50800" dist="38100" dir="2700000" algn="tl" rotWithShape="0">
              <a:prstClr val="black">
                <a:alpha val="40000"/>
              </a:prstClr>
            </a:outerShdw>
          </a:effectLst>
        </p:spPr>
        <p:txBody>
          <a:bodyPr wrap="square" tIns="46800" bIns="72000">
            <a:spAutoFit/>
          </a:bodyPr>
          <a:lstStyle/>
          <a:p>
            <a:r>
              <a:rPr lang="zh-CN" altLang="en-US" sz="2400" dirty="0">
                <a:latin typeface="微软雅黑 Light" panose="020B0502040204020203" pitchFamily="34" charset="-122"/>
                <a:ea typeface="微软雅黑 Light" panose="020B0502040204020203" pitchFamily="34" charset="-122"/>
              </a:rPr>
              <a:t>返回两个参数的</a:t>
            </a:r>
            <a:r>
              <a:rPr lang="zh-CN" altLang="en-US" sz="2400" dirty="0" smtClean="0">
                <a:latin typeface="微软雅黑 Light" panose="020B0502040204020203" pitchFamily="34" charset="-122"/>
                <a:ea typeface="微软雅黑 Light" panose="020B0502040204020203" pitchFamily="34" charset="-122"/>
              </a:rPr>
              <a:t>和的函数定义</a:t>
            </a:r>
            <a:endParaRPr lang="zh-CN" altLang="en-US" sz="2400"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383131407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22322" y="3305176"/>
            <a:ext cx="3921685" cy="1021556"/>
          </a:xfrm>
        </p:spPr>
        <p:txBody>
          <a:bodyPr/>
          <a:lstStyle/>
          <a:p>
            <a:r>
              <a:rPr lang="zh-CN" altLang="en-US" dirty="0" smtClean="0"/>
              <a:t>函数的概念</a:t>
            </a:r>
            <a:endParaRPr lang="zh-CN" altLang="en-US" dirty="0"/>
          </a:p>
        </p:txBody>
      </p:sp>
      <p:sp>
        <p:nvSpPr>
          <p:cNvPr id="5" name="TextBox 4"/>
          <p:cNvSpPr txBox="1"/>
          <p:nvPr/>
        </p:nvSpPr>
        <p:spPr>
          <a:xfrm>
            <a:off x="107504" y="2571750"/>
            <a:ext cx="1638822" cy="861774"/>
          </a:xfrm>
          <a:prstGeom prst="rect">
            <a:avLst/>
          </a:prstGeom>
          <a:noFill/>
        </p:spPr>
        <p:txBody>
          <a:bodyPr wrap="square" rtlCol="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en-US" altLang="zh-CN" sz="5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6.1</a:t>
            </a:r>
            <a:endParaRPr lang="zh-CN" altLang="en-US" sz="5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4" name="灯片编号占位符 3"/>
          <p:cNvSpPr>
            <a:spLocks noGrp="1"/>
          </p:cNvSpPr>
          <p:nvPr>
            <p:ph type="sldNum" sz="quarter" idx="4"/>
          </p:nvPr>
        </p:nvSpPr>
        <p:spPr>
          <a:xfrm>
            <a:off x="8028384" y="357504"/>
            <a:ext cx="360000" cy="432048"/>
          </a:xfrm>
        </p:spPr>
        <p:txBody>
          <a:bodyPr/>
          <a:lstStyle/>
          <a:p>
            <a:fld id="{D18B1CCC-5B4E-41DC-9FD8-30B8F0069F97}" type="slidenum">
              <a:rPr lang="zh-CN" altLang="en-US" smtClean="0"/>
              <a:pPr/>
              <a:t>3</a:t>
            </a:fld>
            <a:endParaRPr lang="zh-CN" altLang="en-US" dirty="0"/>
          </a:p>
        </p:txBody>
      </p:sp>
    </p:spTree>
    <p:extLst>
      <p:ext uri="{BB962C8B-B14F-4D97-AF65-F5344CB8AC3E}">
        <p14:creationId xmlns:p14="http://schemas.microsoft.com/office/powerpoint/2010/main" val="389145930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smtClean="0"/>
              <a:t>6.3.3 </a:t>
            </a:r>
            <a:r>
              <a:rPr lang="zh-CN" altLang="zh-CN" dirty="0"/>
              <a:t>函数</a:t>
            </a:r>
            <a:r>
              <a:rPr lang="zh-CN" altLang="zh-CN" dirty="0" smtClean="0"/>
              <a:t>的</a:t>
            </a:r>
            <a:r>
              <a:rPr lang="zh-CN" altLang="en-US" dirty="0" smtClean="0"/>
              <a:t>调用</a:t>
            </a:r>
            <a:endParaRPr lang="zh-CN" altLang="en-US" cap="none" dirty="0"/>
          </a:p>
        </p:txBody>
      </p:sp>
      <p:sp>
        <p:nvSpPr>
          <p:cNvPr id="6" name="文本占位符 5"/>
          <p:cNvSpPr>
            <a:spLocks noGrp="1"/>
          </p:cNvSpPr>
          <p:nvPr>
            <p:ph type="body" idx="1"/>
          </p:nvPr>
        </p:nvSpPr>
        <p:spPr/>
        <p:txBody>
          <a:bodyPr/>
          <a:lstStyle/>
          <a:p>
            <a:endParaRPr lang="zh-CN" altLang="en-US"/>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30</a:t>
            </a:fld>
            <a:endParaRPr lang="zh-CN" altLang="en-US" dirty="0"/>
          </a:p>
        </p:txBody>
      </p:sp>
    </p:spTree>
    <p:extLst>
      <p:ext uri="{BB962C8B-B14F-4D97-AF65-F5344CB8AC3E}">
        <p14:creationId xmlns:p14="http://schemas.microsoft.com/office/powerpoint/2010/main" val="233266904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函数</a:t>
            </a:r>
            <a:r>
              <a:rPr lang="zh-CN" altLang="zh-CN" dirty="0" smtClean="0"/>
              <a:t>的</a:t>
            </a:r>
            <a:r>
              <a:rPr lang="zh-CN" altLang="en-US" dirty="0" smtClean="0"/>
              <a:t>返回</a:t>
            </a:r>
            <a:endParaRPr lang="zh-CN" altLang="en-US" dirty="0"/>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31</a:t>
            </a:fld>
            <a:endParaRPr lang="zh-CN" altLang="en-US" dirty="0"/>
          </a:p>
        </p:txBody>
      </p:sp>
      <p:sp>
        <p:nvSpPr>
          <p:cNvPr id="5" name="TextBox 6"/>
          <p:cNvSpPr txBox="1"/>
          <p:nvPr/>
        </p:nvSpPr>
        <p:spPr bwMode="auto">
          <a:xfrm>
            <a:off x="539553" y="1338455"/>
            <a:ext cx="2829600" cy="583108"/>
          </a:xfrm>
          <a:prstGeom prst="rect">
            <a:avLst/>
          </a:prstGeom>
          <a:noFill/>
        </p:spPr>
        <p:txBody>
          <a:bodyPr wrap="square">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algn="just">
              <a:lnSpc>
                <a:spcPct val="150000"/>
              </a:lnSpc>
              <a:defRPr/>
            </a:pPr>
            <a:r>
              <a:rPr lang="zh-CN" altLang="en-US" sz="2400" b="1" dirty="0">
                <a:solidFill>
                  <a:schemeClr val="tx2">
                    <a:lumMod val="60000"/>
                    <a:lumOff val="40000"/>
                  </a:schemeClr>
                </a:solidFill>
                <a:latin typeface="+mn-lt"/>
                <a:ea typeface="幼圆" panose="02010509060101010101" pitchFamily="49" charset="-122"/>
              </a:rPr>
              <a:t>函数名</a:t>
            </a:r>
            <a:r>
              <a:rPr lang="en-US" altLang="zh-CN" sz="2400" b="1" dirty="0">
                <a:solidFill>
                  <a:schemeClr val="tx2">
                    <a:lumMod val="60000"/>
                    <a:lumOff val="40000"/>
                  </a:schemeClr>
                </a:solidFill>
                <a:latin typeface="+mn-lt"/>
                <a:ea typeface="幼圆" panose="02010509060101010101" pitchFamily="49" charset="-122"/>
              </a:rPr>
              <a:t>([</a:t>
            </a:r>
            <a:r>
              <a:rPr lang="zh-CN" altLang="en-US" sz="2400" b="1" dirty="0">
                <a:solidFill>
                  <a:schemeClr val="tx2">
                    <a:lumMod val="60000"/>
                    <a:lumOff val="40000"/>
                  </a:schemeClr>
                </a:solidFill>
                <a:latin typeface="+mn-lt"/>
                <a:ea typeface="幼圆" panose="02010509060101010101" pitchFamily="49" charset="-122"/>
              </a:rPr>
              <a:t>参数表</a:t>
            </a:r>
            <a:r>
              <a:rPr lang="en-US" altLang="zh-CN" sz="2400" b="1" dirty="0">
                <a:solidFill>
                  <a:schemeClr val="tx2">
                    <a:lumMod val="60000"/>
                    <a:lumOff val="40000"/>
                  </a:schemeClr>
                </a:solidFill>
                <a:latin typeface="+mn-lt"/>
                <a:ea typeface="幼圆" panose="02010509060101010101" pitchFamily="49" charset="-122"/>
              </a:rPr>
              <a:t>])</a:t>
            </a:r>
            <a:endParaRPr lang="zh-CN" altLang="en-US" sz="2400" b="1" dirty="0">
              <a:solidFill>
                <a:schemeClr val="tx2">
                  <a:lumMod val="60000"/>
                  <a:lumOff val="40000"/>
                </a:schemeClr>
              </a:solidFill>
              <a:latin typeface="+mn-lt"/>
              <a:ea typeface="幼圆" panose="02010509060101010101" pitchFamily="49" charset="-122"/>
            </a:endParaRPr>
          </a:p>
        </p:txBody>
      </p:sp>
      <p:sp>
        <p:nvSpPr>
          <p:cNvPr id="6" name="TextBox 7"/>
          <p:cNvSpPr txBox="1"/>
          <p:nvPr/>
        </p:nvSpPr>
        <p:spPr bwMode="auto">
          <a:xfrm>
            <a:off x="539552" y="947580"/>
            <a:ext cx="2829600" cy="400110"/>
          </a:xfrm>
          <a:prstGeom prst="rect">
            <a:avLst/>
          </a:prstGeom>
          <a:solidFill>
            <a:schemeClr val="tx2">
              <a:lumMod val="60000"/>
              <a:lumOff val="40000"/>
            </a:schemeClr>
          </a:solidFill>
        </p:spPr>
        <p:txBody>
          <a:bodyPr wrap="square">
            <a:spAutoFit/>
          </a:bodyPr>
          <a:lstStyle/>
          <a:p>
            <a:pPr algn="ctr">
              <a:defRPr/>
            </a:pPr>
            <a:r>
              <a:rPr lang="zh-CN" altLang="en-US" sz="2000" b="1" kern="0" dirty="0">
                <a:solidFill>
                  <a:schemeClr val="bg1"/>
                </a:solidFill>
                <a:latin typeface="微软雅黑" pitchFamily="34" charset="-122"/>
                <a:ea typeface="微软雅黑" pitchFamily="34" charset="-122"/>
              </a:rPr>
              <a:t>语 法</a:t>
            </a:r>
          </a:p>
        </p:txBody>
      </p:sp>
      <p:sp>
        <p:nvSpPr>
          <p:cNvPr id="7" name="TextBox 8"/>
          <p:cNvSpPr txBox="1"/>
          <p:nvPr/>
        </p:nvSpPr>
        <p:spPr bwMode="auto">
          <a:xfrm>
            <a:off x="3886564" y="1408071"/>
            <a:ext cx="4800236" cy="2862322"/>
          </a:xfrm>
          <a:prstGeom prst="rect">
            <a:avLst/>
          </a:prstGeom>
          <a:noFill/>
        </p:spPr>
        <p:txBody>
          <a:bodyPr wrap="square">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marL="214313" indent="-214313" algn="just">
              <a:lnSpc>
                <a:spcPct val="100000"/>
              </a:lnSpc>
              <a:buFont typeface="Arial" panose="020B0604020202020204" pitchFamily="34" charset="0"/>
              <a:buChar char="•"/>
              <a:defRPr/>
            </a:pPr>
            <a:r>
              <a:rPr lang="zh-CN" altLang="en-US" sz="2000" dirty="0">
                <a:solidFill>
                  <a:schemeClr val="tx1">
                    <a:lumMod val="50000"/>
                    <a:lumOff val="50000"/>
                  </a:schemeClr>
                </a:solidFill>
              </a:rPr>
              <a:t>函数调用时括号中的参数称为实际参数（简称为实参），在函数调用时分配实际的内存空间</a:t>
            </a:r>
            <a:r>
              <a:rPr lang="zh-CN" altLang="en-US" sz="2000" dirty="0" smtClean="0">
                <a:solidFill>
                  <a:schemeClr val="tx1">
                    <a:lumMod val="50000"/>
                    <a:lumOff val="50000"/>
                  </a:schemeClr>
                </a:solidFill>
              </a:rPr>
              <a:t>。</a:t>
            </a:r>
            <a:endParaRPr lang="en-US" altLang="zh-CN" sz="2000" dirty="0" smtClean="0">
              <a:solidFill>
                <a:schemeClr val="tx1">
                  <a:lumMod val="50000"/>
                  <a:lumOff val="50000"/>
                </a:schemeClr>
              </a:solidFill>
            </a:endParaRPr>
          </a:p>
          <a:p>
            <a:pPr marL="214313" indent="-214313" algn="just">
              <a:lnSpc>
                <a:spcPct val="100000"/>
              </a:lnSpc>
              <a:buFont typeface="Arial" panose="020B0604020202020204" pitchFamily="34" charset="0"/>
              <a:buChar char="•"/>
              <a:defRPr/>
            </a:pPr>
            <a:r>
              <a:rPr lang="zh-CN" altLang="en-US" sz="2000" dirty="0" smtClean="0">
                <a:solidFill>
                  <a:schemeClr val="tx1">
                    <a:lumMod val="50000"/>
                    <a:lumOff val="50000"/>
                  </a:schemeClr>
                </a:solidFill>
              </a:rPr>
              <a:t>如果</a:t>
            </a:r>
            <a:r>
              <a:rPr lang="zh-CN" altLang="en-US" sz="2000" dirty="0">
                <a:solidFill>
                  <a:schemeClr val="tx1">
                    <a:lumMod val="50000"/>
                    <a:lumOff val="50000"/>
                  </a:schemeClr>
                </a:solidFill>
              </a:rPr>
              <a:t>有多个实参，实参间用逗号分隔</a:t>
            </a:r>
            <a:r>
              <a:rPr lang="zh-CN" altLang="en-US" sz="2000" dirty="0" smtClean="0">
                <a:solidFill>
                  <a:schemeClr val="tx1">
                    <a:lumMod val="50000"/>
                    <a:lumOff val="50000"/>
                  </a:schemeClr>
                </a:solidFill>
              </a:rPr>
              <a:t>。</a:t>
            </a:r>
            <a:endParaRPr lang="en-US" altLang="zh-CN" sz="2000" dirty="0" smtClean="0">
              <a:solidFill>
                <a:schemeClr val="tx1">
                  <a:lumMod val="50000"/>
                  <a:lumOff val="50000"/>
                </a:schemeClr>
              </a:solidFill>
            </a:endParaRPr>
          </a:p>
          <a:p>
            <a:pPr marL="214313" indent="-214313" algn="just">
              <a:lnSpc>
                <a:spcPct val="100000"/>
              </a:lnSpc>
              <a:buFont typeface="Arial" panose="020B0604020202020204" pitchFamily="34" charset="0"/>
              <a:buChar char="•"/>
              <a:defRPr/>
            </a:pPr>
            <a:r>
              <a:rPr lang="zh-CN" altLang="en-US" sz="2000" dirty="0" smtClean="0">
                <a:solidFill>
                  <a:schemeClr val="tx1">
                    <a:lumMod val="50000"/>
                    <a:lumOff val="50000"/>
                  </a:schemeClr>
                </a:solidFill>
              </a:rPr>
              <a:t>可以</a:t>
            </a:r>
            <a:r>
              <a:rPr lang="zh-CN" altLang="en-US" sz="2000" dirty="0">
                <a:solidFill>
                  <a:schemeClr val="tx1">
                    <a:lumMod val="50000"/>
                    <a:lumOff val="50000"/>
                  </a:schemeClr>
                </a:solidFill>
              </a:rPr>
              <a:t>没有实参，调用形式</a:t>
            </a:r>
            <a:r>
              <a:rPr lang="zh-CN" altLang="en-US" sz="2000" dirty="0" smtClean="0">
                <a:solidFill>
                  <a:schemeClr val="tx1">
                    <a:lumMod val="50000"/>
                    <a:lumOff val="50000"/>
                  </a:schemeClr>
                </a:solidFill>
              </a:rPr>
              <a:t>为：</a:t>
            </a:r>
            <a:endParaRPr lang="en-US" altLang="zh-CN" sz="2000" dirty="0" smtClean="0">
              <a:solidFill>
                <a:schemeClr val="tx1">
                  <a:lumMod val="50000"/>
                  <a:lumOff val="50000"/>
                </a:schemeClr>
              </a:solidFill>
            </a:endParaRPr>
          </a:p>
          <a:p>
            <a:pPr algn="just">
              <a:lnSpc>
                <a:spcPct val="100000"/>
              </a:lnSpc>
              <a:defRPr/>
            </a:pPr>
            <a:r>
              <a:rPr lang="en-US" altLang="zh-CN" sz="2000" dirty="0" smtClean="0">
                <a:solidFill>
                  <a:schemeClr val="tx1">
                    <a:lumMod val="50000"/>
                    <a:lumOff val="50000"/>
                  </a:schemeClr>
                </a:solidFill>
              </a:rPr>
              <a:t>	</a:t>
            </a:r>
            <a:r>
              <a:rPr lang="zh-CN" altLang="en-US" sz="2000" dirty="0" smtClean="0">
                <a:solidFill>
                  <a:srgbClr val="0070C0"/>
                </a:solidFill>
              </a:rPr>
              <a:t>函数名</a:t>
            </a:r>
            <a:r>
              <a:rPr lang="en-US" altLang="zh-CN" sz="2000" dirty="0" smtClean="0">
                <a:solidFill>
                  <a:srgbClr val="0070C0"/>
                </a:solidFill>
              </a:rPr>
              <a:t>()</a:t>
            </a:r>
            <a:r>
              <a:rPr lang="zh-CN" altLang="en-US" sz="2000" dirty="0" smtClean="0">
                <a:solidFill>
                  <a:schemeClr val="tx1">
                    <a:lumMod val="50000"/>
                    <a:lumOff val="50000"/>
                  </a:schemeClr>
                </a:solidFill>
              </a:rPr>
              <a:t>           圆括号</a:t>
            </a:r>
            <a:r>
              <a:rPr lang="zh-CN" altLang="en-US" sz="2000" dirty="0">
                <a:solidFill>
                  <a:schemeClr val="tx1">
                    <a:lumMod val="50000"/>
                    <a:lumOff val="50000"/>
                  </a:schemeClr>
                </a:solidFill>
              </a:rPr>
              <a:t>不能省略</a:t>
            </a:r>
            <a:r>
              <a:rPr lang="zh-CN" altLang="en-US" sz="2000" dirty="0" smtClean="0">
                <a:solidFill>
                  <a:schemeClr val="tx1">
                    <a:lumMod val="50000"/>
                    <a:lumOff val="50000"/>
                  </a:schemeClr>
                </a:solidFill>
              </a:rPr>
              <a:t>。</a:t>
            </a:r>
            <a:endParaRPr lang="en-US" altLang="zh-CN" sz="2000" dirty="0" smtClean="0">
              <a:solidFill>
                <a:schemeClr val="tx1">
                  <a:lumMod val="50000"/>
                  <a:lumOff val="50000"/>
                </a:schemeClr>
              </a:solidFill>
            </a:endParaRPr>
          </a:p>
          <a:p>
            <a:pPr marL="214313" indent="-214313" algn="just">
              <a:lnSpc>
                <a:spcPct val="100000"/>
              </a:lnSpc>
              <a:buFont typeface="Arial" panose="020B0604020202020204" pitchFamily="34" charset="0"/>
              <a:buChar char="•"/>
              <a:defRPr/>
            </a:pPr>
            <a:r>
              <a:rPr lang="zh-CN" altLang="en-US" sz="2000" dirty="0" smtClean="0">
                <a:solidFill>
                  <a:schemeClr val="tx1">
                    <a:lumMod val="50000"/>
                    <a:lumOff val="50000"/>
                  </a:schemeClr>
                </a:solidFill>
              </a:rPr>
              <a:t>调用</a:t>
            </a:r>
            <a:r>
              <a:rPr lang="zh-CN" altLang="en-US" sz="2000" dirty="0">
                <a:solidFill>
                  <a:schemeClr val="tx1">
                    <a:lumMod val="50000"/>
                    <a:lumOff val="50000"/>
                  </a:schemeClr>
                </a:solidFill>
              </a:rPr>
              <a:t>时实参将值一一传递给形参，程序执行流程转移到被调用函数，函数调用结束后返回到之前的位置继续执行。</a:t>
            </a:r>
          </a:p>
        </p:txBody>
      </p:sp>
      <p:sp>
        <p:nvSpPr>
          <p:cNvPr id="8" name="TextBox 9"/>
          <p:cNvSpPr txBox="1"/>
          <p:nvPr/>
        </p:nvSpPr>
        <p:spPr bwMode="auto">
          <a:xfrm>
            <a:off x="3886564" y="969574"/>
            <a:ext cx="2829830" cy="400110"/>
          </a:xfrm>
          <a:prstGeom prst="rect">
            <a:avLst/>
          </a:prstGeom>
          <a:solidFill>
            <a:schemeClr val="tx2">
              <a:lumMod val="60000"/>
              <a:lumOff val="40000"/>
            </a:schemeClr>
          </a:solidFill>
        </p:spPr>
        <p:txBody>
          <a:bodyPr wrap="square">
            <a:spAutoFit/>
          </a:bodyPr>
          <a:lstStyle/>
          <a:p>
            <a:pPr algn="ctr">
              <a:defRPr/>
            </a:pPr>
            <a:r>
              <a:rPr lang="zh-CN" altLang="en-US" sz="2000" b="1" kern="0" dirty="0" smtClean="0">
                <a:solidFill>
                  <a:schemeClr val="bg1"/>
                </a:solidFill>
                <a:latin typeface="微软雅黑" panose="020B0503020204020204" pitchFamily="34" charset="-122"/>
                <a:ea typeface="微软雅黑" panose="020B0503020204020204" pitchFamily="34" charset="-122"/>
              </a:rPr>
              <a:t>调用</a:t>
            </a:r>
            <a:endParaRPr lang="zh-CN" altLang="en-US" sz="2000" b="1" kern="0" dirty="0">
              <a:solidFill>
                <a:schemeClr val="bg1"/>
              </a:solidFill>
              <a:latin typeface="微软雅黑" panose="020B0503020204020204" pitchFamily="34" charset="-122"/>
              <a:ea typeface="微软雅黑" panose="020B0503020204020204" pitchFamily="34" charset="-122"/>
            </a:endParaRPr>
          </a:p>
        </p:txBody>
      </p:sp>
      <p:sp>
        <p:nvSpPr>
          <p:cNvPr id="11" name="矩形 10"/>
          <p:cNvSpPr/>
          <p:nvPr/>
        </p:nvSpPr>
        <p:spPr bwMode="auto">
          <a:xfrm flipH="1">
            <a:off x="3604999" y="947580"/>
            <a:ext cx="45719" cy="2788496"/>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dirty="0"/>
          </a:p>
        </p:txBody>
      </p:sp>
    </p:spTree>
    <p:extLst>
      <p:ext uri="{BB962C8B-B14F-4D97-AF65-F5344CB8AC3E}">
        <p14:creationId xmlns:p14="http://schemas.microsoft.com/office/powerpoint/2010/main" val="16185660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函数的导入和调用</a:t>
            </a:r>
            <a:endParaRPr lang="zh-CN" altLang="en-US" dirty="0"/>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32</a:t>
            </a:fld>
            <a:endParaRPr lang="zh-CN" altLang="en-US" dirty="0"/>
          </a:p>
        </p:txBody>
      </p:sp>
      <p:sp>
        <p:nvSpPr>
          <p:cNvPr id="7" name="文本框 6"/>
          <p:cNvSpPr txBox="1"/>
          <p:nvPr/>
        </p:nvSpPr>
        <p:spPr>
          <a:xfrm>
            <a:off x="6419230" y="3025986"/>
            <a:ext cx="1393130" cy="400110"/>
          </a:xfrm>
          <a:prstGeom prst="rect">
            <a:avLst/>
          </a:prstGeom>
          <a:noFill/>
        </p:spPr>
        <p:txBody>
          <a:bodyPr wrap="square" rtlCol="0">
            <a:spAutoFit/>
          </a:bodyPr>
          <a:lstStyle/>
          <a:p>
            <a:r>
              <a:rPr lang="en-US" altLang="zh-CN" sz="2000" dirty="0" smtClean="0"/>
              <a:t>example.py</a:t>
            </a:r>
            <a:endParaRPr lang="zh-CN" altLang="en-US" sz="2000" dirty="0" smtClean="0"/>
          </a:p>
        </p:txBody>
      </p:sp>
      <p:grpSp>
        <p:nvGrpSpPr>
          <p:cNvPr id="9" name="组合 8"/>
          <p:cNvGrpSpPr/>
          <p:nvPr/>
        </p:nvGrpSpPr>
        <p:grpSpPr>
          <a:xfrm>
            <a:off x="6444208" y="1554345"/>
            <a:ext cx="1224136" cy="1440185"/>
            <a:chOff x="6372200" y="1485821"/>
            <a:chExt cx="1224136" cy="1440185"/>
          </a:xfrm>
        </p:grpSpPr>
        <p:sp>
          <p:nvSpPr>
            <p:cNvPr id="6" name="KSO_Shape"/>
            <p:cNvSpPr>
              <a:spLocks/>
            </p:cNvSpPr>
            <p:nvPr/>
          </p:nvSpPr>
          <p:spPr bwMode="auto">
            <a:xfrm>
              <a:off x="6372200" y="1485821"/>
              <a:ext cx="1224136" cy="1440185"/>
            </a:xfrm>
            <a:custGeom>
              <a:avLst/>
              <a:gdLst>
                <a:gd name="T0" fmla="*/ 1471123 w 3950"/>
                <a:gd name="T1" fmla="*/ 1585004 h 3962"/>
                <a:gd name="T2" fmla="*/ 1291718 w 3950"/>
                <a:gd name="T3" fmla="*/ 1800397 h 3962"/>
                <a:gd name="T4" fmla="*/ 0 w 3950"/>
                <a:gd name="T5" fmla="*/ 1620903 h 3962"/>
                <a:gd name="T6" fmla="*/ 179405 w 3950"/>
                <a:gd name="T7" fmla="*/ 5453 h 3962"/>
                <a:gd name="T8" fmla="*/ 963338 w 3950"/>
                <a:gd name="T9" fmla="*/ 5453 h 3962"/>
                <a:gd name="T10" fmla="*/ 968334 w 3950"/>
                <a:gd name="T11" fmla="*/ 5453 h 3962"/>
                <a:gd name="T12" fmla="*/ 968789 w 3950"/>
                <a:gd name="T13" fmla="*/ 5453 h 3962"/>
                <a:gd name="T14" fmla="*/ 1465673 w 3950"/>
                <a:gd name="T15" fmla="*/ 543936 h 3962"/>
                <a:gd name="T16" fmla="*/ 1471123 w 3950"/>
                <a:gd name="T17" fmla="*/ 549844 h 3962"/>
                <a:gd name="T18" fmla="*/ 1471123 w 3950"/>
                <a:gd name="T19" fmla="*/ 552116 h 3962"/>
                <a:gd name="T20" fmla="*/ 1614648 w 3950"/>
                <a:gd name="T21" fmla="*/ 974723 h 3962"/>
                <a:gd name="T22" fmla="*/ 1794053 w 3950"/>
                <a:gd name="T23" fmla="*/ 1405509 h 3962"/>
                <a:gd name="T24" fmla="*/ 968789 w 3950"/>
                <a:gd name="T25" fmla="*/ 134053 h 3962"/>
                <a:gd name="T26" fmla="*/ 1148194 w 3950"/>
                <a:gd name="T27" fmla="*/ 543936 h 3962"/>
                <a:gd name="T28" fmla="*/ 968789 w 3950"/>
                <a:gd name="T29" fmla="*/ 134053 h 3962"/>
                <a:gd name="T30" fmla="*/ 1399361 w 3950"/>
                <a:gd name="T31" fmla="*/ 552116 h 3962"/>
                <a:gd name="T32" fmla="*/ 1076432 w 3950"/>
                <a:gd name="T33" fmla="*/ 615734 h 3962"/>
                <a:gd name="T34" fmla="*/ 897027 w 3950"/>
                <a:gd name="T35" fmla="*/ 77251 h 3962"/>
                <a:gd name="T36" fmla="*/ 71762 w 3950"/>
                <a:gd name="T37" fmla="*/ 256745 h 3962"/>
                <a:gd name="T38" fmla="*/ 251167 w 3950"/>
                <a:gd name="T39" fmla="*/ 1728599 h 3962"/>
                <a:gd name="T40" fmla="*/ 1395728 w 3950"/>
                <a:gd name="T41" fmla="*/ 1585004 h 3962"/>
                <a:gd name="T42" fmla="*/ 394692 w 3950"/>
                <a:gd name="T43" fmla="*/ 1405509 h 3962"/>
                <a:gd name="T44" fmla="*/ 574097 w 3950"/>
                <a:gd name="T45" fmla="*/ 974723 h 3962"/>
                <a:gd name="T46" fmla="*/ 1399361 w 3950"/>
                <a:gd name="T47" fmla="*/ 552116 h 3962"/>
                <a:gd name="T48" fmla="*/ 1165907 w 3950"/>
                <a:gd name="T49" fmla="*/ 1267821 h 3962"/>
                <a:gd name="T50" fmla="*/ 1011028 w 3950"/>
                <a:gd name="T51" fmla="*/ 1199659 h 3962"/>
                <a:gd name="T52" fmla="*/ 1177262 w 3950"/>
                <a:gd name="T53" fmla="*/ 1147401 h 3962"/>
                <a:gd name="T54" fmla="*/ 948804 w 3950"/>
                <a:gd name="T55" fmla="*/ 1455495 h 3962"/>
                <a:gd name="T56" fmla="*/ 1183167 w 3950"/>
                <a:gd name="T57" fmla="*/ 1403692 h 3962"/>
                <a:gd name="T58" fmla="*/ 1011028 w 3950"/>
                <a:gd name="T59" fmla="*/ 1319625 h 3962"/>
                <a:gd name="T60" fmla="*/ 688099 w 3950"/>
                <a:gd name="T61" fmla="*/ 1147401 h 3962"/>
                <a:gd name="T62" fmla="*/ 627691 w 3950"/>
                <a:gd name="T63" fmla="*/ 1455495 h 3962"/>
                <a:gd name="T64" fmla="*/ 685374 w 3950"/>
                <a:gd name="T65" fmla="*/ 1254643 h 3962"/>
                <a:gd name="T66" fmla="*/ 872046 w 3950"/>
                <a:gd name="T67" fmla="*/ 1455495 h 3962"/>
                <a:gd name="T68" fmla="*/ 814364 w 3950"/>
                <a:gd name="T69" fmla="*/ 1147401 h 3962"/>
                <a:gd name="T70" fmla="*/ 688099 w 3950"/>
                <a:gd name="T71" fmla="*/ 1147401 h 3962"/>
                <a:gd name="T72" fmla="*/ 1511092 w 3950"/>
                <a:gd name="T73" fmla="*/ 1362794 h 3962"/>
                <a:gd name="T74" fmla="*/ 1383465 w 3950"/>
                <a:gd name="T75" fmla="*/ 1147401 h 3962"/>
                <a:gd name="T76" fmla="*/ 1280363 w 3950"/>
                <a:gd name="T77" fmla="*/ 1147401 h 3962"/>
                <a:gd name="T78" fmla="*/ 1290356 w 3950"/>
                <a:gd name="T79" fmla="*/ 1455495 h 3962"/>
                <a:gd name="T80" fmla="*/ 1418892 w 3950"/>
                <a:gd name="T81" fmla="*/ 1225106 h 3962"/>
                <a:gd name="T82" fmla="*/ 1546519 w 3950"/>
                <a:gd name="T83" fmla="*/ 1455495 h 3962"/>
                <a:gd name="T84" fmla="*/ 1558782 w 3950"/>
                <a:gd name="T85" fmla="*/ 1147401 h 396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3950" h="3962">
                  <a:moveTo>
                    <a:pt x="3555" y="3488"/>
                  </a:moveTo>
                  <a:cubicBezTo>
                    <a:pt x="3239" y="3488"/>
                    <a:pt x="3239" y="3488"/>
                    <a:pt x="3239" y="3488"/>
                  </a:cubicBezTo>
                  <a:cubicBezTo>
                    <a:pt x="3239" y="3567"/>
                    <a:pt x="3239" y="3567"/>
                    <a:pt x="3239" y="3567"/>
                  </a:cubicBezTo>
                  <a:cubicBezTo>
                    <a:pt x="3239" y="3785"/>
                    <a:pt x="3062" y="3962"/>
                    <a:pt x="2844" y="3962"/>
                  </a:cubicBezTo>
                  <a:cubicBezTo>
                    <a:pt x="395" y="3962"/>
                    <a:pt x="395" y="3962"/>
                    <a:pt x="395" y="3962"/>
                  </a:cubicBezTo>
                  <a:cubicBezTo>
                    <a:pt x="177" y="3962"/>
                    <a:pt x="0" y="3785"/>
                    <a:pt x="0" y="3567"/>
                  </a:cubicBezTo>
                  <a:cubicBezTo>
                    <a:pt x="0" y="407"/>
                    <a:pt x="0" y="407"/>
                    <a:pt x="0" y="407"/>
                  </a:cubicBezTo>
                  <a:cubicBezTo>
                    <a:pt x="0" y="189"/>
                    <a:pt x="177" y="12"/>
                    <a:pt x="395" y="12"/>
                  </a:cubicBezTo>
                  <a:cubicBezTo>
                    <a:pt x="1975" y="12"/>
                    <a:pt x="1975" y="12"/>
                    <a:pt x="1975" y="12"/>
                  </a:cubicBezTo>
                  <a:cubicBezTo>
                    <a:pt x="2121" y="12"/>
                    <a:pt x="2121" y="12"/>
                    <a:pt x="2121" y="12"/>
                  </a:cubicBezTo>
                  <a:cubicBezTo>
                    <a:pt x="2121" y="0"/>
                    <a:pt x="2121" y="0"/>
                    <a:pt x="2121" y="0"/>
                  </a:cubicBezTo>
                  <a:cubicBezTo>
                    <a:pt x="2132" y="12"/>
                    <a:pt x="2132" y="12"/>
                    <a:pt x="2132" y="12"/>
                  </a:cubicBezTo>
                  <a:cubicBezTo>
                    <a:pt x="2133" y="12"/>
                    <a:pt x="2133" y="12"/>
                    <a:pt x="2133" y="12"/>
                  </a:cubicBezTo>
                  <a:cubicBezTo>
                    <a:pt x="2133" y="12"/>
                    <a:pt x="2133" y="12"/>
                    <a:pt x="2133" y="12"/>
                  </a:cubicBezTo>
                  <a:cubicBezTo>
                    <a:pt x="2133" y="13"/>
                    <a:pt x="2133" y="13"/>
                    <a:pt x="2133" y="13"/>
                  </a:cubicBezTo>
                  <a:cubicBezTo>
                    <a:pt x="3227" y="1197"/>
                    <a:pt x="3227" y="1197"/>
                    <a:pt x="3227" y="1197"/>
                  </a:cubicBezTo>
                  <a:cubicBezTo>
                    <a:pt x="3239" y="1197"/>
                    <a:pt x="3239" y="1197"/>
                    <a:pt x="3239" y="1197"/>
                  </a:cubicBezTo>
                  <a:cubicBezTo>
                    <a:pt x="3239" y="1210"/>
                    <a:pt x="3239" y="1210"/>
                    <a:pt x="3239" y="1210"/>
                  </a:cubicBezTo>
                  <a:cubicBezTo>
                    <a:pt x="3245" y="1215"/>
                    <a:pt x="3245" y="1215"/>
                    <a:pt x="3245" y="1215"/>
                  </a:cubicBezTo>
                  <a:cubicBezTo>
                    <a:pt x="3239" y="1215"/>
                    <a:pt x="3239" y="1215"/>
                    <a:pt x="3239" y="1215"/>
                  </a:cubicBezTo>
                  <a:cubicBezTo>
                    <a:pt x="3239" y="2145"/>
                    <a:pt x="3239" y="2145"/>
                    <a:pt x="3239" y="2145"/>
                  </a:cubicBezTo>
                  <a:cubicBezTo>
                    <a:pt x="3555" y="2145"/>
                    <a:pt x="3555" y="2145"/>
                    <a:pt x="3555" y="2145"/>
                  </a:cubicBezTo>
                  <a:cubicBezTo>
                    <a:pt x="3773" y="2145"/>
                    <a:pt x="3950" y="2322"/>
                    <a:pt x="3950" y="2540"/>
                  </a:cubicBezTo>
                  <a:cubicBezTo>
                    <a:pt x="3950" y="3093"/>
                    <a:pt x="3950" y="3093"/>
                    <a:pt x="3950" y="3093"/>
                  </a:cubicBezTo>
                  <a:cubicBezTo>
                    <a:pt x="3950" y="3311"/>
                    <a:pt x="3773" y="3488"/>
                    <a:pt x="3555" y="3488"/>
                  </a:cubicBezTo>
                  <a:close/>
                  <a:moveTo>
                    <a:pt x="2133" y="295"/>
                  </a:moveTo>
                  <a:cubicBezTo>
                    <a:pt x="2133" y="802"/>
                    <a:pt x="2133" y="802"/>
                    <a:pt x="2133" y="802"/>
                  </a:cubicBezTo>
                  <a:cubicBezTo>
                    <a:pt x="2133" y="1020"/>
                    <a:pt x="2310" y="1197"/>
                    <a:pt x="2528" y="1197"/>
                  </a:cubicBezTo>
                  <a:cubicBezTo>
                    <a:pt x="2984" y="1197"/>
                    <a:pt x="2984" y="1197"/>
                    <a:pt x="2984" y="1197"/>
                  </a:cubicBezTo>
                  <a:lnTo>
                    <a:pt x="2133" y="295"/>
                  </a:lnTo>
                  <a:close/>
                  <a:moveTo>
                    <a:pt x="3081" y="1215"/>
                  </a:moveTo>
                  <a:cubicBezTo>
                    <a:pt x="3081" y="1215"/>
                    <a:pt x="3081" y="1215"/>
                    <a:pt x="3081" y="1215"/>
                  </a:cubicBezTo>
                  <a:cubicBezTo>
                    <a:pt x="3081" y="1355"/>
                    <a:pt x="3081" y="1355"/>
                    <a:pt x="3081" y="1355"/>
                  </a:cubicBezTo>
                  <a:cubicBezTo>
                    <a:pt x="2370" y="1355"/>
                    <a:pt x="2370" y="1355"/>
                    <a:pt x="2370" y="1355"/>
                  </a:cubicBezTo>
                  <a:cubicBezTo>
                    <a:pt x="2152" y="1355"/>
                    <a:pt x="1975" y="1178"/>
                    <a:pt x="1975" y="960"/>
                  </a:cubicBezTo>
                  <a:cubicBezTo>
                    <a:pt x="1975" y="170"/>
                    <a:pt x="1975" y="170"/>
                    <a:pt x="1975" y="170"/>
                  </a:cubicBezTo>
                  <a:cubicBezTo>
                    <a:pt x="553" y="170"/>
                    <a:pt x="553" y="170"/>
                    <a:pt x="553" y="170"/>
                  </a:cubicBezTo>
                  <a:cubicBezTo>
                    <a:pt x="335" y="170"/>
                    <a:pt x="158" y="347"/>
                    <a:pt x="158" y="565"/>
                  </a:cubicBezTo>
                  <a:cubicBezTo>
                    <a:pt x="158" y="3409"/>
                    <a:pt x="158" y="3409"/>
                    <a:pt x="158" y="3409"/>
                  </a:cubicBezTo>
                  <a:cubicBezTo>
                    <a:pt x="158" y="3627"/>
                    <a:pt x="335" y="3804"/>
                    <a:pt x="553" y="3804"/>
                  </a:cubicBezTo>
                  <a:cubicBezTo>
                    <a:pt x="2686" y="3804"/>
                    <a:pt x="2686" y="3804"/>
                    <a:pt x="2686" y="3804"/>
                  </a:cubicBezTo>
                  <a:cubicBezTo>
                    <a:pt x="2877" y="3804"/>
                    <a:pt x="3037" y="3668"/>
                    <a:pt x="3073" y="3488"/>
                  </a:cubicBezTo>
                  <a:cubicBezTo>
                    <a:pt x="1264" y="3488"/>
                    <a:pt x="1264" y="3488"/>
                    <a:pt x="1264" y="3488"/>
                  </a:cubicBezTo>
                  <a:cubicBezTo>
                    <a:pt x="1046" y="3488"/>
                    <a:pt x="869" y="3311"/>
                    <a:pt x="869" y="3093"/>
                  </a:cubicBezTo>
                  <a:cubicBezTo>
                    <a:pt x="869" y="2540"/>
                    <a:pt x="869" y="2540"/>
                    <a:pt x="869" y="2540"/>
                  </a:cubicBezTo>
                  <a:cubicBezTo>
                    <a:pt x="869" y="2322"/>
                    <a:pt x="1046" y="2145"/>
                    <a:pt x="1264" y="2145"/>
                  </a:cubicBezTo>
                  <a:cubicBezTo>
                    <a:pt x="3081" y="2145"/>
                    <a:pt x="3081" y="2145"/>
                    <a:pt x="3081" y="2145"/>
                  </a:cubicBezTo>
                  <a:lnTo>
                    <a:pt x="3081" y="1215"/>
                  </a:lnTo>
                  <a:close/>
                  <a:moveTo>
                    <a:pt x="2567" y="2904"/>
                  </a:moveTo>
                  <a:cubicBezTo>
                    <a:pt x="2567" y="2790"/>
                    <a:pt x="2567" y="2790"/>
                    <a:pt x="2567" y="2790"/>
                  </a:cubicBezTo>
                  <a:cubicBezTo>
                    <a:pt x="2226" y="2790"/>
                    <a:pt x="2226" y="2790"/>
                    <a:pt x="2226" y="2790"/>
                  </a:cubicBezTo>
                  <a:cubicBezTo>
                    <a:pt x="2226" y="2640"/>
                    <a:pt x="2226" y="2640"/>
                    <a:pt x="2226" y="2640"/>
                  </a:cubicBezTo>
                  <a:cubicBezTo>
                    <a:pt x="2592" y="2640"/>
                    <a:pt x="2592" y="2640"/>
                    <a:pt x="2592" y="2640"/>
                  </a:cubicBezTo>
                  <a:cubicBezTo>
                    <a:pt x="2592" y="2525"/>
                    <a:pt x="2592" y="2525"/>
                    <a:pt x="2592" y="2525"/>
                  </a:cubicBezTo>
                  <a:cubicBezTo>
                    <a:pt x="2089" y="2525"/>
                    <a:pt x="2089" y="2525"/>
                    <a:pt x="2089" y="2525"/>
                  </a:cubicBezTo>
                  <a:cubicBezTo>
                    <a:pt x="2089" y="3203"/>
                    <a:pt x="2089" y="3203"/>
                    <a:pt x="2089" y="3203"/>
                  </a:cubicBezTo>
                  <a:cubicBezTo>
                    <a:pt x="2605" y="3203"/>
                    <a:pt x="2605" y="3203"/>
                    <a:pt x="2605" y="3203"/>
                  </a:cubicBezTo>
                  <a:cubicBezTo>
                    <a:pt x="2605" y="3089"/>
                    <a:pt x="2605" y="3089"/>
                    <a:pt x="2605" y="3089"/>
                  </a:cubicBezTo>
                  <a:cubicBezTo>
                    <a:pt x="2226" y="3089"/>
                    <a:pt x="2226" y="3089"/>
                    <a:pt x="2226" y="3089"/>
                  </a:cubicBezTo>
                  <a:cubicBezTo>
                    <a:pt x="2226" y="2904"/>
                    <a:pt x="2226" y="2904"/>
                    <a:pt x="2226" y="2904"/>
                  </a:cubicBezTo>
                  <a:lnTo>
                    <a:pt x="2567" y="2904"/>
                  </a:lnTo>
                  <a:close/>
                  <a:moveTo>
                    <a:pt x="1515" y="2525"/>
                  </a:moveTo>
                  <a:cubicBezTo>
                    <a:pt x="1382" y="2525"/>
                    <a:pt x="1382" y="2525"/>
                    <a:pt x="1382" y="2525"/>
                  </a:cubicBezTo>
                  <a:cubicBezTo>
                    <a:pt x="1382" y="3203"/>
                    <a:pt x="1382" y="3203"/>
                    <a:pt x="1382" y="3203"/>
                  </a:cubicBezTo>
                  <a:cubicBezTo>
                    <a:pt x="1509" y="3203"/>
                    <a:pt x="1509" y="3203"/>
                    <a:pt x="1509" y="3203"/>
                  </a:cubicBezTo>
                  <a:cubicBezTo>
                    <a:pt x="1509" y="2761"/>
                    <a:pt x="1509" y="2761"/>
                    <a:pt x="1509" y="2761"/>
                  </a:cubicBezTo>
                  <a:cubicBezTo>
                    <a:pt x="1783" y="3203"/>
                    <a:pt x="1783" y="3203"/>
                    <a:pt x="1783" y="3203"/>
                  </a:cubicBezTo>
                  <a:cubicBezTo>
                    <a:pt x="1920" y="3203"/>
                    <a:pt x="1920" y="3203"/>
                    <a:pt x="1920" y="3203"/>
                  </a:cubicBezTo>
                  <a:cubicBezTo>
                    <a:pt x="1920" y="2525"/>
                    <a:pt x="1920" y="2525"/>
                    <a:pt x="1920" y="2525"/>
                  </a:cubicBezTo>
                  <a:cubicBezTo>
                    <a:pt x="1793" y="2525"/>
                    <a:pt x="1793" y="2525"/>
                    <a:pt x="1793" y="2525"/>
                  </a:cubicBezTo>
                  <a:cubicBezTo>
                    <a:pt x="1793" y="2978"/>
                    <a:pt x="1793" y="2978"/>
                    <a:pt x="1793" y="2978"/>
                  </a:cubicBezTo>
                  <a:lnTo>
                    <a:pt x="1515" y="2525"/>
                  </a:lnTo>
                  <a:close/>
                  <a:moveTo>
                    <a:pt x="3432" y="2525"/>
                  </a:moveTo>
                  <a:cubicBezTo>
                    <a:pt x="3327" y="2999"/>
                    <a:pt x="3327" y="2999"/>
                    <a:pt x="3327" y="2999"/>
                  </a:cubicBezTo>
                  <a:cubicBezTo>
                    <a:pt x="3209" y="2525"/>
                    <a:pt x="3209" y="2525"/>
                    <a:pt x="3209" y="2525"/>
                  </a:cubicBezTo>
                  <a:cubicBezTo>
                    <a:pt x="3046" y="2525"/>
                    <a:pt x="3046" y="2525"/>
                    <a:pt x="3046" y="2525"/>
                  </a:cubicBezTo>
                  <a:cubicBezTo>
                    <a:pt x="2922" y="2991"/>
                    <a:pt x="2922" y="2991"/>
                    <a:pt x="2922" y="2991"/>
                  </a:cubicBezTo>
                  <a:cubicBezTo>
                    <a:pt x="2819" y="2525"/>
                    <a:pt x="2819" y="2525"/>
                    <a:pt x="2819" y="2525"/>
                  </a:cubicBezTo>
                  <a:cubicBezTo>
                    <a:pt x="2679" y="2525"/>
                    <a:pt x="2679" y="2525"/>
                    <a:pt x="2679" y="2525"/>
                  </a:cubicBezTo>
                  <a:cubicBezTo>
                    <a:pt x="2841" y="3203"/>
                    <a:pt x="2841" y="3203"/>
                    <a:pt x="2841" y="3203"/>
                  </a:cubicBezTo>
                  <a:cubicBezTo>
                    <a:pt x="2990" y="3203"/>
                    <a:pt x="2990" y="3203"/>
                    <a:pt x="2990" y="3203"/>
                  </a:cubicBezTo>
                  <a:cubicBezTo>
                    <a:pt x="3124" y="2696"/>
                    <a:pt x="3124" y="2696"/>
                    <a:pt x="3124" y="2696"/>
                  </a:cubicBezTo>
                  <a:cubicBezTo>
                    <a:pt x="3260" y="3203"/>
                    <a:pt x="3260" y="3203"/>
                    <a:pt x="3260" y="3203"/>
                  </a:cubicBezTo>
                  <a:cubicBezTo>
                    <a:pt x="3405" y="3203"/>
                    <a:pt x="3405" y="3203"/>
                    <a:pt x="3405" y="3203"/>
                  </a:cubicBezTo>
                  <a:cubicBezTo>
                    <a:pt x="3570" y="2525"/>
                    <a:pt x="3570" y="2525"/>
                    <a:pt x="3570" y="2525"/>
                  </a:cubicBezTo>
                  <a:lnTo>
                    <a:pt x="3432" y="2525"/>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8" name="文本框 7"/>
            <p:cNvSpPr txBox="1"/>
            <p:nvPr/>
          </p:nvSpPr>
          <p:spPr>
            <a:xfrm>
              <a:off x="6372200" y="1923678"/>
              <a:ext cx="936104" cy="338554"/>
            </a:xfrm>
            <a:prstGeom prst="rect">
              <a:avLst/>
            </a:prstGeom>
            <a:noFill/>
          </p:spPr>
          <p:txBody>
            <a:bodyPr wrap="square" rtlCol="0">
              <a:spAutoFit/>
            </a:bodyPr>
            <a:lstStyle/>
            <a:p>
              <a:r>
                <a:rPr lang="en-US" altLang="zh-CN" sz="1600" dirty="0" err="1" smtClean="0"/>
                <a:t>printStr</a:t>
              </a:r>
              <a:r>
                <a:rPr lang="en-US" altLang="zh-CN" sz="1600" dirty="0" smtClean="0"/>
                <a:t>()</a:t>
              </a:r>
              <a:endParaRPr lang="zh-CN" altLang="en-US" sz="1600" dirty="0" smtClean="0"/>
            </a:p>
          </p:txBody>
        </p:sp>
      </p:grpSp>
      <p:grpSp>
        <p:nvGrpSpPr>
          <p:cNvPr id="10" name="组合 9"/>
          <p:cNvGrpSpPr/>
          <p:nvPr/>
        </p:nvGrpSpPr>
        <p:grpSpPr>
          <a:xfrm>
            <a:off x="899592" y="1491630"/>
            <a:ext cx="5040560" cy="2005191"/>
            <a:chOff x="-171440" y="2214749"/>
            <a:chExt cx="4104456" cy="2079448"/>
          </a:xfrm>
        </p:grpSpPr>
        <p:sp>
          <p:nvSpPr>
            <p:cNvPr id="11" name="任意多边形 10"/>
            <p:cNvSpPr/>
            <p:nvPr/>
          </p:nvSpPr>
          <p:spPr>
            <a:xfrm>
              <a:off x="-171440" y="2214750"/>
              <a:ext cx="4104456" cy="2079447"/>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altLang="zh-CN" sz="2800" dirty="0"/>
            </a:p>
            <a:p>
              <a:r>
                <a:rPr lang="en-US" altLang="zh-CN" sz="2800" dirty="0"/>
                <a:t>&gt;&gt;&gt; </a:t>
              </a:r>
              <a:r>
                <a:rPr lang="en-US" altLang="zh-CN" sz="2800" dirty="0">
                  <a:solidFill>
                    <a:schemeClr val="accent6"/>
                  </a:solidFill>
                </a:rPr>
                <a:t>from</a:t>
              </a:r>
              <a:r>
                <a:rPr lang="en-US" altLang="zh-CN" sz="2800" dirty="0"/>
                <a:t> example </a:t>
              </a:r>
              <a:r>
                <a:rPr lang="en-US" altLang="zh-CN" sz="2800" dirty="0">
                  <a:solidFill>
                    <a:schemeClr val="accent6"/>
                  </a:solidFill>
                </a:rPr>
                <a:t>import</a:t>
              </a:r>
              <a:r>
                <a:rPr lang="en-US" altLang="zh-CN" sz="2800" dirty="0"/>
                <a:t> </a:t>
              </a:r>
              <a:r>
                <a:rPr lang="en-US" altLang="zh-CN" sz="2800" dirty="0" err="1"/>
                <a:t>printStr</a:t>
              </a:r>
              <a:endParaRPr lang="en-US" altLang="zh-CN" sz="2800" dirty="0"/>
            </a:p>
            <a:p>
              <a:r>
                <a:rPr lang="en-US" altLang="zh-CN" sz="2800" dirty="0"/>
                <a:t>&gt;&gt;&gt; </a:t>
              </a:r>
              <a:r>
                <a:rPr lang="en-US" altLang="zh-CN" sz="2800" dirty="0" err="1"/>
                <a:t>printStr</a:t>
              </a:r>
              <a:r>
                <a:rPr lang="en-US" altLang="zh-CN" sz="2800" dirty="0"/>
                <a:t>(</a:t>
              </a:r>
              <a:r>
                <a:rPr lang="en-US" altLang="zh-CN" sz="2800" dirty="0">
                  <a:solidFill>
                    <a:schemeClr val="accent3"/>
                  </a:solidFill>
                </a:rPr>
                <a:t>'Hi, Python!'</a:t>
              </a:r>
              <a:r>
                <a:rPr lang="en-US" altLang="zh-CN" sz="2800" dirty="0"/>
                <a:t>)</a:t>
              </a:r>
            </a:p>
            <a:p>
              <a:r>
                <a:rPr lang="en-US" altLang="zh-CN" sz="2800" dirty="0">
                  <a:solidFill>
                    <a:srgbClr val="0070C0"/>
                  </a:solidFill>
                </a:rPr>
                <a:t>Hi, Python!</a:t>
              </a:r>
            </a:p>
          </p:txBody>
        </p:sp>
        <p:sp>
          <p:nvSpPr>
            <p:cNvPr id="12" name="椭圆形标注 11"/>
            <p:cNvSpPr/>
            <p:nvPr/>
          </p:nvSpPr>
          <p:spPr>
            <a:xfrm>
              <a:off x="31198" y="2214749"/>
              <a:ext cx="596045" cy="375419"/>
            </a:xfrm>
            <a:prstGeom prst="wedgeEllipseCallout">
              <a:avLst/>
            </a:prstGeom>
            <a:ln w="19050"/>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b="1" dirty="0">
                  <a:solidFill>
                    <a:schemeClr val="accent6"/>
                  </a:solidFill>
                </a:rPr>
                <a:t>S</a:t>
              </a:r>
              <a:r>
                <a:rPr lang="en-US" altLang="zh-CN" sz="600" dirty="0">
                  <a:solidFill>
                    <a:schemeClr val="accent6"/>
                  </a:solidFill>
                </a:rPr>
                <a:t>ource</a:t>
              </a:r>
              <a:endParaRPr lang="zh-CN" altLang="en-US" sz="600" dirty="0">
                <a:solidFill>
                  <a:schemeClr val="accent6"/>
                </a:solidFill>
              </a:endParaRPr>
            </a:p>
          </p:txBody>
        </p:sp>
      </p:grpSp>
    </p:spTree>
    <p:extLst>
      <p:ext uri="{BB962C8B-B14F-4D97-AF65-F5344CB8AC3E}">
        <p14:creationId xmlns:p14="http://schemas.microsoft.com/office/powerpoint/2010/main" val="264057336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411511"/>
            <a:ext cx="7571184" cy="504056"/>
          </a:xfrm>
        </p:spPr>
        <p:txBody>
          <a:bodyPr/>
          <a:lstStyle/>
          <a:p>
            <a:r>
              <a:rPr lang="zh-CN" altLang="zh-CN" dirty="0"/>
              <a:t>例</a:t>
            </a:r>
            <a:r>
              <a:rPr lang="en-US" altLang="zh-CN" dirty="0"/>
              <a:t>6.1 </a:t>
            </a:r>
            <a:r>
              <a:rPr lang="zh-CN" altLang="zh-CN" dirty="0"/>
              <a:t>编写函数</a:t>
            </a:r>
            <a:r>
              <a:rPr lang="en-US" altLang="zh-CN" dirty="0" err="1"/>
              <a:t>gcd</a:t>
            </a:r>
            <a:r>
              <a:rPr lang="en-US" altLang="zh-CN" dirty="0"/>
              <a:t>(x, </a:t>
            </a:r>
            <a:r>
              <a:rPr lang="en-US" altLang="zh-CN" dirty="0" smtClean="0"/>
              <a:t>y)</a:t>
            </a:r>
            <a:r>
              <a:rPr lang="zh-CN" altLang="en-US" dirty="0" smtClean="0"/>
              <a:t>求</a:t>
            </a:r>
            <a:r>
              <a:rPr lang="en-US" altLang="zh-CN" dirty="0" smtClean="0"/>
              <a:t>x</a:t>
            </a:r>
            <a:r>
              <a:rPr lang="zh-CN" altLang="en-US" dirty="0" smtClean="0"/>
              <a:t>和</a:t>
            </a:r>
            <a:r>
              <a:rPr lang="en-US" altLang="zh-CN" dirty="0" smtClean="0"/>
              <a:t>y</a:t>
            </a:r>
            <a:r>
              <a:rPr lang="zh-CN" altLang="zh-CN" dirty="0" smtClean="0"/>
              <a:t>最大公约数</a:t>
            </a:r>
            <a:endParaRPr lang="zh-CN" altLang="en-US" dirty="0"/>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33</a:t>
            </a:fld>
            <a:endParaRPr lang="zh-CN" altLang="en-US" dirty="0"/>
          </a:p>
        </p:txBody>
      </p:sp>
      <p:grpSp>
        <p:nvGrpSpPr>
          <p:cNvPr id="5" name="组合 4"/>
          <p:cNvGrpSpPr/>
          <p:nvPr/>
        </p:nvGrpSpPr>
        <p:grpSpPr>
          <a:xfrm>
            <a:off x="1614500" y="987814"/>
            <a:ext cx="5256584" cy="3752014"/>
            <a:chOff x="-2456319" y="1477814"/>
            <a:chExt cx="8936470" cy="6473985"/>
          </a:xfrm>
        </p:grpSpPr>
        <p:sp>
          <p:nvSpPr>
            <p:cNvPr id="6" name="任意多边形 5"/>
            <p:cNvSpPr/>
            <p:nvPr/>
          </p:nvSpPr>
          <p:spPr>
            <a:xfrm>
              <a:off x="-2456319" y="1477814"/>
              <a:ext cx="8936470" cy="6473985"/>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nSpc>
                  <a:spcPct val="80000"/>
                </a:lnSpc>
              </a:pPr>
              <a:endParaRPr lang="en-US" altLang="zh-CN" i="1" dirty="0" smtClean="0">
                <a:solidFill>
                  <a:schemeClr val="bg1">
                    <a:lumMod val="65000"/>
                  </a:schemeClr>
                </a:solidFill>
              </a:endParaRPr>
            </a:p>
            <a:p>
              <a:pPr>
                <a:lnSpc>
                  <a:spcPct val="90000"/>
                </a:lnSpc>
              </a:pPr>
              <a:r>
                <a:rPr lang="en-US" altLang="zh-CN" i="1" dirty="0">
                  <a:solidFill>
                    <a:schemeClr val="bg1">
                      <a:lumMod val="75000"/>
                    </a:schemeClr>
                  </a:solidFill>
                </a:rPr>
                <a:t># prog6-1.py</a:t>
              </a:r>
              <a:endParaRPr lang="zh-CN" altLang="zh-CN" i="1" dirty="0">
                <a:solidFill>
                  <a:schemeClr val="bg1">
                    <a:lumMod val="75000"/>
                  </a:schemeClr>
                </a:solidFill>
              </a:endParaRPr>
            </a:p>
            <a:p>
              <a:pPr>
                <a:lnSpc>
                  <a:spcPct val="90000"/>
                </a:lnSpc>
              </a:pPr>
              <a:r>
                <a:rPr lang="en-US" altLang="zh-CN" dirty="0">
                  <a:solidFill>
                    <a:schemeClr val="accent6"/>
                  </a:solidFill>
                </a:rPr>
                <a:t>def</a:t>
              </a:r>
              <a:r>
                <a:rPr lang="en-US" altLang="zh-CN" dirty="0"/>
                <a:t> </a:t>
              </a:r>
              <a:r>
                <a:rPr lang="en-US" altLang="zh-CN" dirty="0" err="1">
                  <a:solidFill>
                    <a:srgbClr val="0070C0"/>
                  </a:solidFill>
                </a:rPr>
                <a:t>gcd</a:t>
              </a:r>
              <a:r>
                <a:rPr lang="en-US" altLang="zh-CN" dirty="0"/>
                <a:t>(x, y):</a:t>
              </a:r>
              <a:endParaRPr lang="zh-CN" altLang="zh-CN" dirty="0"/>
            </a:p>
            <a:p>
              <a:pPr>
                <a:lnSpc>
                  <a:spcPct val="90000"/>
                </a:lnSpc>
              </a:pPr>
              <a:r>
                <a:rPr lang="en-US" altLang="zh-CN" dirty="0"/>
                <a:t>    </a:t>
              </a:r>
              <a:r>
                <a:rPr lang="en-US" altLang="zh-CN" dirty="0">
                  <a:solidFill>
                    <a:schemeClr val="accent3"/>
                  </a:solidFill>
                </a:rPr>
                <a:t>''' calculate the GCD of x and y '''</a:t>
              </a:r>
              <a:endParaRPr lang="zh-CN" altLang="zh-CN" dirty="0">
                <a:solidFill>
                  <a:schemeClr val="accent3"/>
                </a:solidFill>
              </a:endParaRPr>
            </a:p>
            <a:p>
              <a:pPr>
                <a:lnSpc>
                  <a:spcPct val="90000"/>
                </a:lnSpc>
              </a:pPr>
              <a:r>
                <a:rPr lang="en-US" altLang="zh-CN" dirty="0"/>
                <a:t>    </a:t>
              </a:r>
              <a:r>
                <a:rPr lang="en-US" altLang="zh-CN" dirty="0">
                  <a:solidFill>
                    <a:schemeClr val="accent6"/>
                  </a:solidFill>
                </a:rPr>
                <a:t>if</a:t>
              </a:r>
              <a:r>
                <a:rPr lang="en-US" altLang="zh-CN" dirty="0"/>
                <a:t> x &lt; y:</a:t>
              </a:r>
              <a:endParaRPr lang="zh-CN" altLang="zh-CN" dirty="0"/>
            </a:p>
            <a:p>
              <a:pPr>
                <a:lnSpc>
                  <a:spcPct val="90000"/>
                </a:lnSpc>
              </a:pPr>
              <a:r>
                <a:rPr lang="en-US" altLang="zh-CN" dirty="0"/>
                <a:t>        x, y = y, x</a:t>
              </a:r>
              <a:endParaRPr lang="zh-CN" altLang="zh-CN" dirty="0"/>
            </a:p>
            <a:p>
              <a:pPr>
                <a:lnSpc>
                  <a:spcPct val="90000"/>
                </a:lnSpc>
              </a:pPr>
              <a:r>
                <a:rPr lang="en-US" altLang="zh-CN" dirty="0"/>
                <a:t>    </a:t>
              </a:r>
              <a:r>
                <a:rPr lang="en-US" altLang="zh-CN" dirty="0">
                  <a:solidFill>
                    <a:schemeClr val="accent6"/>
                  </a:solidFill>
                </a:rPr>
                <a:t>while</a:t>
              </a:r>
              <a:r>
                <a:rPr lang="en-US" altLang="zh-CN" b="1" dirty="0"/>
                <a:t> </a:t>
              </a:r>
              <a:r>
                <a:rPr lang="en-US" altLang="zh-CN" dirty="0"/>
                <a:t>x % y != 0:</a:t>
              </a:r>
              <a:endParaRPr lang="zh-CN" altLang="zh-CN" dirty="0"/>
            </a:p>
            <a:p>
              <a:pPr>
                <a:lnSpc>
                  <a:spcPct val="90000"/>
                </a:lnSpc>
              </a:pPr>
              <a:r>
                <a:rPr lang="en-US" altLang="zh-CN" dirty="0"/>
                <a:t>        r = x % y</a:t>
              </a:r>
              <a:endParaRPr lang="zh-CN" altLang="zh-CN" dirty="0"/>
            </a:p>
            <a:p>
              <a:pPr>
                <a:lnSpc>
                  <a:spcPct val="90000"/>
                </a:lnSpc>
              </a:pPr>
              <a:r>
                <a:rPr lang="en-US" altLang="zh-CN" dirty="0"/>
                <a:t>        x = y</a:t>
              </a:r>
              <a:endParaRPr lang="zh-CN" altLang="zh-CN" dirty="0"/>
            </a:p>
            <a:p>
              <a:pPr>
                <a:lnSpc>
                  <a:spcPct val="90000"/>
                </a:lnSpc>
              </a:pPr>
              <a:r>
                <a:rPr lang="en-US" altLang="zh-CN" dirty="0"/>
                <a:t>        y = r</a:t>
              </a:r>
              <a:endParaRPr lang="zh-CN" altLang="zh-CN" dirty="0"/>
            </a:p>
            <a:p>
              <a:pPr>
                <a:lnSpc>
                  <a:spcPct val="90000"/>
                </a:lnSpc>
              </a:pPr>
              <a:r>
                <a:rPr lang="en-US" altLang="zh-CN" dirty="0"/>
                <a:t>    </a:t>
              </a:r>
              <a:r>
                <a:rPr lang="en-US" altLang="zh-CN" dirty="0">
                  <a:solidFill>
                    <a:schemeClr val="accent6"/>
                  </a:solidFill>
                </a:rPr>
                <a:t>return</a:t>
              </a:r>
              <a:r>
                <a:rPr lang="en-US" altLang="zh-CN" dirty="0"/>
                <a:t> </a:t>
              </a:r>
              <a:r>
                <a:rPr lang="en-US" altLang="zh-CN" dirty="0" smtClean="0"/>
                <a:t>y</a:t>
              </a:r>
              <a:r>
                <a:rPr lang="en-US" altLang="zh-CN" dirty="0"/>
                <a:t>		</a:t>
              </a:r>
              <a:r>
                <a:rPr lang="en-US" altLang="zh-CN" dirty="0">
                  <a:solidFill>
                    <a:schemeClr val="bg1">
                      <a:lumMod val="50000"/>
                    </a:schemeClr>
                  </a:solidFill>
                  <a:latin typeface="微软雅黑 Light" panose="020B0502040204020203" pitchFamily="34" charset="-122"/>
                  <a:ea typeface="微软雅黑 Light" panose="020B0502040204020203" pitchFamily="34" charset="-122"/>
                </a:rPr>
                <a:t># </a:t>
              </a:r>
              <a:r>
                <a:rPr lang="zh-CN" altLang="zh-CN" dirty="0">
                  <a:solidFill>
                    <a:schemeClr val="bg1">
                      <a:lumMod val="50000"/>
                    </a:schemeClr>
                  </a:solidFill>
                  <a:latin typeface="微软雅黑 Light" panose="020B0502040204020203" pitchFamily="34" charset="-122"/>
                  <a:ea typeface="微软雅黑 Light" panose="020B0502040204020203" pitchFamily="34" charset="-122"/>
                </a:rPr>
                <a:t>函数</a:t>
              </a:r>
              <a:r>
                <a:rPr lang="zh-CN" altLang="zh-CN" dirty="0" smtClean="0">
                  <a:solidFill>
                    <a:schemeClr val="bg1">
                      <a:lumMod val="50000"/>
                    </a:schemeClr>
                  </a:solidFill>
                  <a:latin typeface="微软雅黑 Light" panose="020B0502040204020203" pitchFamily="34" charset="-122"/>
                  <a:ea typeface="微软雅黑 Light" panose="020B0502040204020203" pitchFamily="34" charset="-122"/>
                </a:rPr>
                <a:t>返回</a:t>
              </a:r>
              <a:endParaRPr lang="en-US" altLang="zh-CN" dirty="0" smtClean="0">
                <a:solidFill>
                  <a:schemeClr val="bg1">
                    <a:lumMod val="50000"/>
                  </a:schemeClr>
                </a:solidFill>
                <a:latin typeface="微软雅黑 Light" panose="020B0502040204020203" pitchFamily="34" charset="-122"/>
                <a:ea typeface="微软雅黑 Light" panose="020B0502040204020203" pitchFamily="34" charset="-122"/>
              </a:endParaRPr>
            </a:p>
            <a:p>
              <a:pPr>
                <a:lnSpc>
                  <a:spcPct val="90000"/>
                </a:lnSpc>
              </a:pPr>
              <a:r>
                <a:rPr lang="en-US" altLang="zh-CN" dirty="0">
                  <a:latin typeface="+mj-lt"/>
                  <a:ea typeface="微软雅黑 Light" panose="020B0502040204020203" pitchFamily="34" charset="-122"/>
                </a:rPr>
                <a:t>x = </a:t>
              </a:r>
              <a:r>
                <a:rPr lang="en-US" altLang="zh-CN" dirty="0" err="1">
                  <a:solidFill>
                    <a:srgbClr val="7030A0"/>
                  </a:solidFill>
                  <a:latin typeface="+mj-lt"/>
                  <a:ea typeface="微软雅黑 Light" panose="020B0502040204020203" pitchFamily="34" charset="-122"/>
                </a:rPr>
                <a:t>eval</a:t>
              </a:r>
              <a:r>
                <a:rPr lang="en-US" altLang="zh-CN" dirty="0">
                  <a:latin typeface="+mj-lt"/>
                  <a:ea typeface="微软雅黑 Light" panose="020B0502040204020203" pitchFamily="34" charset="-122"/>
                </a:rPr>
                <a:t>(</a:t>
              </a:r>
              <a:r>
                <a:rPr lang="en-US" altLang="zh-CN" dirty="0">
                  <a:solidFill>
                    <a:srgbClr val="7030A0"/>
                  </a:solidFill>
                  <a:latin typeface="+mj-lt"/>
                  <a:ea typeface="微软雅黑 Light" panose="020B0502040204020203" pitchFamily="34" charset="-122"/>
                </a:rPr>
                <a:t>input</a:t>
              </a:r>
              <a:r>
                <a:rPr lang="en-US" altLang="zh-CN" dirty="0">
                  <a:latin typeface="+mj-lt"/>
                  <a:ea typeface="微软雅黑 Light" panose="020B0502040204020203" pitchFamily="34" charset="-122"/>
                </a:rPr>
                <a:t>(</a:t>
              </a:r>
              <a:r>
                <a:rPr lang="en-US" altLang="zh-CN" dirty="0">
                  <a:solidFill>
                    <a:schemeClr val="accent3"/>
                  </a:solidFill>
                  <a:latin typeface="+mj-lt"/>
                  <a:ea typeface="微软雅黑 Light" panose="020B0502040204020203" pitchFamily="34" charset="-122"/>
                </a:rPr>
                <a:t>"Enter the first number: "</a:t>
              </a:r>
              <a:r>
                <a:rPr lang="en-US" altLang="zh-CN" dirty="0">
                  <a:latin typeface="+mj-lt"/>
                  <a:ea typeface="微软雅黑 Light" panose="020B0502040204020203" pitchFamily="34" charset="-122"/>
                </a:rPr>
                <a:t>))</a:t>
              </a:r>
            </a:p>
            <a:p>
              <a:pPr>
                <a:lnSpc>
                  <a:spcPct val="90000"/>
                </a:lnSpc>
              </a:pPr>
              <a:r>
                <a:rPr lang="en-US" altLang="zh-CN" dirty="0">
                  <a:latin typeface="+mj-lt"/>
                  <a:ea typeface="微软雅黑 Light" panose="020B0502040204020203" pitchFamily="34" charset="-122"/>
                </a:rPr>
                <a:t>y = </a:t>
              </a:r>
              <a:r>
                <a:rPr lang="en-US" altLang="zh-CN" dirty="0" err="1">
                  <a:solidFill>
                    <a:srgbClr val="7030A0"/>
                  </a:solidFill>
                  <a:latin typeface="+mj-lt"/>
                  <a:ea typeface="微软雅黑 Light" panose="020B0502040204020203" pitchFamily="34" charset="-122"/>
                </a:rPr>
                <a:t>eval</a:t>
              </a:r>
              <a:r>
                <a:rPr lang="en-US" altLang="zh-CN" dirty="0">
                  <a:latin typeface="+mj-lt"/>
                  <a:ea typeface="微软雅黑 Light" panose="020B0502040204020203" pitchFamily="34" charset="-122"/>
                </a:rPr>
                <a:t>(</a:t>
              </a:r>
              <a:r>
                <a:rPr lang="en-US" altLang="zh-CN" dirty="0">
                  <a:solidFill>
                    <a:srgbClr val="7030A0"/>
                  </a:solidFill>
                  <a:latin typeface="+mj-lt"/>
                  <a:ea typeface="微软雅黑 Light" panose="020B0502040204020203" pitchFamily="34" charset="-122"/>
                </a:rPr>
                <a:t>input</a:t>
              </a:r>
              <a:r>
                <a:rPr lang="en-US" altLang="zh-CN" dirty="0">
                  <a:latin typeface="+mj-lt"/>
                  <a:ea typeface="微软雅黑 Light" panose="020B0502040204020203" pitchFamily="34" charset="-122"/>
                </a:rPr>
                <a:t>(</a:t>
              </a:r>
              <a:r>
                <a:rPr lang="en-US" altLang="zh-CN" dirty="0">
                  <a:solidFill>
                    <a:schemeClr val="accent3"/>
                  </a:solidFill>
                  <a:latin typeface="+mj-lt"/>
                  <a:ea typeface="微软雅黑 Light" panose="020B0502040204020203" pitchFamily="34" charset="-122"/>
                </a:rPr>
                <a:t>"Enter the second number: "</a:t>
              </a:r>
              <a:r>
                <a:rPr lang="en-US" altLang="zh-CN" dirty="0">
                  <a:latin typeface="+mj-lt"/>
                  <a:ea typeface="微软雅黑 Light" panose="020B0502040204020203" pitchFamily="34" charset="-122"/>
                </a:rPr>
                <a:t>))</a:t>
              </a:r>
            </a:p>
            <a:p>
              <a:pPr>
                <a:lnSpc>
                  <a:spcPct val="90000"/>
                </a:lnSpc>
              </a:pPr>
              <a:r>
                <a:rPr lang="en-US" altLang="zh-CN" dirty="0" err="1">
                  <a:latin typeface="+mj-lt"/>
                  <a:ea typeface="微软雅黑 Light" panose="020B0502040204020203" pitchFamily="34" charset="-122"/>
                </a:rPr>
                <a:t>gcdxy</a:t>
              </a:r>
              <a:r>
                <a:rPr lang="en-US" altLang="zh-CN" dirty="0">
                  <a:latin typeface="+mj-lt"/>
                  <a:ea typeface="微软雅黑 Light" panose="020B0502040204020203" pitchFamily="34" charset="-122"/>
                </a:rPr>
                <a:t> = </a:t>
              </a:r>
              <a:r>
                <a:rPr lang="en-US" altLang="zh-CN" dirty="0" err="1">
                  <a:latin typeface="+mj-lt"/>
                  <a:ea typeface="微软雅黑 Light" panose="020B0502040204020203" pitchFamily="34" charset="-122"/>
                </a:rPr>
                <a:t>gcd</a:t>
              </a:r>
              <a:r>
                <a:rPr lang="en-US" altLang="zh-CN" dirty="0">
                  <a:latin typeface="+mj-lt"/>
                  <a:ea typeface="微软雅黑 Light" panose="020B0502040204020203" pitchFamily="34" charset="-122"/>
                </a:rPr>
                <a:t>(x, y)		</a:t>
              </a:r>
              <a:r>
                <a:rPr lang="en-US" altLang="zh-CN" dirty="0">
                  <a:solidFill>
                    <a:schemeClr val="bg1">
                      <a:lumMod val="50000"/>
                    </a:schemeClr>
                  </a:solidFill>
                  <a:latin typeface="+mj-lt"/>
                  <a:ea typeface="微软雅黑 Light" panose="020B0502040204020203" pitchFamily="34" charset="-122"/>
                </a:rPr>
                <a:t># </a:t>
              </a:r>
              <a:r>
                <a:rPr lang="zh-CN" altLang="en-US" dirty="0">
                  <a:solidFill>
                    <a:schemeClr val="bg1">
                      <a:lumMod val="50000"/>
                    </a:schemeClr>
                  </a:solidFill>
                  <a:latin typeface="+mj-lt"/>
                  <a:ea typeface="微软雅黑 Light" panose="020B0502040204020203" pitchFamily="34" charset="-122"/>
                </a:rPr>
                <a:t>调用函数</a:t>
              </a:r>
            </a:p>
            <a:p>
              <a:pPr>
                <a:lnSpc>
                  <a:spcPct val="90000"/>
                </a:lnSpc>
              </a:pPr>
              <a:r>
                <a:rPr lang="en-US" altLang="zh-CN" dirty="0">
                  <a:solidFill>
                    <a:srgbClr val="7030A0"/>
                  </a:solidFill>
                  <a:latin typeface="+mj-lt"/>
                  <a:ea typeface="微软雅黑 Light" panose="020B0502040204020203" pitchFamily="34" charset="-122"/>
                </a:rPr>
                <a:t>print</a:t>
              </a:r>
              <a:r>
                <a:rPr lang="en-US" altLang="zh-CN" dirty="0">
                  <a:latin typeface="+mj-lt"/>
                  <a:ea typeface="微软雅黑 Light" panose="020B0502040204020203" pitchFamily="34" charset="-122"/>
                </a:rPr>
                <a:t>(</a:t>
              </a:r>
              <a:r>
                <a:rPr lang="en-US" altLang="zh-CN" dirty="0">
                  <a:solidFill>
                    <a:schemeClr val="accent3"/>
                  </a:solidFill>
                  <a:latin typeface="+mj-lt"/>
                  <a:ea typeface="微软雅黑 Light" panose="020B0502040204020203" pitchFamily="34" charset="-122"/>
                </a:rPr>
                <a:t>'GCD({0:d}, {1:d}) = {2:d}'</a:t>
              </a:r>
              <a:r>
                <a:rPr lang="en-US" altLang="zh-CN" dirty="0">
                  <a:latin typeface="+mj-lt"/>
                  <a:ea typeface="微软雅黑 Light" panose="020B0502040204020203" pitchFamily="34" charset="-122"/>
                </a:rPr>
                <a:t>.format(x, y, </a:t>
              </a:r>
              <a:r>
                <a:rPr lang="en-US" altLang="zh-CN" dirty="0" err="1">
                  <a:latin typeface="+mj-lt"/>
                  <a:ea typeface="微软雅黑 Light" panose="020B0502040204020203" pitchFamily="34" charset="-122"/>
                </a:rPr>
                <a:t>gcdxy</a:t>
              </a:r>
              <a:r>
                <a:rPr lang="en-US" altLang="zh-CN" dirty="0" smtClean="0">
                  <a:latin typeface="+mj-lt"/>
                  <a:ea typeface="微软雅黑 Light" panose="020B0502040204020203" pitchFamily="34" charset="-122"/>
                </a:rPr>
                <a:t>))</a:t>
              </a:r>
              <a:endParaRPr lang="zh-CN" altLang="zh-CN" dirty="0">
                <a:latin typeface="微软雅黑 Light" panose="020B0502040204020203" pitchFamily="34" charset="-122"/>
                <a:ea typeface="微软雅黑 Light" panose="020B0502040204020203" pitchFamily="34" charset="-122"/>
              </a:endParaRPr>
            </a:p>
          </p:txBody>
        </p:sp>
        <p:sp>
          <p:nvSpPr>
            <p:cNvPr id="7" name="椭圆形标注 6"/>
            <p:cNvSpPr/>
            <p:nvPr/>
          </p:nvSpPr>
          <p:spPr>
            <a:xfrm>
              <a:off x="-2265804" y="1492587"/>
              <a:ext cx="788824" cy="379860"/>
            </a:xfrm>
            <a:prstGeom prst="wedgeEllipseCallout">
              <a:avLst/>
            </a:prstGeom>
            <a:ln w="19050">
              <a:solidFill>
                <a:schemeClr val="accent1"/>
              </a:solidFill>
            </a:ln>
          </p:spPr>
          <p:style>
            <a:lnRef idx="2">
              <a:schemeClr val="accent6"/>
            </a:lnRef>
            <a:fillRef idx="1">
              <a:schemeClr val="lt1"/>
            </a:fillRef>
            <a:effectRef idx="0">
              <a:schemeClr val="accent6"/>
            </a:effectRef>
            <a:fontRef idx="minor">
              <a:schemeClr val="dk1"/>
            </a:fontRef>
          </p:style>
          <p:txBody>
            <a:bodyPr lIns="0" rIns="0" rtlCol="0" anchor="ctr"/>
            <a:lstStyle/>
            <a:p>
              <a:pPr algn="ctr">
                <a:lnSpc>
                  <a:spcPts val="1350"/>
                </a:lnSpc>
              </a:pPr>
              <a:r>
                <a:rPr lang="en-US" altLang="zh-CN" b="1" dirty="0">
                  <a:solidFill>
                    <a:schemeClr val="accent1"/>
                  </a:solidFill>
                </a:rPr>
                <a:t>F</a:t>
              </a:r>
              <a:r>
                <a:rPr lang="en-US" altLang="zh-CN" sz="600" dirty="0">
                  <a:solidFill>
                    <a:schemeClr val="accent1"/>
                  </a:solidFill>
                </a:rPr>
                <a:t>ile</a:t>
              </a:r>
              <a:endParaRPr lang="zh-CN" altLang="en-US" sz="600" dirty="0">
                <a:solidFill>
                  <a:schemeClr val="accent1"/>
                </a:solidFill>
              </a:endParaRPr>
            </a:p>
          </p:txBody>
        </p:sp>
      </p:grpSp>
      <p:sp>
        <p:nvSpPr>
          <p:cNvPr id="8" name="Text Box 4"/>
          <p:cNvSpPr txBox="1">
            <a:spLocks noChangeArrowheads="1"/>
          </p:cNvSpPr>
          <p:nvPr/>
        </p:nvSpPr>
        <p:spPr bwMode="auto">
          <a:xfrm>
            <a:off x="5796136" y="1923678"/>
            <a:ext cx="2951840" cy="1231106"/>
          </a:xfrm>
          <a:prstGeom prst="rect">
            <a:avLst/>
          </a:prstGeom>
          <a:ln>
            <a:headEnd/>
            <a:tailEnd/>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wrap="square">
            <a:spAutoFit/>
          </a:bodyPr>
          <a:lstStyle>
            <a:lvl1pPr>
              <a:spcBef>
                <a:spcPct val="20000"/>
              </a:spcBef>
              <a:buChar char="•"/>
              <a:defRPr sz="3200">
                <a:solidFill>
                  <a:schemeClr val="tx2"/>
                </a:solidFill>
                <a:latin typeface="Arial" charset="0"/>
                <a:ea typeface="Arial Unicode MS" pitchFamily="34" charset="-122"/>
                <a:cs typeface="Arial Unicode MS" pitchFamily="34" charset="-122"/>
              </a:defRPr>
            </a:lvl1pPr>
            <a:lvl2pPr marL="742950" indent="-285750">
              <a:spcBef>
                <a:spcPct val="20000"/>
              </a:spcBef>
              <a:buChar char="–"/>
              <a:defRPr sz="3200">
                <a:solidFill>
                  <a:schemeClr val="tx2"/>
                </a:solidFill>
                <a:latin typeface="Arial" charset="0"/>
                <a:ea typeface="Arial Unicode MS" pitchFamily="34" charset="-122"/>
                <a:cs typeface="Arial Unicode MS" pitchFamily="34" charset="-122"/>
              </a:defRPr>
            </a:lvl2pPr>
            <a:lvl3pPr marL="1143000" indent="-228600">
              <a:spcBef>
                <a:spcPct val="20000"/>
              </a:spcBef>
              <a:buChar char="•"/>
              <a:defRPr sz="3200">
                <a:solidFill>
                  <a:schemeClr val="tx2"/>
                </a:solidFill>
                <a:latin typeface="Arial" charset="0"/>
                <a:ea typeface="Arial Unicode MS" pitchFamily="34" charset="-122"/>
                <a:cs typeface="Arial Unicode MS" pitchFamily="34" charset="-122"/>
              </a:defRPr>
            </a:lvl3pPr>
            <a:lvl4pPr marL="1600200" indent="-228600">
              <a:spcBef>
                <a:spcPct val="20000"/>
              </a:spcBef>
              <a:buChar char="–"/>
              <a:defRPr sz="3200">
                <a:solidFill>
                  <a:schemeClr val="tx2"/>
                </a:solidFill>
                <a:latin typeface="Arial" charset="0"/>
                <a:ea typeface="Arial Unicode MS" pitchFamily="34" charset="-122"/>
                <a:cs typeface="Arial Unicode MS" pitchFamily="34" charset="-122"/>
              </a:defRPr>
            </a:lvl4pPr>
            <a:lvl5pPr marL="2057400" indent="-228600">
              <a:spcBef>
                <a:spcPct val="20000"/>
              </a:spcBef>
              <a:buChar char="»"/>
              <a:defRPr sz="3200">
                <a:solidFill>
                  <a:schemeClr val="tx2"/>
                </a:solidFill>
                <a:latin typeface="Arial" charset="0"/>
                <a:ea typeface="Arial Unicode MS" pitchFamily="34" charset="-122"/>
                <a:cs typeface="Arial Unicode MS" pitchFamily="34" charset="-122"/>
              </a:defRPr>
            </a:lvl5pPr>
            <a:lvl6pPr marL="2514600" indent="-228600" eaLnBrk="0" fontAlgn="base" hangingPunct="0">
              <a:spcBef>
                <a:spcPct val="20000"/>
              </a:spcBef>
              <a:spcAft>
                <a:spcPct val="0"/>
              </a:spcAft>
              <a:buChar char="»"/>
              <a:defRPr sz="3200">
                <a:solidFill>
                  <a:schemeClr val="tx2"/>
                </a:solidFill>
                <a:latin typeface="Arial" charset="0"/>
                <a:ea typeface="Arial Unicode MS" pitchFamily="34" charset="-122"/>
                <a:cs typeface="Arial Unicode MS" pitchFamily="34" charset="-122"/>
              </a:defRPr>
            </a:lvl6pPr>
            <a:lvl7pPr marL="2971800" indent="-228600" eaLnBrk="0" fontAlgn="base" hangingPunct="0">
              <a:spcBef>
                <a:spcPct val="20000"/>
              </a:spcBef>
              <a:spcAft>
                <a:spcPct val="0"/>
              </a:spcAft>
              <a:buChar char="»"/>
              <a:defRPr sz="3200">
                <a:solidFill>
                  <a:schemeClr val="tx2"/>
                </a:solidFill>
                <a:latin typeface="Arial" charset="0"/>
                <a:ea typeface="Arial Unicode MS" pitchFamily="34" charset="-122"/>
                <a:cs typeface="Arial Unicode MS" pitchFamily="34" charset="-122"/>
              </a:defRPr>
            </a:lvl7pPr>
            <a:lvl8pPr marL="3429000" indent="-228600" eaLnBrk="0" fontAlgn="base" hangingPunct="0">
              <a:spcBef>
                <a:spcPct val="20000"/>
              </a:spcBef>
              <a:spcAft>
                <a:spcPct val="0"/>
              </a:spcAft>
              <a:buChar char="»"/>
              <a:defRPr sz="3200">
                <a:solidFill>
                  <a:schemeClr val="tx2"/>
                </a:solidFill>
                <a:latin typeface="Arial" charset="0"/>
                <a:ea typeface="Arial Unicode MS" pitchFamily="34" charset="-122"/>
                <a:cs typeface="Arial Unicode MS" pitchFamily="34" charset="-122"/>
              </a:defRPr>
            </a:lvl8pPr>
            <a:lvl9pPr marL="3886200" indent="-228600" eaLnBrk="0" fontAlgn="base" hangingPunct="0">
              <a:spcBef>
                <a:spcPct val="20000"/>
              </a:spcBef>
              <a:spcAft>
                <a:spcPct val="0"/>
              </a:spcAft>
              <a:buChar char="»"/>
              <a:defRPr sz="3200">
                <a:solidFill>
                  <a:schemeClr val="tx2"/>
                </a:solidFill>
                <a:latin typeface="Arial" charset="0"/>
                <a:ea typeface="Arial Unicode MS" pitchFamily="34" charset="-122"/>
                <a:cs typeface="Arial Unicode MS" pitchFamily="34" charset="-122"/>
              </a:defRPr>
            </a:lvl9pPr>
          </a:lstStyle>
          <a:p>
            <a:pPr lvl="0">
              <a:spcBef>
                <a:spcPct val="0"/>
              </a:spcBef>
              <a:buNone/>
            </a:pPr>
            <a:r>
              <a:rPr lang="en-US" altLang="zh-CN" sz="2000" u="sng" dirty="0">
                <a:solidFill>
                  <a:prstClr val="black"/>
                </a:solidFill>
                <a:latin typeface="Calibri"/>
                <a:ea typeface="宋体" charset="-122"/>
                <a:cs typeface="+mn-cs"/>
              </a:rPr>
              <a:t>Output</a:t>
            </a:r>
            <a:r>
              <a:rPr lang="en-US" altLang="zh-CN" sz="2000" dirty="0">
                <a:solidFill>
                  <a:prstClr val="black"/>
                </a:solidFill>
                <a:latin typeface="Calibri"/>
                <a:ea typeface="宋体" charset="-122"/>
                <a:cs typeface="+mn-cs"/>
              </a:rPr>
              <a:t>:</a:t>
            </a:r>
          </a:p>
          <a:p>
            <a:pPr lvl="0">
              <a:spcBef>
                <a:spcPts val="0"/>
              </a:spcBef>
              <a:buNone/>
            </a:pPr>
            <a:r>
              <a:rPr lang="en-US" altLang="zh-CN" sz="1800" dirty="0">
                <a:solidFill>
                  <a:prstClr val="black"/>
                </a:solidFill>
                <a:latin typeface="Calibri"/>
                <a:ea typeface="宋体" panose="02010600030101010101" pitchFamily="2" charset="-122"/>
                <a:cs typeface="+mn-cs"/>
              </a:rPr>
              <a:t>Enter the first number: 16</a:t>
            </a:r>
          </a:p>
          <a:p>
            <a:pPr lvl="0">
              <a:spcBef>
                <a:spcPts val="0"/>
              </a:spcBef>
              <a:buNone/>
            </a:pPr>
            <a:r>
              <a:rPr lang="en-US" altLang="zh-CN" sz="1800" dirty="0">
                <a:solidFill>
                  <a:prstClr val="black"/>
                </a:solidFill>
                <a:latin typeface="Calibri"/>
                <a:ea typeface="宋体" panose="02010600030101010101" pitchFamily="2" charset="-122"/>
                <a:cs typeface="+mn-cs"/>
              </a:rPr>
              <a:t>Enter the second number: 24</a:t>
            </a:r>
          </a:p>
          <a:p>
            <a:pPr lvl="0">
              <a:spcBef>
                <a:spcPts val="0"/>
              </a:spcBef>
              <a:buNone/>
            </a:pPr>
            <a:r>
              <a:rPr lang="en-US" altLang="zh-CN" sz="1800" dirty="0">
                <a:solidFill>
                  <a:prstClr val="black"/>
                </a:solidFill>
                <a:latin typeface="Calibri"/>
                <a:ea typeface="宋体" panose="02010600030101010101" pitchFamily="2" charset="-122"/>
                <a:cs typeface="+mn-cs"/>
              </a:rPr>
              <a:t>GCD(16, 24) = 8</a:t>
            </a:r>
          </a:p>
        </p:txBody>
      </p:sp>
    </p:spTree>
    <p:extLst>
      <p:ext uri="{BB962C8B-B14F-4D97-AF65-F5344CB8AC3E}">
        <p14:creationId xmlns:p14="http://schemas.microsoft.com/office/powerpoint/2010/main" val="37421157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zh-CN" altLang="zh-CN" dirty="0"/>
              <a:t>例</a:t>
            </a:r>
            <a:r>
              <a:rPr lang="en-US" altLang="zh-CN" dirty="0"/>
              <a:t>6.2  </a:t>
            </a:r>
            <a:r>
              <a:rPr lang="zh-CN" altLang="zh-CN" dirty="0"/>
              <a:t>求</a:t>
            </a:r>
            <a:r>
              <a:rPr lang="en-US" altLang="zh-CN" dirty="0"/>
              <a:t>1~100</a:t>
            </a:r>
            <a:r>
              <a:rPr lang="zh-CN" altLang="zh-CN" dirty="0"/>
              <a:t>之间的所有素数</a:t>
            </a:r>
            <a:endParaRPr lang="en-US" altLang="zh-CN" dirty="0" smtClean="0"/>
          </a:p>
        </p:txBody>
      </p:sp>
      <p:sp>
        <p:nvSpPr>
          <p:cNvPr id="2" name="内容占位符 1"/>
          <p:cNvSpPr>
            <a:spLocks noGrp="1"/>
          </p:cNvSpPr>
          <p:nvPr>
            <p:ph idx="1"/>
          </p:nvPr>
        </p:nvSpPr>
        <p:spPr>
          <a:xfrm>
            <a:off x="1214537" y="1090987"/>
            <a:ext cx="3424990" cy="3207804"/>
          </a:xfrm>
        </p:spPr>
        <p:txBody>
          <a:bodyPr>
            <a:normAutofit/>
          </a:bodyPr>
          <a:lstStyle/>
          <a:p>
            <a:r>
              <a:rPr lang="zh-CN" altLang="en-US" sz="2200" dirty="0" smtClean="0"/>
              <a:t>输出</a:t>
            </a:r>
            <a:r>
              <a:rPr lang="en-US" altLang="zh-CN" sz="2200" dirty="0" smtClean="0"/>
              <a:t>1-100</a:t>
            </a:r>
            <a:r>
              <a:rPr lang="zh-CN" altLang="en-US" sz="2200" dirty="0" smtClean="0"/>
              <a:t>之间的素数</a:t>
            </a:r>
            <a:endParaRPr lang="zh-CN" altLang="en-US" sz="2200" dirty="0"/>
          </a:p>
        </p:txBody>
      </p:sp>
      <p:grpSp>
        <p:nvGrpSpPr>
          <p:cNvPr id="6" name="组合 5"/>
          <p:cNvGrpSpPr/>
          <p:nvPr/>
        </p:nvGrpSpPr>
        <p:grpSpPr>
          <a:xfrm>
            <a:off x="4932040" y="968487"/>
            <a:ext cx="3024336" cy="3835512"/>
            <a:chOff x="193160" y="1361898"/>
            <a:chExt cx="3099549" cy="4525904"/>
          </a:xfrm>
        </p:grpSpPr>
        <p:sp>
          <p:nvSpPr>
            <p:cNvPr id="7" name="任意多边形 6"/>
            <p:cNvSpPr/>
            <p:nvPr/>
          </p:nvSpPr>
          <p:spPr>
            <a:xfrm>
              <a:off x="193160" y="1361898"/>
              <a:ext cx="3099549" cy="4525904"/>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altLang="zh-CN" dirty="0" smtClean="0">
                <a:solidFill>
                  <a:schemeClr val="accent2">
                    <a:lumMod val="75000"/>
                  </a:schemeClr>
                </a:solidFill>
              </a:endParaRPr>
            </a:p>
            <a:p>
              <a:r>
                <a:rPr lang="en-US" altLang="zh-CN" i="1" dirty="0">
                  <a:solidFill>
                    <a:schemeClr val="bg1">
                      <a:lumMod val="75000"/>
                    </a:schemeClr>
                  </a:solidFill>
                </a:rPr>
                <a:t># </a:t>
              </a:r>
              <a:r>
                <a:rPr lang="en-US" altLang="zh-CN" i="1" dirty="0" smtClean="0">
                  <a:solidFill>
                    <a:schemeClr val="bg1">
                      <a:lumMod val="75000"/>
                    </a:schemeClr>
                  </a:solidFill>
                </a:rPr>
                <a:t>prog6-2 </a:t>
              </a:r>
              <a:r>
                <a:rPr lang="en-US" altLang="zh-CN" i="1" dirty="0">
                  <a:solidFill>
                    <a:schemeClr val="bg1">
                      <a:lumMod val="75000"/>
                    </a:schemeClr>
                  </a:solidFill>
                </a:rPr>
                <a:t>.</a:t>
              </a:r>
              <a:r>
                <a:rPr lang="en-US" altLang="zh-CN" i="1" dirty="0" err="1" smtClean="0">
                  <a:solidFill>
                    <a:schemeClr val="bg1">
                      <a:lumMod val="75000"/>
                    </a:schemeClr>
                  </a:solidFill>
                </a:rPr>
                <a:t>py</a:t>
              </a:r>
              <a:endParaRPr lang="en-US" altLang="zh-CN" i="1" dirty="0">
                <a:solidFill>
                  <a:schemeClr val="bg1">
                    <a:lumMod val="75000"/>
                  </a:schemeClr>
                </a:solidFill>
              </a:endParaRPr>
            </a:p>
            <a:p>
              <a:r>
                <a:rPr lang="en-US" altLang="zh-CN" dirty="0">
                  <a:solidFill>
                    <a:schemeClr val="accent6"/>
                  </a:solidFill>
                </a:rPr>
                <a:t>from</a:t>
              </a:r>
              <a:r>
                <a:rPr lang="en-US" altLang="zh-CN" dirty="0"/>
                <a:t> math </a:t>
              </a:r>
              <a:r>
                <a:rPr lang="en-US" altLang="zh-CN" dirty="0">
                  <a:solidFill>
                    <a:schemeClr val="accent6"/>
                  </a:solidFill>
                </a:rPr>
                <a:t>import</a:t>
              </a:r>
              <a:r>
                <a:rPr lang="en-US" altLang="zh-CN" dirty="0"/>
                <a:t> </a:t>
              </a:r>
              <a:r>
                <a:rPr lang="en-US" altLang="zh-CN" dirty="0" err="1"/>
                <a:t>sqrt</a:t>
              </a:r>
              <a:endParaRPr lang="en-US" altLang="zh-CN" dirty="0"/>
            </a:p>
            <a:p>
              <a:r>
                <a:rPr lang="en-US" altLang="zh-CN" dirty="0">
                  <a:solidFill>
                    <a:schemeClr val="accent6"/>
                  </a:solidFill>
                </a:rPr>
                <a:t>def</a:t>
              </a:r>
              <a:r>
                <a:rPr lang="en-US" altLang="zh-CN" dirty="0"/>
                <a:t> </a:t>
              </a:r>
              <a:r>
                <a:rPr lang="en-US" altLang="zh-CN" dirty="0" err="1">
                  <a:solidFill>
                    <a:schemeClr val="accent1"/>
                  </a:solidFill>
                </a:rPr>
                <a:t>isprime</a:t>
              </a:r>
              <a:r>
                <a:rPr lang="en-US" altLang="zh-CN" dirty="0"/>
                <a:t>(x):</a:t>
              </a:r>
            </a:p>
            <a:p>
              <a:r>
                <a:rPr lang="en-US" altLang="zh-CN" dirty="0"/>
                <a:t>     if x == 1: </a:t>
              </a:r>
            </a:p>
            <a:p>
              <a:r>
                <a:rPr lang="en-US" altLang="zh-CN" dirty="0"/>
                <a:t>         </a:t>
              </a:r>
              <a:r>
                <a:rPr lang="en-US" altLang="zh-CN" dirty="0">
                  <a:solidFill>
                    <a:schemeClr val="accent6"/>
                  </a:solidFill>
                </a:rPr>
                <a:t>return</a:t>
              </a:r>
              <a:r>
                <a:rPr lang="en-US" altLang="zh-CN" dirty="0"/>
                <a:t> </a:t>
              </a:r>
              <a:r>
                <a:rPr lang="en-US" altLang="zh-CN" dirty="0">
                  <a:solidFill>
                    <a:schemeClr val="accent6"/>
                  </a:solidFill>
                </a:rPr>
                <a:t>False</a:t>
              </a:r>
            </a:p>
            <a:p>
              <a:r>
                <a:rPr lang="en-US" altLang="zh-CN" dirty="0"/>
                <a:t>     k = </a:t>
              </a:r>
              <a:r>
                <a:rPr lang="en-US" altLang="zh-CN" dirty="0" err="1">
                  <a:solidFill>
                    <a:srgbClr val="7030A0"/>
                  </a:solidFill>
                </a:rPr>
                <a:t>int</a:t>
              </a:r>
              <a:r>
                <a:rPr lang="en-US" altLang="zh-CN" dirty="0"/>
                <a:t>(</a:t>
              </a:r>
              <a:r>
                <a:rPr lang="en-US" altLang="zh-CN" dirty="0" err="1"/>
                <a:t>sqrt</a:t>
              </a:r>
              <a:r>
                <a:rPr lang="en-US" altLang="zh-CN" dirty="0"/>
                <a:t>(x))</a:t>
              </a:r>
            </a:p>
            <a:p>
              <a:r>
                <a:rPr lang="en-US" altLang="zh-CN" dirty="0"/>
                <a:t>     </a:t>
              </a:r>
              <a:r>
                <a:rPr lang="en-US" altLang="zh-CN" dirty="0">
                  <a:solidFill>
                    <a:schemeClr val="accent6"/>
                  </a:solidFill>
                </a:rPr>
                <a:t>for</a:t>
              </a:r>
              <a:r>
                <a:rPr lang="en-US" altLang="zh-CN" dirty="0"/>
                <a:t> j </a:t>
              </a:r>
              <a:r>
                <a:rPr lang="en-US" altLang="zh-CN" dirty="0">
                  <a:solidFill>
                    <a:schemeClr val="accent6"/>
                  </a:solidFill>
                </a:rPr>
                <a:t>in</a:t>
              </a:r>
              <a:r>
                <a:rPr lang="en-US" altLang="zh-CN" dirty="0"/>
                <a:t> </a:t>
              </a:r>
              <a:r>
                <a:rPr lang="en-US" altLang="zh-CN" dirty="0">
                  <a:solidFill>
                    <a:srgbClr val="7030A0"/>
                  </a:solidFill>
                </a:rPr>
                <a:t>range</a:t>
              </a:r>
              <a:r>
                <a:rPr lang="en-US" altLang="zh-CN" dirty="0"/>
                <a:t>(2</a:t>
              </a:r>
              <a:r>
                <a:rPr lang="en-US" altLang="zh-CN" dirty="0" smtClean="0"/>
                <a:t>, k+1</a:t>
              </a:r>
              <a:r>
                <a:rPr lang="en-US" altLang="zh-CN" dirty="0"/>
                <a:t>): </a:t>
              </a:r>
            </a:p>
            <a:p>
              <a:r>
                <a:rPr lang="en-US" altLang="zh-CN" dirty="0"/>
                <a:t>           </a:t>
              </a:r>
              <a:r>
                <a:rPr lang="en-US" altLang="zh-CN" dirty="0">
                  <a:solidFill>
                    <a:schemeClr val="accent6"/>
                  </a:solidFill>
                </a:rPr>
                <a:t>if</a:t>
              </a:r>
              <a:r>
                <a:rPr lang="en-US" altLang="zh-CN" dirty="0"/>
                <a:t> </a:t>
              </a:r>
              <a:r>
                <a:rPr lang="en-US" altLang="zh-CN" dirty="0" smtClean="0"/>
                <a:t>x % j </a:t>
              </a:r>
              <a:r>
                <a:rPr lang="en-US" altLang="zh-CN" dirty="0"/>
                <a:t>== 0:</a:t>
              </a:r>
            </a:p>
            <a:p>
              <a:r>
                <a:rPr lang="en-US" altLang="zh-CN" dirty="0"/>
                <a:t>                 </a:t>
              </a:r>
              <a:r>
                <a:rPr lang="en-US" altLang="zh-CN" dirty="0">
                  <a:solidFill>
                    <a:schemeClr val="accent6"/>
                  </a:solidFill>
                </a:rPr>
                <a:t>return</a:t>
              </a:r>
              <a:r>
                <a:rPr lang="en-US" altLang="zh-CN" dirty="0"/>
                <a:t> </a:t>
              </a:r>
              <a:r>
                <a:rPr lang="en-US" altLang="zh-CN" dirty="0">
                  <a:solidFill>
                    <a:schemeClr val="accent6"/>
                  </a:solidFill>
                </a:rPr>
                <a:t>False</a:t>
              </a:r>
              <a:r>
                <a:rPr lang="en-US" altLang="zh-CN" dirty="0"/>
                <a:t> </a:t>
              </a:r>
            </a:p>
            <a:p>
              <a:r>
                <a:rPr lang="en-US" altLang="zh-CN" dirty="0"/>
                <a:t>     </a:t>
              </a:r>
              <a:r>
                <a:rPr lang="en-US" altLang="zh-CN" dirty="0">
                  <a:solidFill>
                    <a:schemeClr val="accent6"/>
                  </a:solidFill>
                </a:rPr>
                <a:t>return</a:t>
              </a:r>
              <a:r>
                <a:rPr lang="en-US" altLang="zh-CN" dirty="0"/>
                <a:t> </a:t>
              </a:r>
              <a:r>
                <a:rPr lang="en-US" altLang="zh-CN" dirty="0">
                  <a:solidFill>
                    <a:schemeClr val="accent6"/>
                  </a:solidFill>
                </a:rPr>
                <a:t>True</a:t>
              </a:r>
            </a:p>
            <a:p>
              <a:r>
                <a:rPr lang="en-US" altLang="zh-CN" dirty="0">
                  <a:solidFill>
                    <a:schemeClr val="accent6"/>
                  </a:solidFill>
                </a:rPr>
                <a:t>for</a:t>
              </a:r>
              <a:r>
                <a:rPr lang="en-US" altLang="zh-CN" dirty="0" smtClean="0"/>
                <a:t> </a:t>
              </a:r>
              <a:r>
                <a:rPr lang="en-US" altLang="zh-CN" dirty="0"/>
                <a:t>i </a:t>
              </a:r>
              <a:r>
                <a:rPr lang="en-US" altLang="zh-CN" dirty="0">
                  <a:solidFill>
                    <a:schemeClr val="accent6"/>
                  </a:solidFill>
                </a:rPr>
                <a:t>in</a:t>
              </a:r>
              <a:r>
                <a:rPr lang="en-US" altLang="zh-CN" dirty="0"/>
                <a:t> </a:t>
              </a:r>
              <a:r>
                <a:rPr lang="en-US" altLang="zh-CN" dirty="0" smtClean="0">
                  <a:solidFill>
                    <a:srgbClr val="7030A0"/>
                  </a:solidFill>
                </a:rPr>
                <a:t>range</a:t>
              </a:r>
              <a:r>
                <a:rPr lang="en-US" altLang="zh-CN" dirty="0" smtClean="0"/>
                <a:t>(1, 101</a:t>
              </a:r>
              <a:r>
                <a:rPr lang="en-US" altLang="zh-CN" dirty="0"/>
                <a:t>):</a:t>
              </a:r>
            </a:p>
            <a:p>
              <a:r>
                <a:rPr lang="en-US" altLang="zh-CN" dirty="0"/>
                <a:t>     </a:t>
              </a:r>
              <a:r>
                <a:rPr lang="en-US" altLang="zh-CN" dirty="0">
                  <a:solidFill>
                    <a:schemeClr val="accent6"/>
                  </a:solidFill>
                </a:rPr>
                <a:t>if</a:t>
              </a:r>
              <a:r>
                <a:rPr lang="en-US" altLang="zh-CN" dirty="0"/>
                <a:t> </a:t>
              </a:r>
              <a:r>
                <a:rPr lang="en-US" altLang="zh-CN" dirty="0" err="1"/>
                <a:t>isprime</a:t>
              </a:r>
              <a:r>
                <a:rPr lang="en-US" altLang="zh-CN" dirty="0"/>
                <a:t>(i):</a:t>
              </a:r>
            </a:p>
            <a:p>
              <a:r>
                <a:rPr lang="en-US" altLang="zh-CN" dirty="0"/>
                <a:t>          </a:t>
              </a:r>
              <a:r>
                <a:rPr lang="en-US" altLang="zh-CN" dirty="0">
                  <a:solidFill>
                    <a:srgbClr val="7030A0"/>
                  </a:solidFill>
                </a:rPr>
                <a:t>print(</a:t>
              </a:r>
              <a:r>
                <a:rPr lang="en-US" altLang="zh-CN" dirty="0"/>
                <a:t> </a:t>
              </a:r>
              <a:r>
                <a:rPr lang="en-US" altLang="zh-CN" dirty="0" err="1"/>
                <a:t>i</a:t>
              </a:r>
              <a:r>
                <a:rPr lang="en-US" altLang="zh-CN" dirty="0"/>
                <a:t>,  end = </a:t>
              </a:r>
              <a:r>
                <a:rPr lang="en-US" altLang="zh-CN" dirty="0">
                  <a:solidFill>
                    <a:schemeClr val="accent3"/>
                  </a:solidFill>
                </a:rPr>
                <a:t>' '</a:t>
              </a:r>
              <a:r>
                <a:rPr lang="en-US" altLang="zh-CN" dirty="0"/>
                <a:t>)</a:t>
              </a:r>
            </a:p>
          </p:txBody>
        </p:sp>
        <p:sp>
          <p:nvSpPr>
            <p:cNvPr id="8" name="椭圆形标注 7"/>
            <p:cNvSpPr/>
            <p:nvPr/>
          </p:nvSpPr>
          <p:spPr>
            <a:xfrm>
              <a:off x="359269" y="1361899"/>
              <a:ext cx="712460" cy="339123"/>
            </a:xfrm>
            <a:prstGeom prst="wedgeEllipseCallout">
              <a:avLst/>
            </a:prstGeom>
            <a:ln w="19050">
              <a:solidFill>
                <a:schemeClr val="accent1"/>
              </a:solidFill>
            </a:ln>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b="1" dirty="0">
                  <a:solidFill>
                    <a:schemeClr val="accent1"/>
                  </a:solidFill>
                </a:rPr>
                <a:t>F</a:t>
              </a:r>
              <a:r>
                <a:rPr lang="en-US" altLang="zh-CN" sz="600" dirty="0">
                  <a:solidFill>
                    <a:schemeClr val="accent1"/>
                  </a:solidFill>
                </a:rPr>
                <a:t>ile</a:t>
              </a:r>
              <a:endParaRPr lang="zh-CN" altLang="en-US" sz="600" dirty="0">
                <a:solidFill>
                  <a:schemeClr val="accent1"/>
                </a:solidFill>
              </a:endParaRPr>
            </a:p>
          </p:txBody>
        </p:sp>
      </p:grpSp>
      <p:sp>
        <p:nvSpPr>
          <p:cNvPr id="3" name="灯片编号占位符 2"/>
          <p:cNvSpPr>
            <a:spLocks noGrp="1"/>
          </p:cNvSpPr>
          <p:nvPr>
            <p:ph type="sldNum" sz="quarter" idx="4"/>
          </p:nvPr>
        </p:nvSpPr>
        <p:spPr/>
        <p:txBody>
          <a:bodyPr/>
          <a:lstStyle/>
          <a:p>
            <a:fld id="{D18B1CCC-5B4E-41DC-9FD8-30B8F0069F97}" type="slidenum">
              <a:rPr lang="zh-CN" altLang="en-US" smtClean="0"/>
              <a:pPr/>
              <a:t>34</a:t>
            </a:fld>
            <a:endParaRPr lang="zh-CN" altLang="en-US" dirty="0"/>
          </a:p>
        </p:txBody>
      </p:sp>
      <p:sp>
        <p:nvSpPr>
          <p:cNvPr id="12" name="Text Box 4"/>
          <p:cNvSpPr txBox="1">
            <a:spLocks noChangeArrowheads="1"/>
          </p:cNvSpPr>
          <p:nvPr/>
        </p:nvSpPr>
        <p:spPr bwMode="auto">
          <a:xfrm>
            <a:off x="1403648" y="1779662"/>
            <a:ext cx="3096344" cy="1384995"/>
          </a:xfrm>
          <a:prstGeom prst="rect">
            <a:avLst/>
          </a:prstGeom>
          <a:ln>
            <a:headEnd/>
            <a:tailEnd/>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wrap="square">
            <a:spAutoFit/>
          </a:bodyPr>
          <a:lstStyle>
            <a:lvl1pPr>
              <a:spcBef>
                <a:spcPct val="20000"/>
              </a:spcBef>
              <a:buChar char="•"/>
              <a:defRPr sz="3200">
                <a:solidFill>
                  <a:schemeClr val="tx2"/>
                </a:solidFill>
                <a:latin typeface="Arial" charset="0"/>
                <a:ea typeface="Arial Unicode MS" pitchFamily="34" charset="-122"/>
                <a:cs typeface="Arial Unicode MS" pitchFamily="34" charset="-122"/>
              </a:defRPr>
            </a:lvl1pPr>
            <a:lvl2pPr marL="742950" indent="-285750">
              <a:spcBef>
                <a:spcPct val="20000"/>
              </a:spcBef>
              <a:buChar char="–"/>
              <a:defRPr sz="3200">
                <a:solidFill>
                  <a:schemeClr val="tx2"/>
                </a:solidFill>
                <a:latin typeface="Arial" charset="0"/>
                <a:ea typeface="Arial Unicode MS" pitchFamily="34" charset="-122"/>
                <a:cs typeface="Arial Unicode MS" pitchFamily="34" charset="-122"/>
              </a:defRPr>
            </a:lvl2pPr>
            <a:lvl3pPr marL="1143000" indent="-228600">
              <a:spcBef>
                <a:spcPct val="20000"/>
              </a:spcBef>
              <a:buChar char="•"/>
              <a:defRPr sz="3200">
                <a:solidFill>
                  <a:schemeClr val="tx2"/>
                </a:solidFill>
                <a:latin typeface="Arial" charset="0"/>
                <a:ea typeface="Arial Unicode MS" pitchFamily="34" charset="-122"/>
                <a:cs typeface="Arial Unicode MS" pitchFamily="34" charset="-122"/>
              </a:defRPr>
            </a:lvl3pPr>
            <a:lvl4pPr marL="1600200" indent="-228600">
              <a:spcBef>
                <a:spcPct val="20000"/>
              </a:spcBef>
              <a:buChar char="–"/>
              <a:defRPr sz="3200">
                <a:solidFill>
                  <a:schemeClr val="tx2"/>
                </a:solidFill>
                <a:latin typeface="Arial" charset="0"/>
                <a:ea typeface="Arial Unicode MS" pitchFamily="34" charset="-122"/>
                <a:cs typeface="Arial Unicode MS" pitchFamily="34" charset="-122"/>
              </a:defRPr>
            </a:lvl4pPr>
            <a:lvl5pPr marL="2057400" indent="-228600">
              <a:spcBef>
                <a:spcPct val="20000"/>
              </a:spcBef>
              <a:buChar char="»"/>
              <a:defRPr sz="3200">
                <a:solidFill>
                  <a:schemeClr val="tx2"/>
                </a:solidFill>
                <a:latin typeface="Arial" charset="0"/>
                <a:ea typeface="Arial Unicode MS" pitchFamily="34" charset="-122"/>
                <a:cs typeface="Arial Unicode MS" pitchFamily="34" charset="-122"/>
              </a:defRPr>
            </a:lvl5pPr>
            <a:lvl6pPr marL="2514600" indent="-228600" eaLnBrk="0" fontAlgn="base" hangingPunct="0">
              <a:spcBef>
                <a:spcPct val="20000"/>
              </a:spcBef>
              <a:spcAft>
                <a:spcPct val="0"/>
              </a:spcAft>
              <a:buChar char="»"/>
              <a:defRPr sz="3200">
                <a:solidFill>
                  <a:schemeClr val="tx2"/>
                </a:solidFill>
                <a:latin typeface="Arial" charset="0"/>
                <a:ea typeface="Arial Unicode MS" pitchFamily="34" charset="-122"/>
                <a:cs typeface="Arial Unicode MS" pitchFamily="34" charset="-122"/>
              </a:defRPr>
            </a:lvl6pPr>
            <a:lvl7pPr marL="2971800" indent="-228600" eaLnBrk="0" fontAlgn="base" hangingPunct="0">
              <a:spcBef>
                <a:spcPct val="20000"/>
              </a:spcBef>
              <a:spcAft>
                <a:spcPct val="0"/>
              </a:spcAft>
              <a:buChar char="»"/>
              <a:defRPr sz="3200">
                <a:solidFill>
                  <a:schemeClr val="tx2"/>
                </a:solidFill>
                <a:latin typeface="Arial" charset="0"/>
                <a:ea typeface="Arial Unicode MS" pitchFamily="34" charset="-122"/>
                <a:cs typeface="Arial Unicode MS" pitchFamily="34" charset="-122"/>
              </a:defRPr>
            </a:lvl7pPr>
            <a:lvl8pPr marL="3429000" indent="-228600" eaLnBrk="0" fontAlgn="base" hangingPunct="0">
              <a:spcBef>
                <a:spcPct val="20000"/>
              </a:spcBef>
              <a:spcAft>
                <a:spcPct val="0"/>
              </a:spcAft>
              <a:buChar char="»"/>
              <a:defRPr sz="3200">
                <a:solidFill>
                  <a:schemeClr val="tx2"/>
                </a:solidFill>
                <a:latin typeface="Arial" charset="0"/>
                <a:ea typeface="Arial Unicode MS" pitchFamily="34" charset="-122"/>
                <a:cs typeface="Arial Unicode MS" pitchFamily="34" charset="-122"/>
              </a:defRPr>
            </a:lvl8pPr>
            <a:lvl9pPr marL="3886200" indent="-228600" eaLnBrk="0" fontAlgn="base" hangingPunct="0">
              <a:spcBef>
                <a:spcPct val="20000"/>
              </a:spcBef>
              <a:spcAft>
                <a:spcPct val="0"/>
              </a:spcAft>
              <a:buChar char="»"/>
              <a:defRPr sz="3200">
                <a:solidFill>
                  <a:schemeClr val="tx2"/>
                </a:solidFill>
                <a:latin typeface="Arial" charset="0"/>
                <a:ea typeface="Arial Unicode MS" pitchFamily="34" charset="-122"/>
                <a:cs typeface="Arial Unicode MS" pitchFamily="34" charset="-122"/>
              </a:defRPr>
            </a:lvl9pPr>
          </a:lstStyle>
          <a:p>
            <a:pPr lvl="0">
              <a:spcBef>
                <a:spcPct val="0"/>
              </a:spcBef>
              <a:buNone/>
            </a:pPr>
            <a:r>
              <a:rPr lang="en-US" altLang="zh-CN" sz="2400" u="sng" dirty="0">
                <a:solidFill>
                  <a:prstClr val="black"/>
                </a:solidFill>
                <a:latin typeface="Calibri"/>
                <a:ea typeface="宋体" charset="-122"/>
                <a:cs typeface="+mn-cs"/>
              </a:rPr>
              <a:t>Output</a:t>
            </a:r>
            <a:r>
              <a:rPr lang="en-US" altLang="zh-CN" sz="2400" dirty="0">
                <a:solidFill>
                  <a:prstClr val="black"/>
                </a:solidFill>
                <a:latin typeface="Calibri"/>
                <a:ea typeface="宋体" charset="-122"/>
                <a:cs typeface="+mn-cs"/>
              </a:rPr>
              <a:t>:</a:t>
            </a:r>
          </a:p>
          <a:p>
            <a:pPr lvl="0">
              <a:spcBef>
                <a:spcPts val="0"/>
              </a:spcBef>
              <a:buNone/>
            </a:pPr>
            <a:r>
              <a:rPr lang="en-US" altLang="zh-CN" sz="2000" dirty="0" smtClean="0">
                <a:solidFill>
                  <a:prstClr val="black"/>
                </a:solidFill>
                <a:latin typeface="Calibri"/>
                <a:ea typeface="宋体" panose="02010600030101010101" pitchFamily="2" charset="-122"/>
                <a:cs typeface="+mn-cs"/>
              </a:rPr>
              <a:t>2 </a:t>
            </a:r>
            <a:r>
              <a:rPr lang="en-US" altLang="zh-CN" sz="2000" dirty="0">
                <a:solidFill>
                  <a:prstClr val="black"/>
                </a:solidFill>
                <a:latin typeface="Calibri"/>
                <a:ea typeface="宋体" panose="02010600030101010101" pitchFamily="2" charset="-122"/>
                <a:cs typeface="+mn-cs"/>
              </a:rPr>
              <a:t>3 5 7 11 13 17 19 23 29 31 37 41 43 47 53 59 61 67 71 73 79 83 89 97</a:t>
            </a:r>
          </a:p>
        </p:txBody>
      </p:sp>
    </p:spTree>
    <p:extLst>
      <p:ext uri="{BB962C8B-B14F-4D97-AF65-F5344CB8AC3E}">
        <p14:creationId xmlns:p14="http://schemas.microsoft.com/office/powerpoint/2010/main" val="21704791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zh-CN" altLang="zh-CN" dirty="0"/>
              <a:t>例</a:t>
            </a:r>
            <a:r>
              <a:rPr lang="en-US" altLang="zh-CN" dirty="0"/>
              <a:t>6.2  </a:t>
            </a:r>
            <a:r>
              <a:rPr lang="zh-CN" altLang="zh-CN" dirty="0"/>
              <a:t>求</a:t>
            </a:r>
            <a:r>
              <a:rPr lang="en-US" altLang="zh-CN" dirty="0"/>
              <a:t>1~100</a:t>
            </a:r>
            <a:r>
              <a:rPr lang="zh-CN" altLang="zh-CN" dirty="0"/>
              <a:t>之间的所有素数</a:t>
            </a:r>
            <a:endParaRPr lang="en-US" altLang="zh-CN" dirty="0" smtClean="0"/>
          </a:p>
        </p:txBody>
      </p:sp>
      <p:grpSp>
        <p:nvGrpSpPr>
          <p:cNvPr id="6" name="组合 5"/>
          <p:cNvGrpSpPr/>
          <p:nvPr/>
        </p:nvGrpSpPr>
        <p:grpSpPr>
          <a:xfrm>
            <a:off x="755576" y="953993"/>
            <a:ext cx="2448272" cy="3835512"/>
            <a:chOff x="193160" y="1361898"/>
            <a:chExt cx="2509159" cy="4525904"/>
          </a:xfrm>
        </p:grpSpPr>
        <p:sp>
          <p:nvSpPr>
            <p:cNvPr id="7" name="任意多边形 6"/>
            <p:cNvSpPr/>
            <p:nvPr/>
          </p:nvSpPr>
          <p:spPr>
            <a:xfrm>
              <a:off x="193160" y="1361898"/>
              <a:ext cx="2509159" cy="4525904"/>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altLang="zh-CN" dirty="0" smtClean="0">
                <a:solidFill>
                  <a:schemeClr val="accent2">
                    <a:lumMod val="75000"/>
                  </a:schemeClr>
                </a:solidFill>
              </a:endParaRPr>
            </a:p>
            <a:p>
              <a:r>
                <a:rPr lang="en-US" altLang="zh-CN" i="1" dirty="0">
                  <a:solidFill>
                    <a:schemeClr val="bg1">
                      <a:lumMod val="75000"/>
                    </a:schemeClr>
                  </a:solidFill>
                </a:rPr>
                <a:t># </a:t>
              </a:r>
              <a:r>
                <a:rPr lang="en-US" altLang="zh-CN" i="1" dirty="0" smtClean="0">
                  <a:solidFill>
                    <a:schemeClr val="bg1">
                      <a:lumMod val="75000"/>
                    </a:schemeClr>
                  </a:solidFill>
                </a:rPr>
                <a:t>prog6-2 </a:t>
              </a:r>
              <a:r>
                <a:rPr lang="en-US" altLang="zh-CN" i="1" dirty="0">
                  <a:solidFill>
                    <a:schemeClr val="bg1">
                      <a:lumMod val="75000"/>
                    </a:schemeClr>
                  </a:solidFill>
                </a:rPr>
                <a:t>.</a:t>
              </a:r>
              <a:r>
                <a:rPr lang="en-US" altLang="zh-CN" i="1" dirty="0" err="1" smtClean="0">
                  <a:solidFill>
                    <a:schemeClr val="bg1">
                      <a:lumMod val="75000"/>
                    </a:schemeClr>
                  </a:solidFill>
                </a:rPr>
                <a:t>py</a:t>
              </a:r>
              <a:endParaRPr lang="en-US" altLang="zh-CN" i="1" dirty="0">
                <a:solidFill>
                  <a:schemeClr val="bg1">
                    <a:lumMod val="75000"/>
                  </a:schemeClr>
                </a:solidFill>
              </a:endParaRPr>
            </a:p>
            <a:p>
              <a:r>
                <a:rPr lang="en-US" altLang="zh-CN" dirty="0">
                  <a:solidFill>
                    <a:schemeClr val="accent6"/>
                  </a:solidFill>
                </a:rPr>
                <a:t>from</a:t>
              </a:r>
              <a:r>
                <a:rPr lang="en-US" altLang="zh-CN" dirty="0"/>
                <a:t> math </a:t>
              </a:r>
              <a:r>
                <a:rPr lang="en-US" altLang="zh-CN" dirty="0">
                  <a:solidFill>
                    <a:schemeClr val="accent6"/>
                  </a:solidFill>
                </a:rPr>
                <a:t>import</a:t>
              </a:r>
              <a:r>
                <a:rPr lang="en-US" altLang="zh-CN" dirty="0"/>
                <a:t> </a:t>
              </a:r>
              <a:r>
                <a:rPr lang="en-US" altLang="zh-CN" dirty="0" err="1"/>
                <a:t>sqrt</a:t>
              </a:r>
              <a:endParaRPr lang="en-US" altLang="zh-CN" dirty="0"/>
            </a:p>
            <a:p>
              <a:r>
                <a:rPr lang="en-US" altLang="zh-CN" dirty="0">
                  <a:solidFill>
                    <a:schemeClr val="accent6"/>
                  </a:solidFill>
                </a:rPr>
                <a:t>def</a:t>
              </a:r>
              <a:r>
                <a:rPr lang="en-US" altLang="zh-CN" dirty="0"/>
                <a:t> </a:t>
              </a:r>
              <a:r>
                <a:rPr lang="en-US" altLang="zh-CN" dirty="0" err="1">
                  <a:solidFill>
                    <a:schemeClr val="accent1"/>
                  </a:solidFill>
                </a:rPr>
                <a:t>isprime</a:t>
              </a:r>
              <a:r>
                <a:rPr lang="en-US" altLang="zh-CN" dirty="0"/>
                <a:t>(x):</a:t>
              </a:r>
            </a:p>
            <a:p>
              <a:r>
                <a:rPr lang="en-US" altLang="zh-CN" dirty="0"/>
                <a:t>     if x == 1: </a:t>
              </a:r>
            </a:p>
            <a:p>
              <a:r>
                <a:rPr lang="en-US" altLang="zh-CN" dirty="0"/>
                <a:t>         </a:t>
              </a:r>
              <a:r>
                <a:rPr lang="en-US" altLang="zh-CN" dirty="0">
                  <a:solidFill>
                    <a:schemeClr val="accent6"/>
                  </a:solidFill>
                </a:rPr>
                <a:t>return</a:t>
              </a:r>
              <a:r>
                <a:rPr lang="en-US" altLang="zh-CN" dirty="0"/>
                <a:t> </a:t>
              </a:r>
              <a:r>
                <a:rPr lang="en-US" altLang="zh-CN" dirty="0">
                  <a:solidFill>
                    <a:schemeClr val="accent6"/>
                  </a:solidFill>
                </a:rPr>
                <a:t>False</a:t>
              </a:r>
            </a:p>
            <a:p>
              <a:r>
                <a:rPr lang="en-US" altLang="zh-CN" dirty="0"/>
                <a:t>     k = </a:t>
              </a:r>
              <a:r>
                <a:rPr lang="en-US" altLang="zh-CN" dirty="0" err="1">
                  <a:solidFill>
                    <a:srgbClr val="7030A0"/>
                  </a:solidFill>
                </a:rPr>
                <a:t>int</a:t>
              </a:r>
              <a:r>
                <a:rPr lang="en-US" altLang="zh-CN" dirty="0"/>
                <a:t>(</a:t>
              </a:r>
              <a:r>
                <a:rPr lang="en-US" altLang="zh-CN" dirty="0" err="1"/>
                <a:t>sqrt</a:t>
              </a:r>
              <a:r>
                <a:rPr lang="en-US" altLang="zh-CN" dirty="0"/>
                <a:t>(x))</a:t>
              </a:r>
            </a:p>
            <a:p>
              <a:r>
                <a:rPr lang="en-US" altLang="zh-CN" dirty="0"/>
                <a:t>     </a:t>
              </a:r>
              <a:r>
                <a:rPr lang="en-US" altLang="zh-CN" dirty="0">
                  <a:solidFill>
                    <a:schemeClr val="accent6"/>
                  </a:solidFill>
                </a:rPr>
                <a:t>for</a:t>
              </a:r>
              <a:r>
                <a:rPr lang="en-US" altLang="zh-CN" dirty="0"/>
                <a:t> j </a:t>
              </a:r>
              <a:r>
                <a:rPr lang="en-US" altLang="zh-CN" dirty="0">
                  <a:solidFill>
                    <a:schemeClr val="accent6"/>
                  </a:solidFill>
                </a:rPr>
                <a:t>in</a:t>
              </a:r>
              <a:r>
                <a:rPr lang="en-US" altLang="zh-CN" dirty="0"/>
                <a:t> </a:t>
              </a:r>
              <a:r>
                <a:rPr lang="en-US" altLang="zh-CN" dirty="0">
                  <a:solidFill>
                    <a:srgbClr val="7030A0"/>
                  </a:solidFill>
                </a:rPr>
                <a:t>range</a:t>
              </a:r>
              <a:r>
                <a:rPr lang="en-US" altLang="zh-CN" dirty="0"/>
                <a:t>(2</a:t>
              </a:r>
              <a:r>
                <a:rPr lang="en-US" altLang="zh-CN" dirty="0" smtClean="0"/>
                <a:t>, k+1</a:t>
              </a:r>
              <a:r>
                <a:rPr lang="en-US" altLang="zh-CN" dirty="0"/>
                <a:t>): </a:t>
              </a:r>
            </a:p>
            <a:p>
              <a:r>
                <a:rPr lang="en-US" altLang="zh-CN" dirty="0"/>
                <a:t>           </a:t>
              </a:r>
              <a:r>
                <a:rPr lang="en-US" altLang="zh-CN" dirty="0">
                  <a:solidFill>
                    <a:schemeClr val="accent6"/>
                  </a:solidFill>
                </a:rPr>
                <a:t>if</a:t>
              </a:r>
              <a:r>
                <a:rPr lang="en-US" altLang="zh-CN" dirty="0"/>
                <a:t> </a:t>
              </a:r>
              <a:r>
                <a:rPr lang="en-US" altLang="zh-CN" dirty="0" err="1"/>
                <a:t>x%j</a:t>
              </a:r>
              <a:r>
                <a:rPr lang="en-US" altLang="zh-CN" dirty="0"/>
                <a:t> == 0:</a:t>
              </a:r>
            </a:p>
            <a:p>
              <a:r>
                <a:rPr lang="en-US" altLang="zh-CN" dirty="0"/>
                <a:t>                 </a:t>
              </a:r>
              <a:r>
                <a:rPr lang="en-US" altLang="zh-CN" dirty="0">
                  <a:solidFill>
                    <a:schemeClr val="accent6"/>
                  </a:solidFill>
                </a:rPr>
                <a:t>return</a:t>
              </a:r>
              <a:r>
                <a:rPr lang="en-US" altLang="zh-CN" dirty="0"/>
                <a:t> </a:t>
              </a:r>
              <a:r>
                <a:rPr lang="en-US" altLang="zh-CN" dirty="0">
                  <a:solidFill>
                    <a:schemeClr val="accent6"/>
                  </a:solidFill>
                </a:rPr>
                <a:t>False</a:t>
              </a:r>
              <a:r>
                <a:rPr lang="en-US" altLang="zh-CN" dirty="0"/>
                <a:t> </a:t>
              </a:r>
            </a:p>
            <a:p>
              <a:r>
                <a:rPr lang="en-US" altLang="zh-CN" dirty="0"/>
                <a:t>     </a:t>
              </a:r>
              <a:r>
                <a:rPr lang="en-US" altLang="zh-CN" dirty="0">
                  <a:solidFill>
                    <a:schemeClr val="accent6"/>
                  </a:solidFill>
                </a:rPr>
                <a:t>return</a:t>
              </a:r>
              <a:r>
                <a:rPr lang="en-US" altLang="zh-CN" dirty="0"/>
                <a:t> </a:t>
              </a:r>
              <a:r>
                <a:rPr lang="en-US" altLang="zh-CN" dirty="0">
                  <a:solidFill>
                    <a:schemeClr val="accent6"/>
                  </a:solidFill>
                </a:rPr>
                <a:t>True</a:t>
              </a:r>
            </a:p>
            <a:p>
              <a:r>
                <a:rPr lang="en-US" altLang="zh-CN" dirty="0">
                  <a:solidFill>
                    <a:schemeClr val="accent6"/>
                  </a:solidFill>
                </a:rPr>
                <a:t>for</a:t>
              </a:r>
              <a:r>
                <a:rPr lang="en-US" altLang="zh-CN" dirty="0" smtClean="0"/>
                <a:t> </a:t>
              </a:r>
              <a:r>
                <a:rPr lang="en-US" altLang="zh-CN" dirty="0"/>
                <a:t>i </a:t>
              </a:r>
              <a:r>
                <a:rPr lang="en-US" altLang="zh-CN" dirty="0">
                  <a:solidFill>
                    <a:schemeClr val="accent6"/>
                  </a:solidFill>
                </a:rPr>
                <a:t>in</a:t>
              </a:r>
              <a:r>
                <a:rPr lang="en-US" altLang="zh-CN" dirty="0"/>
                <a:t> </a:t>
              </a:r>
              <a:r>
                <a:rPr lang="en-US" altLang="zh-CN" dirty="0" smtClean="0">
                  <a:solidFill>
                    <a:srgbClr val="7030A0"/>
                  </a:solidFill>
                </a:rPr>
                <a:t>range</a:t>
              </a:r>
              <a:r>
                <a:rPr lang="en-US" altLang="zh-CN" dirty="0" smtClean="0"/>
                <a:t>(1,101</a:t>
              </a:r>
              <a:r>
                <a:rPr lang="en-US" altLang="zh-CN" dirty="0"/>
                <a:t>):</a:t>
              </a:r>
            </a:p>
            <a:p>
              <a:r>
                <a:rPr lang="en-US" altLang="zh-CN" dirty="0"/>
                <a:t>     </a:t>
              </a:r>
              <a:r>
                <a:rPr lang="en-US" altLang="zh-CN" dirty="0">
                  <a:solidFill>
                    <a:schemeClr val="accent6"/>
                  </a:solidFill>
                </a:rPr>
                <a:t>if</a:t>
              </a:r>
              <a:r>
                <a:rPr lang="en-US" altLang="zh-CN" dirty="0"/>
                <a:t> </a:t>
              </a:r>
              <a:r>
                <a:rPr lang="en-US" altLang="zh-CN" dirty="0" err="1"/>
                <a:t>isprime</a:t>
              </a:r>
              <a:r>
                <a:rPr lang="en-US" altLang="zh-CN" dirty="0"/>
                <a:t>(i):</a:t>
              </a:r>
            </a:p>
            <a:p>
              <a:r>
                <a:rPr lang="en-US" altLang="zh-CN" dirty="0"/>
                <a:t>          </a:t>
              </a:r>
              <a:r>
                <a:rPr lang="en-US" altLang="zh-CN" dirty="0">
                  <a:solidFill>
                    <a:srgbClr val="7030A0"/>
                  </a:solidFill>
                </a:rPr>
                <a:t>print(</a:t>
              </a:r>
              <a:r>
                <a:rPr lang="en-US" altLang="zh-CN" dirty="0"/>
                <a:t> </a:t>
              </a:r>
              <a:r>
                <a:rPr lang="en-US" altLang="zh-CN" dirty="0" err="1"/>
                <a:t>i</a:t>
              </a:r>
              <a:r>
                <a:rPr lang="en-US" altLang="zh-CN" dirty="0"/>
                <a:t>,  end = </a:t>
              </a:r>
              <a:r>
                <a:rPr lang="en-US" altLang="zh-CN" dirty="0">
                  <a:solidFill>
                    <a:schemeClr val="accent3"/>
                  </a:solidFill>
                </a:rPr>
                <a:t>' '</a:t>
              </a:r>
              <a:r>
                <a:rPr lang="en-US" altLang="zh-CN" dirty="0"/>
                <a:t>)</a:t>
              </a:r>
            </a:p>
          </p:txBody>
        </p:sp>
        <p:sp>
          <p:nvSpPr>
            <p:cNvPr id="8" name="椭圆形标注 7"/>
            <p:cNvSpPr/>
            <p:nvPr/>
          </p:nvSpPr>
          <p:spPr>
            <a:xfrm>
              <a:off x="359269" y="1361899"/>
              <a:ext cx="712460" cy="339123"/>
            </a:xfrm>
            <a:prstGeom prst="wedgeEllipseCallout">
              <a:avLst/>
            </a:prstGeom>
            <a:ln w="19050">
              <a:solidFill>
                <a:schemeClr val="accent1"/>
              </a:solidFill>
            </a:ln>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b="1" dirty="0">
                  <a:solidFill>
                    <a:schemeClr val="accent1"/>
                  </a:solidFill>
                </a:rPr>
                <a:t>F</a:t>
              </a:r>
              <a:r>
                <a:rPr lang="en-US" altLang="zh-CN" sz="600" dirty="0">
                  <a:solidFill>
                    <a:schemeClr val="accent1"/>
                  </a:solidFill>
                </a:rPr>
                <a:t>ile</a:t>
              </a:r>
              <a:endParaRPr lang="zh-CN" altLang="en-US" sz="600" dirty="0">
                <a:solidFill>
                  <a:schemeClr val="accent1"/>
                </a:solidFill>
              </a:endParaRPr>
            </a:p>
          </p:txBody>
        </p:sp>
      </p:grpSp>
      <p:sp>
        <p:nvSpPr>
          <p:cNvPr id="3" name="灯片编号占位符 2"/>
          <p:cNvSpPr>
            <a:spLocks noGrp="1"/>
          </p:cNvSpPr>
          <p:nvPr>
            <p:ph type="sldNum" sz="quarter" idx="4"/>
          </p:nvPr>
        </p:nvSpPr>
        <p:spPr/>
        <p:txBody>
          <a:bodyPr/>
          <a:lstStyle/>
          <a:p>
            <a:fld id="{D18B1CCC-5B4E-41DC-9FD8-30B8F0069F97}" type="slidenum">
              <a:rPr lang="zh-CN" altLang="en-US" smtClean="0"/>
              <a:pPr/>
              <a:t>35</a:t>
            </a:fld>
            <a:endParaRPr lang="zh-CN" altLang="en-US" dirty="0"/>
          </a:p>
        </p:txBody>
      </p:sp>
      <p:grpSp>
        <p:nvGrpSpPr>
          <p:cNvPr id="10" name="组合 9"/>
          <p:cNvGrpSpPr/>
          <p:nvPr/>
        </p:nvGrpSpPr>
        <p:grpSpPr>
          <a:xfrm>
            <a:off x="3995936" y="1223249"/>
            <a:ext cx="4032448" cy="2308013"/>
            <a:chOff x="-175834" y="1361898"/>
            <a:chExt cx="4980898" cy="2723455"/>
          </a:xfrm>
        </p:grpSpPr>
        <p:sp>
          <p:nvSpPr>
            <p:cNvPr id="11" name="任意多边形 10"/>
            <p:cNvSpPr/>
            <p:nvPr/>
          </p:nvSpPr>
          <p:spPr>
            <a:xfrm>
              <a:off x="-175834" y="1361898"/>
              <a:ext cx="4980898" cy="2723455"/>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altLang="zh-CN" sz="2400" dirty="0" smtClean="0">
                <a:solidFill>
                  <a:schemeClr val="accent2">
                    <a:lumMod val="75000"/>
                  </a:schemeClr>
                </a:solidFill>
              </a:endParaRPr>
            </a:p>
            <a:p>
              <a:r>
                <a:rPr lang="en-US" altLang="zh-CN" sz="2400" dirty="0">
                  <a:solidFill>
                    <a:schemeClr val="accent6"/>
                  </a:solidFill>
                </a:rPr>
                <a:t>if</a:t>
              </a:r>
              <a:r>
                <a:rPr lang="en-US" altLang="zh-CN" sz="2400" dirty="0"/>
                <a:t> __name__ == </a:t>
              </a:r>
              <a:r>
                <a:rPr lang="en-US" altLang="zh-CN" sz="2400" dirty="0">
                  <a:solidFill>
                    <a:schemeClr val="accent3"/>
                  </a:solidFill>
                </a:rPr>
                <a:t>"__main__"</a:t>
              </a:r>
              <a:r>
                <a:rPr lang="en-US" altLang="zh-CN" sz="2400" dirty="0"/>
                <a:t>:	</a:t>
              </a:r>
              <a:endParaRPr lang="en-US" altLang="zh-CN" sz="2400" dirty="0" smtClean="0"/>
            </a:p>
            <a:p>
              <a:r>
                <a:rPr lang="en-US" altLang="zh-CN" sz="2400" dirty="0" smtClean="0">
                  <a:solidFill>
                    <a:schemeClr val="accent6"/>
                  </a:solidFill>
                </a:rPr>
                <a:t>       for</a:t>
              </a:r>
              <a:r>
                <a:rPr lang="en-US" altLang="zh-CN" sz="2400" dirty="0" smtClean="0"/>
                <a:t> </a:t>
              </a:r>
              <a:r>
                <a:rPr lang="en-US" altLang="zh-CN" sz="2400" dirty="0"/>
                <a:t>i </a:t>
              </a:r>
              <a:r>
                <a:rPr lang="en-US" altLang="zh-CN" sz="2400" dirty="0">
                  <a:solidFill>
                    <a:schemeClr val="accent6"/>
                  </a:solidFill>
                </a:rPr>
                <a:t>in</a:t>
              </a:r>
              <a:r>
                <a:rPr lang="en-US" altLang="zh-CN" sz="2400" dirty="0"/>
                <a:t> </a:t>
              </a:r>
              <a:r>
                <a:rPr lang="en-US" altLang="zh-CN" sz="2400" dirty="0" smtClean="0">
                  <a:solidFill>
                    <a:srgbClr val="7030A0"/>
                  </a:solidFill>
                </a:rPr>
                <a:t>range</a:t>
              </a:r>
              <a:r>
                <a:rPr lang="en-US" altLang="zh-CN" sz="2400" dirty="0" smtClean="0"/>
                <a:t>(1,101</a:t>
              </a:r>
              <a:r>
                <a:rPr lang="en-US" altLang="zh-CN" sz="2400" dirty="0"/>
                <a:t>):</a:t>
              </a:r>
            </a:p>
            <a:p>
              <a:r>
                <a:rPr lang="en-US" altLang="zh-CN" sz="2400" dirty="0"/>
                <a:t>     </a:t>
              </a:r>
              <a:r>
                <a:rPr lang="en-US" altLang="zh-CN" sz="2400" dirty="0" smtClean="0"/>
                <a:t>  </a:t>
              </a:r>
              <a:r>
                <a:rPr lang="en-US" altLang="zh-CN" sz="2400" dirty="0" smtClean="0">
                  <a:solidFill>
                    <a:schemeClr val="accent6"/>
                  </a:solidFill>
                </a:rPr>
                <a:t>if</a:t>
              </a:r>
              <a:r>
                <a:rPr lang="en-US" altLang="zh-CN" sz="2400" dirty="0" smtClean="0"/>
                <a:t> </a:t>
              </a:r>
              <a:r>
                <a:rPr lang="en-US" altLang="zh-CN" sz="2400" dirty="0" err="1"/>
                <a:t>isprime</a:t>
              </a:r>
              <a:r>
                <a:rPr lang="en-US" altLang="zh-CN" sz="2400" dirty="0"/>
                <a:t>(i):</a:t>
              </a:r>
            </a:p>
            <a:p>
              <a:r>
                <a:rPr lang="en-US" altLang="zh-CN" sz="2400" dirty="0"/>
                <a:t>          </a:t>
              </a:r>
              <a:r>
                <a:rPr lang="en-US" altLang="zh-CN" sz="2400" dirty="0" smtClean="0"/>
                <a:t>   </a:t>
              </a:r>
              <a:r>
                <a:rPr lang="en-US" altLang="zh-CN" sz="2400" dirty="0" smtClean="0">
                  <a:solidFill>
                    <a:srgbClr val="7030A0"/>
                  </a:solidFill>
                </a:rPr>
                <a:t>print</a:t>
              </a:r>
              <a:r>
                <a:rPr lang="en-US" altLang="zh-CN" sz="2400" dirty="0">
                  <a:solidFill>
                    <a:srgbClr val="7030A0"/>
                  </a:solidFill>
                </a:rPr>
                <a:t>(</a:t>
              </a:r>
              <a:r>
                <a:rPr lang="en-US" altLang="zh-CN" sz="2400" dirty="0"/>
                <a:t> </a:t>
              </a:r>
              <a:r>
                <a:rPr lang="en-US" altLang="zh-CN" sz="2400" dirty="0" err="1"/>
                <a:t>i</a:t>
              </a:r>
              <a:r>
                <a:rPr lang="en-US" altLang="zh-CN" sz="2400" dirty="0"/>
                <a:t>,  end = </a:t>
              </a:r>
              <a:r>
                <a:rPr lang="en-US" altLang="zh-CN" sz="2400" dirty="0">
                  <a:solidFill>
                    <a:schemeClr val="accent3"/>
                  </a:solidFill>
                </a:rPr>
                <a:t>' '</a:t>
              </a:r>
              <a:r>
                <a:rPr lang="en-US" altLang="zh-CN" sz="2400" dirty="0"/>
                <a:t>)</a:t>
              </a:r>
            </a:p>
          </p:txBody>
        </p:sp>
        <p:sp>
          <p:nvSpPr>
            <p:cNvPr id="13" name="椭圆形标注 12"/>
            <p:cNvSpPr/>
            <p:nvPr/>
          </p:nvSpPr>
          <p:spPr>
            <a:xfrm>
              <a:off x="58326" y="1508649"/>
              <a:ext cx="712460" cy="339123"/>
            </a:xfrm>
            <a:prstGeom prst="wedgeEllipseCallout">
              <a:avLst/>
            </a:prstGeom>
            <a:ln w="19050">
              <a:solidFill>
                <a:schemeClr val="accent1"/>
              </a:solidFill>
            </a:ln>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b="1" dirty="0">
                  <a:solidFill>
                    <a:schemeClr val="accent1"/>
                  </a:solidFill>
                </a:rPr>
                <a:t>F</a:t>
              </a:r>
              <a:r>
                <a:rPr lang="en-US" altLang="zh-CN" sz="600" dirty="0">
                  <a:solidFill>
                    <a:schemeClr val="accent1"/>
                  </a:solidFill>
                </a:rPr>
                <a:t>ile</a:t>
              </a:r>
              <a:endParaRPr lang="zh-CN" altLang="en-US" sz="600" dirty="0">
                <a:solidFill>
                  <a:schemeClr val="accent1"/>
                </a:solidFill>
              </a:endParaRPr>
            </a:p>
          </p:txBody>
        </p:sp>
      </p:grpSp>
    </p:spTree>
    <p:extLst>
      <p:ext uri="{BB962C8B-B14F-4D97-AF65-F5344CB8AC3E}">
        <p14:creationId xmlns:p14="http://schemas.microsoft.com/office/powerpoint/2010/main" val="20003357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Python </a:t>
            </a:r>
            <a:r>
              <a:rPr lang="zh-CN" altLang="en-US" dirty="0" smtClean="0"/>
              <a:t>中的</a:t>
            </a:r>
            <a:r>
              <a:rPr lang="en-US" altLang="zh-CN" dirty="0" smtClean="0"/>
              <a:t>main</a:t>
            </a:r>
            <a:r>
              <a:rPr lang="zh-CN" altLang="en-US" dirty="0" smtClean="0"/>
              <a:t>函数（主模块）</a:t>
            </a:r>
            <a:endParaRPr lang="zh-CN" altLang="en-US" dirty="0"/>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36</a:t>
            </a:fld>
            <a:endParaRPr lang="zh-CN" altLang="en-US" dirty="0"/>
          </a:p>
        </p:txBody>
      </p:sp>
      <p:grpSp>
        <p:nvGrpSpPr>
          <p:cNvPr id="5" name="组合 4"/>
          <p:cNvGrpSpPr/>
          <p:nvPr/>
        </p:nvGrpSpPr>
        <p:grpSpPr>
          <a:xfrm>
            <a:off x="2123728" y="1203598"/>
            <a:ext cx="2880320" cy="2788661"/>
            <a:chOff x="-175834" y="1361898"/>
            <a:chExt cx="3557784" cy="3290620"/>
          </a:xfrm>
        </p:grpSpPr>
        <p:sp>
          <p:nvSpPr>
            <p:cNvPr id="6" name="任意多边形 5"/>
            <p:cNvSpPr/>
            <p:nvPr/>
          </p:nvSpPr>
          <p:spPr>
            <a:xfrm>
              <a:off x="-175834" y="1361898"/>
              <a:ext cx="3557784" cy="3290620"/>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altLang="zh-CN" sz="2400" dirty="0" smtClean="0">
                <a:solidFill>
                  <a:schemeClr val="accent2">
                    <a:lumMod val="75000"/>
                  </a:schemeClr>
                </a:solidFill>
              </a:endParaRPr>
            </a:p>
            <a:p>
              <a:r>
                <a:rPr lang="en-US" altLang="zh-CN" sz="2400" i="1" dirty="0" smtClean="0">
                  <a:solidFill>
                    <a:schemeClr val="bg1">
                      <a:lumMod val="65000"/>
                    </a:schemeClr>
                  </a:solidFill>
                </a:rPr>
                <a:t>#test.py</a:t>
              </a:r>
            </a:p>
            <a:p>
              <a:r>
                <a:rPr lang="en-US" altLang="zh-CN" sz="2400" dirty="0" err="1" smtClean="0">
                  <a:solidFill>
                    <a:schemeClr val="accent6"/>
                  </a:solidFill>
                </a:rPr>
                <a:t>def</a:t>
              </a:r>
              <a:r>
                <a:rPr lang="en-US" altLang="zh-CN" sz="2400" dirty="0" smtClean="0"/>
                <a:t> </a:t>
              </a:r>
              <a:r>
                <a:rPr lang="en-US" altLang="zh-CN" sz="2400" dirty="0" smtClean="0">
                  <a:solidFill>
                    <a:schemeClr val="accent1"/>
                  </a:solidFill>
                </a:rPr>
                <a:t>foo</a:t>
              </a:r>
              <a:r>
                <a:rPr lang="en-US" altLang="zh-CN" sz="2400" dirty="0" smtClean="0"/>
                <a:t>(x</a:t>
              </a:r>
              <a:r>
                <a:rPr lang="en-US" altLang="zh-CN" sz="2400" dirty="0"/>
                <a:t>):</a:t>
              </a:r>
            </a:p>
            <a:p>
              <a:r>
                <a:rPr lang="en-US" altLang="zh-CN" sz="2400" dirty="0">
                  <a:solidFill>
                    <a:schemeClr val="accent6"/>
                  </a:solidFill>
                </a:rPr>
                <a:t> </a:t>
              </a:r>
              <a:r>
                <a:rPr lang="en-US" altLang="zh-CN" sz="2400" dirty="0" smtClean="0">
                  <a:solidFill>
                    <a:schemeClr val="accent6"/>
                  </a:solidFill>
                </a:rPr>
                <a:t>      return</a:t>
              </a:r>
              <a:r>
                <a:rPr lang="en-US" altLang="zh-CN" sz="2400" dirty="0" smtClean="0"/>
                <a:t> </a:t>
              </a:r>
              <a:r>
                <a:rPr lang="en-US" altLang="zh-CN" sz="2400" dirty="0"/>
                <a:t>x * x </a:t>
              </a:r>
              <a:endParaRPr lang="en-US" altLang="zh-CN" sz="2400" dirty="0" smtClean="0"/>
            </a:p>
            <a:p>
              <a:endParaRPr lang="en-US" altLang="zh-CN" sz="2400" dirty="0"/>
            </a:p>
            <a:p>
              <a:r>
                <a:rPr lang="en-US" altLang="zh-CN" sz="2400" dirty="0" smtClean="0"/>
                <a:t>x = 3</a:t>
              </a:r>
            </a:p>
            <a:p>
              <a:r>
                <a:rPr lang="en-US" altLang="zh-CN" sz="2400" dirty="0" smtClean="0"/>
                <a:t>r</a:t>
              </a:r>
              <a:r>
                <a:rPr lang="en-US" altLang="zh-CN" sz="2400" dirty="0" smtClean="0"/>
                <a:t>esult </a:t>
              </a:r>
              <a:r>
                <a:rPr lang="en-US" altLang="zh-CN" sz="2400" dirty="0" smtClean="0"/>
                <a:t>=  foo(x)</a:t>
              </a:r>
              <a:endParaRPr lang="en-US" altLang="zh-CN" sz="2400" dirty="0"/>
            </a:p>
          </p:txBody>
        </p:sp>
        <p:sp>
          <p:nvSpPr>
            <p:cNvPr id="7" name="椭圆形标注 6"/>
            <p:cNvSpPr/>
            <p:nvPr/>
          </p:nvSpPr>
          <p:spPr>
            <a:xfrm>
              <a:off x="58326" y="1508649"/>
              <a:ext cx="712460" cy="339123"/>
            </a:xfrm>
            <a:prstGeom prst="wedgeEllipseCallout">
              <a:avLst/>
            </a:prstGeom>
            <a:ln w="19050">
              <a:solidFill>
                <a:schemeClr val="accent1"/>
              </a:solidFill>
            </a:ln>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b="1" dirty="0">
                  <a:solidFill>
                    <a:schemeClr val="accent1"/>
                  </a:solidFill>
                </a:rPr>
                <a:t>F</a:t>
              </a:r>
              <a:r>
                <a:rPr lang="en-US" altLang="zh-CN" sz="600" dirty="0">
                  <a:solidFill>
                    <a:schemeClr val="accent1"/>
                  </a:solidFill>
                </a:rPr>
                <a:t>ile</a:t>
              </a:r>
              <a:endParaRPr lang="zh-CN" altLang="en-US" sz="600" dirty="0">
                <a:solidFill>
                  <a:schemeClr val="accent1"/>
                </a:solidFill>
              </a:endParaRPr>
            </a:p>
          </p:txBody>
        </p:sp>
      </p:grpSp>
      <p:grpSp>
        <p:nvGrpSpPr>
          <p:cNvPr id="8" name="组合 7"/>
          <p:cNvGrpSpPr/>
          <p:nvPr/>
        </p:nvGrpSpPr>
        <p:grpSpPr>
          <a:xfrm>
            <a:off x="5136401" y="1580025"/>
            <a:ext cx="2808312" cy="1423774"/>
            <a:chOff x="-27424" y="730980"/>
            <a:chExt cx="3744416" cy="2526115"/>
          </a:xfrm>
        </p:grpSpPr>
        <p:sp>
          <p:nvSpPr>
            <p:cNvPr id="9" name="任意多边形 8"/>
            <p:cNvSpPr/>
            <p:nvPr/>
          </p:nvSpPr>
          <p:spPr>
            <a:xfrm>
              <a:off x="-27424" y="730980"/>
              <a:ext cx="3744416" cy="2526115"/>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altLang="zh-CN" sz="1400" dirty="0"/>
            </a:p>
            <a:p>
              <a:endParaRPr lang="en-US" altLang="zh-CN" sz="1400" dirty="0"/>
            </a:p>
            <a:p>
              <a:r>
                <a:rPr lang="en-US" altLang="zh-CN" sz="2400" dirty="0" smtClean="0"/>
                <a:t>&gt;&gt;&gt; </a:t>
              </a:r>
              <a:r>
                <a:rPr lang="en-US" altLang="zh-CN" sz="2400" dirty="0">
                  <a:solidFill>
                    <a:schemeClr val="accent6"/>
                  </a:solidFill>
                </a:rPr>
                <a:t>import</a:t>
              </a:r>
              <a:r>
                <a:rPr lang="en-US" altLang="zh-CN" sz="2400" dirty="0"/>
                <a:t> test</a:t>
              </a:r>
            </a:p>
            <a:p>
              <a:r>
                <a:rPr lang="en-US" altLang="zh-CN" sz="2400" dirty="0"/>
                <a:t>&gt;&gt;&gt; </a:t>
              </a:r>
              <a:r>
                <a:rPr lang="en-US" altLang="zh-CN" sz="2400" dirty="0">
                  <a:solidFill>
                    <a:srgbClr val="7030A0"/>
                  </a:solidFill>
                </a:rPr>
                <a:t>print</a:t>
              </a:r>
              <a:r>
                <a:rPr lang="en-US" altLang="zh-CN" sz="2400" dirty="0"/>
                <a:t>(</a:t>
              </a:r>
              <a:r>
                <a:rPr lang="en-US" altLang="zh-CN" sz="2400" dirty="0" err="1"/>
                <a:t>test.result</a:t>
              </a:r>
              <a:r>
                <a:rPr lang="en-US" altLang="zh-CN" sz="2400" dirty="0"/>
                <a:t>)</a:t>
              </a:r>
            </a:p>
            <a:p>
              <a:r>
                <a:rPr lang="en-US" altLang="zh-CN" sz="2400" dirty="0">
                  <a:solidFill>
                    <a:schemeClr val="accent1"/>
                  </a:solidFill>
                </a:rPr>
                <a:t>9</a:t>
              </a:r>
              <a:r>
                <a:rPr lang="en-US" altLang="zh-CN" sz="1400" dirty="0"/>
                <a:t>	</a:t>
              </a:r>
              <a:endParaRPr lang="en-US" altLang="zh-CN" sz="1400" dirty="0">
                <a:solidFill>
                  <a:schemeClr val="accent1"/>
                </a:solidFill>
              </a:endParaRPr>
            </a:p>
          </p:txBody>
        </p:sp>
        <p:sp>
          <p:nvSpPr>
            <p:cNvPr id="10" name="椭圆形标注 9"/>
            <p:cNvSpPr/>
            <p:nvPr/>
          </p:nvSpPr>
          <p:spPr>
            <a:xfrm>
              <a:off x="212601" y="872603"/>
              <a:ext cx="1040621" cy="595860"/>
            </a:xfrm>
            <a:prstGeom prst="wedgeEllipseCallout">
              <a:avLst/>
            </a:prstGeom>
            <a:ln w="19050"/>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b="1" dirty="0">
                  <a:solidFill>
                    <a:schemeClr val="accent6"/>
                  </a:solidFill>
                </a:rPr>
                <a:t>S</a:t>
              </a:r>
              <a:r>
                <a:rPr lang="en-US" altLang="zh-CN" sz="600" dirty="0">
                  <a:solidFill>
                    <a:schemeClr val="accent6"/>
                  </a:solidFill>
                </a:rPr>
                <a:t>ource</a:t>
              </a:r>
              <a:endParaRPr lang="zh-CN" altLang="en-US" sz="600" dirty="0">
                <a:solidFill>
                  <a:schemeClr val="accent6"/>
                </a:solidFill>
              </a:endParaRPr>
            </a:p>
          </p:txBody>
        </p:sp>
      </p:grpSp>
    </p:spTree>
    <p:extLst>
      <p:ext uri="{BB962C8B-B14F-4D97-AF65-F5344CB8AC3E}">
        <p14:creationId xmlns:p14="http://schemas.microsoft.com/office/powerpoint/2010/main" val="34951830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Python </a:t>
            </a:r>
            <a:r>
              <a:rPr lang="zh-CN" altLang="en-US" dirty="0" smtClean="0"/>
              <a:t>中的</a:t>
            </a:r>
            <a:r>
              <a:rPr lang="en-US" altLang="zh-CN" dirty="0" smtClean="0"/>
              <a:t>main</a:t>
            </a:r>
            <a:r>
              <a:rPr lang="zh-CN" altLang="en-US" dirty="0" smtClean="0"/>
              <a:t>函数（主模块）</a:t>
            </a:r>
            <a:endParaRPr lang="zh-CN" altLang="en-US" dirty="0"/>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37</a:t>
            </a:fld>
            <a:endParaRPr lang="zh-CN" altLang="en-US" dirty="0"/>
          </a:p>
        </p:txBody>
      </p:sp>
      <p:grpSp>
        <p:nvGrpSpPr>
          <p:cNvPr id="5" name="组合 4"/>
          <p:cNvGrpSpPr/>
          <p:nvPr/>
        </p:nvGrpSpPr>
        <p:grpSpPr>
          <a:xfrm>
            <a:off x="467544" y="1203598"/>
            <a:ext cx="3384376" cy="2788661"/>
            <a:chOff x="-2221560" y="1361898"/>
            <a:chExt cx="4180397" cy="3290620"/>
          </a:xfrm>
        </p:grpSpPr>
        <p:sp>
          <p:nvSpPr>
            <p:cNvPr id="6" name="任意多边形 5"/>
            <p:cNvSpPr/>
            <p:nvPr/>
          </p:nvSpPr>
          <p:spPr>
            <a:xfrm>
              <a:off x="-2221560" y="1361898"/>
              <a:ext cx="4180397" cy="3290620"/>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altLang="zh-CN" sz="2400" dirty="0" smtClean="0">
                <a:solidFill>
                  <a:schemeClr val="accent2">
                    <a:lumMod val="75000"/>
                  </a:schemeClr>
                </a:solidFill>
              </a:endParaRPr>
            </a:p>
            <a:p>
              <a:r>
                <a:rPr lang="en-US" altLang="zh-CN" sz="2000" i="1" dirty="0" smtClean="0">
                  <a:solidFill>
                    <a:schemeClr val="bg1">
                      <a:lumMod val="65000"/>
                    </a:schemeClr>
                  </a:solidFill>
                </a:rPr>
                <a:t>#test.py</a:t>
              </a:r>
            </a:p>
            <a:p>
              <a:r>
                <a:rPr lang="en-US" altLang="zh-CN" sz="2000" dirty="0" err="1" smtClean="0">
                  <a:solidFill>
                    <a:schemeClr val="accent6"/>
                  </a:solidFill>
                </a:rPr>
                <a:t>def</a:t>
              </a:r>
              <a:r>
                <a:rPr lang="en-US" altLang="zh-CN" sz="2000" dirty="0" smtClean="0"/>
                <a:t> </a:t>
              </a:r>
              <a:r>
                <a:rPr lang="en-US" altLang="zh-CN" sz="2000" dirty="0" smtClean="0">
                  <a:solidFill>
                    <a:schemeClr val="accent1"/>
                  </a:solidFill>
                </a:rPr>
                <a:t>foo</a:t>
              </a:r>
              <a:r>
                <a:rPr lang="en-US" altLang="zh-CN" sz="2000" dirty="0" smtClean="0"/>
                <a:t>(x</a:t>
              </a:r>
              <a:r>
                <a:rPr lang="en-US" altLang="zh-CN" sz="2000" dirty="0"/>
                <a:t>):</a:t>
              </a:r>
            </a:p>
            <a:p>
              <a:r>
                <a:rPr lang="en-US" altLang="zh-CN" sz="2000" dirty="0">
                  <a:solidFill>
                    <a:schemeClr val="accent6"/>
                  </a:solidFill>
                </a:rPr>
                <a:t> </a:t>
              </a:r>
              <a:r>
                <a:rPr lang="en-US" altLang="zh-CN" sz="2000" dirty="0" smtClean="0">
                  <a:solidFill>
                    <a:schemeClr val="accent6"/>
                  </a:solidFill>
                </a:rPr>
                <a:t>      return</a:t>
              </a:r>
              <a:r>
                <a:rPr lang="en-US" altLang="zh-CN" sz="2000" dirty="0" smtClean="0"/>
                <a:t> </a:t>
              </a:r>
              <a:r>
                <a:rPr lang="en-US" altLang="zh-CN" sz="2000" dirty="0"/>
                <a:t>x * x </a:t>
              </a:r>
              <a:endParaRPr lang="en-US" altLang="zh-CN" sz="2000" dirty="0" smtClean="0"/>
            </a:p>
            <a:p>
              <a:endParaRPr lang="en-US" altLang="zh-CN" sz="2000" dirty="0"/>
            </a:p>
            <a:p>
              <a:r>
                <a:rPr lang="en-US" altLang="zh-CN" sz="2000" dirty="0">
                  <a:solidFill>
                    <a:schemeClr val="accent6"/>
                  </a:solidFill>
                </a:rPr>
                <a:t>if</a:t>
              </a:r>
              <a:r>
                <a:rPr lang="en-US" altLang="zh-CN" sz="2000" dirty="0"/>
                <a:t> __name__ == </a:t>
              </a:r>
              <a:r>
                <a:rPr lang="en-US" altLang="zh-CN" sz="2000" dirty="0">
                  <a:solidFill>
                    <a:schemeClr val="accent3"/>
                  </a:solidFill>
                </a:rPr>
                <a:t>"__main</a:t>
              </a:r>
              <a:r>
                <a:rPr lang="en-US" altLang="zh-CN" sz="2000" dirty="0" smtClean="0">
                  <a:solidFill>
                    <a:schemeClr val="accent3"/>
                  </a:solidFill>
                </a:rPr>
                <a:t>__"</a:t>
              </a:r>
              <a:r>
                <a:rPr lang="en-US" altLang="zh-CN" sz="2000" dirty="0" smtClean="0"/>
                <a:t>:</a:t>
              </a:r>
            </a:p>
            <a:p>
              <a:r>
                <a:rPr lang="en-US" altLang="zh-CN" sz="2000" dirty="0" smtClean="0"/>
                <a:t>       x = 3</a:t>
              </a:r>
            </a:p>
            <a:p>
              <a:r>
                <a:rPr lang="en-US" altLang="zh-CN" sz="2000" dirty="0" smtClean="0"/>
                <a:t>       result =  foo(x)</a:t>
              </a:r>
              <a:endParaRPr lang="en-US" altLang="zh-CN" sz="2000" dirty="0"/>
            </a:p>
          </p:txBody>
        </p:sp>
        <p:sp>
          <p:nvSpPr>
            <p:cNvPr id="7" name="椭圆形标注 6"/>
            <p:cNvSpPr/>
            <p:nvPr/>
          </p:nvSpPr>
          <p:spPr>
            <a:xfrm>
              <a:off x="-2043671" y="1361898"/>
              <a:ext cx="712460" cy="339123"/>
            </a:xfrm>
            <a:prstGeom prst="wedgeEllipseCallout">
              <a:avLst/>
            </a:prstGeom>
            <a:ln w="19050">
              <a:solidFill>
                <a:schemeClr val="accent1"/>
              </a:solidFill>
            </a:ln>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b="1" dirty="0">
                  <a:solidFill>
                    <a:schemeClr val="accent1"/>
                  </a:solidFill>
                </a:rPr>
                <a:t>F</a:t>
              </a:r>
              <a:r>
                <a:rPr lang="en-US" altLang="zh-CN" sz="600" dirty="0">
                  <a:solidFill>
                    <a:schemeClr val="accent1"/>
                  </a:solidFill>
                </a:rPr>
                <a:t>ile</a:t>
              </a:r>
              <a:endParaRPr lang="zh-CN" altLang="en-US" sz="600" dirty="0">
                <a:solidFill>
                  <a:schemeClr val="accent1"/>
                </a:solidFill>
              </a:endParaRPr>
            </a:p>
          </p:txBody>
        </p:sp>
      </p:grpSp>
      <p:grpSp>
        <p:nvGrpSpPr>
          <p:cNvPr id="8" name="组合 7"/>
          <p:cNvGrpSpPr/>
          <p:nvPr/>
        </p:nvGrpSpPr>
        <p:grpSpPr>
          <a:xfrm>
            <a:off x="3995936" y="1059582"/>
            <a:ext cx="4896544" cy="3096344"/>
            <a:chOff x="-1356022" y="730978"/>
            <a:chExt cx="6528725" cy="5493654"/>
          </a:xfrm>
        </p:grpSpPr>
        <p:sp>
          <p:nvSpPr>
            <p:cNvPr id="9" name="任意多边形 8"/>
            <p:cNvSpPr/>
            <p:nvPr/>
          </p:nvSpPr>
          <p:spPr>
            <a:xfrm>
              <a:off x="-1356022" y="730978"/>
              <a:ext cx="6528725" cy="5493654"/>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altLang="zh-CN" sz="1400" dirty="0"/>
            </a:p>
            <a:p>
              <a:endParaRPr lang="en-US" altLang="zh-CN" sz="1400" dirty="0"/>
            </a:p>
            <a:p>
              <a:r>
                <a:rPr lang="en-US" altLang="zh-CN" sz="2000" dirty="0" smtClean="0"/>
                <a:t>&gt;&gt;&gt; </a:t>
              </a:r>
              <a:r>
                <a:rPr lang="en-US" altLang="zh-CN" sz="2000" dirty="0">
                  <a:solidFill>
                    <a:schemeClr val="accent6"/>
                  </a:solidFill>
                </a:rPr>
                <a:t>import</a:t>
              </a:r>
              <a:r>
                <a:rPr lang="en-US" altLang="zh-CN" sz="2000" dirty="0"/>
                <a:t> </a:t>
              </a:r>
              <a:r>
                <a:rPr lang="en-US" altLang="zh-CN" sz="2000" dirty="0" smtClean="0"/>
                <a:t>test</a:t>
              </a:r>
              <a:endParaRPr lang="en-US" altLang="zh-CN" sz="2000" dirty="0"/>
            </a:p>
            <a:p>
              <a:r>
                <a:rPr lang="en-US" altLang="zh-CN" sz="2000" dirty="0"/>
                <a:t>&gt;&gt;&gt; </a:t>
              </a:r>
              <a:r>
                <a:rPr lang="en-US" altLang="zh-CN" sz="2000" dirty="0">
                  <a:solidFill>
                    <a:srgbClr val="7030A0"/>
                  </a:solidFill>
                </a:rPr>
                <a:t>print</a:t>
              </a:r>
              <a:r>
                <a:rPr lang="en-US" altLang="zh-CN" sz="2000" dirty="0"/>
                <a:t>(</a:t>
              </a:r>
              <a:r>
                <a:rPr lang="en-US" altLang="zh-CN" sz="2000" dirty="0" err="1"/>
                <a:t>test.result</a:t>
              </a:r>
              <a:r>
                <a:rPr lang="en-US" altLang="zh-CN" sz="2000" dirty="0"/>
                <a:t>)</a:t>
              </a:r>
            </a:p>
            <a:p>
              <a:r>
                <a:rPr lang="en-US" altLang="zh-CN" sz="2000" dirty="0" err="1">
                  <a:solidFill>
                    <a:srgbClr val="C00000"/>
                  </a:solidFill>
                </a:rPr>
                <a:t>Traceback</a:t>
              </a:r>
              <a:r>
                <a:rPr lang="en-US" altLang="zh-CN" sz="2000" dirty="0">
                  <a:solidFill>
                    <a:srgbClr val="C00000"/>
                  </a:solidFill>
                </a:rPr>
                <a:t> (most recent call last):</a:t>
              </a:r>
            </a:p>
            <a:p>
              <a:r>
                <a:rPr lang="en-US" altLang="zh-CN" sz="2000" dirty="0">
                  <a:solidFill>
                    <a:srgbClr val="C00000"/>
                  </a:solidFill>
                </a:rPr>
                <a:t>  File "&lt;pyshell#86&gt;", line 1, in &lt;module&gt;</a:t>
              </a:r>
            </a:p>
            <a:p>
              <a:r>
                <a:rPr lang="en-US" altLang="zh-CN" sz="2000" dirty="0">
                  <a:solidFill>
                    <a:srgbClr val="C00000"/>
                  </a:solidFill>
                </a:rPr>
                <a:t>    print(</a:t>
              </a:r>
              <a:r>
                <a:rPr lang="en-US" altLang="zh-CN" sz="2000" dirty="0" err="1">
                  <a:solidFill>
                    <a:srgbClr val="C00000"/>
                  </a:solidFill>
                </a:rPr>
                <a:t>test.result</a:t>
              </a:r>
              <a:r>
                <a:rPr lang="en-US" altLang="zh-CN" sz="2000" dirty="0">
                  <a:solidFill>
                    <a:srgbClr val="C00000"/>
                  </a:solidFill>
                </a:rPr>
                <a:t>)</a:t>
              </a:r>
            </a:p>
            <a:p>
              <a:r>
                <a:rPr lang="en-US" altLang="zh-CN" sz="2000" dirty="0" err="1">
                  <a:solidFill>
                    <a:srgbClr val="C00000"/>
                  </a:solidFill>
                </a:rPr>
                <a:t>AttributeError</a:t>
              </a:r>
              <a:r>
                <a:rPr lang="en-US" altLang="zh-CN" sz="2000" dirty="0">
                  <a:solidFill>
                    <a:srgbClr val="C00000"/>
                  </a:solidFill>
                </a:rPr>
                <a:t>: module 'test' has no attribute 'result'</a:t>
              </a:r>
            </a:p>
            <a:p>
              <a:r>
                <a:rPr lang="en-US" altLang="zh-CN" sz="2000" dirty="0"/>
                <a:t>&gt;&gt;&gt; </a:t>
              </a:r>
              <a:r>
                <a:rPr lang="en-US" altLang="zh-CN" sz="2000" dirty="0">
                  <a:solidFill>
                    <a:srgbClr val="7030A0"/>
                  </a:solidFill>
                </a:rPr>
                <a:t>print</a:t>
              </a:r>
              <a:r>
                <a:rPr lang="en-US" altLang="zh-CN" sz="2000" dirty="0"/>
                <a:t>(</a:t>
              </a:r>
              <a:r>
                <a:rPr lang="en-US" altLang="zh-CN" sz="2000" dirty="0" err="1"/>
                <a:t>test.foo</a:t>
              </a:r>
              <a:r>
                <a:rPr lang="en-US" altLang="zh-CN" sz="2000" dirty="0"/>
                <a:t>(3))</a:t>
              </a:r>
            </a:p>
            <a:p>
              <a:r>
                <a:rPr lang="en-US" altLang="zh-CN" sz="2000" dirty="0">
                  <a:solidFill>
                    <a:schemeClr val="accent1"/>
                  </a:solidFill>
                </a:rPr>
                <a:t>9</a:t>
              </a:r>
              <a:r>
                <a:rPr lang="en-US" altLang="zh-CN" sz="1400" dirty="0"/>
                <a:t>	</a:t>
              </a:r>
              <a:endParaRPr lang="en-US" altLang="zh-CN" sz="1400" dirty="0">
                <a:solidFill>
                  <a:schemeClr val="accent1"/>
                </a:solidFill>
              </a:endParaRPr>
            </a:p>
          </p:txBody>
        </p:sp>
        <p:sp>
          <p:nvSpPr>
            <p:cNvPr id="10" name="椭圆形标注 9"/>
            <p:cNvSpPr/>
            <p:nvPr/>
          </p:nvSpPr>
          <p:spPr>
            <a:xfrm>
              <a:off x="-1164001" y="730978"/>
              <a:ext cx="768085" cy="510470"/>
            </a:xfrm>
            <a:prstGeom prst="wedgeEllipseCallout">
              <a:avLst/>
            </a:prstGeom>
            <a:ln w="19050"/>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b="1" dirty="0">
                  <a:solidFill>
                    <a:schemeClr val="accent6"/>
                  </a:solidFill>
                </a:rPr>
                <a:t>S</a:t>
              </a:r>
              <a:r>
                <a:rPr lang="en-US" altLang="zh-CN" sz="600" dirty="0">
                  <a:solidFill>
                    <a:schemeClr val="accent6"/>
                  </a:solidFill>
                </a:rPr>
                <a:t>ource</a:t>
              </a:r>
              <a:endParaRPr lang="zh-CN" altLang="en-US" sz="600" dirty="0">
                <a:solidFill>
                  <a:schemeClr val="accent6"/>
                </a:solidFill>
              </a:endParaRPr>
            </a:p>
          </p:txBody>
        </p:sp>
      </p:grpSp>
    </p:spTree>
    <p:extLst>
      <p:ext uri="{BB962C8B-B14F-4D97-AF65-F5344CB8AC3E}">
        <p14:creationId xmlns:p14="http://schemas.microsoft.com/office/powerpoint/2010/main" val="29083127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例</a:t>
            </a:r>
            <a:r>
              <a:rPr lang="en-US" altLang="zh-CN" dirty="0"/>
              <a:t>6.3  </a:t>
            </a:r>
            <a:r>
              <a:rPr lang="zh-CN" altLang="zh-CN" dirty="0" smtClean="0"/>
              <a:t>编写</a:t>
            </a:r>
            <a:r>
              <a:rPr lang="zh-CN" altLang="zh-CN" dirty="0"/>
              <a:t>函数</a:t>
            </a:r>
            <a:r>
              <a:rPr lang="zh-CN" altLang="zh-CN" dirty="0" smtClean="0"/>
              <a:t>计算</a:t>
            </a:r>
            <a:r>
              <a:rPr lang="zh-CN" altLang="en-US" dirty="0" smtClean="0"/>
              <a:t>平均</a:t>
            </a:r>
            <a:r>
              <a:rPr lang="zh-CN" altLang="zh-CN" dirty="0" smtClean="0"/>
              <a:t>成绩</a:t>
            </a:r>
            <a:endParaRPr lang="zh-CN" altLang="en-US" dirty="0"/>
          </a:p>
        </p:txBody>
      </p:sp>
      <p:sp>
        <p:nvSpPr>
          <p:cNvPr id="8" name="内容占位符 7"/>
          <p:cNvSpPr>
            <a:spLocks noGrp="1"/>
          </p:cNvSpPr>
          <p:nvPr>
            <p:ph idx="1"/>
          </p:nvPr>
        </p:nvSpPr>
        <p:spPr>
          <a:xfrm>
            <a:off x="457200" y="1419622"/>
            <a:ext cx="4686667" cy="2736304"/>
          </a:xfrm>
        </p:spPr>
        <p:txBody>
          <a:bodyPr/>
          <a:lstStyle/>
          <a:p>
            <a:r>
              <a:rPr lang="zh-CN" altLang="zh-CN" dirty="0"/>
              <a:t>根据给出的一组学生的</a:t>
            </a:r>
            <a:r>
              <a:rPr lang="en-US" altLang="zh-CN" dirty="0"/>
              <a:t>3</a:t>
            </a:r>
            <a:r>
              <a:rPr lang="zh-CN" altLang="zh-CN" dirty="0"/>
              <a:t>门课成绩信息，编写函数计算每个学生的平均成绩，返回平均成绩最高和最低两位学生的</a:t>
            </a:r>
            <a:r>
              <a:rPr lang="zh-CN" altLang="zh-CN" dirty="0" smtClean="0"/>
              <a:t>姓名</a:t>
            </a:r>
            <a:r>
              <a:rPr lang="zh-CN" altLang="en-US" dirty="0" smtClean="0"/>
              <a:t>。</a:t>
            </a:r>
            <a:endParaRPr lang="en-US" altLang="zh-CN" dirty="0" smtClean="0"/>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38</a:t>
            </a:fld>
            <a:endParaRPr lang="zh-CN" altLang="en-US" dirty="0"/>
          </a:p>
        </p:txBody>
      </p:sp>
      <p:pic>
        <p:nvPicPr>
          <p:cNvPr id="2050" name="Picture 2" descr="score 的图像结果"/>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1834" y="1707654"/>
            <a:ext cx="2876550" cy="16287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3698270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p:txBody>
          <a:bodyPr/>
          <a:lstStyle/>
          <a:p>
            <a:fld id="{D18B1CCC-5B4E-41DC-9FD8-30B8F0069F97}" type="slidenum">
              <a:rPr lang="zh-CN" altLang="en-US" smtClean="0"/>
              <a:pPr/>
              <a:t>39</a:t>
            </a:fld>
            <a:endParaRPr lang="zh-CN" altLang="en-US" dirty="0"/>
          </a:p>
        </p:txBody>
      </p:sp>
      <p:grpSp>
        <p:nvGrpSpPr>
          <p:cNvPr id="5" name="组合 4"/>
          <p:cNvGrpSpPr/>
          <p:nvPr/>
        </p:nvGrpSpPr>
        <p:grpSpPr>
          <a:xfrm>
            <a:off x="179512" y="357504"/>
            <a:ext cx="8892480" cy="4446494"/>
            <a:chOff x="-4529962" y="555968"/>
            <a:chExt cx="9113629" cy="5246863"/>
          </a:xfrm>
        </p:grpSpPr>
        <p:sp>
          <p:nvSpPr>
            <p:cNvPr id="6" name="任意多边形 5"/>
            <p:cNvSpPr/>
            <p:nvPr/>
          </p:nvSpPr>
          <p:spPr>
            <a:xfrm>
              <a:off x="-4529962" y="555968"/>
              <a:ext cx="9113629" cy="5246863"/>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altLang="zh-CN" dirty="0" smtClean="0">
                <a:solidFill>
                  <a:schemeClr val="accent2">
                    <a:lumMod val="75000"/>
                  </a:schemeClr>
                </a:solidFill>
              </a:endParaRPr>
            </a:p>
            <a:p>
              <a:pPr>
                <a:lnSpc>
                  <a:spcPct val="90000"/>
                </a:lnSpc>
              </a:pPr>
              <a:r>
                <a:rPr lang="en-US" altLang="zh-CN" i="1" dirty="0" smtClean="0">
                  <a:solidFill>
                    <a:schemeClr val="bg1">
                      <a:lumMod val="75000"/>
                    </a:schemeClr>
                  </a:solidFill>
                </a:rPr>
                <a:t># </a:t>
              </a:r>
              <a:r>
                <a:rPr lang="en-US" altLang="zh-CN" i="1" dirty="0">
                  <a:solidFill>
                    <a:schemeClr val="bg1">
                      <a:lumMod val="75000"/>
                    </a:schemeClr>
                  </a:solidFill>
                </a:rPr>
                <a:t>prog6-3.py</a:t>
              </a:r>
              <a:endParaRPr lang="zh-CN" altLang="zh-CN" i="1" dirty="0">
                <a:solidFill>
                  <a:schemeClr val="bg1">
                    <a:lumMod val="75000"/>
                  </a:schemeClr>
                </a:solidFill>
              </a:endParaRPr>
            </a:p>
            <a:p>
              <a:pPr>
                <a:lnSpc>
                  <a:spcPct val="90000"/>
                </a:lnSpc>
              </a:pPr>
              <a:r>
                <a:rPr lang="en-US" altLang="zh-CN" dirty="0">
                  <a:solidFill>
                    <a:schemeClr val="accent6"/>
                  </a:solidFill>
                </a:rPr>
                <a:t>def</a:t>
              </a:r>
              <a:r>
                <a:rPr lang="en-US" altLang="zh-CN" dirty="0"/>
                <a:t> </a:t>
              </a:r>
              <a:r>
                <a:rPr lang="en-US" altLang="zh-CN" dirty="0">
                  <a:solidFill>
                    <a:srgbClr val="0070C0"/>
                  </a:solidFill>
                </a:rPr>
                <a:t>search</a:t>
              </a:r>
              <a:r>
                <a:rPr lang="en-US" altLang="zh-CN" dirty="0"/>
                <a:t>(scores):</a:t>
              </a:r>
              <a:endParaRPr lang="zh-CN" altLang="zh-CN" dirty="0"/>
            </a:p>
            <a:p>
              <a:pPr>
                <a:lnSpc>
                  <a:spcPct val="90000"/>
                </a:lnSpc>
              </a:pPr>
              <a:r>
                <a:rPr lang="en-US" altLang="zh-CN" dirty="0"/>
                <a:t>     </a:t>
              </a:r>
              <a:r>
                <a:rPr lang="en-US" altLang="zh-CN" dirty="0" err="1"/>
                <a:t>maxScore</a:t>
              </a:r>
              <a:r>
                <a:rPr lang="en-US" altLang="zh-CN" dirty="0"/>
                <a:t> = 0</a:t>
              </a:r>
              <a:endParaRPr lang="zh-CN" altLang="zh-CN" dirty="0"/>
            </a:p>
            <a:p>
              <a:pPr>
                <a:lnSpc>
                  <a:spcPct val="90000"/>
                </a:lnSpc>
              </a:pPr>
              <a:r>
                <a:rPr lang="en-US" altLang="zh-CN" dirty="0"/>
                <a:t>     </a:t>
              </a:r>
              <a:r>
                <a:rPr lang="en-US" altLang="zh-CN" dirty="0" err="1"/>
                <a:t>minScore</a:t>
              </a:r>
              <a:r>
                <a:rPr lang="en-US" altLang="zh-CN" dirty="0"/>
                <a:t> = 100</a:t>
              </a:r>
              <a:endParaRPr lang="zh-CN" altLang="zh-CN" dirty="0"/>
            </a:p>
            <a:p>
              <a:pPr>
                <a:lnSpc>
                  <a:spcPct val="90000"/>
                </a:lnSpc>
              </a:pPr>
              <a:r>
                <a:rPr lang="en-US" altLang="zh-CN" dirty="0"/>
                <a:t>     </a:t>
              </a:r>
              <a:r>
                <a:rPr lang="en-US" altLang="zh-CN" dirty="0">
                  <a:solidFill>
                    <a:schemeClr val="accent6"/>
                  </a:solidFill>
                </a:rPr>
                <a:t>for</a:t>
              </a:r>
              <a:r>
                <a:rPr lang="en-US" altLang="zh-CN" dirty="0"/>
                <a:t> k, v </a:t>
              </a:r>
              <a:r>
                <a:rPr lang="en-US" altLang="zh-CN" dirty="0">
                  <a:solidFill>
                    <a:schemeClr val="accent6"/>
                  </a:solidFill>
                </a:rPr>
                <a:t>in</a:t>
              </a:r>
              <a:r>
                <a:rPr lang="en-US" altLang="zh-CN" dirty="0"/>
                <a:t> </a:t>
              </a:r>
              <a:r>
                <a:rPr lang="en-US" altLang="zh-CN" dirty="0" err="1"/>
                <a:t>scores.items</a:t>
              </a:r>
              <a:r>
                <a:rPr lang="en-US" altLang="zh-CN" dirty="0"/>
                <a:t>():</a:t>
              </a:r>
              <a:endParaRPr lang="zh-CN" altLang="zh-CN" dirty="0"/>
            </a:p>
            <a:p>
              <a:pPr>
                <a:lnSpc>
                  <a:spcPct val="90000"/>
                </a:lnSpc>
              </a:pPr>
              <a:r>
                <a:rPr lang="en-US" altLang="zh-CN" dirty="0"/>
                <a:t>         </a:t>
              </a:r>
              <a:r>
                <a:rPr lang="en-US" altLang="zh-CN" dirty="0" err="1"/>
                <a:t>aveg</a:t>
              </a:r>
              <a:r>
                <a:rPr lang="en-US" altLang="zh-CN" dirty="0"/>
                <a:t> = (scores[k][0] + scores[k][1] + scores[k][2]) // 3</a:t>
              </a:r>
              <a:endParaRPr lang="zh-CN" altLang="zh-CN" dirty="0"/>
            </a:p>
            <a:p>
              <a:pPr>
                <a:lnSpc>
                  <a:spcPct val="90000"/>
                </a:lnSpc>
              </a:pPr>
              <a:r>
                <a:rPr lang="en-US" altLang="zh-CN" dirty="0"/>
                <a:t>         </a:t>
              </a:r>
              <a:r>
                <a:rPr lang="en-US" altLang="zh-CN" dirty="0">
                  <a:solidFill>
                    <a:schemeClr val="accent6"/>
                  </a:solidFill>
                </a:rPr>
                <a:t>if</a:t>
              </a:r>
              <a:r>
                <a:rPr lang="en-US" altLang="zh-CN" dirty="0"/>
                <a:t> </a:t>
              </a:r>
              <a:r>
                <a:rPr lang="en-US" altLang="zh-CN" dirty="0" err="1"/>
                <a:t>aveg</a:t>
              </a:r>
              <a:r>
                <a:rPr lang="en-US" altLang="zh-CN" dirty="0"/>
                <a:t> &gt;= </a:t>
              </a:r>
              <a:r>
                <a:rPr lang="en-US" altLang="zh-CN" dirty="0" err="1"/>
                <a:t>maxScore</a:t>
              </a:r>
              <a:r>
                <a:rPr lang="en-US" altLang="zh-CN" dirty="0"/>
                <a:t>:</a:t>
              </a:r>
              <a:endParaRPr lang="zh-CN" altLang="zh-CN" dirty="0"/>
            </a:p>
            <a:p>
              <a:pPr>
                <a:lnSpc>
                  <a:spcPct val="90000"/>
                </a:lnSpc>
              </a:pPr>
              <a:r>
                <a:rPr lang="en-US" altLang="zh-CN" dirty="0"/>
                <a:t>             </a:t>
              </a:r>
              <a:r>
                <a:rPr lang="en-US" altLang="zh-CN" dirty="0" err="1"/>
                <a:t>maxScore</a:t>
              </a:r>
              <a:r>
                <a:rPr lang="en-US" altLang="zh-CN" dirty="0"/>
                <a:t> = </a:t>
              </a:r>
              <a:r>
                <a:rPr lang="en-US" altLang="zh-CN" dirty="0" err="1"/>
                <a:t>aveg</a:t>
              </a:r>
              <a:endParaRPr lang="zh-CN" altLang="zh-CN" dirty="0"/>
            </a:p>
            <a:p>
              <a:pPr>
                <a:lnSpc>
                  <a:spcPct val="90000"/>
                </a:lnSpc>
              </a:pPr>
              <a:r>
                <a:rPr lang="en-US" altLang="zh-CN" dirty="0"/>
                <a:t>             </a:t>
              </a:r>
              <a:r>
                <a:rPr lang="en-US" altLang="zh-CN" dirty="0" err="1"/>
                <a:t>maxName</a:t>
              </a:r>
              <a:r>
                <a:rPr lang="en-US" altLang="zh-CN" dirty="0"/>
                <a:t> = k</a:t>
              </a:r>
              <a:endParaRPr lang="zh-CN" altLang="zh-CN" dirty="0"/>
            </a:p>
            <a:p>
              <a:pPr>
                <a:lnSpc>
                  <a:spcPct val="90000"/>
                </a:lnSpc>
              </a:pPr>
              <a:r>
                <a:rPr lang="en-US" altLang="zh-CN" dirty="0"/>
                <a:t>         </a:t>
              </a:r>
              <a:r>
                <a:rPr lang="en-US" altLang="zh-CN" dirty="0">
                  <a:solidFill>
                    <a:schemeClr val="accent6"/>
                  </a:solidFill>
                </a:rPr>
                <a:t>if</a:t>
              </a:r>
              <a:r>
                <a:rPr lang="en-US" altLang="zh-CN" b="1" dirty="0"/>
                <a:t> </a:t>
              </a:r>
              <a:r>
                <a:rPr lang="en-US" altLang="zh-CN" dirty="0" err="1"/>
                <a:t>aveg</a:t>
              </a:r>
              <a:r>
                <a:rPr lang="en-US" altLang="zh-CN" dirty="0"/>
                <a:t> &lt;= </a:t>
              </a:r>
              <a:r>
                <a:rPr lang="en-US" altLang="zh-CN" dirty="0" err="1"/>
                <a:t>minScore</a:t>
              </a:r>
              <a:r>
                <a:rPr lang="en-US" altLang="zh-CN" dirty="0"/>
                <a:t>:</a:t>
              </a:r>
              <a:endParaRPr lang="zh-CN" altLang="zh-CN" dirty="0"/>
            </a:p>
            <a:p>
              <a:pPr>
                <a:lnSpc>
                  <a:spcPct val="90000"/>
                </a:lnSpc>
              </a:pPr>
              <a:r>
                <a:rPr lang="en-US" altLang="zh-CN" dirty="0"/>
                <a:t>             </a:t>
              </a:r>
              <a:r>
                <a:rPr lang="en-US" altLang="zh-CN" dirty="0" err="1"/>
                <a:t>minScore</a:t>
              </a:r>
              <a:r>
                <a:rPr lang="en-US" altLang="zh-CN" dirty="0"/>
                <a:t> = </a:t>
              </a:r>
              <a:r>
                <a:rPr lang="en-US" altLang="zh-CN" dirty="0" err="1"/>
                <a:t>aveg</a:t>
              </a:r>
              <a:endParaRPr lang="zh-CN" altLang="zh-CN" dirty="0"/>
            </a:p>
            <a:p>
              <a:pPr>
                <a:lnSpc>
                  <a:spcPct val="90000"/>
                </a:lnSpc>
              </a:pPr>
              <a:r>
                <a:rPr lang="en-US" altLang="zh-CN" dirty="0"/>
                <a:t>             </a:t>
              </a:r>
              <a:r>
                <a:rPr lang="en-US" altLang="zh-CN" dirty="0" err="1"/>
                <a:t>minName</a:t>
              </a:r>
              <a:r>
                <a:rPr lang="en-US" altLang="zh-CN" dirty="0"/>
                <a:t> = k</a:t>
              </a:r>
              <a:endParaRPr lang="zh-CN" altLang="zh-CN" dirty="0"/>
            </a:p>
            <a:p>
              <a:pPr>
                <a:lnSpc>
                  <a:spcPct val="90000"/>
                </a:lnSpc>
              </a:pPr>
              <a:r>
                <a:rPr lang="en-US" altLang="zh-CN" dirty="0"/>
                <a:t>     </a:t>
              </a:r>
              <a:r>
                <a:rPr lang="en-US" altLang="zh-CN" dirty="0">
                  <a:solidFill>
                    <a:schemeClr val="accent6"/>
                  </a:solidFill>
                </a:rPr>
                <a:t>return</a:t>
              </a:r>
              <a:r>
                <a:rPr lang="en-US" altLang="zh-CN" dirty="0"/>
                <a:t> </a:t>
              </a:r>
              <a:r>
                <a:rPr lang="en-US" altLang="zh-CN" dirty="0" err="1"/>
                <a:t>maxName</a:t>
              </a:r>
              <a:r>
                <a:rPr lang="en-US" altLang="zh-CN" dirty="0"/>
                <a:t>, </a:t>
              </a:r>
              <a:r>
                <a:rPr lang="en-US" altLang="zh-CN" dirty="0" err="1" smtClean="0"/>
                <a:t>minName</a:t>
              </a:r>
              <a:r>
                <a:rPr lang="en-US" altLang="zh-CN" dirty="0" smtClean="0"/>
                <a:t>    </a:t>
              </a:r>
              <a:endParaRPr lang="zh-CN" altLang="zh-CN" dirty="0"/>
            </a:p>
            <a:p>
              <a:pPr>
                <a:lnSpc>
                  <a:spcPct val="90000"/>
                </a:lnSpc>
              </a:pPr>
              <a:r>
                <a:rPr lang="en-US" altLang="zh-CN" dirty="0">
                  <a:solidFill>
                    <a:schemeClr val="accent6"/>
                  </a:solidFill>
                </a:rPr>
                <a:t>if</a:t>
              </a:r>
              <a:r>
                <a:rPr lang="en-US" altLang="zh-CN" dirty="0"/>
                <a:t> __name__ == </a:t>
              </a:r>
              <a:r>
                <a:rPr lang="en-US" altLang="zh-CN" dirty="0">
                  <a:solidFill>
                    <a:schemeClr val="accent3"/>
                  </a:solidFill>
                </a:rPr>
                <a:t>"__main__"</a:t>
              </a:r>
              <a:r>
                <a:rPr lang="en-US" altLang="zh-CN" dirty="0"/>
                <a:t>:</a:t>
              </a:r>
              <a:endParaRPr lang="zh-CN" altLang="zh-CN" dirty="0"/>
            </a:p>
            <a:p>
              <a:pPr>
                <a:lnSpc>
                  <a:spcPct val="90000"/>
                </a:lnSpc>
              </a:pPr>
              <a:r>
                <a:rPr lang="en-US" altLang="zh-CN" dirty="0"/>
                <a:t> </a:t>
              </a:r>
              <a:r>
                <a:rPr lang="en-US" altLang="zh-CN" dirty="0" smtClean="0"/>
                <a:t>   </a:t>
              </a:r>
              <a:r>
                <a:rPr lang="en-US" altLang="zh-CN" dirty="0" err="1" smtClean="0"/>
                <a:t>dictScores</a:t>
              </a:r>
              <a:r>
                <a:rPr lang="en-US" altLang="zh-CN" dirty="0" smtClean="0"/>
                <a:t> </a:t>
              </a:r>
              <a:r>
                <a:rPr lang="en-US" altLang="zh-CN" dirty="0"/>
                <a:t>= {</a:t>
              </a:r>
              <a:r>
                <a:rPr lang="en-US" altLang="zh-CN" dirty="0">
                  <a:solidFill>
                    <a:schemeClr val="accent3"/>
                  </a:solidFill>
                </a:rPr>
                <a:t>'Jerry'</a:t>
              </a:r>
              <a:r>
                <a:rPr lang="en-US" altLang="zh-CN" dirty="0"/>
                <a:t> : [87, 85, 91], </a:t>
              </a:r>
              <a:r>
                <a:rPr lang="en-US" altLang="zh-CN" dirty="0">
                  <a:solidFill>
                    <a:schemeClr val="accent3"/>
                  </a:solidFill>
                </a:rPr>
                <a:t>'Mary'</a:t>
              </a:r>
              <a:r>
                <a:rPr lang="en-US" altLang="zh-CN" dirty="0"/>
                <a:t>: [76, 83, 88], </a:t>
              </a:r>
              <a:r>
                <a:rPr lang="en-US" altLang="zh-CN" dirty="0">
                  <a:solidFill>
                    <a:schemeClr val="accent3"/>
                  </a:solidFill>
                </a:rPr>
                <a:t>'Tim'</a:t>
              </a:r>
              <a:r>
                <a:rPr lang="en-US" altLang="zh-CN" dirty="0"/>
                <a:t>: [97, 95,89], </a:t>
              </a:r>
              <a:r>
                <a:rPr lang="en-US" altLang="zh-CN" dirty="0">
                  <a:solidFill>
                    <a:schemeClr val="accent3"/>
                  </a:solidFill>
                </a:rPr>
                <a:t>'John'</a:t>
              </a:r>
              <a:r>
                <a:rPr lang="en-US" altLang="zh-CN" dirty="0"/>
                <a:t> : [77, 83, 81]}</a:t>
              </a:r>
              <a:endParaRPr lang="zh-CN" altLang="zh-CN" dirty="0"/>
            </a:p>
            <a:p>
              <a:pPr>
                <a:lnSpc>
                  <a:spcPct val="90000"/>
                </a:lnSpc>
              </a:pPr>
              <a:r>
                <a:rPr lang="en-US" altLang="zh-CN" dirty="0" smtClean="0"/>
                <a:t>    </a:t>
              </a:r>
              <a:r>
                <a:rPr lang="en-US" altLang="zh-CN" dirty="0" err="1" smtClean="0"/>
                <a:t>maxName</a:t>
              </a:r>
              <a:r>
                <a:rPr lang="en-US" altLang="zh-CN" dirty="0"/>
                <a:t>, </a:t>
              </a:r>
              <a:r>
                <a:rPr lang="en-US" altLang="zh-CN" dirty="0" err="1"/>
                <a:t>minName</a:t>
              </a:r>
              <a:r>
                <a:rPr lang="en-US" altLang="zh-CN" dirty="0"/>
                <a:t> = search(</a:t>
              </a:r>
              <a:r>
                <a:rPr lang="en-US" altLang="zh-CN" dirty="0" err="1"/>
                <a:t>dictScores</a:t>
              </a:r>
              <a:r>
                <a:rPr lang="en-US" altLang="zh-CN" dirty="0"/>
                <a:t>)</a:t>
              </a:r>
              <a:endParaRPr lang="zh-CN" altLang="zh-CN" dirty="0"/>
            </a:p>
            <a:p>
              <a:pPr>
                <a:lnSpc>
                  <a:spcPct val="90000"/>
                </a:lnSpc>
              </a:pPr>
              <a:r>
                <a:rPr lang="en-US" altLang="zh-CN" dirty="0" smtClean="0">
                  <a:solidFill>
                    <a:srgbClr val="7030A0"/>
                  </a:solidFill>
                </a:rPr>
                <a:t>    print</a:t>
              </a:r>
              <a:r>
                <a:rPr lang="en-US" altLang="zh-CN" dirty="0"/>
                <a:t>(</a:t>
              </a:r>
              <a:r>
                <a:rPr lang="en-US" altLang="zh-CN" dirty="0">
                  <a:solidFill>
                    <a:schemeClr val="accent3"/>
                  </a:solidFill>
                </a:rPr>
                <a:t>'{0} got the first place, {1} got the </a:t>
              </a:r>
              <a:r>
                <a:rPr lang="en-US" altLang="zh-CN" dirty="0" err="1">
                  <a:solidFill>
                    <a:schemeClr val="accent3"/>
                  </a:solidFill>
                </a:rPr>
                <a:t>last.'</a:t>
              </a:r>
              <a:r>
                <a:rPr lang="en-US" altLang="zh-CN" dirty="0" err="1"/>
                <a:t>.format</a:t>
              </a:r>
              <a:r>
                <a:rPr lang="en-US" altLang="zh-CN" dirty="0"/>
                <a:t>(</a:t>
              </a:r>
              <a:r>
                <a:rPr lang="en-US" altLang="zh-CN" dirty="0" err="1"/>
                <a:t>maxName</a:t>
              </a:r>
              <a:r>
                <a:rPr lang="en-US" altLang="zh-CN" dirty="0"/>
                <a:t>, </a:t>
              </a:r>
              <a:r>
                <a:rPr lang="en-US" altLang="zh-CN" dirty="0" err="1"/>
                <a:t>minName</a:t>
              </a:r>
              <a:r>
                <a:rPr lang="en-US" altLang="zh-CN" dirty="0"/>
                <a:t>))</a:t>
              </a:r>
              <a:endParaRPr lang="zh-CN" altLang="zh-CN" dirty="0"/>
            </a:p>
          </p:txBody>
        </p:sp>
        <p:sp>
          <p:nvSpPr>
            <p:cNvPr id="7" name="椭圆形标注 6"/>
            <p:cNvSpPr/>
            <p:nvPr/>
          </p:nvSpPr>
          <p:spPr>
            <a:xfrm>
              <a:off x="-4456163" y="555968"/>
              <a:ext cx="712460" cy="318635"/>
            </a:xfrm>
            <a:prstGeom prst="wedgeEllipseCallout">
              <a:avLst/>
            </a:prstGeom>
            <a:ln w="19050">
              <a:solidFill>
                <a:schemeClr val="accent1"/>
              </a:solidFill>
            </a:ln>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b="1" dirty="0">
                  <a:solidFill>
                    <a:schemeClr val="accent1"/>
                  </a:solidFill>
                </a:rPr>
                <a:t>F</a:t>
              </a:r>
              <a:r>
                <a:rPr lang="en-US" altLang="zh-CN" sz="600" dirty="0">
                  <a:solidFill>
                    <a:schemeClr val="accent1"/>
                  </a:solidFill>
                </a:rPr>
                <a:t>ile</a:t>
              </a:r>
              <a:endParaRPr lang="zh-CN" altLang="en-US" sz="600" dirty="0">
                <a:solidFill>
                  <a:schemeClr val="accent1"/>
                </a:solidFill>
              </a:endParaRPr>
            </a:p>
          </p:txBody>
        </p:sp>
      </p:grpSp>
      <p:sp>
        <p:nvSpPr>
          <p:cNvPr id="8" name="Text Box 4"/>
          <p:cNvSpPr txBox="1">
            <a:spLocks noChangeArrowheads="1"/>
          </p:cNvSpPr>
          <p:nvPr/>
        </p:nvSpPr>
        <p:spPr bwMode="auto">
          <a:xfrm>
            <a:off x="4427984" y="2724463"/>
            <a:ext cx="3528392" cy="615553"/>
          </a:xfrm>
          <a:prstGeom prst="rect">
            <a:avLst/>
          </a:prstGeom>
          <a:ln>
            <a:headEnd/>
            <a:tailEnd/>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wrap="square">
            <a:spAutoFit/>
          </a:bodyPr>
          <a:lstStyle>
            <a:lvl1pPr>
              <a:spcBef>
                <a:spcPct val="20000"/>
              </a:spcBef>
              <a:buChar char="•"/>
              <a:defRPr sz="3200">
                <a:solidFill>
                  <a:schemeClr val="tx2"/>
                </a:solidFill>
                <a:latin typeface="Arial" charset="0"/>
                <a:ea typeface="Arial Unicode MS" pitchFamily="34" charset="-122"/>
                <a:cs typeface="Arial Unicode MS" pitchFamily="34" charset="-122"/>
              </a:defRPr>
            </a:lvl1pPr>
            <a:lvl2pPr marL="742950" indent="-285750">
              <a:spcBef>
                <a:spcPct val="20000"/>
              </a:spcBef>
              <a:buChar char="–"/>
              <a:defRPr sz="3200">
                <a:solidFill>
                  <a:schemeClr val="tx2"/>
                </a:solidFill>
                <a:latin typeface="Arial" charset="0"/>
                <a:ea typeface="Arial Unicode MS" pitchFamily="34" charset="-122"/>
                <a:cs typeface="Arial Unicode MS" pitchFamily="34" charset="-122"/>
              </a:defRPr>
            </a:lvl2pPr>
            <a:lvl3pPr marL="1143000" indent="-228600">
              <a:spcBef>
                <a:spcPct val="20000"/>
              </a:spcBef>
              <a:buChar char="•"/>
              <a:defRPr sz="3200">
                <a:solidFill>
                  <a:schemeClr val="tx2"/>
                </a:solidFill>
                <a:latin typeface="Arial" charset="0"/>
                <a:ea typeface="Arial Unicode MS" pitchFamily="34" charset="-122"/>
                <a:cs typeface="Arial Unicode MS" pitchFamily="34" charset="-122"/>
              </a:defRPr>
            </a:lvl3pPr>
            <a:lvl4pPr marL="1600200" indent="-228600">
              <a:spcBef>
                <a:spcPct val="20000"/>
              </a:spcBef>
              <a:buChar char="–"/>
              <a:defRPr sz="3200">
                <a:solidFill>
                  <a:schemeClr val="tx2"/>
                </a:solidFill>
                <a:latin typeface="Arial" charset="0"/>
                <a:ea typeface="Arial Unicode MS" pitchFamily="34" charset="-122"/>
                <a:cs typeface="Arial Unicode MS" pitchFamily="34" charset="-122"/>
              </a:defRPr>
            </a:lvl4pPr>
            <a:lvl5pPr marL="2057400" indent="-228600">
              <a:spcBef>
                <a:spcPct val="20000"/>
              </a:spcBef>
              <a:buChar char="»"/>
              <a:defRPr sz="3200">
                <a:solidFill>
                  <a:schemeClr val="tx2"/>
                </a:solidFill>
                <a:latin typeface="Arial" charset="0"/>
                <a:ea typeface="Arial Unicode MS" pitchFamily="34" charset="-122"/>
                <a:cs typeface="Arial Unicode MS" pitchFamily="34" charset="-122"/>
              </a:defRPr>
            </a:lvl5pPr>
            <a:lvl6pPr marL="2514600" indent="-228600" eaLnBrk="0" fontAlgn="base" hangingPunct="0">
              <a:spcBef>
                <a:spcPct val="20000"/>
              </a:spcBef>
              <a:spcAft>
                <a:spcPct val="0"/>
              </a:spcAft>
              <a:buChar char="»"/>
              <a:defRPr sz="3200">
                <a:solidFill>
                  <a:schemeClr val="tx2"/>
                </a:solidFill>
                <a:latin typeface="Arial" charset="0"/>
                <a:ea typeface="Arial Unicode MS" pitchFamily="34" charset="-122"/>
                <a:cs typeface="Arial Unicode MS" pitchFamily="34" charset="-122"/>
              </a:defRPr>
            </a:lvl6pPr>
            <a:lvl7pPr marL="2971800" indent="-228600" eaLnBrk="0" fontAlgn="base" hangingPunct="0">
              <a:spcBef>
                <a:spcPct val="20000"/>
              </a:spcBef>
              <a:spcAft>
                <a:spcPct val="0"/>
              </a:spcAft>
              <a:buChar char="»"/>
              <a:defRPr sz="3200">
                <a:solidFill>
                  <a:schemeClr val="tx2"/>
                </a:solidFill>
                <a:latin typeface="Arial" charset="0"/>
                <a:ea typeface="Arial Unicode MS" pitchFamily="34" charset="-122"/>
                <a:cs typeface="Arial Unicode MS" pitchFamily="34" charset="-122"/>
              </a:defRPr>
            </a:lvl7pPr>
            <a:lvl8pPr marL="3429000" indent="-228600" eaLnBrk="0" fontAlgn="base" hangingPunct="0">
              <a:spcBef>
                <a:spcPct val="20000"/>
              </a:spcBef>
              <a:spcAft>
                <a:spcPct val="0"/>
              </a:spcAft>
              <a:buChar char="»"/>
              <a:defRPr sz="3200">
                <a:solidFill>
                  <a:schemeClr val="tx2"/>
                </a:solidFill>
                <a:latin typeface="Arial" charset="0"/>
                <a:ea typeface="Arial Unicode MS" pitchFamily="34" charset="-122"/>
                <a:cs typeface="Arial Unicode MS" pitchFamily="34" charset="-122"/>
              </a:defRPr>
            </a:lvl8pPr>
            <a:lvl9pPr marL="3886200" indent="-228600" eaLnBrk="0" fontAlgn="base" hangingPunct="0">
              <a:spcBef>
                <a:spcPct val="20000"/>
              </a:spcBef>
              <a:spcAft>
                <a:spcPct val="0"/>
              </a:spcAft>
              <a:buChar char="»"/>
              <a:defRPr sz="3200">
                <a:solidFill>
                  <a:schemeClr val="tx2"/>
                </a:solidFill>
                <a:latin typeface="Arial" charset="0"/>
                <a:ea typeface="Arial Unicode MS" pitchFamily="34" charset="-122"/>
                <a:cs typeface="Arial Unicode MS" pitchFamily="34" charset="-122"/>
              </a:defRPr>
            </a:lvl9pPr>
          </a:lstStyle>
          <a:p>
            <a:pPr lvl="0">
              <a:spcBef>
                <a:spcPct val="0"/>
              </a:spcBef>
              <a:buNone/>
            </a:pPr>
            <a:r>
              <a:rPr lang="en-US" altLang="zh-CN" sz="1800" u="sng" dirty="0">
                <a:solidFill>
                  <a:prstClr val="black"/>
                </a:solidFill>
                <a:latin typeface="Calibri"/>
                <a:ea typeface="宋体" charset="-122"/>
                <a:cs typeface="+mn-cs"/>
              </a:rPr>
              <a:t>Output</a:t>
            </a:r>
            <a:r>
              <a:rPr lang="en-US" altLang="zh-CN" sz="1800" dirty="0">
                <a:solidFill>
                  <a:prstClr val="black"/>
                </a:solidFill>
                <a:latin typeface="Calibri"/>
                <a:ea typeface="宋体" charset="-122"/>
                <a:cs typeface="+mn-cs"/>
              </a:rPr>
              <a:t>:</a:t>
            </a:r>
          </a:p>
          <a:p>
            <a:pPr lvl="0">
              <a:spcBef>
                <a:spcPts val="0"/>
              </a:spcBef>
              <a:buNone/>
            </a:pPr>
            <a:r>
              <a:rPr lang="en-US" altLang="zh-CN" sz="1600" dirty="0" smtClean="0">
                <a:solidFill>
                  <a:srgbClr val="0070C0"/>
                </a:solidFill>
                <a:latin typeface="Calibri"/>
                <a:ea typeface="宋体" panose="02010600030101010101" pitchFamily="2" charset="-122"/>
                <a:cs typeface="+mn-cs"/>
              </a:rPr>
              <a:t>Tim got the first place, John got the last.</a:t>
            </a:r>
            <a:endParaRPr lang="en-US" altLang="zh-CN" sz="1600" dirty="0">
              <a:solidFill>
                <a:srgbClr val="0070C0"/>
              </a:solidFill>
              <a:latin typeface="Calibri"/>
              <a:ea typeface="宋体" panose="02010600030101010101" pitchFamily="2" charset="-122"/>
              <a:cs typeface="+mn-cs"/>
            </a:endParaRPr>
          </a:p>
        </p:txBody>
      </p:sp>
    </p:spTree>
    <p:extLst>
      <p:ext uri="{BB962C8B-B14F-4D97-AF65-F5344CB8AC3E}">
        <p14:creationId xmlns:p14="http://schemas.microsoft.com/office/powerpoint/2010/main" val="43956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函数</a:t>
            </a:r>
            <a:endParaRPr lang="zh-CN" altLang="en-US" dirty="0"/>
          </a:p>
        </p:txBody>
      </p:sp>
      <p:sp>
        <p:nvSpPr>
          <p:cNvPr id="2" name="灯片编号占位符 1"/>
          <p:cNvSpPr>
            <a:spLocks noGrp="1"/>
          </p:cNvSpPr>
          <p:nvPr>
            <p:ph type="sldNum" sz="quarter" idx="4"/>
          </p:nvPr>
        </p:nvSpPr>
        <p:spPr/>
        <p:txBody>
          <a:bodyPr/>
          <a:lstStyle/>
          <a:p>
            <a:fld id="{D18B1CCC-5B4E-41DC-9FD8-30B8F0069F97}" type="slidenum">
              <a:rPr lang="zh-CN" altLang="en-US" smtClean="0"/>
              <a:pPr/>
              <a:t>4</a:t>
            </a:fld>
            <a:endParaRPr lang="zh-CN" altLang="en-US" dirty="0"/>
          </a:p>
        </p:txBody>
      </p:sp>
      <p:sp>
        <p:nvSpPr>
          <p:cNvPr id="3" name="内容占位符 2"/>
          <p:cNvSpPr>
            <a:spLocks noGrp="1"/>
          </p:cNvSpPr>
          <p:nvPr>
            <p:ph idx="1"/>
          </p:nvPr>
        </p:nvSpPr>
        <p:spPr/>
        <p:txBody>
          <a:bodyPr>
            <a:normAutofit fontScale="92500" lnSpcReduction="20000"/>
          </a:bodyPr>
          <a:lstStyle/>
          <a:p>
            <a:r>
              <a:rPr lang="zh-CN" altLang="zh-CN" dirty="0"/>
              <a:t>函数是一个独立的代码</a:t>
            </a:r>
            <a:r>
              <a:rPr lang="zh-CN" altLang="zh-CN" dirty="0" smtClean="0"/>
              <a:t>块</a:t>
            </a:r>
            <a:endParaRPr lang="en-US" altLang="zh-CN" dirty="0" smtClean="0"/>
          </a:p>
          <a:p>
            <a:r>
              <a:rPr lang="zh-CN" altLang="zh-CN" dirty="0" smtClean="0"/>
              <a:t>在</a:t>
            </a:r>
            <a:r>
              <a:rPr lang="zh-CN" altLang="zh-CN" dirty="0"/>
              <a:t>解决大规模问题时采用“模块化”策略，将一个大而复杂的原始任务分解为多个较简单的子任务，再为每个简单的子任务设计</a:t>
            </a:r>
            <a:r>
              <a:rPr lang="zh-CN" altLang="zh-CN" dirty="0" smtClean="0"/>
              <a:t>算法</a:t>
            </a:r>
            <a:endParaRPr lang="en-US" altLang="zh-CN" dirty="0" smtClean="0"/>
          </a:p>
          <a:p>
            <a:r>
              <a:rPr lang="zh-CN" altLang="zh-CN" dirty="0" smtClean="0"/>
              <a:t>将</a:t>
            </a:r>
            <a:r>
              <a:rPr lang="zh-CN" altLang="zh-CN" dirty="0"/>
              <a:t>描述其算法的一组语句封装为一个独立代码块，为每个独立代码块定义一个名字以及能与其他独立代码块通信的接口，这种独立的代码块定义就是函数。</a:t>
            </a:r>
            <a:endParaRPr lang="zh-CN" altLang="en-US" dirty="0"/>
          </a:p>
        </p:txBody>
      </p:sp>
    </p:spTree>
    <p:extLst>
      <p:ext uri="{BB962C8B-B14F-4D97-AF65-F5344CB8AC3E}">
        <p14:creationId xmlns:p14="http://schemas.microsoft.com/office/powerpoint/2010/main" val="198158789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Lambda</a:t>
            </a:r>
            <a:r>
              <a:rPr lang="zh-CN" altLang="en-US" dirty="0" smtClean="0"/>
              <a:t>函数</a:t>
            </a:r>
            <a:endParaRPr lang="zh-CN" altLang="en-US" dirty="0"/>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40</a:t>
            </a:fld>
            <a:endParaRPr lang="zh-CN" altLang="en-US" dirty="0"/>
          </a:p>
        </p:txBody>
      </p:sp>
      <p:grpSp>
        <p:nvGrpSpPr>
          <p:cNvPr id="18" name="组合 17"/>
          <p:cNvGrpSpPr/>
          <p:nvPr/>
        </p:nvGrpSpPr>
        <p:grpSpPr>
          <a:xfrm>
            <a:off x="4029240" y="1131590"/>
            <a:ext cx="4643219" cy="3106096"/>
            <a:chOff x="3241149" y="1491630"/>
            <a:chExt cx="867689" cy="1607139"/>
          </a:xfrm>
        </p:grpSpPr>
        <p:sp>
          <p:nvSpPr>
            <p:cNvPr id="7" name="TextBox 4"/>
            <p:cNvSpPr txBox="1"/>
            <p:nvPr/>
          </p:nvSpPr>
          <p:spPr>
            <a:xfrm>
              <a:off x="3250453" y="1491630"/>
              <a:ext cx="858385" cy="326644"/>
            </a:xfrm>
            <a:prstGeom prst="rect">
              <a:avLst/>
            </a:prstGeom>
            <a:solidFill>
              <a:sysClr val="window" lastClr="FFFFFF">
                <a:lumMod val="95000"/>
              </a:sysClr>
            </a:solidFill>
            <a:ln>
              <a:solidFill>
                <a:sysClr val="windowText" lastClr="000000"/>
              </a:solidFill>
              <a:prstDash val="dash"/>
            </a:ln>
          </p:spPr>
          <p:txBody>
            <a:bodyPr wrap="square" lIns="36000" tIns="0" rIns="36000" bIns="0" rtlCol="0">
              <a:spAutoFit/>
            </a:bodyPr>
            <a:lstStyle/>
            <a:p>
              <a:pPr fontAlgn="base">
                <a:spcAft>
                  <a:spcPts val="0"/>
                </a:spcAft>
              </a:pPr>
              <a:r>
                <a:rPr lang="en-US" b="1" dirty="0">
                  <a:solidFill>
                    <a:srgbClr val="000000"/>
                  </a:solidFill>
                  <a:effectLst/>
                  <a:latin typeface="Consolas" panose="020B0609020204030204" pitchFamily="49" charset="0"/>
                  <a:ea typeface="Dotum"/>
                  <a:cs typeface="宋体" panose="02010600030101010101" pitchFamily="2" charset="-122"/>
                </a:rPr>
                <a:t>def </a:t>
              </a:r>
              <a:r>
                <a:rPr lang="en-US" b="1" dirty="0" err="1">
                  <a:solidFill>
                    <a:srgbClr val="C00000"/>
                  </a:solidFill>
                  <a:effectLst/>
                  <a:latin typeface="Consolas" panose="020B0609020204030204" pitchFamily="49" charset="0"/>
                  <a:ea typeface="Dotum"/>
                  <a:cs typeface="宋体" panose="02010600030101010101" pitchFamily="2" charset="-122"/>
                </a:rPr>
                <a:t>my_add</a:t>
              </a:r>
              <a:r>
                <a:rPr lang="en-US" b="1" dirty="0">
                  <a:solidFill>
                    <a:srgbClr val="000000"/>
                  </a:solidFill>
                  <a:effectLst/>
                  <a:latin typeface="Consolas" panose="020B0609020204030204" pitchFamily="49" charset="0"/>
                  <a:ea typeface="Dotum"/>
                  <a:cs typeface="宋体" panose="02010600030101010101" pitchFamily="2" charset="-122"/>
                </a:rPr>
                <a:t>(</a:t>
              </a:r>
              <a:r>
                <a:rPr lang="en-US" b="1" dirty="0">
                  <a:solidFill>
                    <a:srgbClr val="FFC000"/>
                  </a:solidFill>
                  <a:effectLst/>
                  <a:latin typeface="Consolas" panose="020B0609020204030204" pitchFamily="49" charset="0"/>
                  <a:ea typeface="Dotum"/>
                  <a:cs typeface="宋体" panose="02010600030101010101" pitchFamily="2" charset="-122"/>
                </a:rPr>
                <a:t>x, y</a:t>
              </a:r>
              <a:r>
                <a:rPr lang="en-US" b="1" dirty="0">
                  <a:solidFill>
                    <a:srgbClr val="000000"/>
                  </a:solidFill>
                  <a:effectLst/>
                  <a:latin typeface="Consolas" panose="020B0609020204030204" pitchFamily="49" charset="0"/>
                  <a:ea typeface="Dotum"/>
                  <a:cs typeface="宋体" panose="02010600030101010101" pitchFamily="2" charset="-122"/>
                </a:rPr>
                <a:t>) : </a:t>
              </a:r>
              <a:r>
                <a:rPr lang="en-US" b="1" dirty="0">
                  <a:solidFill>
                    <a:srgbClr val="273114"/>
                  </a:solidFill>
                  <a:effectLst/>
                  <a:latin typeface="Consolas" panose="020B0609020204030204" pitchFamily="49" charset="0"/>
                  <a:ea typeface="Dotum"/>
                  <a:cs typeface="宋体" panose="02010600030101010101" pitchFamily="2" charset="-122"/>
                </a:rPr>
                <a:t>return x + y</a:t>
              </a:r>
              <a:endParaRPr lang="zh-CN" sz="3200" dirty="0">
                <a:effectLst/>
                <a:latin typeface="宋体" panose="02010600030101010101" pitchFamily="2" charset="-122"/>
                <a:ea typeface="宋体" panose="02010600030101010101" pitchFamily="2" charset="-122"/>
                <a:cs typeface="宋体" panose="02010600030101010101" pitchFamily="2" charset="-122"/>
              </a:endParaRPr>
            </a:p>
          </p:txBody>
        </p:sp>
        <p:cxnSp>
          <p:nvCxnSpPr>
            <p:cNvPr id="8" name="直接箭头连接符 7"/>
            <p:cNvCxnSpPr/>
            <p:nvPr/>
          </p:nvCxnSpPr>
          <p:spPr>
            <a:xfrm>
              <a:off x="3571333" y="1733192"/>
              <a:ext cx="0" cy="204969"/>
            </a:xfrm>
            <a:prstGeom prst="straightConnector1">
              <a:avLst/>
            </a:prstGeom>
            <a:noFill/>
            <a:ln w="9525" cap="flat" cmpd="sng" algn="ctr">
              <a:solidFill>
                <a:srgbClr val="4F81BD">
                  <a:shade val="95000"/>
                  <a:satMod val="105000"/>
                </a:srgbClr>
              </a:solidFill>
              <a:prstDash val="solid"/>
              <a:tailEnd type="triangle" w="sm" len="sm"/>
            </a:ln>
            <a:effectLst/>
          </p:spPr>
        </p:cxnSp>
        <p:cxnSp>
          <p:nvCxnSpPr>
            <p:cNvPr id="9" name="直接箭头连接符 8"/>
            <p:cNvCxnSpPr/>
            <p:nvPr/>
          </p:nvCxnSpPr>
          <p:spPr>
            <a:xfrm flipH="1">
              <a:off x="3827003" y="1743877"/>
              <a:ext cx="94587" cy="194284"/>
            </a:xfrm>
            <a:prstGeom prst="straightConnector1">
              <a:avLst/>
            </a:prstGeom>
            <a:noFill/>
            <a:ln w="9525" cap="flat" cmpd="sng" algn="ctr">
              <a:solidFill>
                <a:srgbClr val="4F81BD">
                  <a:shade val="95000"/>
                  <a:satMod val="105000"/>
                </a:srgbClr>
              </a:solidFill>
              <a:prstDash val="solid"/>
              <a:tailEnd type="triangle" w="sm" len="sm"/>
            </a:ln>
            <a:effectLst/>
          </p:spPr>
        </p:cxnSp>
        <p:cxnSp>
          <p:nvCxnSpPr>
            <p:cNvPr id="10" name="直接连接符 9"/>
            <p:cNvCxnSpPr/>
            <p:nvPr/>
          </p:nvCxnSpPr>
          <p:spPr>
            <a:xfrm>
              <a:off x="3721526" y="1743260"/>
              <a:ext cx="309499" cy="0"/>
            </a:xfrm>
            <a:prstGeom prst="line">
              <a:avLst/>
            </a:prstGeom>
            <a:noFill/>
            <a:ln w="9525" cap="flat" cmpd="sng" algn="ctr">
              <a:solidFill>
                <a:srgbClr val="4F81BD">
                  <a:shade val="95000"/>
                  <a:satMod val="105000"/>
                </a:srgbClr>
              </a:solidFill>
              <a:prstDash val="solid"/>
            </a:ln>
            <a:effectLst/>
          </p:spPr>
        </p:cxnSp>
        <p:cxnSp>
          <p:nvCxnSpPr>
            <p:cNvPr id="11" name="直接连接符 10"/>
            <p:cNvCxnSpPr/>
            <p:nvPr/>
          </p:nvCxnSpPr>
          <p:spPr>
            <a:xfrm>
              <a:off x="3517508" y="1732176"/>
              <a:ext cx="127892" cy="0"/>
            </a:xfrm>
            <a:prstGeom prst="line">
              <a:avLst/>
            </a:prstGeom>
            <a:noFill/>
            <a:ln w="9525" cap="flat" cmpd="sng" algn="ctr">
              <a:solidFill>
                <a:srgbClr val="4F81BD">
                  <a:shade val="95000"/>
                  <a:satMod val="105000"/>
                </a:srgbClr>
              </a:solidFill>
              <a:prstDash val="solid"/>
            </a:ln>
            <a:effectLst/>
          </p:spPr>
        </p:cxnSp>
        <p:sp>
          <p:nvSpPr>
            <p:cNvPr id="12" name="TextBox 10"/>
            <p:cNvSpPr txBox="1"/>
            <p:nvPr/>
          </p:nvSpPr>
          <p:spPr>
            <a:xfrm>
              <a:off x="3241149" y="2405646"/>
              <a:ext cx="865363" cy="163322"/>
            </a:xfrm>
            <a:prstGeom prst="rect">
              <a:avLst/>
            </a:prstGeom>
            <a:solidFill>
              <a:sysClr val="window" lastClr="FFFFFF">
                <a:lumMod val="95000"/>
              </a:sysClr>
            </a:solidFill>
            <a:ln>
              <a:solidFill>
                <a:sysClr val="windowText" lastClr="000000"/>
              </a:solidFill>
              <a:prstDash val="dash"/>
            </a:ln>
          </p:spPr>
          <p:txBody>
            <a:bodyPr wrap="square" lIns="36000" tIns="0" rIns="36000" bIns="0" rtlCol="0">
              <a:spAutoFit/>
            </a:bodyPr>
            <a:lstStyle/>
            <a:p>
              <a:pPr algn="just" fontAlgn="base">
                <a:spcAft>
                  <a:spcPts val="0"/>
                </a:spcAft>
              </a:pPr>
              <a:r>
                <a:rPr lang="en-US" b="1">
                  <a:solidFill>
                    <a:srgbClr val="C00000"/>
                  </a:solidFill>
                  <a:effectLst/>
                  <a:latin typeface="Consolas" panose="020B0609020204030204" pitchFamily="49" charset="0"/>
                  <a:ea typeface="Dotum"/>
                  <a:cs typeface="宋体" panose="02010600030101010101" pitchFamily="2" charset="-122"/>
                </a:rPr>
                <a:t>my_add = </a:t>
              </a:r>
              <a:r>
                <a:rPr lang="en-US" b="1">
                  <a:solidFill>
                    <a:srgbClr val="000000"/>
                  </a:solidFill>
                  <a:effectLst/>
                  <a:latin typeface="Consolas" panose="020B0609020204030204" pitchFamily="49" charset="0"/>
                  <a:ea typeface="Dotum"/>
                  <a:cs typeface="宋体" panose="02010600030101010101" pitchFamily="2" charset="-122"/>
                </a:rPr>
                <a:t>lambda </a:t>
              </a:r>
              <a:r>
                <a:rPr lang="en-US" b="1">
                  <a:solidFill>
                    <a:srgbClr val="FFC000"/>
                  </a:solidFill>
                  <a:effectLst/>
                  <a:latin typeface="Consolas" panose="020B0609020204030204" pitchFamily="49" charset="0"/>
                  <a:ea typeface="Dotum"/>
                  <a:cs typeface="宋体" panose="02010600030101010101" pitchFamily="2" charset="-122"/>
                </a:rPr>
                <a:t>x, y</a:t>
              </a:r>
              <a:r>
                <a:rPr lang="en-US" b="1">
                  <a:solidFill>
                    <a:srgbClr val="000000"/>
                  </a:solidFill>
                  <a:effectLst/>
                  <a:latin typeface="Consolas" panose="020B0609020204030204" pitchFamily="49" charset="0"/>
                  <a:ea typeface="Dotum"/>
                  <a:cs typeface="宋体" panose="02010600030101010101" pitchFamily="2" charset="-122"/>
                </a:rPr>
                <a:t> :  </a:t>
              </a:r>
              <a:r>
                <a:rPr lang="en-US" b="1">
                  <a:solidFill>
                    <a:srgbClr val="273114"/>
                  </a:solidFill>
                  <a:effectLst/>
                  <a:latin typeface="Consolas" panose="020B0609020204030204" pitchFamily="49" charset="0"/>
                  <a:ea typeface="Dotum"/>
                  <a:cs typeface="宋体" panose="02010600030101010101" pitchFamily="2" charset="-122"/>
                </a:rPr>
                <a:t>x + y</a:t>
              </a:r>
              <a:endParaRPr lang="zh-CN" sz="3200">
                <a:effectLst/>
                <a:latin typeface="宋体" panose="02010600030101010101" pitchFamily="2" charset="-122"/>
                <a:ea typeface="宋体" panose="02010600030101010101" pitchFamily="2" charset="-122"/>
                <a:cs typeface="宋体" panose="02010600030101010101" pitchFamily="2" charset="-122"/>
              </a:endParaRPr>
            </a:p>
          </p:txBody>
        </p:sp>
        <p:cxnSp>
          <p:nvCxnSpPr>
            <p:cNvPr id="13" name="直接连接符 12"/>
            <p:cNvCxnSpPr/>
            <p:nvPr/>
          </p:nvCxnSpPr>
          <p:spPr>
            <a:xfrm>
              <a:off x="3331875" y="1732176"/>
              <a:ext cx="166260" cy="0"/>
            </a:xfrm>
            <a:prstGeom prst="line">
              <a:avLst/>
            </a:prstGeom>
            <a:noFill/>
            <a:ln w="9525" cap="flat" cmpd="sng" algn="ctr">
              <a:solidFill>
                <a:srgbClr val="4F81BD">
                  <a:shade val="95000"/>
                  <a:satMod val="105000"/>
                </a:srgbClr>
              </a:solidFill>
              <a:prstDash val="solid"/>
            </a:ln>
            <a:effectLst/>
          </p:spPr>
        </p:cxnSp>
        <p:cxnSp>
          <p:nvCxnSpPr>
            <p:cNvPr id="14" name="直接箭头连接符 13"/>
            <p:cNvCxnSpPr/>
            <p:nvPr/>
          </p:nvCxnSpPr>
          <p:spPr>
            <a:xfrm flipH="1">
              <a:off x="3331875" y="1743260"/>
              <a:ext cx="147880" cy="662386"/>
            </a:xfrm>
            <a:prstGeom prst="straightConnector1">
              <a:avLst/>
            </a:prstGeom>
            <a:noFill/>
            <a:ln w="9525" cap="flat" cmpd="sng" algn="ctr">
              <a:solidFill>
                <a:srgbClr val="4F81BD">
                  <a:shade val="95000"/>
                  <a:satMod val="105000"/>
                </a:srgbClr>
              </a:solidFill>
              <a:prstDash val="solid"/>
              <a:headEnd type="none"/>
              <a:tailEnd type="triangle" w="sm" len="sm"/>
            </a:ln>
            <a:effectLst/>
          </p:spPr>
        </p:cxnSp>
        <p:sp>
          <p:nvSpPr>
            <p:cNvPr id="15" name="TextBox 13"/>
            <p:cNvSpPr txBox="1"/>
            <p:nvPr/>
          </p:nvSpPr>
          <p:spPr>
            <a:xfrm>
              <a:off x="3245806" y="1938161"/>
              <a:ext cx="858381" cy="218499"/>
            </a:xfrm>
            <a:prstGeom prst="rect">
              <a:avLst/>
            </a:prstGeom>
            <a:solidFill>
              <a:sysClr val="window" lastClr="FFFFFF">
                <a:lumMod val="95000"/>
              </a:sysClr>
            </a:solidFill>
            <a:ln>
              <a:solidFill>
                <a:sysClr val="windowText" lastClr="000000"/>
              </a:solidFill>
              <a:prstDash val="dash"/>
            </a:ln>
          </p:spPr>
          <p:txBody>
            <a:bodyPr wrap="square" lIns="36000" tIns="0" rIns="36000" bIns="0" rtlCol="0">
              <a:noAutofit/>
            </a:bodyPr>
            <a:lstStyle/>
            <a:p>
              <a:pPr fontAlgn="base">
                <a:spcAft>
                  <a:spcPts val="0"/>
                </a:spcAft>
              </a:pPr>
              <a:r>
                <a:rPr lang="en-US" b="1" dirty="0">
                  <a:solidFill>
                    <a:srgbClr val="000000"/>
                  </a:solidFill>
                  <a:effectLst/>
                  <a:latin typeface="Consolas" panose="020B0609020204030204" pitchFamily="49" charset="0"/>
                  <a:ea typeface="Dotum"/>
                  <a:cs typeface="宋体" panose="02010600030101010101" pitchFamily="2" charset="-122"/>
                </a:rPr>
                <a:t>lambda     </a:t>
              </a:r>
              <a:r>
                <a:rPr lang="en-US" b="1" dirty="0">
                  <a:solidFill>
                    <a:srgbClr val="FFC000"/>
                  </a:solidFill>
                  <a:effectLst/>
                  <a:latin typeface="Consolas" panose="020B0609020204030204" pitchFamily="49" charset="0"/>
                  <a:ea typeface="Dotum"/>
                  <a:cs typeface="宋体" panose="02010600030101010101" pitchFamily="2" charset="-122"/>
                </a:rPr>
                <a:t>x, y</a:t>
              </a:r>
              <a:r>
                <a:rPr lang="en-US" b="1" dirty="0">
                  <a:solidFill>
                    <a:srgbClr val="000000"/>
                  </a:solidFill>
                  <a:effectLst/>
                  <a:latin typeface="Consolas" panose="020B0609020204030204" pitchFamily="49" charset="0"/>
                  <a:ea typeface="Dotum"/>
                  <a:cs typeface="宋体" panose="02010600030101010101" pitchFamily="2" charset="-122"/>
                </a:rPr>
                <a:t>  :  </a:t>
              </a:r>
              <a:r>
                <a:rPr lang="en-US" b="1" dirty="0">
                  <a:solidFill>
                    <a:srgbClr val="273114"/>
                  </a:solidFill>
                  <a:effectLst/>
                  <a:latin typeface="Consolas" panose="020B0609020204030204" pitchFamily="49" charset="0"/>
                  <a:ea typeface="Dotum"/>
                  <a:cs typeface="宋体" panose="02010600030101010101" pitchFamily="2" charset="-122"/>
                </a:rPr>
                <a:t>x + y</a:t>
              </a:r>
              <a:endParaRPr lang="zh-CN" sz="32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6" name="TextBox 15"/>
            <p:cNvSpPr txBox="1"/>
            <p:nvPr/>
          </p:nvSpPr>
          <p:spPr>
            <a:xfrm>
              <a:off x="3243475" y="2771488"/>
              <a:ext cx="862926" cy="327281"/>
            </a:xfrm>
            <a:prstGeom prst="rect">
              <a:avLst/>
            </a:prstGeom>
            <a:solidFill>
              <a:sysClr val="window" lastClr="FFFFFF">
                <a:lumMod val="95000"/>
              </a:sysClr>
            </a:solidFill>
            <a:ln>
              <a:solidFill>
                <a:sysClr val="windowText" lastClr="000000"/>
              </a:solidFill>
              <a:prstDash val="dash"/>
            </a:ln>
          </p:spPr>
          <p:txBody>
            <a:bodyPr wrap="square" lIns="36000" tIns="0" rIns="36000" bIns="0" rtlCol="0">
              <a:noAutofit/>
            </a:bodyPr>
            <a:lstStyle/>
            <a:p>
              <a:pPr fontAlgn="base">
                <a:spcAft>
                  <a:spcPts val="0"/>
                </a:spcAft>
              </a:pPr>
              <a:r>
                <a:rPr lang="en-US" b="1">
                  <a:solidFill>
                    <a:srgbClr val="C00000"/>
                  </a:solidFill>
                  <a:effectLst/>
                  <a:latin typeface="Consolas" panose="020B0609020204030204" pitchFamily="49" charset="0"/>
                  <a:ea typeface="Dotum"/>
                  <a:cs typeface="宋体" panose="02010600030101010101" pitchFamily="2" charset="-122"/>
                </a:rPr>
                <a:t>&gt;&gt;&gt; my_add(3, 5)</a:t>
              </a:r>
              <a:endParaRPr lang="zh-CN" sz="3200">
                <a:effectLst/>
                <a:latin typeface="宋体" panose="02010600030101010101" pitchFamily="2" charset="-122"/>
                <a:ea typeface="宋体" panose="02010600030101010101" pitchFamily="2" charset="-122"/>
                <a:cs typeface="宋体" panose="02010600030101010101" pitchFamily="2" charset="-122"/>
              </a:endParaRPr>
            </a:p>
            <a:p>
              <a:pPr fontAlgn="base">
                <a:spcAft>
                  <a:spcPts val="0"/>
                </a:spcAft>
              </a:pPr>
              <a:r>
                <a:rPr lang="en-US" b="1">
                  <a:solidFill>
                    <a:srgbClr val="707070"/>
                  </a:solidFill>
                  <a:effectLst/>
                  <a:latin typeface="Consolas" panose="020B0609020204030204" pitchFamily="49" charset="0"/>
                  <a:ea typeface="Dotum"/>
                  <a:cs typeface="宋体" panose="02010600030101010101" pitchFamily="2" charset="-122"/>
                </a:rPr>
                <a:t>8</a:t>
              </a:r>
              <a:endParaRPr lang="zh-CN" sz="3200">
                <a:effectLst/>
                <a:latin typeface="宋体" panose="02010600030101010101" pitchFamily="2" charset="-122"/>
                <a:ea typeface="宋体" panose="02010600030101010101" pitchFamily="2" charset="-122"/>
                <a:cs typeface="宋体" panose="02010600030101010101" pitchFamily="2" charset="-122"/>
              </a:endParaRPr>
            </a:p>
          </p:txBody>
        </p:sp>
      </p:grpSp>
      <p:sp>
        <p:nvSpPr>
          <p:cNvPr id="19" name="矩形 18"/>
          <p:cNvSpPr/>
          <p:nvPr/>
        </p:nvSpPr>
        <p:spPr>
          <a:xfrm>
            <a:off x="498209" y="1098145"/>
            <a:ext cx="3174141" cy="2705283"/>
          </a:xfrm>
          <a:prstGeom prst="rect">
            <a:avLst/>
          </a:prstGeom>
          <a:solidFill>
            <a:schemeClr val="tx2">
              <a:lumMod val="20000"/>
              <a:lumOff val="80000"/>
            </a:schemeClr>
          </a:solidFill>
          <a:effectLst>
            <a:outerShdw blurRad="50800" dist="38100" dir="2700000" algn="tl" rotWithShape="0">
              <a:prstClr val="black">
                <a:alpha val="40000"/>
              </a:prstClr>
            </a:outerShdw>
          </a:effectLst>
        </p:spPr>
        <p:txBody>
          <a:bodyPr wrap="square" tIns="46800" bIns="72000">
            <a:spAutoFit/>
          </a:bodyPr>
          <a:lstStyle/>
          <a:p>
            <a:r>
              <a:rPr lang="en-US" altLang="zh-CN" sz="2400" dirty="0">
                <a:latin typeface="微软雅黑 Light" panose="020B0502040204020203" pitchFamily="34" charset="-122"/>
                <a:ea typeface="微软雅黑 Light" panose="020B0502040204020203" pitchFamily="34" charset="-122"/>
              </a:rPr>
              <a:t>lambda</a:t>
            </a:r>
            <a:r>
              <a:rPr lang="zh-CN" altLang="en-US" sz="2400" dirty="0">
                <a:latin typeface="微软雅黑 Light" panose="020B0502040204020203" pitchFamily="34" charset="-122"/>
                <a:ea typeface="微软雅黑 Light" panose="020B0502040204020203" pitchFamily="34" charset="-122"/>
              </a:rPr>
              <a:t>函数又称为匿名函数，即没有具体的函数</a:t>
            </a:r>
            <a:r>
              <a:rPr lang="zh-CN" altLang="en-US" sz="2400" dirty="0" smtClean="0">
                <a:latin typeface="微软雅黑 Light" panose="020B0502040204020203" pitchFamily="34" charset="-122"/>
                <a:ea typeface="微软雅黑 Light" panose="020B0502040204020203" pitchFamily="34" charset="-122"/>
              </a:rPr>
              <a:t>名</a:t>
            </a:r>
            <a:endParaRPr lang="en-US" altLang="zh-CN" sz="2400" dirty="0" smtClean="0">
              <a:latin typeface="微软雅黑 Light" panose="020B0502040204020203" pitchFamily="34" charset="-122"/>
              <a:ea typeface="微软雅黑 Light" panose="020B0502040204020203" pitchFamily="34" charset="-122"/>
            </a:endParaRPr>
          </a:p>
          <a:p>
            <a:r>
              <a:rPr lang="en-US" altLang="zh-CN" sz="2400" dirty="0" smtClean="0">
                <a:latin typeface="微软雅黑 Light" panose="020B0502040204020203" pitchFamily="34" charset="-122"/>
                <a:ea typeface="微软雅黑 Light" panose="020B0502040204020203" pitchFamily="34" charset="-122"/>
              </a:rPr>
              <a:t>lambda</a:t>
            </a:r>
            <a:r>
              <a:rPr lang="zh-CN" altLang="en-US" sz="2400" dirty="0">
                <a:latin typeface="微软雅黑 Light" panose="020B0502040204020203" pitchFamily="34" charset="-122"/>
                <a:ea typeface="微软雅黑 Light" panose="020B0502040204020203" pitchFamily="34" charset="-122"/>
              </a:rPr>
              <a:t>函数的目的是让用户快速地定义单行函数</a:t>
            </a:r>
            <a:r>
              <a:rPr lang="en-US" altLang="zh-CN" sz="2400" dirty="0">
                <a:latin typeface="微软雅黑 Light" panose="020B0502040204020203" pitchFamily="34" charset="-122"/>
                <a:ea typeface="微软雅黑 Light" panose="020B0502040204020203" pitchFamily="34" charset="-122"/>
              </a:rPr>
              <a:t>,</a:t>
            </a:r>
            <a:r>
              <a:rPr lang="zh-CN" altLang="en-US" sz="2400" dirty="0">
                <a:latin typeface="微软雅黑 Light" panose="020B0502040204020203" pitchFamily="34" charset="-122"/>
                <a:ea typeface="微软雅黑 Light" panose="020B0502040204020203" pitchFamily="34" charset="-122"/>
              </a:rPr>
              <a:t>简化用户使用函数的过程。</a:t>
            </a:r>
          </a:p>
        </p:txBody>
      </p:sp>
    </p:spTree>
    <p:extLst>
      <p:ext uri="{BB962C8B-B14F-4D97-AF65-F5344CB8AC3E}">
        <p14:creationId xmlns:p14="http://schemas.microsoft.com/office/powerpoint/2010/main" val="383773404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gn="l"/>
            <a:r>
              <a:rPr lang="zh-CN" altLang="zh-CN" dirty="0"/>
              <a:t>例</a:t>
            </a:r>
            <a:r>
              <a:rPr lang="en-US" altLang="zh-CN" dirty="0"/>
              <a:t>6.3  </a:t>
            </a:r>
            <a:r>
              <a:rPr lang="zh-CN" altLang="zh-CN" dirty="0"/>
              <a:t>编写函数计算</a:t>
            </a:r>
            <a:r>
              <a:rPr lang="zh-CN" altLang="en-US" dirty="0"/>
              <a:t>平均</a:t>
            </a:r>
            <a:r>
              <a:rPr lang="zh-CN" altLang="zh-CN" dirty="0" smtClean="0"/>
              <a:t>成绩</a:t>
            </a:r>
            <a:r>
              <a:rPr lang="en-US" altLang="zh-CN" dirty="0" smtClean="0"/>
              <a:t>——</a:t>
            </a:r>
            <a:r>
              <a:rPr lang="en-US" altLang="zh-CN" dirty="0" err="1" smtClean="0"/>
              <a:t>lamba</a:t>
            </a:r>
            <a:r>
              <a:rPr lang="zh-CN" altLang="en-US" dirty="0" smtClean="0"/>
              <a:t>函数</a:t>
            </a:r>
            <a:endParaRPr lang="zh-CN" altLang="en-US" dirty="0"/>
          </a:p>
        </p:txBody>
      </p:sp>
      <p:sp>
        <p:nvSpPr>
          <p:cNvPr id="2" name="灯片编号占位符 1"/>
          <p:cNvSpPr>
            <a:spLocks noGrp="1"/>
          </p:cNvSpPr>
          <p:nvPr>
            <p:ph type="sldNum" sz="quarter" idx="4"/>
          </p:nvPr>
        </p:nvSpPr>
        <p:spPr/>
        <p:txBody>
          <a:bodyPr/>
          <a:lstStyle/>
          <a:p>
            <a:fld id="{D18B1CCC-5B4E-41DC-9FD8-30B8F0069F97}" type="slidenum">
              <a:rPr lang="zh-CN" altLang="en-US" smtClean="0"/>
              <a:pPr/>
              <a:t>41</a:t>
            </a:fld>
            <a:endParaRPr lang="zh-CN" altLang="en-US" dirty="0"/>
          </a:p>
        </p:txBody>
      </p:sp>
      <p:grpSp>
        <p:nvGrpSpPr>
          <p:cNvPr id="5" name="组合 4"/>
          <p:cNvGrpSpPr/>
          <p:nvPr/>
        </p:nvGrpSpPr>
        <p:grpSpPr>
          <a:xfrm>
            <a:off x="1475616" y="1275606"/>
            <a:ext cx="6912768" cy="1967843"/>
            <a:chOff x="857350" y="1095976"/>
            <a:chExt cx="7084684" cy="2322054"/>
          </a:xfrm>
        </p:grpSpPr>
        <p:sp>
          <p:nvSpPr>
            <p:cNvPr id="6" name="任意多边形 5"/>
            <p:cNvSpPr/>
            <p:nvPr/>
          </p:nvSpPr>
          <p:spPr>
            <a:xfrm>
              <a:off x="857350" y="1123856"/>
              <a:ext cx="7084684" cy="2294174"/>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r>
                <a:rPr lang="en-US" altLang="zh-CN" sz="2400" dirty="0">
                  <a:solidFill>
                    <a:schemeClr val="accent6"/>
                  </a:solidFill>
                </a:rPr>
                <a:t>def</a:t>
              </a:r>
              <a:r>
                <a:rPr lang="en-US" altLang="zh-CN" sz="2400" dirty="0"/>
                <a:t> </a:t>
              </a:r>
              <a:r>
                <a:rPr lang="en-US" altLang="zh-CN" sz="2400" dirty="0">
                  <a:solidFill>
                    <a:srgbClr val="0070C0"/>
                  </a:solidFill>
                </a:rPr>
                <a:t>search</a:t>
              </a:r>
              <a:r>
                <a:rPr lang="en-US" altLang="zh-CN" sz="2400" dirty="0"/>
                <a:t>(scores):</a:t>
              </a:r>
            </a:p>
            <a:p>
              <a:r>
                <a:rPr lang="en-US" altLang="zh-CN" sz="2400" dirty="0"/>
                <a:t>     t = </a:t>
              </a:r>
              <a:r>
                <a:rPr lang="en-US" altLang="zh-CN" sz="2400" dirty="0">
                  <a:solidFill>
                    <a:srgbClr val="7030A0"/>
                  </a:solidFill>
                </a:rPr>
                <a:t>sorted</a:t>
              </a:r>
              <a:r>
                <a:rPr lang="en-US" altLang="zh-CN" sz="2400" dirty="0"/>
                <a:t>(</a:t>
              </a:r>
              <a:r>
                <a:rPr lang="en-US" altLang="zh-CN" sz="2400" dirty="0" err="1"/>
                <a:t>scores.items</a:t>
              </a:r>
              <a:r>
                <a:rPr lang="en-US" altLang="zh-CN" sz="2400" dirty="0"/>
                <a:t>(), key = </a:t>
              </a:r>
              <a:r>
                <a:rPr lang="en-US" altLang="zh-CN" sz="2400" dirty="0">
                  <a:solidFill>
                    <a:schemeClr val="accent6"/>
                  </a:solidFill>
                </a:rPr>
                <a:t>lambda</a:t>
              </a:r>
              <a:r>
                <a:rPr lang="en-US" altLang="zh-CN" sz="2400" dirty="0"/>
                <a:t> d : (d[1][0] + </a:t>
              </a:r>
              <a:r>
                <a:rPr lang="en-US" altLang="zh-CN" sz="2400" dirty="0" smtClean="0"/>
                <a:t>   	d[1</a:t>
              </a:r>
              <a:r>
                <a:rPr lang="en-US" altLang="zh-CN" sz="2400" dirty="0"/>
                <a:t>][1] + d[1][2]) // 3)</a:t>
              </a:r>
            </a:p>
            <a:p>
              <a:r>
                <a:rPr lang="en-US" altLang="zh-CN" sz="2400" dirty="0"/>
                <a:t>     </a:t>
              </a:r>
              <a:r>
                <a:rPr lang="en-US" altLang="zh-CN" sz="2400" dirty="0">
                  <a:solidFill>
                    <a:schemeClr val="accent6"/>
                  </a:solidFill>
                </a:rPr>
                <a:t>return</a:t>
              </a:r>
              <a:r>
                <a:rPr lang="en-US" altLang="zh-CN" sz="2400" dirty="0"/>
                <a:t> t[</a:t>
              </a:r>
              <a:r>
                <a:rPr lang="en-US" altLang="zh-CN" sz="2400" dirty="0" err="1">
                  <a:solidFill>
                    <a:srgbClr val="7030A0"/>
                  </a:solidFill>
                </a:rPr>
                <a:t>len</a:t>
              </a:r>
              <a:r>
                <a:rPr lang="en-US" altLang="zh-CN" sz="2400" dirty="0"/>
                <a:t>(t)-1</a:t>
              </a:r>
              <a:r>
                <a:rPr lang="en-US" altLang="zh-CN" sz="2400" dirty="0" smtClean="0"/>
                <a:t>][0], </a:t>
              </a:r>
              <a:r>
                <a:rPr lang="en-US" altLang="zh-CN" sz="2400" dirty="0"/>
                <a:t>t[0][0]</a:t>
              </a:r>
            </a:p>
          </p:txBody>
        </p:sp>
        <p:sp>
          <p:nvSpPr>
            <p:cNvPr id="7" name="椭圆形标注 6"/>
            <p:cNvSpPr/>
            <p:nvPr/>
          </p:nvSpPr>
          <p:spPr>
            <a:xfrm>
              <a:off x="1004947" y="1095976"/>
              <a:ext cx="712460" cy="339123"/>
            </a:xfrm>
            <a:prstGeom prst="wedgeEllipseCallout">
              <a:avLst/>
            </a:prstGeom>
            <a:ln w="19050">
              <a:solidFill>
                <a:schemeClr val="accent1"/>
              </a:solidFill>
            </a:ln>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b="1" dirty="0">
                  <a:solidFill>
                    <a:schemeClr val="accent1"/>
                  </a:solidFill>
                </a:rPr>
                <a:t>F</a:t>
              </a:r>
              <a:r>
                <a:rPr lang="en-US" altLang="zh-CN" sz="600" dirty="0">
                  <a:solidFill>
                    <a:schemeClr val="accent1"/>
                  </a:solidFill>
                </a:rPr>
                <a:t>ile</a:t>
              </a:r>
              <a:endParaRPr lang="zh-CN" altLang="en-US" sz="600" dirty="0">
                <a:solidFill>
                  <a:schemeClr val="accent1"/>
                </a:solidFill>
              </a:endParaRPr>
            </a:p>
          </p:txBody>
        </p:sp>
      </p:grpSp>
      <p:sp>
        <p:nvSpPr>
          <p:cNvPr id="10" name="矩形 9"/>
          <p:cNvSpPr/>
          <p:nvPr/>
        </p:nvSpPr>
        <p:spPr>
          <a:xfrm>
            <a:off x="1403648" y="3435846"/>
            <a:ext cx="7200800" cy="858624"/>
          </a:xfrm>
          <a:prstGeom prst="rect">
            <a:avLst/>
          </a:prstGeom>
          <a:solidFill>
            <a:schemeClr val="tx2">
              <a:lumMod val="20000"/>
              <a:lumOff val="80000"/>
            </a:schemeClr>
          </a:solidFill>
          <a:effectLst>
            <a:outerShdw blurRad="50800" dist="38100" dir="2700000" algn="tl" rotWithShape="0">
              <a:prstClr val="black">
                <a:alpha val="40000"/>
              </a:prstClr>
            </a:outerShdw>
          </a:effectLst>
        </p:spPr>
        <p:txBody>
          <a:bodyPr wrap="square" tIns="46800" bIns="72000">
            <a:spAutoFit/>
          </a:bodyPr>
          <a:lstStyle/>
          <a:p>
            <a:r>
              <a:rPr lang="zh-CN" altLang="en-US" sz="2400" dirty="0" smtClean="0">
                <a:latin typeface="微软雅黑 Light" panose="020B0502040204020203" pitchFamily="34" charset="-122"/>
                <a:ea typeface="微软雅黑 Light" panose="020B0502040204020203" pitchFamily="34" charset="-122"/>
              </a:rPr>
              <a:t>使用</a:t>
            </a:r>
            <a:r>
              <a:rPr lang="en-US" altLang="zh-CN" sz="2400" dirty="0" smtClean="0">
                <a:latin typeface="微软雅黑 Light" panose="020B0502040204020203" pitchFamily="34" charset="-122"/>
                <a:ea typeface="微软雅黑 Light" panose="020B0502040204020203" pitchFamily="34" charset="-122"/>
              </a:rPr>
              <a:t>lambda</a:t>
            </a:r>
            <a:r>
              <a:rPr lang="zh-CN" altLang="en-US" sz="2400" dirty="0" smtClean="0">
                <a:latin typeface="微软雅黑 Light" panose="020B0502040204020203" pitchFamily="34" charset="-122"/>
                <a:ea typeface="微软雅黑 Light" panose="020B0502040204020203" pitchFamily="34" charset="-122"/>
              </a:rPr>
              <a:t>函数确定了排序函数</a:t>
            </a:r>
            <a:r>
              <a:rPr lang="en-US" altLang="zh-CN" sz="2400" dirty="0" smtClean="0">
                <a:latin typeface="微软雅黑 Light" panose="020B0502040204020203" pitchFamily="34" charset="-122"/>
                <a:ea typeface="微软雅黑 Light" panose="020B0502040204020203" pitchFamily="34" charset="-122"/>
              </a:rPr>
              <a:t>sorted()</a:t>
            </a:r>
            <a:r>
              <a:rPr lang="zh-CN" altLang="en-US" sz="2400" dirty="0" smtClean="0">
                <a:latin typeface="微软雅黑 Light" panose="020B0502040204020203" pitchFamily="34" charset="-122"/>
                <a:ea typeface="微软雅黑 Light" panose="020B0502040204020203" pitchFamily="34" charset="-122"/>
              </a:rPr>
              <a:t>的参数</a:t>
            </a:r>
            <a:r>
              <a:rPr lang="en-US" altLang="zh-CN" sz="2400" dirty="0" smtClean="0">
                <a:latin typeface="微软雅黑 Light" panose="020B0502040204020203" pitchFamily="34" charset="-122"/>
                <a:ea typeface="微软雅黑 Light" panose="020B0502040204020203" pitchFamily="34" charset="-122"/>
              </a:rPr>
              <a:t>key</a:t>
            </a:r>
            <a:r>
              <a:rPr lang="zh-CN" altLang="en-US" sz="2400" dirty="0" smtClean="0">
                <a:latin typeface="微软雅黑 Light" panose="020B0502040204020203" pitchFamily="34" charset="-122"/>
                <a:ea typeface="微软雅黑 Light" panose="020B0502040204020203" pitchFamily="34" charset="-122"/>
              </a:rPr>
              <a:t>，</a:t>
            </a:r>
            <a:endParaRPr lang="en-US" altLang="zh-CN" sz="2400" dirty="0" smtClean="0">
              <a:latin typeface="微软雅黑 Light" panose="020B0502040204020203" pitchFamily="34" charset="-122"/>
              <a:ea typeface="微软雅黑 Light" panose="020B0502040204020203" pitchFamily="34" charset="-122"/>
            </a:endParaRPr>
          </a:p>
          <a:p>
            <a:r>
              <a:rPr lang="zh-CN" altLang="en-US" sz="2400" dirty="0" smtClean="0">
                <a:latin typeface="微软雅黑 Light" panose="020B0502040204020203" pitchFamily="34" charset="-122"/>
                <a:ea typeface="微软雅黑 Light" panose="020B0502040204020203" pitchFamily="34" charset="-122"/>
              </a:rPr>
              <a:t>确定了</a:t>
            </a:r>
            <a:r>
              <a:rPr lang="en-US" altLang="zh-CN" sz="2400" dirty="0" err="1">
                <a:latin typeface="微软雅黑 Light" panose="020B0502040204020203" pitchFamily="34" charset="-122"/>
                <a:ea typeface="微软雅黑 Light" panose="020B0502040204020203" pitchFamily="34" charset="-122"/>
              </a:rPr>
              <a:t>scores.items</a:t>
            </a:r>
            <a:r>
              <a:rPr lang="en-US" altLang="zh-CN" sz="2400" dirty="0">
                <a:latin typeface="微软雅黑 Light" panose="020B0502040204020203" pitchFamily="34" charset="-122"/>
                <a:ea typeface="微软雅黑 Light" panose="020B0502040204020203" pitchFamily="34" charset="-122"/>
              </a:rPr>
              <a:t>()</a:t>
            </a:r>
            <a:r>
              <a:rPr lang="zh-CN" altLang="en-US" sz="2400" dirty="0">
                <a:latin typeface="微软雅黑 Light" panose="020B0502040204020203" pitchFamily="34" charset="-122"/>
                <a:ea typeface="微软雅黑 Light" panose="020B0502040204020203" pitchFamily="34" charset="-122"/>
              </a:rPr>
              <a:t>的排序关键字</a:t>
            </a:r>
          </a:p>
        </p:txBody>
      </p:sp>
    </p:spTree>
    <p:extLst>
      <p:ext uri="{BB962C8B-B14F-4D97-AF65-F5344CB8AC3E}">
        <p14:creationId xmlns:p14="http://schemas.microsoft.com/office/powerpoint/2010/main" val="38731753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gn="l"/>
            <a:r>
              <a:rPr lang="zh-CN" altLang="zh-CN" dirty="0"/>
              <a:t>例</a:t>
            </a:r>
            <a:r>
              <a:rPr lang="en-US" altLang="zh-CN" dirty="0"/>
              <a:t>6.3  </a:t>
            </a:r>
            <a:r>
              <a:rPr lang="zh-CN" altLang="zh-CN" dirty="0"/>
              <a:t>编写函数计算</a:t>
            </a:r>
            <a:r>
              <a:rPr lang="zh-CN" altLang="en-US" dirty="0"/>
              <a:t>平均</a:t>
            </a:r>
            <a:r>
              <a:rPr lang="zh-CN" altLang="zh-CN" dirty="0" smtClean="0"/>
              <a:t>成绩</a:t>
            </a:r>
            <a:r>
              <a:rPr lang="en-US" altLang="zh-CN" dirty="0" smtClean="0"/>
              <a:t>——lambda</a:t>
            </a:r>
            <a:r>
              <a:rPr lang="zh-CN" altLang="en-US" dirty="0" smtClean="0"/>
              <a:t>函数</a:t>
            </a:r>
            <a:endParaRPr lang="zh-CN" altLang="en-US" dirty="0"/>
          </a:p>
        </p:txBody>
      </p:sp>
      <p:sp>
        <p:nvSpPr>
          <p:cNvPr id="2" name="灯片编号占位符 1"/>
          <p:cNvSpPr>
            <a:spLocks noGrp="1"/>
          </p:cNvSpPr>
          <p:nvPr>
            <p:ph type="sldNum" sz="quarter" idx="4"/>
          </p:nvPr>
        </p:nvSpPr>
        <p:spPr/>
        <p:txBody>
          <a:bodyPr/>
          <a:lstStyle/>
          <a:p>
            <a:fld id="{D18B1CCC-5B4E-41DC-9FD8-30B8F0069F97}" type="slidenum">
              <a:rPr lang="zh-CN" altLang="en-US" smtClean="0"/>
              <a:pPr/>
              <a:t>42</a:t>
            </a:fld>
            <a:endParaRPr lang="zh-CN" altLang="en-US" dirty="0"/>
          </a:p>
        </p:txBody>
      </p:sp>
      <p:grpSp>
        <p:nvGrpSpPr>
          <p:cNvPr id="5" name="组合 4"/>
          <p:cNvGrpSpPr/>
          <p:nvPr/>
        </p:nvGrpSpPr>
        <p:grpSpPr>
          <a:xfrm>
            <a:off x="565199" y="1059582"/>
            <a:ext cx="7848872" cy="3440497"/>
            <a:chOff x="857350" y="1095976"/>
            <a:chExt cx="7084684" cy="4059785"/>
          </a:xfrm>
        </p:grpSpPr>
        <p:sp>
          <p:nvSpPr>
            <p:cNvPr id="6" name="任意多边形 5"/>
            <p:cNvSpPr/>
            <p:nvPr/>
          </p:nvSpPr>
          <p:spPr>
            <a:xfrm>
              <a:off x="857350" y="1123856"/>
              <a:ext cx="7084684" cy="4031905"/>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altLang="zh-CN" sz="2400" dirty="0" smtClean="0"/>
            </a:p>
            <a:p>
              <a:endParaRPr lang="en-US" altLang="zh-CN" sz="2400" dirty="0"/>
            </a:p>
            <a:p>
              <a:r>
                <a:rPr lang="en-US" altLang="zh-CN" sz="2400" dirty="0" smtClean="0"/>
                <a:t>&gt;&gt;&gt; </a:t>
              </a:r>
              <a:r>
                <a:rPr lang="en-US" altLang="zh-CN" sz="2400" dirty="0" err="1" smtClean="0"/>
                <a:t>dScores</a:t>
              </a:r>
              <a:r>
                <a:rPr lang="en-US" altLang="zh-CN" sz="2400" dirty="0" smtClean="0"/>
                <a:t> </a:t>
              </a:r>
              <a:r>
                <a:rPr lang="en-US" altLang="zh-CN" sz="2400" dirty="0"/>
                <a:t>= {</a:t>
              </a:r>
              <a:r>
                <a:rPr lang="en-US" altLang="zh-CN" sz="2400" dirty="0">
                  <a:solidFill>
                    <a:schemeClr val="accent3"/>
                  </a:solidFill>
                </a:rPr>
                <a:t>'Jerry'</a:t>
              </a:r>
              <a:r>
                <a:rPr lang="en-US" altLang="zh-CN" sz="2400" dirty="0"/>
                <a:t> : [87, 85, 91], </a:t>
              </a:r>
              <a:r>
                <a:rPr lang="en-US" altLang="zh-CN" sz="2400" dirty="0">
                  <a:solidFill>
                    <a:schemeClr val="accent3"/>
                  </a:solidFill>
                </a:rPr>
                <a:t>'Mary'</a:t>
              </a:r>
              <a:r>
                <a:rPr lang="en-US" altLang="zh-CN" sz="2400" dirty="0"/>
                <a:t>: [76, 83, 88], </a:t>
              </a:r>
              <a:r>
                <a:rPr lang="en-US" altLang="zh-CN" sz="2400" dirty="0">
                  <a:solidFill>
                    <a:schemeClr val="accent3"/>
                  </a:solidFill>
                </a:rPr>
                <a:t>'Tim'</a:t>
              </a:r>
              <a:r>
                <a:rPr lang="en-US" altLang="zh-CN" sz="2400" dirty="0"/>
                <a:t>: [97, 95,89], </a:t>
              </a:r>
              <a:r>
                <a:rPr lang="en-US" altLang="zh-CN" sz="2400" dirty="0">
                  <a:solidFill>
                    <a:schemeClr val="accent3"/>
                  </a:solidFill>
                </a:rPr>
                <a:t>'John'</a:t>
              </a:r>
              <a:r>
                <a:rPr lang="en-US" altLang="zh-CN" sz="2400" dirty="0"/>
                <a:t> : [77, 83, 81</a:t>
              </a:r>
              <a:r>
                <a:rPr lang="en-US" altLang="zh-CN" sz="2400" dirty="0" smtClean="0"/>
                <a:t>]}</a:t>
              </a:r>
            </a:p>
            <a:p>
              <a:r>
                <a:rPr lang="en-US" altLang="zh-CN" sz="2400" dirty="0" smtClean="0"/>
                <a:t>&gt;&gt;&gt; a </a:t>
              </a:r>
              <a:r>
                <a:rPr lang="en-US" altLang="zh-CN" sz="2400" dirty="0"/>
                <a:t>= </a:t>
              </a:r>
              <a:r>
                <a:rPr lang="en-US" altLang="zh-CN" sz="2400" dirty="0" smtClean="0">
                  <a:solidFill>
                    <a:srgbClr val="7030A0"/>
                  </a:solidFill>
                </a:rPr>
                <a:t>sorted</a:t>
              </a:r>
              <a:r>
                <a:rPr lang="en-US" altLang="zh-CN" sz="2400" dirty="0" smtClean="0"/>
                <a:t>(</a:t>
              </a:r>
              <a:r>
                <a:rPr lang="en-US" altLang="zh-CN" sz="2400" dirty="0" err="1"/>
                <a:t>dScores</a:t>
              </a:r>
              <a:r>
                <a:rPr lang="en-US" altLang="zh-CN" sz="2400" dirty="0" err="1" smtClean="0"/>
                <a:t>.items</a:t>
              </a:r>
              <a:r>
                <a:rPr lang="en-US" altLang="zh-CN" sz="2400" dirty="0"/>
                <a:t>() , key = </a:t>
              </a:r>
              <a:r>
                <a:rPr lang="en-US" altLang="zh-CN" sz="2400" dirty="0">
                  <a:solidFill>
                    <a:schemeClr val="accent6"/>
                  </a:solidFill>
                </a:rPr>
                <a:t>lambda</a:t>
              </a:r>
              <a:r>
                <a:rPr lang="en-US" altLang="zh-CN" sz="2400" dirty="0"/>
                <a:t> d:d[0</a:t>
              </a:r>
              <a:r>
                <a:rPr lang="en-US" altLang="zh-CN" sz="2400" dirty="0" smtClean="0"/>
                <a:t>])</a:t>
              </a:r>
            </a:p>
            <a:p>
              <a:r>
                <a:rPr lang="en-US" altLang="zh-CN" sz="2400" dirty="0">
                  <a:solidFill>
                    <a:srgbClr val="0070C0"/>
                  </a:solidFill>
                </a:rPr>
                <a:t>[('Jerry', [87, 85, 91]), ('John', [77, 83, 81]), ('Mary', [76, 83, 88]), ('Tim', [97, 95, 89</a:t>
              </a:r>
              <a:r>
                <a:rPr lang="en-US" altLang="zh-CN" sz="2400" dirty="0" smtClean="0">
                  <a:solidFill>
                    <a:srgbClr val="0070C0"/>
                  </a:solidFill>
                </a:rPr>
                <a:t>])]</a:t>
              </a:r>
            </a:p>
            <a:p>
              <a:r>
                <a:rPr lang="en-US" altLang="zh-CN" sz="2400" dirty="0" smtClean="0"/>
                <a:t>&gt;&gt;&gt; a </a:t>
              </a:r>
              <a:r>
                <a:rPr lang="en-US" altLang="zh-CN" sz="2400" dirty="0"/>
                <a:t>= </a:t>
              </a:r>
              <a:r>
                <a:rPr lang="en-US" altLang="zh-CN" sz="2400" dirty="0">
                  <a:solidFill>
                    <a:srgbClr val="7030A0"/>
                  </a:solidFill>
                </a:rPr>
                <a:t>sorted</a:t>
              </a:r>
              <a:r>
                <a:rPr lang="en-US" altLang="zh-CN" sz="2400" dirty="0"/>
                <a:t>(</a:t>
              </a:r>
              <a:r>
                <a:rPr lang="en-US" altLang="zh-CN" sz="2400" dirty="0" err="1"/>
                <a:t>dScores.items</a:t>
              </a:r>
              <a:r>
                <a:rPr lang="en-US" altLang="zh-CN" sz="2400" dirty="0"/>
                <a:t>() , key = </a:t>
              </a:r>
              <a:r>
                <a:rPr lang="en-US" altLang="zh-CN" sz="2400" dirty="0">
                  <a:solidFill>
                    <a:schemeClr val="accent6"/>
                  </a:solidFill>
                </a:rPr>
                <a:t>lambda</a:t>
              </a:r>
              <a:r>
                <a:rPr lang="en-US" altLang="zh-CN" sz="2400" dirty="0"/>
                <a:t> </a:t>
              </a:r>
              <a:r>
                <a:rPr lang="en-US" altLang="zh-CN" sz="2400" dirty="0" smtClean="0"/>
                <a:t>d:d[1][0</a:t>
              </a:r>
              <a:r>
                <a:rPr lang="en-US" altLang="zh-CN" sz="2400" dirty="0"/>
                <a:t>])</a:t>
              </a:r>
            </a:p>
            <a:p>
              <a:r>
                <a:rPr lang="en-US" altLang="zh-CN" sz="2400" dirty="0">
                  <a:solidFill>
                    <a:srgbClr val="0070C0"/>
                  </a:solidFill>
                </a:rPr>
                <a:t>[('Mary', [76, 83, 88]), ('John', [77, 83, 81]), ('Jerry', [87, 85, 91]), ('Tim', [97, 95, 89])]</a:t>
              </a:r>
              <a:endParaRPr lang="en-US" altLang="zh-CN" sz="2400" dirty="0" smtClean="0">
                <a:solidFill>
                  <a:srgbClr val="0070C0"/>
                </a:solidFill>
              </a:endParaRPr>
            </a:p>
            <a:p>
              <a:endParaRPr lang="zh-CN" altLang="zh-CN" sz="2400" dirty="0"/>
            </a:p>
            <a:p>
              <a:endParaRPr lang="en-US" altLang="zh-CN" sz="2400" dirty="0"/>
            </a:p>
          </p:txBody>
        </p:sp>
        <p:sp>
          <p:nvSpPr>
            <p:cNvPr id="7" name="椭圆形标注 6"/>
            <p:cNvSpPr/>
            <p:nvPr/>
          </p:nvSpPr>
          <p:spPr>
            <a:xfrm>
              <a:off x="1004947" y="1095976"/>
              <a:ext cx="712460" cy="339123"/>
            </a:xfrm>
            <a:prstGeom prst="wedgeEllipseCallout">
              <a:avLst/>
            </a:prstGeom>
            <a:ln w="19050">
              <a:solidFill>
                <a:schemeClr val="accent1"/>
              </a:solidFill>
            </a:ln>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b="1" dirty="0">
                  <a:solidFill>
                    <a:schemeClr val="accent1"/>
                  </a:solidFill>
                </a:rPr>
                <a:t>F</a:t>
              </a:r>
              <a:r>
                <a:rPr lang="en-US" altLang="zh-CN" sz="600" dirty="0">
                  <a:solidFill>
                    <a:schemeClr val="accent1"/>
                  </a:solidFill>
                </a:rPr>
                <a:t>ile</a:t>
              </a:r>
              <a:endParaRPr lang="zh-CN" altLang="en-US" sz="600" dirty="0">
                <a:solidFill>
                  <a:schemeClr val="accent1"/>
                </a:solidFill>
              </a:endParaRPr>
            </a:p>
          </p:txBody>
        </p:sp>
      </p:grpSp>
    </p:spTree>
    <p:extLst>
      <p:ext uri="{BB962C8B-B14F-4D97-AF65-F5344CB8AC3E}">
        <p14:creationId xmlns:p14="http://schemas.microsoft.com/office/powerpoint/2010/main" val="2872690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t>lambda</a:t>
            </a:r>
            <a:r>
              <a:rPr lang="zh-CN" altLang="en-US" dirty="0" smtClean="0"/>
              <a:t>函数与函数式编程</a:t>
            </a:r>
            <a:endParaRPr lang="zh-CN" altLang="en-US" dirty="0"/>
          </a:p>
        </p:txBody>
      </p:sp>
      <p:sp>
        <p:nvSpPr>
          <p:cNvPr id="2" name="灯片编号占位符 1"/>
          <p:cNvSpPr>
            <a:spLocks noGrp="1"/>
          </p:cNvSpPr>
          <p:nvPr>
            <p:ph type="sldNum" sz="quarter" idx="4"/>
          </p:nvPr>
        </p:nvSpPr>
        <p:spPr/>
        <p:txBody>
          <a:bodyPr/>
          <a:lstStyle/>
          <a:p>
            <a:fld id="{D18B1CCC-5B4E-41DC-9FD8-30B8F0069F97}" type="slidenum">
              <a:rPr lang="zh-CN" altLang="en-US" smtClean="0"/>
              <a:pPr/>
              <a:t>43</a:t>
            </a:fld>
            <a:endParaRPr lang="zh-CN" altLang="en-US" dirty="0"/>
          </a:p>
        </p:txBody>
      </p:sp>
      <p:grpSp>
        <p:nvGrpSpPr>
          <p:cNvPr id="9" name="组合 8"/>
          <p:cNvGrpSpPr/>
          <p:nvPr/>
        </p:nvGrpSpPr>
        <p:grpSpPr>
          <a:xfrm>
            <a:off x="2311406" y="1059582"/>
            <a:ext cx="4492842" cy="3600400"/>
            <a:chOff x="-171440" y="2121407"/>
            <a:chExt cx="4104456" cy="2222487"/>
          </a:xfrm>
        </p:grpSpPr>
        <p:sp>
          <p:nvSpPr>
            <p:cNvPr id="10" name="任意多边形 9"/>
            <p:cNvSpPr/>
            <p:nvPr/>
          </p:nvSpPr>
          <p:spPr>
            <a:xfrm>
              <a:off x="-171440" y="2121407"/>
              <a:ext cx="4104456" cy="2222487"/>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altLang="zh-CN" sz="1400" dirty="0"/>
            </a:p>
            <a:p>
              <a:endParaRPr lang="en-US" altLang="zh-CN" sz="1400" dirty="0"/>
            </a:p>
            <a:p>
              <a:r>
                <a:rPr lang="en-US" altLang="zh-CN" sz="2000" dirty="0" smtClean="0"/>
                <a:t>&gt;&gt;&gt; </a:t>
              </a:r>
              <a:r>
                <a:rPr lang="en-US" altLang="zh-CN" sz="2000" dirty="0" err="1"/>
                <a:t>lst</a:t>
              </a:r>
              <a:r>
                <a:rPr lang="en-US" altLang="zh-CN" sz="2000" dirty="0"/>
                <a:t> = [3, 2, 5, 8, 1]</a:t>
              </a:r>
            </a:p>
            <a:p>
              <a:r>
                <a:rPr lang="en-US" altLang="zh-CN" sz="2000" dirty="0"/>
                <a:t>&gt;&gt;&gt; </a:t>
              </a:r>
              <a:r>
                <a:rPr lang="en-US" altLang="zh-CN" sz="2000" dirty="0">
                  <a:solidFill>
                    <a:srgbClr val="7030A0"/>
                  </a:solidFill>
                </a:rPr>
                <a:t>list</a:t>
              </a:r>
              <a:r>
                <a:rPr lang="en-US" altLang="zh-CN" sz="2000" dirty="0"/>
                <a:t>(</a:t>
              </a:r>
              <a:r>
                <a:rPr lang="en-US" altLang="zh-CN" sz="2000" dirty="0">
                  <a:solidFill>
                    <a:srgbClr val="7030A0"/>
                  </a:solidFill>
                </a:rPr>
                <a:t>map</a:t>
              </a:r>
              <a:r>
                <a:rPr lang="en-US" altLang="zh-CN" sz="2000" dirty="0"/>
                <a:t>(</a:t>
              </a:r>
              <a:r>
                <a:rPr lang="en-US" altLang="zh-CN" sz="2000" dirty="0">
                  <a:solidFill>
                    <a:schemeClr val="accent6"/>
                  </a:solidFill>
                </a:rPr>
                <a:t>lambda</a:t>
              </a:r>
              <a:r>
                <a:rPr lang="en-US" altLang="zh-CN" sz="2000" dirty="0"/>
                <a:t> x: x*2, </a:t>
              </a:r>
              <a:r>
                <a:rPr lang="en-US" altLang="zh-CN" sz="2000" dirty="0" err="1"/>
                <a:t>lst</a:t>
              </a:r>
              <a:r>
                <a:rPr lang="en-US" altLang="zh-CN" sz="2000" dirty="0"/>
                <a:t>))</a:t>
              </a:r>
            </a:p>
            <a:p>
              <a:r>
                <a:rPr lang="en-US" altLang="zh-CN" sz="2000" dirty="0">
                  <a:solidFill>
                    <a:schemeClr val="accent1"/>
                  </a:solidFill>
                </a:rPr>
                <a:t>[6, 4, 10, 16, 2]</a:t>
              </a:r>
            </a:p>
            <a:p>
              <a:r>
                <a:rPr lang="en-US" altLang="zh-CN" sz="2000" dirty="0"/>
                <a:t>&gt;&gt;&gt; </a:t>
              </a:r>
              <a:r>
                <a:rPr lang="en-US" altLang="zh-CN" sz="2000" dirty="0" err="1"/>
                <a:t>lst</a:t>
              </a:r>
              <a:r>
                <a:rPr lang="en-US" altLang="zh-CN" sz="2000" dirty="0"/>
                <a:t> = [1, 2, 3, 4, 5, 6</a:t>
              </a:r>
              <a:r>
                <a:rPr lang="en-US" altLang="zh-CN" sz="2000" dirty="0" smtClean="0"/>
                <a:t>]</a:t>
              </a:r>
              <a:endParaRPr lang="en-US" altLang="zh-CN" sz="2000" dirty="0"/>
            </a:p>
            <a:p>
              <a:r>
                <a:rPr lang="en-US" altLang="zh-CN" sz="2000" dirty="0"/>
                <a:t>&gt;&gt;&gt; </a:t>
              </a:r>
              <a:r>
                <a:rPr lang="en-US" altLang="zh-CN" sz="2000" dirty="0">
                  <a:solidFill>
                    <a:srgbClr val="7030A0"/>
                  </a:solidFill>
                </a:rPr>
                <a:t>list</a:t>
              </a:r>
              <a:r>
                <a:rPr lang="en-US" altLang="zh-CN" sz="2000" dirty="0"/>
                <a:t>(</a:t>
              </a:r>
              <a:r>
                <a:rPr lang="en-US" altLang="zh-CN" sz="2000" dirty="0">
                  <a:solidFill>
                    <a:srgbClr val="7030A0"/>
                  </a:solidFill>
                </a:rPr>
                <a:t>filter</a:t>
              </a:r>
              <a:r>
                <a:rPr lang="en-US" altLang="zh-CN" sz="2000" dirty="0"/>
                <a:t>(</a:t>
              </a:r>
              <a:r>
                <a:rPr lang="en-US" altLang="zh-CN" sz="2000" dirty="0">
                  <a:solidFill>
                    <a:schemeClr val="accent6"/>
                  </a:solidFill>
                </a:rPr>
                <a:t>lambda</a:t>
              </a:r>
              <a:r>
                <a:rPr lang="en-US" altLang="zh-CN" sz="2000" dirty="0"/>
                <a:t> x: x%2 == 0, </a:t>
              </a:r>
              <a:r>
                <a:rPr lang="en-US" altLang="zh-CN" sz="2000" dirty="0" err="1"/>
                <a:t>lst</a:t>
              </a:r>
              <a:r>
                <a:rPr lang="en-US" altLang="zh-CN" sz="2000" dirty="0"/>
                <a:t>))</a:t>
              </a:r>
            </a:p>
            <a:p>
              <a:r>
                <a:rPr lang="en-US" altLang="zh-CN" sz="2000" dirty="0">
                  <a:solidFill>
                    <a:schemeClr val="accent1"/>
                  </a:solidFill>
                </a:rPr>
                <a:t>[2, 4, 6]</a:t>
              </a:r>
            </a:p>
            <a:p>
              <a:r>
                <a:rPr lang="en-US" altLang="zh-CN" sz="2000" dirty="0"/>
                <a:t>&gt;&gt;&gt; </a:t>
              </a:r>
              <a:r>
                <a:rPr lang="en-US" altLang="zh-CN" sz="2000" dirty="0">
                  <a:solidFill>
                    <a:schemeClr val="accent6"/>
                  </a:solidFill>
                </a:rPr>
                <a:t>from</a:t>
              </a:r>
              <a:r>
                <a:rPr lang="en-US" altLang="zh-CN" sz="2000" dirty="0"/>
                <a:t> </a:t>
              </a:r>
              <a:r>
                <a:rPr lang="en-US" altLang="zh-CN" sz="2000" dirty="0" err="1"/>
                <a:t>functools</a:t>
              </a:r>
              <a:r>
                <a:rPr lang="en-US" altLang="zh-CN" sz="2000" dirty="0"/>
                <a:t> </a:t>
              </a:r>
              <a:r>
                <a:rPr lang="en-US" altLang="zh-CN" sz="2000" dirty="0">
                  <a:solidFill>
                    <a:schemeClr val="accent6"/>
                  </a:solidFill>
                </a:rPr>
                <a:t>import</a:t>
              </a:r>
              <a:r>
                <a:rPr lang="en-US" altLang="zh-CN" sz="2000" dirty="0"/>
                <a:t> reduce</a:t>
              </a:r>
            </a:p>
            <a:p>
              <a:r>
                <a:rPr lang="en-US" altLang="zh-CN" sz="2000" dirty="0"/>
                <a:t>&gt;&gt;&gt; </a:t>
              </a:r>
              <a:r>
                <a:rPr lang="en-US" altLang="zh-CN" sz="2000" dirty="0" err="1"/>
                <a:t>lst</a:t>
              </a:r>
              <a:r>
                <a:rPr lang="en-US" altLang="zh-CN" sz="2000" dirty="0"/>
                <a:t> = [1, 2, 3, 4, 5]</a:t>
              </a:r>
            </a:p>
            <a:p>
              <a:r>
                <a:rPr lang="en-US" altLang="zh-CN" sz="2000" dirty="0"/>
                <a:t>&gt;&gt;&gt; reduce(</a:t>
              </a:r>
              <a:r>
                <a:rPr lang="en-US" altLang="zh-CN" sz="2000" dirty="0">
                  <a:solidFill>
                    <a:schemeClr val="accent6"/>
                  </a:solidFill>
                </a:rPr>
                <a:t>lambda</a:t>
              </a:r>
              <a:r>
                <a:rPr lang="en-US" altLang="zh-CN" sz="2000" dirty="0"/>
                <a:t> x, y: x + y, </a:t>
              </a:r>
              <a:r>
                <a:rPr lang="en-US" altLang="zh-CN" sz="2000" dirty="0" err="1"/>
                <a:t>lst</a:t>
              </a:r>
              <a:r>
                <a:rPr lang="en-US" altLang="zh-CN" sz="2000" dirty="0"/>
                <a:t>)</a:t>
              </a:r>
            </a:p>
            <a:p>
              <a:r>
                <a:rPr lang="en-US" altLang="zh-CN" sz="2000" dirty="0">
                  <a:solidFill>
                    <a:schemeClr val="accent1"/>
                  </a:solidFill>
                </a:rPr>
                <a:t>15</a:t>
              </a:r>
              <a:endParaRPr lang="zh-CN" altLang="en-US" sz="2000" dirty="0">
                <a:solidFill>
                  <a:schemeClr val="accent1"/>
                </a:solidFill>
              </a:endParaRPr>
            </a:p>
          </p:txBody>
        </p:sp>
        <p:sp>
          <p:nvSpPr>
            <p:cNvPr id="11" name="椭圆形标注 10"/>
            <p:cNvSpPr/>
            <p:nvPr/>
          </p:nvSpPr>
          <p:spPr>
            <a:xfrm>
              <a:off x="-27423" y="2178613"/>
              <a:ext cx="579599" cy="206842"/>
            </a:xfrm>
            <a:prstGeom prst="wedgeEllipseCallout">
              <a:avLst/>
            </a:prstGeom>
            <a:ln w="19050"/>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b="1" dirty="0">
                  <a:solidFill>
                    <a:schemeClr val="accent6"/>
                  </a:solidFill>
                </a:rPr>
                <a:t>S</a:t>
              </a:r>
              <a:r>
                <a:rPr lang="en-US" altLang="zh-CN" sz="600" dirty="0">
                  <a:solidFill>
                    <a:schemeClr val="accent6"/>
                  </a:solidFill>
                </a:rPr>
                <a:t>ource</a:t>
              </a:r>
              <a:endParaRPr lang="zh-CN" altLang="en-US" sz="600" dirty="0">
                <a:solidFill>
                  <a:schemeClr val="accent6"/>
                </a:solidFill>
              </a:endParaRPr>
            </a:p>
          </p:txBody>
        </p:sp>
      </p:grpSp>
    </p:spTree>
    <p:extLst>
      <p:ext uri="{BB962C8B-B14F-4D97-AF65-F5344CB8AC3E}">
        <p14:creationId xmlns:p14="http://schemas.microsoft.com/office/powerpoint/2010/main" val="3218193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主函数调用多个功能函数</a:t>
            </a:r>
            <a:endParaRPr lang="zh-CN" altLang="en-US" dirty="0"/>
          </a:p>
        </p:txBody>
      </p:sp>
      <p:sp>
        <p:nvSpPr>
          <p:cNvPr id="5" name="内容占位符 4"/>
          <p:cNvSpPr>
            <a:spLocks noGrp="1"/>
          </p:cNvSpPr>
          <p:nvPr>
            <p:ph sz="half" idx="1"/>
          </p:nvPr>
        </p:nvSpPr>
        <p:spPr>
          <a:xfrm>
            <a:off x="827584" y="1059582"/>
            <a:ext cx="3538736" cy="3535041"/>
          </a:xfrm>
          <a:ln w="12700"/>
        </p:spPr>
        <p:style>
          <a:lnRef idx="2">
            <a:schemeClr val="accent1"/>
          </a:lnRef>
          <a:fillRef idx="1">
            <a:schemeClr val="lt1"/>
          </a:fillRef>
          <a:effectRef idx="0">
            <a:schemeClr val="accent1"/>
          </a:effectRef>
          <a:fontRef idx="minor">
            <a:schemeClr val="dk1"/>
          </a:fontRef>
        </p:style>
        <p:txBody>
          <a:bodyPr>
            <a:normAutofit/>
          </a:bodyPr>
          <a:lstStyle/>
          <a:p>
            <a:pPr marL="0" indent="0">
              <a:lnSpc>
                <a:spcPct val="100000"/>
              </a:lnSpc>
              <a:buNone/>
            </a:pPr>
            <a:r>
              <a:rPr lang="en-US" altLang="zh-CN" sz="2400" dirty="0" err="1">
                <a:solidFill>
                  <a:schemeClr val="accent6"/>
                </a:solidFill>
                <a:latin typeface="+mj-lt"/>
              </a:rPr>
              <a:t>def</a:t>
            </a:r>
            <a:r>
              <a:rPr lang="en-US" altLang="zh-CN" sz="2400" dirty="0" smtClean="0">
                <a:latin typeface="+mj-lt"/>
              </a:rPr>
              <a:t> f():</a:t>
            </a:r>
          </a:p>
          <a:p>
            <a:pPr marL="0" indent="0">
              <a:lnSpc>
                <a:spcPct val="100000"/>
              </a:lnSpc>
              <a:buNone/>
            </a:pPr>
            <a:r>
              <a:rPr lang="en-US" altLang="zh-CN" sz="2400" dirty="0">
                <a:latin typeface="+mj-lt"/>
              </a:rPr>
              <a:t> </a:t>
            </a:r>
            <a:r>
              <a:rPr lang="en-US" altLang="zh-CN" sz="2400" dirty="0" smtClean="0">
                <a:latin typeface="+mj-lt"/>
              </a:rPr>
              <a:t>      …</a:t>
            </a:r>
          </a:p>
          <a:p>
            <a:pPr marL="0" indent="0">
              <a:lnSpc>
                <a:spcPct val="100000"/>
              </a:lnSpc>
              <a:buNone/>
            </a:pPr>
            <a:r>
              <a:rPr lang="en-US" altLang="zh-CN" sz="2400" dirty="0" err="1">
                <a:solidFill>
                  <a:schemeClr val="accent6"/>
                </a:solidFill>
                <a:latin typeface="+mj-lt"/>
              </a:rPr>
              <a:t>def</a:t>
            </a:r>
            <a:r>
              <a:rPr lang="en-US" altLang="zh-CN" sz="2400" dirty="0" smtClean="0">
                <a:latin typeface="+mj-lt"/>
              </a:rPr>
              <a:t> g():</a:t>
            </a:r>
          </a:p>
          <a:p>
            <a:pPr marL="0" indent="0">
              <a:lnSpc>
                <a:spcPct val="100000"/>
              </a:lnSpc>
              <a:buNone/>
            </a:pPr>
            <a:r>
              <a:rPr lang="en-US" altLang="zh-CN" sz="2400" dirty="0">
                <a:latin typeface="+mj-lt"/>
              </a:rPr>
              <a:t> </a:t>
            </a:r>
            <a:r>
              <a:rPr lang="en-US" altLang="zh-CN" sz="2400" dirty="0" smtClean="0">
                <a:latin typeface="+mj-lt"/>
              </a:rPr>
              <a:t>      …</a:t>
            </a:r>
          </a:p>
          <a:p>
            <a:pPr marL="0" indent="0">
              <a:lnSpc>
                <a:spcPct val="100000"/>
              </a:lnSpc>
              <a:buNone/>
            </a:pPr>
            <a:r>
              <a:rPr lang="en-US" altLang="zh-CN" sz="2400" dirty="0" smtClean="0">
                <a:solidFill>
                  <a:schemeClr val="accent6"/>
                </a:solidFill>
                <a:latin typeface="+mj-lt"/>
              </a:rPr>
              <a:t>if</a:t>
            </a:r>
            <a:r>
              <a:rPr lang="en-US" altLang="zh-CN" sz="2400" dirty="0" smtClean="0">
                <a:latin typeface="+mj-lt"/>
              </a:rPr>
              <a:t> __name__ </a:t>
            </a:r>
            <a:r>
              <a:rPr lang="en-US" altLang="zh-CN" sz="2400" dirty="0">
                <a:latin typeface="+mj-lt"/>
              </a:rPr>
              <a:t>= </a:t>
            </a:r>
            <a:r>
              <a:rPr lang="en-US" altLang="zh-CN" sz="2400" dirty="0">
                <a:solidFill>
                  <a:schemeClr val="accent3"/>
                </a:solidFill>
                <a:latin typeface="+mj-lt"/>
              </a:rPr>
              <a:t>'__main__'</a:t>
            </a:r>
            <a:r>
              <a:rPr lang="en-US" altLang="zh-CN" sz="2400" dirty="0">
                <a:latin typeface="+mj-lt"/>
              </a:rPr>
              <a:t>:</a:t>
            </a:r>
            <a:endParaRPr lang="en-US" altLang="zh-CN" sz="2400" dirty="0" smtClean="0">
              <a:latin typeface="+mj-lt"/>
            </a:endParaRPr>
          </a:p>
          <a:p>
            <a:pPr marL="0" indent="0">
              <a:lnSpc>
                <a:spcPct val="100000"/>
              </a:lnSpc>
              <a:buNone/>
            </a:pPr>
            <a:r>
              <a:rPr lang="en-US" altLang="zh-CN" sz="2400" dirty="0">
                <a:latin typeface="+mj-lt"/>
              </a:rPr>
              <a:t> </a:t>
            </a:r>
            <a:r>
              <a:rPr lang="en-US" altLang="zh-CN" sz="2400" dirty="0" smtClean="0">
                <a:latin typeface="+mj-lt"/>
              </a:rPr>
              <a:t>      f()</a:t>
            </a:r>
          </a:p>
          <a:p>
            <a:pPr marL="0" indent="0">
              <a:lnSpc>
                <a:spcPct val="100000"/>
              </a:lnSpc>
              <a:buNone/>
            </a:pPr>
            <a:r>
              <a:rPr lang="en-US" altLang="zh-CN" sz="2400" dirty="0">
                <a:latin typeface="+mj-lt"/>
              </a:rPr>
              <a:t> </a:t>
            </a:r>
            <a:r>
              <a:rPr lang="en-US" altLang="zh-CN" sz="2400" dirty="0" smtClean="0">
                <a:latin typeface="+mj-lt"/>
              </a:rPr>
              <a:t>      g()</a:t>
            </a:r>
            <a:endParaRPr lang="zh-CN" altLang="en-US" sz="2400" dirty="0">
              <a:latin typeface="+mj-lt"/>
            </a:endParaRPr>
          </a:p>
        </p:txBody>
      </p:sp>
      <p:sp>
        <p:nvSpPr>
          <p:cNvPr id="6" name="内容占位符 5"/>
          <p:cNvSpPr>
            <a:spLocks noGrp="1"/>
          </p:cNvSpPr>
          <p:nvPr>
            <p:ph sz="half" idx="2"/>
          </p:nvPr>
        </p:nvSpPr>
        <p:spPr>
          <a:xfrm>
            <a:off x="4648200" y="1059584"/>
            <a:ext cx="3452192" cy="3535041"/>
          </a:xfrm>
          <a:ln w="12700"/>
        </p:spPr>
        <p:style>
          <a:lnRef idx="2">
            <a:schemeClr val="accent1"/>
          </a:lnRef>
          <a:fillRef idx="1">
            <a:schemeClr val="lt1"/>
          </a:fillRef>
          <a:effectRef idx="0">
            <a:schemeClr val="accent1"/>
          </a:effectRef>
          <a:fontRef idx="minor">
            <a:schemeClr val="dk1"/>
          </a:fontRef>
        </p:style>
        <p:txBody>
          <a:bodyPr>
            <a:normAutofit/>
          </a:bodyPr>
          <a:lstStyle/>
          <a:p>
            <a:pPr marL="0" lvl="0" indent="0">
              <a:lnSpc>
                <a:spcPct val="100000"/>
              </a:lnSpc>
              <a:buNone/>
            </a:pPr>
            <a:r>
              <a:rPr lang="en-US" altLang="zh-CN" sz="2400" dirty="0" err="1">
                <a:solidFill>
                  <a:srgbClr val="F79646"/>
                </a:solidFill>
                <a:latin typeface="Calibri"/>
              </a:rPr>
              <a:t>def</a:t>
            </a:r>
            <a:r>
              <a:rPr lang="en-US" altLang="zh-CN" sz="2400" dirty="0">
                <a:solidFill>
                  <a:prstClr val="black"/>
                </a:solidFill>
                <a:latin typeface="Calibri"/>
              </a:rPr>
              <a:t> f():</a:t>
            </a:r>
          </a:p>
          <a:p>
            <a:pPr marL="0" lvl="0" indent="0">
              <a:lnSpc>
                <a:spcPct val="100000"/>
              </a:lnSpc>
              <a:buNone/>
            </a:pPr>
            <a:r>
              <a:rPr lang="en-US" altLang="zh-CN" sz="2400" dirty="0">
                <a:solidFill>
                  <a:prstClr val="black"/>
                </a:solidFill>
                <a:latin typeface="Calibri"/>
              </a:rPr>
              <a:t>       …</a:t>
            </a:r>
          </a:p>
          <a:p>
            <a:pPr marL="0" lvl="0" indent="0">
              <a:lnSpc>
                <a:spcPct val="100000"/>
              </a:lnSpc>
              <a:buNone/>
            </a:pPr>
            <a:r>
              <a:rPr lang="en-US" altLang="zh-CN" sz="2400" dirty="0" err="1">
                <a:solidFill>
                  <a:srgbClr val="F79646"/>
                </a:solidFill>
                <a:latin typeface="Calibri"/>
              </a:rPr>
              <a:t>def</a:t>
            </a:r>
            <a:r>
              <a:rPr lang="en-US" altLang="zh-CN" sz="2400" dirty="0">
                <a:solidFill>
                  <a:prstClr val="black"/>
                </a:solidFill>
                <a:latin typeface="Calibri"/>
              </a:rPr>
              <a:t> g():</a:t>
            </a:r>
          </a:p>
          <a:p>
            <a:pPr marL="0" lvl="0" indent="0">
              <a:lnSpc>
                <a:spcPct val="100000"/>
              </a:lnSpc>
              <a:buNone/>
            </a:pPr>
            <a:r>
              <a:rPr lang="en-US" altLang="zh-CN" sz="2400" dirty="0">
                <a:solidFill>
                  <a:prstClr val="black"/>
                </a:solidFill>
                <a:latin typeface="Calibri"/>
              </a:rPr>
              <a:t>       …</a:t>
            </a:r>
          </a:p>
          <a:p>
            <a:pPr marL="0" lvl="0" indent="0">
              <a:lnSpc>
                <a:spcPct val="100000"/>
              </a:lnSpc>
              <a:buNone/>
            </a:pPr>
            <a:r>
              <a:rPr lang="en-US" altLang="zh-CN" sz="2400" dirty="0" smtClean="0">
                <a:solidFill>
                  <a:srgbClr val="F79646"/>
                </a:solidFill>
                <a:latin typeface="Calibri"/>
              </a:rPr>
              <a:t> </a:t>
            </a:r>
            <a:endParaRPr lang="en-US" altLang="zh-CN" sz="2400" dirty="0">
              <a:solidFill>
                <a:prstClr val="black"/>
              </a:solidFill>
              <a:latin typeface="Calibri"/>
            </a:endParaRPr>
          </a:p>
          <a:p>
            <a:pPr marL="0" lvl="0" indent="0">
              <a:lnSpc>
                <a:spcPct val="100000"/>
              </a:lnSpc>
              <a:buNone/>
            </a:pPr>
            <a:r>
              <a:rPr lang="en-US" altLang="zh-CN" sz="2400" dirty="0" smtClean="0">
                <a:solidFill>
                  <a:prstClr val="black"/>
                </a:solidFill>
                <a:latin typeface="Calibri"/>
              </a:rPr>
              <a:t>f</a:t>
            </a:r>
            <a:r>
              <a:rPr lang="en-US" altLang="zh-CN" sz="2400" dirty="0">
                <a:solidFill>
                  <a:prstClr val="black"/>
                </a:solidFill>
                <a:latin typeface="Calibri"/>
              </a:rPr>
              <a:t>()</a:t>
            </a:r>
          </a:p>
          <a:p>
            <a:pPr marL="0" lvl="0" indent="0">
              <a:lnSpc>
                <a:spcPct val="100000"/>
              </a:lnSpc>
              <a:buNone/>
            </a:pPr>
            <a:r>
              <a:rPr lang="en-US" altLang="zh-CN" sz="2400" dirty="0" smtClean="0">
                <a:solidFill>
                  <a:prstClr val="black"/>
                </a:solidFill>
                <a:latin typeface="Calibri"/>
              </a:rPr>
              <a:t>g</a:t>
            </a:r>
            <a:r>
              <a:rPr lang="en-US" altLang="zh-CN" sz="2400" dirty="0">
                <a:solidFill>
                  <a:prstClr val="black"/>
                </a:solidFill>
                <a:latin typeface="Calibri"/>
              </a:rPr>
              <a:t>()</a:t>
            </a:r>
            <a:endParaRPr lang="zh-CN" altLang="en-US" sz="2400" dirty="0">
              <a:solidFill>
                <a:prstClr val="black"/>
              </a:solidFill>
              <a:latin typeface="Calibri"/>
            </a:endParaRPr>
          </a:p>
          <a:p>
            <a:pPr marL="0" indent="0">
              <a:buNone/>
            </a:pPr>
            <a:endParaRPr lang="zh-CN" altLang="en-US" dirty="0"/>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44</a:t>
            </a:fld>
            <a:endParaRPr lang="zh-CN" altLang="en-US" dirty="0"/>
          </a:p>
        </p:txBody>
      </p:sp>
    </p:spTree>
    <p:extLst>
      <p:ext uri="{BB962C8B-B14F-4D97-AF65-F5344CB8AC3E}">
        <p14:creationId xmlns:p14="http://schemas.microsoft.com/office/powerpoint/2010/main" val="208436974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嵌套调用</a:t>
            </a:r>
            <a:endParaRPr lang="zh-CN" altLang="en-US" dirty="0"/>
          </a:p>
        </p:txBody>
      </p:sp>
      <p:sp>
        <p:nvSpPr>
          <p:cNvPr id="5" name="内容占位符 4"/>
          <p:cNvSpPr>
            <a:spLocks noGrp="1"/>
          </p:cNvSpPr>
          <p:nvPr>
            <p:ph sz="half" idx="1"/>
          </p:nvPr>
        </p:nvSpPr>
        <p:spPr>
          <a:xfrm>
            <a:off x="2843808" y="1059583"/>
            <a:ext cx="3538736" cy="3240360"/>
          </a:xfrm>
          <a:ln w="12700"/>
        </p:spPr>
        <p:style>
          <a:lnRef idx="2">
            <a:schemeClr val="accent1"/>
          </a:lnRef>
          <a:fillRef idx="1">
            <a:schemeClr val="lt1"/>
          </a:fillRef>
          <a:effectRef idx="0">
            <a:schemeClr val="accent1"/>
          </a:effectRef>
          <a:fontRef idx="minor">
            <a:schemeClr val="dk1"/>
          </a:fontRef>
        </p:style>
        <p:txBody>
          <a:bodyPr>
            <a:normAutofit/>
          </a:bodyPr>
          <a:lstStyle/>
          <a:p>
            <a:pPr marL="0" indent="0">
              <a:lnSpc>
                <a:spcPct val="100000"/>
              </a:lnSpc>
              <a:buNone/>
            </a:pPr>
            <a:r>
              <a:rPr lang="en-US" altLang="zh-CN" sz="2400" dirty="0" err="1">
                <a:solidFill>
                  <a:schemeClr val="accent6"/>
                </a:solidFill>
                <a:latin typeface="+mj-lt"/>
              </a:rPr>
              <a:t>def</a:t>
            </a:r>
            <a:r>
              <a:rPr lang="en-US" altLang="zh-CN" sz="2400" dirty="0" smtClean="0">
                <a:latin typeface="+mj-lt"/>
              </a:rPr>
              <a:t> f():</a:t>
            </a:r>
          </a:p>
          <a:p>
            <a:pPr marL="0" indent="0">
              <a:lnSpc>
                <a:spcPct val="100000"/>
              </a:lnSpc>
              <a:buNone/>
            </a:pPr>
            <a:r>
              <a:rPr lang="en-US" altLang="zh-CN" sz="2400" dirty="0">
                <a:latin typeface="+mj-lt"/>
              </a:rPr>
              <a:t> </a:t>
            </a:r>
            <a:r>
              <a:rPr lang="en-US" altLang="zh-CN" sz="2400" dirty="0" smtClean="0">
                <a:latin typeface="+mj-lt"/>
              </a:rPr>
              <a:t>      …</a:t>
            </a:r>
          </a:p>
          <a:p>
            <a:pPr marL="0" indent="0">
              <a:lnSpc>
                <a:spcPct val="100000"/>
              </a:lnSpc>
              <a:buNone/>
            </a:pPr>
            <a:r>
              <a:rPr lang="en-US" altLang="zh-CN" sz="2400" dirty="0" err="1">
                <a:solidFill>
                  <a:schemeClr val="accent6"/>
                </a:solidFill>
                <a:latin typeface="+mj-lt"/>
              </a:rPr>
              <a:t>def</a:t>
            </a:r>
            <a:r>
              <a:rPr lang="en-US" altLang="zh-CN" sz="2400" dirty="0" smtClean="0">
                <a:latin typeface="+mj-lt"/>
              </a:rPr>
              <a:t> g():</a:t>
            </a:r>
          </a:p>
          <a:p>
            <a:pPr marL="0" indent="0">
              <a:lnSpc>
                <a:spcPct val="100000"/>
              </a:lnSpc>
              <a:buNone/>
            </a:pPr>
            <a:r>
              <a:rPr lang="en-US" altLang="zh-CN" sz="2400" dirty="0">
                <a:latin typeface="+mj-lt"/>
              </a:rPr>
              <a:t> </a:t>
            </a:r>
            <a:r>
              <a:rPr lang="en-US" altLang="zh-CN" sz="2400" dirty="0" smtClean="0">
                <a:latin typeface="+mj-lt"/>
              </a:rPr>
              <a:t>      f()</a:t>
            </a:r>
          </a:p>
          <a:p>
            <a:pPr marL="0" indent="0">
              <a:lnSpc>
                <a:spcPct val="100000"/>
              </a:lnSpc>
              <a:buNone/>
            </a:pPr>
            <a:endParaRPr lang="en-US" altLang="zh-CN" sz="2400" dirty="0" smtClean="0">
              <a:latin typeface="+mj-lt"/>
            </a:endParaRPr>
          </a:p>
          <a:p>
            <a:pPr marL="0" indent="0">
              <a:lnSpc>
                <a:spcPct val="100000"/>
              </a:lnSpc>
              <a:buNone/>
            </a:pPr>
            <a:r>
              <a:rPr lang="en-US" altLang="zh-CN" sz="2400" dirty="0" smtClean="0">
                <a:solidFill>
                  <a:schemeClr val="accent6"/>
                </a:solidFill>
                <a:latin typeface="+mj-lt"/>
              </a:rPr>
              <a:t>if</a:t>
            </a:r>
            <a:r>
              <a:rPr lang="en-US" altLang="zh-CN" sz="2400" dirty="0" smtClean="0">
                <a:latin typeface="+mj-lt"/>
              </a:rPr>
              <a:t> __name__ </a:t>
            </a:r>
            <a:r>
              <a:rPr lang="en-US" altLang="zh-CN" sz="2400" dirty="0">
                <a:latin typeface="+mj-lt"/>
              </a:rPr>
              <a:t>= </a:t>
            </a:r>
            <a:r>
              <a:rPr lang="en-US" altLang="zh-CN" sz="2400" dirty="0">
                <a:solidFill>
                  <a:schemeClr val="accent3"/>
                </a:solidFill>
                <a:latin typeface="+mj-lt"/>
              </a:rPr>
              <a:t>'__main__'</a:t>
            </a:r>
            <a:r>
              <a:rPr lang="en-US" altLang="zh-CN" sz="2400" dirty="0">
                <a:latin typeface="+mj-lt"/>
              </a:rPr>
              <a:t>:</a:t>
            </a:r>
            <a:endParaRPr lang="en-US" altLang="zh-CN" sz="2400" dirty="0" smtClean="0">
              <a:latin typeface="+mj-lt"/>
            </a:endParaRPr>
          </a:p>
          <a:p>
            <a:pPr marL="0" indent="0">
              <a:lnSpc>
                <a:spcPct val="100000"/>
              </a:lnSpc>
              <a:buNone/>
            </a:pPr>
            <a:r>
              <a:rPr lang="en-US" altLang="zh-CN" sz="2400" dirty="0" smtClean="0">
                <a:latin typeface="+mj-lt"/>
              </a:rPr>
              <a:t>       g()</a:t>
            </a:r>
            <a:endParaRPr lang="zh-CN" altLang="en-US" sz="2400" dirty="0">
              <a:latin typeface="+mj-lt"/>
            </a:endParaRPr>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45</a:t>
            </a:fld>
            <a:endParaRPr lang="zh-CN" altLang="en-US" dirty="0"/>
          </a:p>
        </p:txBody>
      </p:sp>
    </p:spTree>
    <p:extLst>
      <p:ext uri="{BB962C8B-B14F-4D97-AF65-F5344CB8AC3E}">
        <p14:creationId xmlns:p14="http://schemas.microsoft.com/office/powerpoint/2010/main" val="97907249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smtClean="0"/>
              <a:t>例</a:t>
            </a:r>
            <a:r>
              <a:rPr lang="en-US" altLang="zh-CN" dirty="0" smtClean="0"/>
              <a:t>6.4  </a:t>
            </a:r>
            <a:r>
              <a:rPr lang="zh-CN" altLang="en-US" dirty="0" smtClean="0"/>
              <a:t>左移或右移字符串中的字符</a:t>
            </a:r>
            <a:endParaRPr lang="zh-CN" altLang="en-US" dirty="0"/>
          </a:p>
        </p:txBody>
      </p:sp>
      <p:sp>
        <p:nvSpPr>
          <p:cNvPr id="5" name="灯片编号占位符 4"/>
          <p:cNvSpPr>
            <a:spLocks noGrp="1"/>
          </p:cNvSpPr>
          <p:nvPr>
            <p:ph type="sldNum" sz="quarter" idx="4"/>
          </p:nvPr>
        </p:nvSpPr>
        <p:spPr/>
        <p:txBody>
          <a:bodyPr/>
          <a:lstStyle/>
          <a:p>
            <a:fld id="{D18B1CCC-5B4E-41DC-9FD8-30B8F0069F97}" type="slidenum">
              <a:rPr lang="zh-CN" altLang="en-US" smtClean="0"/>
              <a:pPr/>
              <a:t>46</a:t>
            </a:fld>
            <a:endParaRPr lang="zh-CN" altLang="en-US" dirty="0"/>
          </a:p>
        </p:txBody>
      </p:sp>
      <p:grpSp>
        <p:nvGrpSpPr>
          <p:cNvPr id="7" name="组合 6"/>
          <p:cNvGrpSpPr/>
          <p:nvPr/>
        </p:nvGrpSpPr>
        <p:grpSpPr>
          <a:xfrm>
            <a:off x="539552" y="1059582"/>
            <a:ext cx="2901935" cy="3327142"/>
            <a:chOff x="857350" y="1095976"/>
            <a:chExt cx="2974104" cy="3926027"/>
          </a:xfrm>
        </p:grpSpPr>
        <p:sp>
          <p:nvSpPr>
            <p:cNvPr id="8" name="任意多边形 7"/>
            <p:cNvSpPr/>
            <p:nvPr/>
          </p:nvSpPr>
          <p:spPr>
            <a:xfrm>
              <a:off x="857350" y="1123855"/>
              <a:ext cx="2974104" cy="3898148"/>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altLang="zh-CN" sz="2000" i="1" dirty="0"/>
            </a:p>
            <a:p>
              <a:r>
                <a:rPr lang="en-US" altLang="zh-CN" sz="2000" i="1" dirty="0" smtClean="0">
                  <a:solidFill>
                    <a:schemeClr val="bg1">
                      <a:lumMod val="75000"/>
                    </a:schemeClr>
                  </a:solidFill>
                </a:rPr>
                <a:t># prog6-4.py</a:t>
              </a:r>
              <a:endParaRPr lang="zh-CN" altLang="zh-CN" sz="2000" i="1" dirty="0">
                <a:solidFill>
                  <a:schemeClr val="bg1">
                    <a:lumMod val="75000"/>
                  </a:schemeClr>
                </a:solidFill>
              </a:endParaRPr>
            </a:p>
            <a:p>
              <a:r>
                <a:rPr lang="en-US" altLang="zh-CN" sz="2000" dirty="0" err="1" smtClean="0">
                  <a:solidFill>
                    <a:schemeClr val="accent6"/>
                  </a:solidFill>
                </a:rPr>
                <a:t>def</a:t>
              </a:r>
              <a:r>
                <a:rPr lang="en-US" altLang="zh-CN" sz="2000" dirty="0" smtClean="0"/>
                <a:t> </a:t>
              </a:r>
              <a:r>
                <a:rPr lang="en-US" altLang="zh-CN" sz="2000" dirty="0" err="1">
                  <a:solidFill>
                    <a:schemeClr val="accent1"/>
                  </a:solidFill>
                </a:rPr>
                <a:t>moveSubstr</a:t>
              </a:r>
              <a:r>
                <a:rPr lang="en-US" altLang="zh-CN" sz="2000" dirty="0"/>
                <a:t>(s, flag, n):</a:t>
              </a:r>
            </a:p>
            <a:p>
              <a:r>
                <a:rPr lang="en-US" altLang="zh-CN" sz="2000" dirty="0"/>
                <a:t>    </a:t>
              </a:r>
              <a:r>
                <a:rPr lang="en-US" altLang="zh-CN" sz="2000" dirty="0">
                  <a:solidFill>
                    <a:schemeClr val="accent6"/>
                  </a:solidFill>
                </a:rPr>
                <a:t>if</a:t>
              </a:r>
              <a:r>
                <a:rPr lang="en-US" altLang="zh-CN" sz="2000" dirty="0"/>
                <a:t> n &gt; </a:t>
              </a:r>
              <a:r>
                <a:rPr lang="en-US" altLang="zh-CN" sz="2000" dirty="0" err="1">
                  <a:solidFill>
                    <a:srgbClr val="7030A0"/>
                  </a:solidFill>
                </a:rPr>
                <a:t>len</a:t>
              </a:r>
              <a:r>
                <a:rPr lang="en-US" altLang="zh-CN" sz="2000" dirty="0"/>
                <a:t>(s):</a:t>
              </a:r>
            </a:p>
            <a:p>
              <a:r>
                <a:rPr lang="en-US" altLang="zh-CN" sz="2000" dirty="0"/>
                <a:t>        </a:t>
              </a:r>
              <a:r>
                <a:rPr lang="en-US" altLang="zh-CN" sz="2000" dirty="0">
                  <a:solidFill>
                    <a:schemeClr val="accent6"/>
                  </a:solidFill>
                </a:rPr>
                <a:t>return</a:t>
              </a:r>
              <a:r>
                <a:rPr lang="en-US" altLang="zh-CN" sz="2000" dirty="0"/>
                <a:t> -1</a:t>
              </a:r>
            </a:p>
            <a:p>
              <a:r>
                <a:rPr lang="en-US" altLang="zh-CN" sz="2000" dirty="0"/>
                <a:t>    </a:t>
              </a:r>
              <a:r>
                <a:rPr lang="en-US" altLang="zh-CN" sz="2000" dirty="0">
                  <a:solidFill>
                    <a:schemeClr val="accent6"/>
                  </a:solidFill>
                </a:rPr>
                <a:t>else</a:t>
              </a:r>
              <a:r>
                <a:rPr lang="en-US" altLang="zh-CN" sz="2000" dirty="0"/>
                <a:t>:</a:t>
              </a:r>
            </a:p>
            <a:p>
              <a:r>
                <a:rPr lang="en-US" altLang="zh-CN" sz="2000" dirty="0"/>
                <a:t>        </a:t>
              </a:r>
              <a:r>
                <a:rPr lang="en-US" altLang="zh-CN" sz="2000" dirty="0">
                  <a:solidFill>
                    <a:schemeClr val="accent6"/>
                  </a:solidFill>
                </a:rPr>
                <a:t>if</a:t>
              </a:r>
              <a:r>
                <a:rPr lang="en-US" altLang="zh-CN" sz="2000" dirty="0"/>
                <a:t> flag == 1:</a:t>
              </a:r>
            </a:p>
            <a:p>
              <a:r>
                <a:rPr lang="en-US" altLang="zh-CN" sz="2000" dirty="0"/>
                <a:t>            </a:t>
              </a:r>
              <a:r>
                <a:rPr lang="en-US" altLang="zh-CN" sz="2000" dirty="0">
                  <a:solidFill>
                    <a:schemeClr val="accent6"/>
                  </a:solidFill>
                </a:rPr>
                <a:t>return</a:t>
              </a:r>
              <a:r>
                <a:rPr lang="en-US" altLang="zh-CN" sz="2000" dirty="0"/>
                <a:t> s[n:] + s[:n]</a:t>
              </a:r>
            </a:p>
            <a:p>
              <a:r>
                <a:rPr lang="en-US" altLang="zh-CN" sz="2000" dirty="0"/>
                <a:t>        </a:t>
              </a:r>
              <a:r>
                <a:rPr lang="en-US" altLang="zh-CN" sz="2000" dirty="0">
                  <a:solidFill>
                    <a:schemeClr val="accent6"/>
                  </a:solidFill>
                </a:rPr>
                <a:t>else</a:t>
              </a:r>
              <a:r>
                <a:rPr lang="en-US" altLang="zh-CN" sz="2000" dirty="0"/>
                <a:t>:</a:t>
              </a:r>
            </a:p>
            <a:p>
              <a:r>
                <a:rPr lang="en-US" altLang="zh-CN" sz="2000" dirty="0"/>
                <a:t>            </a:t>
              </a:r>
              <a:r>
                <a:rPr lang="en-US" altLang="zh-CN" sz="2000" dirty="0">
                  <a:solidFill>
                    <a:schemeClr val="accent6"/>
                  </a:solidFill>
                </a:rPr>
                <a:t>return</a:t>
              </a:r>
              <a:r>
                <a:rPr lang="en-US" altLang="zh-CN" sz="2000" dirty="0"/>
                <a:t> s[-n:]+ s[:-n]</a:t>
              </a:r>
            </a:p>
            <a:p>
              <a:endParaRPr lang="en-US" altLang="zh-CN" sz="2000" dirty="0"/>
            </a:p>
          </p:txBody>
        </p:sp>
        <p:sp>
          <p:nvSpPr>
            <p:cNvPr id="9" name="椭圆形标注 8"/>
            <p:cNvSpPr/>
            <p:nvPr/>
          </p:nvSpPr>
          <p:spPr>
            <a:xfrm>
              <a:off x="1004947" y="1095976"/>
              <a:ext cx="712460" cy="339123"/>
            </a:xfrm>
            <a:prstGeom prst="wedgeEllipseCallout">
              <a:avLst/>
            </a:prstGeom>
            <a:ln w="19050">
              <a:solidFill>
                <a:schemeClr val="accent1"/>
              </a:solidFill>
            </a:ln>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b="1" dirty="0">
                  <a:solidFill>
                    <a:schemeClr val="accent1"/>
                  </a:solidFill>
                </a:rPr>
                <a:t>F</a:t>
              </a:r>
              <a:r>
                <a:rPr lang="en-US" altLang="zh-CN" sz="600" dirty="0">
                  <a:solidFill>
                    <a:schemeClr val="accent1"/>
                  </a:solidFill>
                </a:rPr>
                <a:t>ile</a:t>
              </a:r>
              <a:endParaRPr lang="zh-CN" altLang="en-US" sz="600" dirty="0">
                <a:solidFill>
                  <a:schemeClr val="accent1"/>
                </a:solidFill>
              </a:endParaRPr>
            </a:p>
          </p:txBody>
        </p:sp>
      </p:grpSp>
      <p:grpSp>
        <p:nvGrpSpPr>
          <p:cNvPr id="10" name="组合 9"/>
          <p:cNvGrpSpPr/>
          <p:nvPr/>
        </p:nvGrpSpPr>
        <p:grpSpPr>
          <a:xfrm>
            <a:off x="3778982" y="1083208"/>
            <a:ext cx="5184576" cy="2520281"/>
            <a:chOff x="857350" y="1095976"/>
            <a:chExt cx="5313513" cy="2973931"/>
          </a:xfrm>
        </p:grpSpPr>
        <p:sp>
          <p:nvSpPr>
            <p:cNvPr id="11" name="任意多边形 10"/>
            <p:cNvSpPr/>
            <p:nvPr/>
          </p:nvSpPr>
          <p:spPr>
            <a:xfrm>
              <a:off x="857350" y="1123856"/>
              <a:ext cx="5313513" cy="2946051"/>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altLang="zh-CN" dirty="0" smtClean="0">
                <a:solidFill>
                  <a:schemeClr val="accent6"/>
                </a:solidFill>
              </a:endParaRPr>
            </a:p>
            <a:p>
              <a:r>
                <a:rPr lang="en-US" altLang="zh-CN" dirty="0" smtClean="0">
                  <a:solidFill>
                    <a:schemeClr val="accent6"/>
                  </a:solidFill>
                </a:rPr>
                <a:t>if</a:t>
              </a:r>
              <a:r>
                <a:rPr lang="en-US" altLang="zh-CN" dirty="0" smtClean="0"/>
                <a:t> </a:t>
              </a:r>
              <a:r>
                <a:rPr lang="en-US" altLang="zh-CN" dirty="0"/>
                <a:t>__name__ == </a:t>
              </a:r>
              <a:r>
                <a:rPr lang="en-US" altLang="zh-CN" dirty="0">
                  <a:solidFill>
                    <a:schemeClr val="accent3"/>
                  </a:solidFill>
                </a:rPr>
                <a:t>"__main__"</a:t>
              </a:r>
              <a:r>
                <a:rPr lang="en-US" altLang="zh-CN" dirty="0"/>
                <a:t>:</a:t>
              </a:r>
            </a:p>
            <a:p>
              <a:r>
                <a:rPr lang="en-US" altLang="zh-CN" dirty="0"/>
                <a:t>    s, flag, n = </a:t>
              </a:r>
              <a:r>
                <a:rPr lang="en-US" altLang="zh-CN" dirty="0">
                  <a:solidFill>
                    <a:srgbClr val="7030A0"/>
                  </a:solidFill>
                </a:rPr>
                <a:t>input</a:t>
              </a:r>
              <a:r>
                <a:rPr lang="en-US" altLang="zh-CN" dirty="0"/>
                <a:t>(</a:t>
              </a:r>
              <a:r>
                <a:rPr lang="en-US" altLang="zh-CN" dirty="0">
                  <a:solidFill>
                    <a:schemeClr val="accent3"/>
                  </a:solidFill>
                </a:rPr>
                <a:t>"enter the '</a:t>
              </a:r>
              <a:r>
                <a:rPr lang="en-US" altLang="zh-CN" dirty="0" err="1">
                  <a:solidFill>
                    <a:schemeClr val="accent3"/>
                  </a:solidFill>
                </a:rPr>
                <a:t>string,flag,n</a:t>
              </a:r>
              <a:r>
                <a:rPr lang="en-US" altLang="zh-CN" dirty="0">
                  <a:solidFill>
                    <a:schemeClr val="accent3"/>
                  </a:solidFill>
                </a:rPr>
                <a:t>':"</a:t>
              </a:r>
              <a:r>
                <a:rPr lang="en-US" altLang="zh-CN" dirty="0" smtClean="0"/>
                <a:t>).</a:t>
              </a:r>
              <a:r>
                <a:rPr lang="en-US" altLang="zh-CN" dirty="0"/>
                <a:t>split(</a:t>
              </a:r>
              <a:r>
                <a:rPr lang="en-US" altLang="zh-CN" dirty="0">
                  <a:solidFill>
                    <a:schemeClr val="accent3"/>
                  </a:solidFill>
                </a:rPr>
                <a:t>','</a:t>
              </a:r>
              <a:r>
                <a:rPr lang="en-US" altLang="zh-CN" dirty="0"/>
                <a:t>)</a:t>
              </a:r>
            </a:p>
            <a:p>
              <a:r>
                <a:rPr lang="en-US" altLang="zh-CN" dirty="0"/>
                <a:t>    result = </a:t>
              </a:r>
              <a:r>
                <a:rPr lang="en-US" altLang="zh-CN" dirty="0" err="1"/>
                <a:t>moveSubstr</a:t>
              </a:r>
              <a:r>
                <a:rPr lang="en-US" altLang="zh-CN" dirty="0"/>
                <a:t>(s, </a:t>
              </a:r>
              <a:r>
                <a:rPr lang="en-US" altLang="zh-CN" dirty="0" err="1">
                  <a:solidFill>
                    <a:srgbClr val="7030A0"/>
                  </a:solidFill>
                </a:rPr>
                <a:t>int</a:t>
              </a:r>
              <a:r>
                <a:rPr lang="en-US" altLang="zh-CN" dirty="0"/>
                <a:t>(flag), </a:t>
              </a:r>
              <a:r>
                <a:rPr lang="en-US" altLang="zh-CN" dirty="0" err="1">
                  <a:solidFill>
                    <a:srgbClr val="7030A0"/>
                  </a:solidFill>
                </a:rPr>
                <a:t>int</a:t>
              </a:r>
              <a:r>
                <a:rPr lang="en-US" altLang="zh-CN" dirty="0"/>
                <a:t>(n))</a:t>
              </a:r>
            </a:p>
            <a:p>
              <a:r>
                <a:rPr lang="en-US" altLang="zh-CN" dirty="0"/>
                <a:t>    </a:t>
              </a:r>
              <a:r>
                <a:rPr lang="en-US" altLang="zh-CN" dirty="0">
                  <a:solidFill>
                    <a:schemeClr val="accent6"/>
                  </a:solidFill>
                </a:rPr>
                <a:t>if</a:t>
              </a:r>
              <a:r>
                <a:rPr lang="en-US" altLang="zh-CN" dirty="0"/>
                <a:t> result != -1:</a:t>
              </a:r>
            </a:p>
            <a:p>
              <a:r>
                <a:rPr lang="en-US" altLang="zh-CN" dirty="0"/>
                <a:t>        </a:t>
              </a:r>
              <a:r>
                <a:rPr lang="en-US" altLang="zh-CN" dirty="0">
                  <a:solidFill>
                    <a:srgbClr val="7030A0"/>
                  </a:solidFill>
                </a:rPr>
                <a:t>print</a:t>
              </a:r>
              <a:r>
                <a:rPr lang="en-US" altLang="zh-CN" dirty="0"/>
                <a:t>(result)</a:t>
              </a:r>
            </a:p>
            <a:p>
              <a:r>
                <a:rPr lang="en-US" altLang="zh-CN" dirty="0"/>
                <a:t>    </a:t>
              </a:r>
              <a:r>
                <a:rPr lang="en-US" altLang="zh-CN" dirty="0">
                  <a:solidFill>
                    <a:schemeClr val="accent6"/>
                  </a:solidFill>
                </a:rPr>
                <a:t>else</a:t>
              </a:r>
              <a:r>
                <a:rPr lang="en-US" altLang="zh-CN" dirty="0"/>
                <a:t>:</a:t>
              </a:r>
            </a:p>
            <a:p>
              <a:r>
                <a:rPr lang="en-US" altLang="zh-CN" dirty="0"/>
                <a:t>        </a:t>
              </a:r>
              <a:r>
                <a:rPr lang="en-US" altLang="zh-CN" dirty="0">
                  <a:solidFill>
                    <a:srgbClr val="7030A0"/>
                  </a:solidFill>
                </a:rPr>
                <a:t>prin</a:t>
              </a:r>
              <a:r>
                <a:rPr lang="en-US" altLang="zh-CN" dirty="0"/>
                <a:t>t(</a:t>
              </a:r>
              <a:r>
                <a:rPr lang="en-US" altLang="zh-CN" dirty="0">
                  <a:solidFill>
                    <a:schemeClr val="accent3"/>
                  </a:solidFill>
                </a:rPr>
                <a:t>'the n is too large'</a:t>
              </a:r>
              <a:r>
                <a:rPr lang="en-US" altLang="zh-CN" dirty="0" smtClean="0"/>
                <a:t>)</a:t>
              </a:r>
              <a:endParaRPr lang="en-US" altLang="zh-CN" dirty="0"/>
            </a:p>
          </p:txBody>
        </p:sp>
        <p:sp>
          <p:nvSpPr>
            <p:cNvPr id="12" name="椭圆形标注 11"/>
            <p:cNvSpPr/>
            <p:nvPr/>
          </p:nvSpPr>
          <p:spPr>
            <a:xfrm>
              <a:off x="1004947" y="1095976"/>
              <a:ext cx="712460" cy="339123"/>
            </a:xfrm>
            <a:prstGeom prst="wedgeEllipseCallout">
              <a:avLst/>
            </a:prstGeom>
            <a:ln w="19050">
              <a:solidFill>
                <a:schemeClr val="accent1"/>
              </a:solidFill>
            </a:ln>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b="1" dirty="0">
                  <a:solidFill>
                    <a:schemeClr val="accent1"/>
                  </a:solidFill>
                </a:rPr>
                <a:t>F</a:t>
              </a:r>
              <a:r>
                <a:rPr lang="en-US" altLang="zh-CN" sz="600" dirty="0">
                  <a:solidFill>
                    <a:schemeClr val="accent1"/>
                  </a:solidFill>
                </a:rPr>
                <a:t>ile</a:t>
              </a:r>
              <a:endParaRPr lang="zh-CN" altLang="en-US" sz="600" dirty="0">
                <a:solidFill>
                  <a:schemeClr val="accent1"/>
                </a:solidFill>
              </a:endParaRPr>
            </a:p>
          </p:txBody>
        </p:sp>
      </p:grpSp>
      <p:sp>
        <p:nvSpPr>
          <p:cNvPr id="13" name="Text Box 4"/>
          <p:cNvSpPr txBox="1">
            <a:spLocks noChangeArrowheads="1"/>
          </p:cNvSpPr>
          <p:nvPr/>
        </p:nvSpPr>
        <p:spPr bwMode="auto">
          <a:xfrm>
            <a:off x="6804248" y="2931790"/>
            <a:ext cx="1656184" cy="1785104"/>
          </a:xfrm>
          <a:prstGeom prst="rect">
            <a:avLst/>
          </a:prstGeom>
          <a:ln>
            <a:headEnd/>
            <a:tailEnd/>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wrap="square">
            <a:spAutoFit/>
          </a:bodyPr>
          <a:lstStyle>
            <a:lvl1pPr>
              <a:spcBef>
                <a:spcPct val="20000"/>
              </a:spcBef>
              <a:buChar char="•"/>
              <a:defRPr sz="3200">
                <a:solidFill>
                  <a:schemeClr val="tx2"/>
                </a:solidFill>
                <a:latin typeface="Arial" charset="0"/>
                <a:ea typeface="Arial Unicode MS" pitchFamily="34" charset="-122"/>
                <a:cs typeface="Arial Unicode MS" pitchFamily="34" charset="-122"/>
              </a:defRPr>
            </a:lvl1pPr>
            <a:lvl2pPr marL="742950" indent="-285750">
              <a:spcBef>
                <a:spcPct val="20000"/>
              </a:spcBef>
              <a:buChar char="–"/>
              <a:defRPr sz="3200">
                <a:solidFill>
                  <a:schemeClr val="tx2"/>
                </a:solidFill>
                <a:latin typeface="Arial" charset="0"/>
                <a:ea typeface="Arial Unicode MS" pitchFamily="34" charset="-122"/>
                <a:cs typeface="Arial Unicode MS" pitchFamily="34" charset="-122"/>
              </a:defRPr>
            </a:lvl2pPr>
            <a:lvl3pPr marL="1143000" indent="-228600">
              <a:spcBef>
                <a:spcPct val="20000"/>
              </a:spcBef>
              <a:buChar char="•"/>
              <a:defRPr sz="3200">
                <a:solidFill>
                  <a:schemeClr val="tx2"/>
                </a:solidFill>
                <a:latin typeface="Arial" charset="0"/>
                <a:ea typeface="Arial Unicode MS" pitchFamily="34" charset="-122"/>
                <a:cs typeface="Arial Unicode MS" pitchFamily="34" charset="-122"/>
              </a:defRPr>
            </a:lvl3pPr>
            <a:lvl4pPr marL="1600200" indent="-228600">
              <a:spcBef>
                <a:spcPct val="20000"/>
              </a:spcBef>
              <a:buChar char="–"/>
              <a:defRPr sz="3200">
                <a:solidFill>
                  <a:schemeClr val="tx2"/>
                </a:solidFill>
                <a:latin typeface="Arial" charset="0"/>
                <a:ea typeface="Arial Unicode MS" pitchFamily="34" charset="-122"/>
                <a:cs typeface="Arial Unicode MS" pitchFamily="34" charset="-122"/>
              </a:defRPr>
            </a:lvl4pPr>
            <a:lvl5pPr marL="2057400" indent="-228600">
              <a:spcBef>
                <a:spcPct val="20000"/>
              </a:spcBef>
              <a:buChar char="»"/>
              <a:defRPr sz="3200">
                <a:solidFill>
                  <a:schemeClr val="tx2"/>
                </a:solidFill>
                <a:latin typeface="Arial" charset="0"/>
                <a:ea typeface="Arial Unicode MS" pitchFamily="34" charset="-122"/>
                <a:cs typeface="Arial Unicode MS" pitchFamily="34" charset="-122"/>
              </a:defRPr>
            </a:lvl5pPr>
            <a:lvl6pPr marL="2514600" indent="-228600" eaLnBrk="0" fontAlgn="base" hangingPunct="0">
              <a:spcBef>
                <a:spcPct val="20000"/>
              </a:spcBef>
              <a:spcAft>
                <a:spcPct val="0"/>
              </a:spcAft>
              <a:buChar char="»"/>
              <a:defRPr sz="3200">
                <a:solidFill>
                  <a:schemeClr val="tx2"/>
                </a:solidFill>
                <a:latin typeface="Arial" charset="0"/>
                <a:ea typeface="Arial Unicode MS" pitchFamily="34" charset="-122"/>
                <a:cs typeface="Arial Unicode MS" pitchFamily="34" charset="-122"/>
              </a:defRPr>
            </a:lvl6pPr>
            <a:lvl7pPr marL="2971800" indent="-228600" eaLnBrk="0" fontAlgn="base" hangingPunct="0">
              <a:spcBef>
                <a:spcPct val="20000"/>
              </a:spcBef>
              <a:spcAft>
                <a:spcPct val="0"/>
              </a:spcAft>
              <a:buChar char="»"/>
              <a:defRPr sz="3200">
                <a:solidFill>
                  <a:schemeClr val="tx2"/>
                </a:solidFill>
                <a:latin typeface="Arial" charset="0"/>
                <a:ea typeface="Arial Unicode MS" pitchFamily="34" charset="-122"/>
                <a:cs typeface="Arial Unicode MS" pitchFamily="34" charset="-122"/>
              </a:defRPr>
            </a:lvl7pPr>
            <a:lvl8pPr marL="3429000" indent="-228600" eaLnBrk="0" fontAlgn="base" hangingPunct="0">
              <a:spcBef>
                <a:spcPct val="20000"/>
              </a:spcBef>
              <a:spcAft>
                <a:spcPct val="0"/>
              </a:spcAft>
              <a:buChar char="»"/>
              <a:defRPr sz="3200">
                <a:solidFill>
                  <a:schemeClr val="tx2"/>
                </a:solidFill>
                <a:latin typeface="Arial" charset="0"/>
                <a:ea typeface="Arial Unicode MS" pitchFamily="34" charset="-122"/>
                <a:cs typeface="Arial Unicode MS" pitchFamily="34" charset="-122"/>
              </a:defRPr>
            </a:lvl8pPr>
            <a:lvl9pPr marL="3886200" indent="-228600" eaLnBrk="0" fontAlgn="base" hangingPunct="0">
              <a:spcBef>
                <a:spcPct val="20000"/>
              </a:spcBef>
              <a:spcAft>
                <a:spcPct val="0"/>
              </a:spcAft>
              <a:buChar char="»"/>
              <a:defRPr sz="3200">
                <a:solidFill>
                  <a:schemeClr val="tx2"/>
                </a:solidFill>
                <a:latin typeface="Arial" charset="0"/>
                <a:ea typeface="Arial Unicode MS" pitchFamily="34" charset="-122"/>
                <a:cs typeface="Arial Unicode MS" pitchFamily="34" charset="-122"/>
              </a:defRPr>
            </a:lvl9pPr>
          </a:lstStyle>
          <a:p>
            <a:pPr lvl="0">
              <a:spcBef>
                <a:spcPct val="0"/>
              </a:spcBef>
              <a:buNone/>
            </a:pPr>
            <a:r>
              <a:rPr lang="en-US" altLang="zh-CN" sz="1400" u="sng" dirty="0">
                <a:solidFill>
                  <a:prstClr val="black"/>
                </a:solidFill>
                <a:latin typeface="Calibri" pitchFamily="34" charset="0"/>
                <a:ea typeface="幼圆" pitchFamily="49" charset="-122"/>
                <a:cs typeface="+mn-cs"/>
              </a:rPr>
              <a:t>Output</a:t>
            </a:r>
            <a:r>
              <a:rPr lang="en-US" altLang="zh-CN" sz="1400" dirty="0">
                <a:solidFill>
                  <a:prstClr val="black"/>
                </a:solidFill>
                <a:latin typeface="Calibri" pitchFamily="34" charset="0"/>
                <a:ea typeface="幼圆" pitchFamily="49" charset="-122"/>
                <a:cs typeface="+mn-cs"/>
              </a:rPr>
              <a:t>:</a:t>
            </a:r>
          </a:p>
          <a:p>
            <a:pPr lvl="0">
              <a:spcBef>
                <a:spcPts val="0"/>
              </a:spcBef>
              <a:buNone/>
            </a:pPr>
            <a:r>
              <a:rPr lang="zh-CN" altLang="en-US" sz="1200" dirty="0">
                <a:solidFill>
                  <a:prstClr val="black"/>
                </a:solidFill>
                <a:latin typeface="Calibri" pitchFamily="34" charset="0"/>
                <a:ea typeface="幼圆" pitchFamily="49" charset="-122"/>
                <a:cs typeface="+mn-cs"/>
              </a:rPr>
              <a:t>输入</a:t>
            </a:r>
            <a:r>
              <a:rPr lang="zh-CN" altLang="en-US" sz="1200" dirty="0" smtClean="0">
                <a:solidFill>
                  <a:prstClr val="black"/>
                </a:solidFill>
                <a:latin typeface="Calibri" pitchFamily="34" charset="0"/>
                <a:ea typeface="幼圆" pitchFamily="49" charset="-122"/>
                <a:cs typeface="+mn-cs"/>
              </a:rPr>
              <a:t>测试数据</a:t>
            </a:r>
            <a:endParaRPr lang="en-US" altLang="zh-CN" sz="1200" dirty="0" smtClean="0">
              <a:solidFill>
                <a:prstClr val="black"/>
              </a:solidFill>
              <a:latin typeface="Calibri" pitchFamily="34" charset="0"/>
              <a:ea typeface="幼圆" pitchFamily="49" charset="-122"/>
              <a:cs typeface="+mn-cs"/>
            </a:endParaRPr>
          </a:p>
          <a:p>
            <a:pPr lvl="0">
              <a:spcBef>
                <a:spcPts val="0"/>
              </a:spcBef>
              <a:buNone/>
            </a:pPr>
            <a:r>
              <a:rPr lang="en-US" altLang="zh-CN" sz="1200" dirty="0" smtClean="0">
                <a:solidFill>
                  <a:prstClr val="black"/>
                </a:solidFill>
                <a:latin typeface="Calibri" pitchFamily="34" charset="0"/>
                <a:ea typeface="幼圆" pitchFamily="49" charset="-122"/>
                <a:cs typeface="+mn-cs"/>
              </a:rPr>
              <a:t>beautiful,1,3</a:t>
            </a:r>
          </a:p>
          <a:p>
            <a:pPr lvl="0">
              <a:spcBef>
                <a:spcPts val="0"/>
              </a:spcBef>
              <a:buNone/>
            </a:pPr>
            <a:r>
              <a:rPr lang="zh-CN" altLang="en-US" sz="1200" dirty="0" smtClean="0">
                <a:solidFill>
                  <a:prstClr val="black"/>
                </a:solidFill>
                <a:latin typeface="Calibri" pitchFamily="34" charset="0"/>
                <a:ea typeface="幼圆" pitchFamily="49" charset="-122"/>
                <a:cs typeface="+mn-cs"/>
              </a:rPr>
              <a:t>输出</a:t>
            </a:r>
            <a:r>
              <a:rPr lang="zh-CN" altLang="en-US" sz="1200" dirty="0">
                <a:solidFill>
                  <a:prstClr val="black"/>
                </a:solidFill>
                <a:latin typeface="Calibri" pitchFamily="34" charset="0"/>
                <a:ea typeface="幼圆" pitchFamily="49" charset="-122"/>
                <a:cs typeface="+mn-cs"/>
              </a:rPr>
              <a:t>结果为：</a:t>
            </a:r>
          </a:p>
          <a:p>
            <a:pPr lvl="0">
              <a:spcBef>
                <a:spcPts val="0"/>
              </a:spcBef>
              <a:buNone/>
            </a:pPr>
            <a:r>
              <a:rPr lang="en-US" altLang="zh-CN" sz="1200" dirty="0">
                <a:solidFill>
                  <a:prstClr val="black"/>
                </a:solidFill>
                <a:latin typeface="Calibri" pitchFamily="34" charset="0"/>
                <a:ea typeface="幼圆" pitchFamily="49" charset="-122"/>
                <a:cs typeface="+mn-cs"/>
              </a:rPr>
              <a:t>beautiful</a:t>
            </a:r>
          </a:p>
          <a:p>
            <a:pPr lvl="0">
              <a:spcBef>
                <a:spcPts val="0"/>
              </a:spcBef>
              <a:buNone/>
            </a:pPr>
            <a:r>
              <a:rPr lang="zh-CN" altLang="en-US" sz="1200" dirty="0">
                <a:solidFill>
                  <a:prstClr val="black"/>
                </a:solidFill>
                <a:latin typeface="Calibri" pitchFamily="34" charset="0"/>
                <a:ea typeface="幼圆" pitchFamily="49" charset="-122"/>
                <a:cs typeface="+mn-cs"/>
              </a:rPr>
              <a:t>若输入：</a:t>
            </a:r>
          </a:p>
          <a:p>
            <a:pPr lvl="0">
              <a:spcBef>
                <a:spcPts val="0"/>
              </a:spcBef>
              <a:buNone/>
            </a:pPr>
            <a:r>
              <a:rPr lang="en-US" altLang="zh-CN" sz="1200" dirty="0">
                <a:solidFill>
                  <a:prstClr val="black"/>
                </a:solidFill>
                <a:latin typeface="Calibri" pitchFamily="34" charset="0"/>
                <a:ea typeface="幼圆" pitchFamily="49" charset="-122"/>
                <a:cs typeface="+mn-cs"/>
              </a:rPr>
              <a:t>I love Python,2,3</a:t>
            </a:r>
          </a:p>
          <a:p>
            <a:pPr lvl="0">
              <a:spcBef>
                <a:spcPts val="0"/>
              </a:spcBef>
              <a:buNone/>
            </a:pPr>
            <a:r>
              <a:rPr lang="zh-CN" altLang="en-US" sz="1200" dirty="0">
                <a:solidFill>
                  <a:prstClr val="black"/>
                </a:solidFill>
                <a:latin typeface="Calibri" pitchFamily="34" charset="0"/>
                <a:ea typeface="幼圆" pitchFamily="49" charset="-122"/>
                <a:cs typeface="+mn-cs"/>
              </a:rPr>
              <a:t>输出结果为：</a:t>
            </a:r>
          </a:p>
          <a:p>
            <a:pPr lvl="0">
              <a:spcBef>
                <a:spcPts val="0"/>
              </a:spcBef>
              <a:buNone/>
            </a:pPr>
            <a:r>
              <a:rPr lang="en-US" altLang="zh-CN" sz="1200" dirty="0" err="1">
                <a:solidFill>
                  <a:prstClr val="black"/>
                </a:solidFill>
                <a:latin typeface="Calibri" pitchFamily="34" charset="0"/>
                <a:ea typeface="幼圆" pitchFamily="49" charset="-122"/>
                <a:cs typeface="+mn-cs"/>
              </a:rPr>
              <a:t>fulbeauti</a:t>
            </a:r>
            <a:endParaRPr lang="en-US" altLang="zh-CN" sz="1200" dirty="0">
              <a:solidFill>
                <a:prstClr val="black"/>
              </a:solidFill>
              <a:latin typeface="Calibri" pitchFamily="34" charset="0"/>
              <a:ea typeface="幼圆" pitchFamily="49" charset="-122"/>
              <a:cs typeface="+mn-cs"/>
            </a:endParaRPr>
          </a:p>
        </p:txBody>
      </p:sp>
    </p:spTree>
    <p:extLst>
      <p:ext uri="{BB962C8B-B14F-4D97-AF65-F5344CB8AC3E}">
        <p14:creationId xmlns:p14="http://schemas.microsoft.com/office/powerpoint/2010/main" val="339245582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例</a:t>
            </a:r>
            <a:r>
              <a:rPr lang="en-US" altLang="zh-CN" dirty="0" smtClean="0"/>
              <a:t>6.5  </a:t>
            </a:r>
            <a:r>
              <a:rPr lang="zh-CN" altLang="en-US" dirty="0" smtClean="0"/>
              <a:t>寻找数字朋友组</a:t>
            </a:r>
            <a:endParaRPr lang="zh-CN" altLang="en-US" dirty="0"/>
          </a:p>
        </p:txBody>
      </p:sp>
      <p:sp>
        <p:nvSpPr>
          <p:cNvPr id="3" name="灯片编号占位符 2"/>
          <p:cNvSpPr>
            <a:spLocks noGrp="1"/>
          </p:cNvSpPr>
          <p:nvPr>
            <p:ph type="sldNum" sz="quarter" idx="4"/>
          </p:nvPr>
        </p:nvSpPr>
        <p:spPr/>
        <p:txBody>
          <a:bodyPr/>
          <a:lstStyle/>
          <a:p>
            <a:fld id="{D18B1CCC-5B4E-41DC-9FD8-30B8F0069F97}" type="slidenum">
              <a:rPr lang="zh-CN" altLang="en-US" smtClean="0"/>
              <a:pPr/>
              <a:t>47</a:t>
            </a:fld>
            <a:endParaRPr lang="zh-CN" altLang="en-US" dirty="0"/>
          </a:p>
        </p:txBody>
      </p:sp>
      <p:grpSp>
        <p:nvGrpSpPr>
          <p:cNvPr id="4" name="组合 3"/>
          <p:cNvGrpSpPr/>
          <p:nvPr/>
        </p:nvGrpSpPr>
        <p:grpSpPr>
          <a:xfrm>
            <a:off x="539552" y="1059582"/>
            <a:ext cx="6192688" cy="3672408"/>
            <a:chOff x="857350" y="1095976"/>
            <a:chExt cx="6346696" cy="4333441"/>
          </a:xfrm>
        </p:grpSpPr>
        <p:sp>
          <p:nvSpPr>
            <p:cNvPr id="5" name="任意多边形 4"/>
            <p:cNvSpPr/>
            <p:nvPr/>
          </p:nvSpPr>
          <p:spPr>
            <a:xfrm>
              <a:off x="857350" y="1123855"/>
              <a:ext cx="6346696" cy="4305562"/>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altLang="zh-CN" sz="1200" dirty="0"/>
            </a:p>
            <a:p>
              <a:r>
                <a:rPr lang="en-US" altLang="zh-CN" sz="1200" i="1" dirty="0">
                  <a:solidFill>
                    <a:schemeClr val="bg1">
                      <a:lumMod val="75000"/>
                    </a:schemeClr>
                  </a:solidFill>
                </a:rPr>
                <a:t># prog6-5.py</a:t>
              </a:r>
            </a:p>
            <a:p>
              <a:r>
                <a:rPr lang="en-US" altLang="zh-CN" sz="1200" dirty="0" err="1">
                  <a:solidFill>
                    <a:schemeClr val="accent6"/>
                  </a:solidFill>
                </a:rPr>
                <a:t>def</a:t>
              </a:r>
              <a:r>
                <a:rPr lang="en-US" altLang="zh-CN" sz="1200" dirty="0"/>
                <a:t> </a:t>
              </a:r>
              <a:r>
                <a:rPr lang="en-US" altLang="zh-CN" sz="1200" dirty="0" err="1">
                  <a:solidFill>
                    <a:schemeClr val="accent1"/>
                  </a:solidFill>
                </a:rPr>
                <a:t>findNumFriends</a:t>
              </a:r>
              <a:r>
                <a:rPr lang="en-US" altLang="zh-CN" sz="1200" dirty="0"/>
                <a:t>(s):</a:t>
              </a:r>
            </a:p>
            <a:p>
              <a:r>
                <a:rPr lang="en-US" altLang="zh-CN" sz="1200" dirty="0"/>
                <a:t>    s = </a:t>
              </a:r>
              <a:r>
                <a:rPr lang="en-US" altLang="zh-CN" sz="1200" dirty="0" err="1"/>
                <a:t>s.split</a:t>
              </a:r>
              <a:r>
                <a:rPr lang="en-US" altLang="zh-CN" sz="1200" dirty="0"/>
                <a:t>(</a:t>
              </a:r>
              <a:r>
                <a:rPr lang="en-US" altLang="zh-CN" sz="1200" dirty="0">
                  <a:solidFill>
                    <a:schemeClr val="accent3"/>
                  </a:solidFill>
                </a:rPr>
                <a:t>','</a:t>
              </a:r>
              <a:r>
                <a:rPr lang="en-US" altLang="zh-CN" sz="1200" dirty="0"/>
                <a:t>)</a:t>
              </a:r>
            </a:p>
            <a:p>
              <a:r>
                <a:rPr lang="en-US" altLang="zh-CN" sz="1200" dirty="0"/>
                <a:t>    d, result = {}, []</a:t>
              </a:r>
            </a:p>
            <a:p>
              <a:r>
                <a:rPr lang="en-US" altLang="zh-CN" sz="1200" dirty="0"/>
                <a:t>    </a:t>
              </a:r>
              <a:r>
                <a:rPr lang="en-US" altLang="zh-CN" sz="1200" dirty="0">
                  <a:solidFill>
                    <a:schemeClr val="accent6"/>
                  </a:solidFill>
                </a:rPr>
                <a:t>for</a:t>
              </a:r>
              <a:r>
                <a:rPr lang="en-US" altLang="zh-CN" sz="1200" dirty="0"/>
                <a:t> </a:t>
              </a:r>
              <a:r>
                <a:rPr lang="en-US" altLang="zh-CN" sz="1200" dirty="0" err="1"/>
                <a:t>num</a:t>
              </a:r>
              <a:r>
                <a:rPr lang="en-US" altLang="zh-CN" sz="1200" dirty="0"/>
                <a:t> </a:t>
              </a:r>
              <a:r>
                <a:rPr lang="en-US" altLang="zh-CN" sz="1200" dirty="0">
                  <a:solidFill>
                    <a:schemeClr val="accent6"/>
                  </a:solidFill>
                </a:rPr>
                <a:t>in</a:t>
              </a:r>
              <a:r>
                <a:rPr lang="en-US" altLang="zh-CN" sz="1200" dirty="0"/>
                <a:t> s</a:t>
              </a:r>
              <a:r>
                <a:rPr lang="en-US" altLang="zh-CN" sz="1200" dirty="0" smtClean="0"/>
                <a:t>: </a:t>
              </a:r>
              <a:r>
                <a:rPr lang="en-US" altLang="zh-CN" sz="1200" dirty="0" smtClean="0"/>
                <a:t>     </a:t>
              </a:r>
              <a:r>
                <a:rPr lang="en-US" altLang="zh-CN" sz="1200" dirty="0" smtClean="0">
                  <a:solidFill>
                    <a:schemeClr val="bg1">
                      <a:lumMod val="50000"/>
                    </a:schemeClr>
                  </a:solidFill>
                </a:rPr>
                <a:t># </a:t>
              </a:r>
              <a:r>
                <a:rPr lang="zh-CN" altLang="en-US" sz="1200" dirty="0">
                  <a:solidFill>
                    <a:schemeClr val="bg1">
                      <a:lumMod val="50000"/>
                    </a:schemeClr>
                  </a:solidFill>
                </a:rPr>
                <a:t>计算每一个数字各位数之和</a:t>
              </a:r>
              <a:endParaRPr lang="en-US" altLang="zh-CN" sz="1200" dirty="0">
                <a:solidFill>
                  <a:schemeClr val="bg1">
                    <a:lumMod val="50000"/>
                  </a:schemeClr>
                </a:solidFill>
              </a:endParaRPr>
            </a:p>
            <a:p>
              <a:r>
                <a:rPr lang="en-US" altLang="zh-CN" sz="1200" dirty="0" smtClean="0"/>
                <a:t>        </a:t>
              </a:r>
              <a:r>
                <a:rPr lang="en-US" altLang="zh-CN" sz="1200" dirty="0" err="1" smtClean="0"/>
                <a:t>sumNum</a:t>
              </a:r>
              <a:r>
                <a:rPr lang="en-US" altLang="zh-CN" sz="1200" dirty="0" smtClean="0"/>
                <a:t> = 0</a:t>
              </a:r>
            </a:p>
            <a:p>
              <a:r>
                <a:rPr lang="en-US" altLang="zh-CN" sz="1200" dirty="0" smtClean="0"/>
                <a:t>        </a:t>
              </a:r>
              <a:r>
                <a:rPr lang="en-US" altLang="zh-CN" sz="1200" dirty="0">
                  <a:solidFill>
                    <a:schemeClr val="accent6"/>
                  </a:solidFill>
                </a:rPr>
                <a:t>for</a:t>
              </a:r>
              <a:r>
                <a:rPr lang="en-US" altLang="zh-CN" sz="1200" dirty="0"/>
                <a:t> </a:t>
              </a:r>
              <a:r>
                <a:rPr lang="en-US" altLang="zh-CN" sz="1200" dirty="0" err="1"/>
                <a:t>ch</a:t>
              </a:r>
              <a:r>
                <a:rPr lang="en-US" altLang="zh-CN" sz="1200" dirty="0"/>
                <a:t> </a:t>
              </a:r>
              <a:r>
                <a:rPr lang="en-US" altLang="zh-CN" sz="1200" dirty="0">
                  <a:solidFill>
                    <a:schemeClr val="accent6"/>
                  </a:solidFill>
                </a:rPr>
                <a:t>in</a:t>
              </a:r>
              <a:r>
                <a:rPr lang="en-US" altLang="zh-CN" sz="1200" dirty="0"/>
                <a:t> </a:t>
              </a:r>
              <a:r>
                <a:rPr lang="en-US" altLang="zh-CN" sz="1200" dirty="0" err="1"/>
                <a:t>num</a:t>
              </a:r>
              <a:r>
                <a:rPr lang="en-US" altLang="zh-CN" sz="1200" dirty="0" smtClean="0">
                  <a:solidFill>
                    <a:schemeClr val="bg1">
                      <a:lumMod val="50000"/>
                    </a:schemeClr>
                  </a:solidFill>
                </a:rPr>
                <a:t>: </a:t>
              </a:r>
              <a:r>
                <a:rPr lang="en-US" altLang="zh-CN" sz="1200" dirty="0" smtClean="0">
                  <a:solidFill>
                    <a:schemeClr val="bg1">
                      <a:lumMod val="50000"/>
                    </a:schemeClr>
                  </a:solidFill>
                </a:rPr>
                <a:t>   # </a:t>
              </a:r>
              <a:r>
                <a:rPr lang="zh-CN" altLang="en-US" sz="1200" dirty="0">
                  <a:solidFill>
                    <a:schemeClr val="bg1">
                      <a:lumMod val="50000"/>
                    </a:schemeClr>
                  </a:solidFill>
                </a:rPr>
                <a:t>寻找相同数字和的数字朋友 </a:t>
              </a:r>
              <a:endParaRPr lang="en-US" altLang="zh-CN" sz="1200" dirty="0">
                <a:solidFill>
                  <a:schemeClr val="bg1">
                    <a:lumMod val="50000"/>
                  </a:schemeClr>
                </a:solidFill>
              </a:endParaRPr>
            </a:p>
            <a:p>
              <a:r>
                <a:rPr lang="en-US" altLang="zh-CN" sz="1200" dirty="0"/>
                <a:t>            </a:t>
              </a:r>
              <a:r>
                <a:rPr lang="en-US" altLang="zh-CN" sz="1200" dirty="0" err="1"/>
                <a:t>sumNum</a:t>
              </a:r>
              <a:r>
                <a:rPr lang="en-US" altLang="zh-CN" sz="1200" dirty="0"/>
                <a:t> += </a:t>
              </a:r>
              <a:r>
                <a:rPr lang="en-US" altLang="zh-CN" sz="1200" dirty="0" err="1">
                  <a:solidFill>
                    <a:srgbClr val="7030A0"/>
                  </a:solidFill>
                </a:rPr>
                <a:t>int</a:t>
              </a:r>
              <a:r>
                <a:rPr lang="en-US" altLang="zh-CN" sz="1200" dirty="0"/>
                <a:t>(</a:t>
              </a:r>
              <a:r>
                <a:rPr lang="en-US" altLang="zh-CN" sz="1200" dirty="0" err="1"/>
                <a:t>ch</a:t>
              </a:r>
              <a:r>
                <a:rPr lang="en-US" altLang="zh-CN" sz="1200" dirty="0"/>
                <a:t>) </a:t>
              </a:r>
              <a:r>
                <a:rPr lang="en-US" altLang="zh-CN" sz="1200" dirty="0" smtClean="0"/>
                <a:t>        </a:t>
              </a:r>
              <a:r>
                <a:rPr lang="zh-CN" altLang="en-US" sz="1200" dirty="0" smtClean="0"/>
                <a:t> </a:t>
              </a:r>
              <a:endParaRPr lang="zh-CN" altLang="en-US" sz="1200" dirty="0"/>
            </a:p>
            <a:p>
              <a:r>
                <a:rPr lang="zh-CN" altLang="en-US" sz="1200" dirty="0"/>
                <a:t>        </a:t>
              </a:r>
              <a:r>
                <a:rPr lang="en-US" altLang="zh-CN" sz="1200" dirty="0">
                  <a:solidFill>
                    <a:schemeClr val="accent6"/>
                  </a:solidFill>
                </a:rPr>
                <a:t>if</a:t>
              </a:r>
              <a:r>
                <a:rPr lang="en-US" altLang="zh-CN" sz="1200" dirty="0"/>
                <a:t> </a:t>
              </a:r>
              <a:r>
                <a:rPr lang="en-US" altLang="zh-CN" sz="1200" dirty="0" err="1"/>
                <a:t>sumNum</a:t>
              </a:r>
              <a:r>
                <a:rPr lang="en-US" altLang="zh-CN" sz="1200" dirty="0"/>
                <a:t> </a:t>
              </a:r>
              <a:r>
                <a:rPr lang="en-US" altLang="zh-CN" sz="1200" dirty="0">
                  <a:solidFill>
                    <a:schemeClr val="accent6"/>
                  </a:solidFill>
                </a:rPr>
                <a:t>in</a:t>
              </a:r>
              <a:r>
                <a:rPr lang="en-US" altLang="zh-CN" sz="1200" dirty="0"/>
                <a:t> </a:t>
              </a:r>
              <a:r>
                <a:rPr lang="en-US" altLang="zh-CN" sz="1200" dirty="0" err="1"/>
                <a:t>d.keys</a:t>
              </a:r>
              <a:r>
                <a:rPr lang="en-US" altLang="zh-CN" sz="1200" dirty="0"/>
                <a:t>():</a:t>
              </a:r>
            </a:p>
            <a:p>
              <a:r>
                <a:rPr lang="en-US" altLang="zh-CN" sz="1200" dirty="0"/>
                <a:t>            d[</a:t>
              </a:r>
              <a:r>
                <a:rPr lang="en-US" altLang="zh-CN" sz="1200" dirty="0" err="1"/>
                <a:t>sumNum</a:t>
              </a:r>
              <a:r>
                <a:rPr lang="en-US" altLang="zh-CN" sz="1200" dirty="0"/>
                <a:t>] += [</a:t>
              </a:r>
              <a:r>
                <a:rPr lang="en-US" altLang="zh-CN" sz="1200" dirty="0" err="1"/>
                <a:t>num</a:t>
              </a:r>
              <a:r>
                <a:rPr lang="en-US" altLang="zh-CN" sz="1200" dirty="0"/>
                <a:t>]</a:t>
              </a:r>
            </a:p>
            <a:p>
              <a:r>
                <a:rPr lang="en-US" altLang="zh-CN" sz="1200" dirty="0"/>
                <a:t>        </a:t>
              </a:r>
              <a:r>
                <a:rPr lang="en-US" altLang="zh-CN" sz="1200" dirty="0">
                  <a:solidFill>
                    <a:schemeClr val="accent6"/>
                  </a:solidFill>
                </a:rPr>
                <a:t>else</a:t>
              </a:r>
              <a:r>
                <a:rPr lang="en-US" altLang="zh-CN" sz="1200" dirty="0"/>
                <a:t>:</a:t>
              </a:r>
            </a:p>
            <a:p>
              <a:r>
                <a:rPr lang="en-US" altLang="zh-CN" sz="1200" dirty="0"/>
                <a:t>            d[</a:t>
              </a:r>
              <a:r>
                <a:rPr lang="en-US" altLang="zh-CN" sz="1200" dirty="0" err="1"/>
                <a:t>sumNum</a:t>
              </a:r>
              <a:r>
                <a:rPr lang="en-US" altLang="zh-CN" sz="1200" dirty="0"/>
                <a:t>] = [</a:t>
              </a:r>
              <a:r>
                <a:rPr lang="en-US" altLang="zh-CN" sz="1200" dirty="0" err="1"/>
                <a:t>num</a:t>
              </a:r>
              <a:r>
                <a:rPr lang="en-US" altLang="zh-CN" sz="1200" dirty="0" smtClean="0"/>
                <a:t>]</a:t>
              </a:r>
            </a:p>
            <a:p>
              <a:r>
                <a:rPr lang="en-US" altLang="zh-CN" sz="1200" dirty="0" smtClean="0"/>
                <a:t>    </a:t>
              </a:r>
              <a:r>
                <a:rPr lang="en-US" altLang="zh-CN" sz="1200" dirty="0" err="1" smtClean="0"/>
                <a:t>lst</a:t>
              </a:r>
              <a:r>
                <a:rPr lang="en-US" altLang="zh-CN" sz="1200" dirty="0" smtClean="0"/>
                <a:t> </a:t>
              </a:r>
              <a:r>
                <a:rPr lang="en-US" altLang="zh-CN" sz="1200" dirty="0"/>
                <a:t>= </a:t>
              </a:r>
              <a:r>
                <a:rPr lang="en-US" altLang="zh-CN" sz="1200" dirty="0">
                  <a:solidFill>
                    <a:srgbClr val="7030A0"/>
                  </a:solidFill>
                </a:rPr>
                <a:t>sorted</a:t>
              </a:r>
              <a:r>
                <a:rPr lang="en-US" altLang="zh-CN" sz="1200" dirty="0"/>
                <a:t>(</a:t>
              </a:r>
              <a:r>
                <a:rPr lang="en-US" altLang="zh-CN" sz="1200" dirty="0" err="1"/>
                <a:t>d.items</a:t>
              </a:r>
              <a:r>
                <a:rPr lang="en-US" altLang="zh-CN" sz="1200" dirty="0"/>
                <a:t>(), key = </a:t>
              </a:r>
              <a:r>
                <a:rPr lang="en-US" altLang="zh-CN" sz="1200" dirty="0">
                  <a:solidFill>
                    <a:schemeClr val="accent6"/>
                  </a:solidFill>
                </a:rPr>
                <a:t>lambda</a:t>
              </a:r>
              <a:r>
                <a:rPr lang="en-US" altLang="zh-CN" sz="1200" dirty="0"/>
                <a:t> d: d[0</a:t>
              </a:r>
              <a:r>
                <a:rPr lang="en-US" altLang="zh-CN" sz="1200" dirty="0" smtClean="0"/>
                <a:t>]) </a:t>
              </a:r>
              <a:r>
                <a:rPr lang="en-US" altLang="zh-CN" sz="1200" dirty="0"/>
                <a:t># </a:t>
              </a:r>
              <a:r>
                <a:rPr lang="zh-CN" altLang="en-US" sz="1200" dirty="0"/>
                <a:t>基于数字和进行</a:t>
              </a:r>
              <a:r>
                <a:rPr lang="zh-CN" altLang="en-US" sz="1200" dirty="0" smtClean="0"/>
                <a:t>排序</a:t>
              </a:r>
              <a:endParaRPr lang="en-US" altLang="zh-CN" sz="1200" dirty="0"/>
            </a:p>
            <a:p>
              <a:r>
                <a:rPr lang="en-US" altLang="zh-CN" sz="1200" dirty="0"/>
                <a:t>    </a:t>
              </a:r>
              <a:r>
                <a:rPr lang="en-US" altLang="zh-CN" sz="1200" dirty="0">
                  <a:solidFill>
                    <a:schemeClr val="accent6"/>
                  </a:solidFill>
                </a:rPr>
                <a:t>for</a:t>
              </a:r>
              <a:r>
                <a:rPr lang="en-US" altLang="zh-CN" sz="1200" dirty="0"/>
                <a:t> item </a:t>
              </a:r>
              <a:r>
                <a:rPr lang="en-US" altLang="zh-CN" sz="1200" dirty="0">
                  <a:solidFill>
                    <a:schemeClr val="accent6"/>
                  </a:solidFill>
                </a:rPr>
                <a:t>in</a:t>
              </a:r>
              <a:r>
                <a:rPr lang="en-US" altLang="zh-CN" sz="1200" dirty="0"/>
                <a:t> </a:t>
              </a:r>
              <a:r>
                <a:rPr lang="en-US" altLang="zh-CN" sz="1200" dirty="0" err="1"/>
                <a:t>lst</a:t>
              </a:r>
              <a:r>
                <a:rPr lang="en-US" altLang="zh-CN" sz="1200" dirty="0"/>
                <a:t>:</a:t>
              </a:r>
            </a:p>
            <a:p>
              <a:r>
                <a:rPr lang="en-US" altLang="zh-CN" sz="1200" dirty="0"/>
                <a:t>        </a:t>
              </a:r>
              <a:r>
                <a:rPr lang="en-US" altLang="zh-CN" sz="1200" dirty="0" err="1"/>
                <a:t>itemTemp</a:t>
              </a:r>
              <a:r>
                <a:rPr lang="en-US" altLang="zh-CN" sz="1200" dirty="0"/>
                <a:t> = item[1]</a:t>
              </a:r>
            </a:p>
            <a:p>
              <a:r>
                <a:rPr lang="en-US" altLang="zh-CN" sz="1200" dirty="0"/>
                <a:t>        </a:t>
              </a:r>
              <a:r>
                <a:rPr lang="en-US" altLang="zh-CN" sz="1200" dirty="0" err="1"/>
                <a:t>itemTemp.sort</a:t>
              </a:r>
              <a:r>
                <a:rPr lang="en-US" altLang="zh-CN" sz="1200" dirty="0"/>
                <a:t>()</a:t>
              </a:r>
            </a:p>
            <a:p>
              <a:r>
                <a:rPr lang="en-US" altLang="zh-CN" sz="1200" dirty="0"/>
                <a:t>        </a:t>
              </a:r>
              <a:r>
                <a:rPr lang="en-US" altLang="zh-CN" sz="1200" dirty="0" err="1"/>
                <a:t>result.append</a:t>
              </a:r>
              <a:r>
                <a:rPr lang="en-US" altLang="zh-CN" sz="1200" dirty="0"/>
                <a:t>(</a:t>
              </a:r>
              <a:r>
                <a:rPr lang="en-US" altLang="zh-CN" sz="1200" dirty="0" err="1"/>
                <a:t>itemTemp</a:t>
              </a:r>
              <a:r>
                <a:rPr lang="en-US" altLang="zh-CN" sz="1200" dirty="0"/>
                <a:t>)</a:t>
              </a:r>
            </a:p>
            <a:p>
              <a:r>
                <a:rPr lang="en-US" altLang="zh-CN" sz="1200" dirty="0"/>
                <a:t>    </a:t>
              </a:r>
              <a:r>
                <a:rPr lang="en-US" altLang="zh-CN" sz="1200" dirty="0">
                  <a:solidFill>
                    <a:schemeClr val="accent6"/>
                  </a:solidFill>
                </a:rPr>
                <a:t>return</a:t>
              </a:r>
              <a:r>
                <a:rPr lang="en-US" altLang="zh-CN" sz="1200" dirty="0"/>
                <a:t> result</a:t>
              </a:r>
            </a:p>
          </p:txBody>
        </p:sp>
        <p:sp>
          <p:nvSpPr>
            <p:cNvPr id="6" name="椭圆形标注 5"/>
            <p:cNvSpPr/>
            <p:nvPr/>
          </p:nvSpPr>
          <p:spPr>
            <a:xfrm>
              <a:off x="1004947" y="1095976"/>
              <a:ext cx="590391" cy="254908"/>
            </a:xfrm>
            <a:prstGeom prst="wedgeEllipseCallout">
              <a:avLst/>
            </a:prstGeom>
            <a:ln w="19050">
              <a:solidFill>
                <a:schemeClr val="accent1"/>
              </a:solidFill>
            </a:ln>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b="1" dirty="0">
                  <a:solidFill>
                    <a:schemeClr val="accent1"/>
                  </a:solidFill>
                </a:rPr>
                <a:t>F</a:t>
              </a:r>
              <a:r>
                <a:rPr lang="en-US" altLang="zh-CN" sz="600" dirty="0">
                  <a:solidFill>
                    <a:schemeClr val="accent1"/>
                  </a:solidFill>
                </a:rPr>
                <a:t>ile</a:t>
              </a:r>
              <a:endParaRPr lang="zh-CN" altLang="en-US" sz="600" dirty="0">
                <a:solidFill>
                  <a:schemeClr val="accent1"/>
                </a:solidFill>
              </a:endParaRPr>
            </a:p>
          </p:txBody>
        </p:sp>
      </p:grpSp>
    </p:spTree>
    <p:extLst>
      <p:ext uri="{BB962C8B-B14F-4D97-AF65-F5344CB8AC3E}">
        <p14:creationId xmlns:p14="http://schemas.microsoft.com/office/powerpoint/2010/main" val="291622001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a:t>例</a:t>
            </a:r>
            <a:r>
              <a:rPr lang="en-US" altLang="zh-CN" dirty="0"/>
              <a:t>6.5  </a:t>
            </a:r>
            <a:r>
              <a:rPr lang="zh-CN" altLang="en-US" dirty="0"/>
              <a:t>寻找数字朋友组</a:t>
            </a:r>
          </a:p>
        </p:txBody>
      </p:sp>
      <p:sp>
        <p:nvSpPr>
          <p:cNvPr id="5" name="灯片编号占位符 4"/>
          <p:cNvSpPr>
            <a:spLocks noGrp="1"/>
          </p:cNvSpPr>
          <p:nvPr>
            <p:ph type="sldNum" sz="quarter" idx="4"/>
          </p:nvPr>
        </p:nvSpPr>
        <p:spPr/>
        <p:txBody>
          <a:bodyPr/>
          <a:lstStyle/>
          <a:p>
            <a:fld id="{D18B1CCC-5B4E-41DC-9FD8-30B8F0069F97}" type="slidenum">
              <a:rPr lang="zh-CN" altLang="en-US" smtClean="0"/>
              <a:pPr/>
              <a:t>48</a:t>
            </a:fld>
            <a:endParaRPr lang="zh-CN" altLang="en-US" dirty="0"/>
          </a:p>
        </p:txBody>
      </p:sp>
      <p:grpSp>
        <p:nvGrpSpPr>
          <p:cNvPr id="7" name="组合 6"/>
          <p:cNvGrpSpPr/>
          <p:nvPr/>
        </p:nvGrpSpPr>
        <p:grpSpPr>
          <a:xfrm>
            <a:off x="539552" y="1059582"/>
            <a:ext cx="4032448" cy="2422723"/>
            <a:chOff x="857350" y="1095976"/>
            <a:chExt cx="4132732" cy="2858813"/>
          </a:xfrm>
        </p:grpSpPr>
        <p:sp>
          <p:nvSpPr>
            <p:cNvPr id="8" name="任意多边形 7"/>
            <p:cNvSpPr/>
            <p:nvPr/>
          </p:nvSpPr>
          <p:spPr>
            <a:xfrm>
              <a:off x="857350" y="1123855"/>
              <a:ext cx="4132732" cy="2830934"/>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altLang="zh-CN" sz="2000" dirty="0"/>
            </a:p>
            <a:p>
              <a:r>
                <a:rPr lang="en-US" altLang="zh-CN" sz="2000" i="1" dirty="0">
                  <a:solidFill>
                    <a:schemeClr val="bg1">
                      <a:lumMod val="75000"/>
                    </a:schemeClr>
                  </a:solidFill>
                </a:rPr>
                <a:t># </a:t>
              </a:r>
              <a:r>
                <a:rPr lang="en-US" altLang="zh-CN" sz="2000" i="1" dirty="0" smtClean="0">
                  <a:solidFill>
                    <a:schemeClr val="bg1">
                      <a:lumMod val="75000"/>
                    </a:schemeClr>
                  </a:solidFill>
                </a:rPr>
                <a:t>prog6-5.py </a:t>
              </a:r>
              <a:r>
                <a:rPr lang="zh-CN" altLang="en-US" sz="2000" i="1" dirty="0" smtClean="0">
                  <a:solidFill>
                    <a:schemeClr val="bg1">
                      <a:lumMod val="75000"/>
                    </a:schemeClr>
                  </a:solidFill>
                </a:rPr>
                <a:t>续</a:t>
              </a:r>
              <a:endParaRPr lang="en-US" altLang="zh-CN" sz="2000" i="1" dirty="0">
                <a:solidFill>
                  <a:schemeClr val="bg1">
                    <a:lumMod val="75000"/>
                  </a:schemeClr>
                </a:solidFill>
              </a:endParaRPr>
            </a:p>
            <a:p>
              <a:r>
                <a:rPr lang="en-US" altLang="zh-CN" sz="2000" dirty="0" smtClean="0">
                  <a:solidFill>
                    <a:schemeClr val="accent6"/>
                  </a:solidFill>
                </a:rPr>
                <a:t>if</a:t>
              </a:r>
              <a:r>
                <a:rPr lang="en-US" altLang="zh-CN" sz="2000" dirty="0" smtClean="0"/>
                <a:t> </a:t>
              </a:r>
              <a:r>
                <a:rPr lang="en-US" altLang="zh-CN" sz="2000" dirty="0"/>
                <a:t>__name__ == </a:t>
              </a:r>
              <a:r>
                <a:rPr lang="en-US" altLang="zh-CN" sz="2000" dirty="0">
                  <a:solidFill>
                    <a:schemeClr val="accent3"/>
                  </a:solidFill>
                </a:rPr>
                <a:t>"__main</a:t>
              </a:r>
              <a:r>
                <a:rPr lang="en-US" altLang="zh-CN" sz="2000" dirty="0" smtClean="0">
                  <a:solidFill>
                    <a:schemeClr val="accent3"/>
                  </a:solidFill>
                </a:rPr>
                <a:t>__"</a:t>
              </a:r>
              <a:r>
                <a:rPr lang="en-US" altLang="zh-CN" sz="2000" dirty="0" smtClean="0"/>
                <a:t>:</a:t>
              </a:r>
              <a:endParaRPr lang="en-US" altLang="zh-CN" sz="2000" dirty="0"/>
            </a:p>
            <a:p>
              <a:r>
                <a:rPr lang="en-US" altLang="zh-CN" sz="2000" dirty="0"/>
                <a:t>    s = </a:t>
              </a:r>
              <a:r>
                <a:rPr lang="en-US" altLang="zh-CN" sz="2000" dirty="0">
                  <a:solidFill>
                    <a:srgbClr val="7030A0"/>
                  </a:solidFill>
                </a:rPr>
                <a:t>input</a:t>
              </a:r>
              <a:r>
                <a:rPr lang="en-US" altLang="zh-CN" sz="2000" dirty="0"/>
                <a:t>(</a:t>
              </a:r>
              <a:r>
                <a:rPr lang="en-US" altLang="zh-CN" sz="2000" dirty="0">
                  <a:solidFill>
                    <a:schemeClr val="accent3"/>
                  </a:solidFill>
                </a:rPr>
                <a:t>"Enter the numbers: "</a:t>
              </a:r>
              <a:r>
                <a:rPr lang="en-US" altLang="zh-CN" sz="2000" dirty="0"/>
                <a:t>)</a:t>
              </a:r>
            </a:p>
            <a:p>
              <a:r>
                <a:rPr lang="en-US" altLang="zh-CN" sz="2000" dirty="0"/>
                <a:t>    result = </a:t>
              </a:r>
              <a:r>
                <a:rPr lang="en-US" altLang="zh-CN" sz="2000" dirty="0" err="1"/>
                <a:t>findNumFriends</a:t>
              </a:r>
              <a:r>
                <a:rPr lang="en-US" altLang="zh-CN" sz="2000" dirty="0"/>
                <a:t>(s)</a:t>
              </a:r>
            </a:p>
            <a:p>
              <a:r>
                <a:rPr lang="en-US" altLang="zh-CN" sz="2000" dirty="0"/>
                <a:t>    </a:t>
              </a:r>
              <a:r>
                <a:rPr lang="en-US" altLang="zh-CN" sz="2000" dirty="0">
                  <a:solidFill>
                    <a:schemeClr val="accent6"/>
                  </a:solidFill>
                </a:rPr>
                <a:t>for</a:t>
              </a:r>
              <a:r>
                <a:rPr lang="en-US" altLang="zh-CN" sz="2000" dirty="0"/>
                <a:t> item </a:t>
              </a:r>
              <a:r>
                <a:rPr lang="en-US" altLang="zh-CN" sz="2000" dirty="0">
                  <a:solidFill>
                    <a:schemeClr val="accent6"/>
                  </a:solidFill>
                </a:rPr>
                <a:t>in</a:t>
              </a:r>
              <a:r>
                <a:rPr lang="en-US" altLang="zh-CN" sz="2000" dirty="0"/>
                <a:t> result:</a:t>
              </a:r>
            </a:p>
            <a:p>
              <a:r>
                <a:rPr lang="en-US" altLang="zh-CN" sz="2000" dirty="0"/>
                <a:t>            </a:t>
              </a:r>
              <a:r>
                <a:rPr lang="en-US" altLang="zh-CN" sz="2000" dirty="0">
                  <a:solidFill>
                    <a:srgbClr val="7030A0"/>
                  </a:solidFill>
                </a:rPr>
                <a:t>print</a:t>
              </a:r>
              <a:r>
                <a:rPr lang="en-US" altLang="zh-CN" sz="2000" dirty="0"/>
                <a:t>(item)</a:t>
              </a:r>
            </a:p>
          </p:txBody>
        </p:sp>
        <p:sp>
          <p:nvSpPr>
            <p:cNvPr id="9" name="椭圆形标注 8"/>
            <p:cNvSpPr/>
            <p:nvPr/>
          </p:nvSpPr>
          <p:spPr>
            <a:xfrm>
              <a:off x="1004947" y="1095976"/>
              <a:ext cx="712460" cy="339123"/>
            </a:xfrm>
            <a:prstGeom prst="wedgeEllipseCallout">
              <a:avLst/>
            </a:prstGeom>
            <a:ln w="19050">
              <a:solidFill>
                <a:schemeClr val="accent1"/>
              </a:solidFill>
            </a:ln>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b="1" dirty="0">
                  <a:solidFill>
                    <a:schemeClr val="accent1"/>
                  </a:solidFill>
                </a:rPr>
                <a:t>F</a:t>
              </a:r>
              <a:r>
                <a:rPr lang="en-US" altLang="zh-CN" sz="600" dirty="0">
                  <a:solidFill>
                    <a:schemeClr val="accent1"/>
                  </a:solidFill>
                </a:rPr>
                <a:t>ile</a:t>
              </a:r>
              <a:endParaRPr lang="zh-CN" altLang="en-US" sz="600" dirty="0">
                <a:solidFill>
                  <a:schemeClr val="accent1"/>
                </a:solidFill>
              </a:endParaRPr>
            </a:p>
          </p:txBody>
        </p:sp>
      </p:grpSp>
      <p:sp>
        <p:nvSpPr>
          <p:cNvPr id="14" name="Text Box 4"/>
          <p:cNvSpPr txBox="1">
            <a:spLocks noChangeArrowheads="1"/>
          </p:cNvSpPr>
          <p:nvPr/>
        </p:nvSpPr>
        <p:spPr bwMode="auto">
          <a:xfrm>
            <a:off x="5004048" y="1635646"/>
            <a:ext cx="3456384" cy="1846659"/>
          </a:xfrm>
          <a:prstGeom prst="rect">
            <a:avLst/>
          </a:prstGeom>
          <a:ln>
            <a:headEnd/>
            <a:tailEnd/>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wrap="square">
            <a:spAutoFit/>
          </a:bodyPr>
          <a:lstStyle>
            <a:lvl1pPr>
              <a:spcBef>
                <a:spcPct val="20000"/>
              </a:spcBef>
              <a:buChar char="•"/>
              <a:defRPr sz="3200">
                <a:solidFill>
                  <a:schemeClr val="tx2"/>
                </a:solidFill>
                <a:latin typeface="Arial" charset="0"/>
                <a:ea typeface="Arial Unicode MS" pitchFamily="34" charset="-122"/>
                <a:cs typeface="Arial Unicode MS" pitchFamily="34" charset="-122"/>
              </a:defRPr>
            </a:lvl1pPr>
            <a:lvl2pPr marL="742950" indent="-285750">
              <a:spcBef>
                <a:spcPct val="20000"/>
              </a:spcBef>
              <a:buChar char="–"/>
              <a:defRPr sz="3200">
                <a:solidFill>
                  <a:schemeClr val="tx2"/>
                </a:solidFill>
                <a:latin typeface="Arial" charset="0"/>
                <a:ea typeface="Arial Unicode MS" pitchFamily="34" charset="-122"/>
                <a:cs typeface="Arial Unicode MS" pitchFamily="34" charset="-122"/>
              </a:defRPr>
            </a:lvl2pPr>
            <a:lvl3pPr marL="1143000" indent="-228600">
              <a:spcBef>
                <a:spcPct val="20000"/>
              </a:spcBef>
              <a:buChar char="•"/>
              <a:defRPr sz="3200">
                <a:solidFill>
                  <a:schemeClr val="tx2"/>
                </a:solidFill>
                <a:latin typeface="Arial" charset="0"/>
                <a:ea typeface="Arial Unicode MS" pitchFamily="34" charset="-122"/>
                <a:cs typeface="Arial Unicode MS" pitchFamily="34" charset="-122"/>
              </a:defRPr>
            </a:lvl3pPr>
            <a:lvl4pPr marL="1600200" indent="-228600">
              <a:spcBef>
                <a:spcPct val="20000"/>
              </a:spcBef>
              <a:buChar char="–"/>
              <a:defRPr sz="3200">
                <a:solidFill>
                  <a:schemeClr val="tx2"/>
                </a:solidFill>
                <a:latin typeface="Arial" charset="0"/>
                <a:ea typeface="Arial Unicode MS" pitchFamily="34" charset="-122"/>
                <a:cs typeface="Arial Unicode MS" pitchFamily="34" charset="-122"/>
              </a:defRPr>
            </a:lvl4pPr>
            <a:lvl5pPr marL="2057400" indent="-228600">
              <a:spcBef>
                <a:spcPct val="20000"/>
              </a:spcBef>
              <a:buChar char="»"/>
              <a:defRPr sz="3200">
                <a:solidFill>
                  <a:schemeClr val="tx2"/>
                </a:solidFill>
                <a:latin typeface="Arial" charset="0"/>
                <a:ea typeface="Arial Unicode MS" pitchFamily="34" charset="-122"/>
                <a:cs typeface="Arial Unicode MS" pitchFamily="34" charset="-122"/>
              </a:defRPr>
            </a:lvl5pPr>
            <a:lvl6pPr marL="2514600" indent="-228600" eaLnBrk="0" fontAlgn="base" hangingPunct="0">
              <a:spcBef>
                <a:spcPct val="20000"/>
              </a:spcBef>
              <a:spcAft>
                <a:spcPct val="0"/>
              </a:spcAft>
              <a:buChar char="»"/>
              <a:defRPr sz="3200">
                <a:solidFill>
                  <a:schemeClr val="tx2"/>
                </a:solidFill>
                <a:latin typeface="Arial" charset="0"/>
                <a:ea typeface="Arial Unicode MS" pitchFamily="34" charset="-122"/>
                <a:cs typeface="Arial Unicode MS" pitchFamily="34" charset="-122"/>
              </a:defRPr>
            </a:lvl6pPr>
            <a:lvl7pPr marL="2971800" indent="-228600" eaLnBrk="0" fontAlgn="base" hangingPunct="0">
              <a:spcBef>
                <a:spcPct val="20000"/>
              </a:spcBef>
              <a:spcAft>
                <a:spcPct val="0"/>
              </a:spcAft>
              <a:buChar char="»"/>
              <a:defRPr sz="3200">
                <a:solidFill>
                  <a:schemeClr val="tx2"/>
                </a:solidFill>
                <a:latin typeface="Arial" charset="0"/>
                <a:ea typeface="Arial Unicode MS" pitchFamily="34" charset="-122"/>
                <a:cs typeface="Arial Unicode MS" pitchFamily="34" charset="-122"/>
              </a:defRPr>
            </a:lvl7pPr>
            <a:lvl8pPr marL="3429000" indent="-228600" eaLnBrk="0" fontAlgn="base" hangingPunct="0">
              <a:spcBef>
                <a:spcPct val="20000"/>
              </a:spcBef>
              <a:spcAft>
                <a:spcPct val="0"/>
              </a:spcAft>
              <a:buChar char="»"/>
              <a:defRPr sz="3200">
                <a:solidFill>
                  <a:schemeClr val="tx2"/>
                </a:solidFill>
                <a:latin typeface="Arial" charset="0"/>
                <a:ea typeface="Arial Unicode MS" pitchFamily="34" charset="-122"/>
                <a:cs typeface="Arial Unicode MS" pitchFamily="34" charset="-122"/>
              </a:defRPr>
            </a:lvl8pPr>
            <a:lvl9pPr marL="3886200" indent="-228600" eaLnBrk="0" fontAlgn="base" hangingPunct="0">
              <a:spcBef>
                <a:spcPct val="20000"/>
              </a:spcBef>
              <a:spcAft>
                <a:spcPct val="0"/>
              </a:spcAft>
              <a:buChar char="»"/>
              <a:defRPr sz="3200">
                <a:solidFill>
                  <a:schemeClr val="tx2"/>
                </a:solidFill>
                <a:latin typeface="Arial" charset="0"/>
                <a:ea typeface="Arial Unicode MS" pitchFamily="34" charset="-122"/>
                <a:cs typeface="Arial Unicode MS" pitchFamily="34" charset="-122"/>
              </a:defRPr>
            </a:lvl9pPr>
          </a:lstStyle>
          <a:p>
            <a:pPr lvl="0">
              <a:spcBef>
                <a:spcPct val="0"/>
              </a:spcBef>
              <a:buNone/>
            </a:pPr>
            <a:r>
              <a:rPr lang="en-US" altLang="zh-CN" sz="1800" u="sng" dirty="0">
                <a:solidFill>
                  <a:prstClr val="black"/>
                </a:solidFill>
                <a:latin typeface="Calibri" pitchFamily="34" charset="0"/>
                <a:ea typeface="幼圆" pitchFamily="49" charset="-122"/>
                <a:cs typeface="+mn-cs"/>
              </a:rPr>
              <a:t>Output</a:t>
            </a:r>
            <a:r>
              <a:rPr lang="en-US" altLang="zh-CN" sz="1800" dirty="0">
                <a:solidFill>
                  <a:prstClr val="black"/>
                </a:solidFill>
                <a:latin typeface="Calibri" pitchFamily="34" charset="0"/>
                <a:ea typeface="幼圆" pitchFamily="49" charset="-122"/>
                <a:cs typeface="+mn-cs"/>
              </a:rPr>
              <a:t>:</a:t>
            </a:r>
          </a:p>
          <a:p>
            <a:pPr lvl="0">
              <a:spcBef>
                <a:spcPts val="0"/>
              </a:spcBef>
              <a:buNone/>
            </a:pPr>
            <a:r>
              <a:rPr lang="en-US" altLang="zh-CN" sz="1600" dirty="0" smtClean="0">
                <a:solidFill>
                  <a:prstClr val="black"/>
                </a:solidFill>
                <a:latin typeface="Calibri" pitchFamily="34" charset="0"/>
                <a:ea typeface="幼圆" pitchFamily="49" charset="-122"/>
                <a:cs typeface="+mn-cs"/>
              </a:rPr>
              <a:t>Enter </a:t>
            </a:r>
            <a:r>
              <a:rPr lang="en-US" altLang="zh-CN" sz="1600" dirty="0">
                <a:solidFill>
                  <a:prstClr val="black"/>
                </a:solidFill>
                <a:latin typeface="Calibri" pitchFamily="34" charset="0"/>
                <a:ea typeface="幼圆" pitchFamily="49" charset="-122"/>
                <a:cs typeface="+mn-cs"/>
              </a:rPr>
              <a:t>the numbers: 143,267,342,562,224,134,276,252</a:t>
            </a:r>
          </a:p>
          <a:p>
            <a:pPr lvl="0">
              <a:spcBef>
                <a:spcPts val="0"/>
              </a:spcBef>
              <a:buNone/>
            </a:pPr>
            <a:r>
              <a:rPr lang="en-US" altLang="zh-CN" sz="1600" dirty="0" smtClean="0">
                <a:solidFill>
                  <a:prstClr val="black"/>
                </a:solidFill>
                <a:latin typeface="Calibri" pitchFamily="34" charset="0"/>
                <a:ea typeface="幼圆" pitchFamily="49" charset="-122"/>
                <a:cs typeface="+mn-cs"/>
              </a:rPr>
              <a:t>[</a:t>
            </a:r>
            <a:r>
              <a:rPr lang="en-US" altLang="zh-CN" sz="1600" dirty="0">
                <a:solidFill>
                  <a:prstClr val="black"/>
                </a:solidFill>
                <a:latin typeface="Calibri" pitchFamily="34" charset="0"/>
                <a:ea typeface="幼圆" pitchFamily="49" charset="-122"/>
                <a:cs typeface="+mn-cs"/>
              </a:rPr>
              <a:t>'134', '143', '224']</a:t>
            </a:r>
          </a:p>
          <a:p>
            <a:pPr lvl="0">
              <a:spcBef>
                <a:spcPts val="0"/>
              </a:spcBef>
              <a:buNone/>
            </a:pPr>
            <a:r>
              <a:rPr lang="en-US" altLang="zh-CN" sz="1600" dirty="0">
                <a:solidFill>
                  <a:prstClr val="black"/>
                </a:solidFill>
                <a:latin typeface="Calibri" pitchFamily="34" charset="0"/>
                <a:ea typeface="幼圆" pitchFamily="49" charset="-122"/>
                <a:cs typeface="+mn-cs"/>
              </a:rPr>
              <a:t>['252', '342']</a:t>
            </a:r>
          </a:p>
          <a:p>
            <a:pPr lvl="0">
              <a:spcBef>
                <a:spcPts val="0"/>
              </a:spcBef>
              <a:buNone/>
            </a:pPr>
            <a:r>
              <a:rPr lang="en-US" altLang="zh-CN" sz="1600" dirty="0">
                <a:solidFill>
                  <a:prstClr val="black"/>
                </a:solidFill>
                <a:latin typeface="Calibri" pitchFamily="34" charset="0"/>
                <a:ea typeface="幼圆" pitchFamily="49" charset="-122"/>
                <a:cs typeface="+mn-cs"/>
              </a:rPr>
              <a:t>['562']</a:t>
            </a:r>
          </a:p>
          <a:p>
            <a:pPr lvl="0">
              <a:spcBef>
                <a:spcPts val="0"/>
              </a:spcBef>
              <a:buNone/>
            </a:pPr>
            <a:r>
              <a:rPr lang="en-US" altLang="zh-CN" sz="1600" dirty="0">
                <a:solidFill>
                  <a:prstClr val="black"/>
                </a:solidFill>
                <a:latin typeface="Calibri" pitchFamily="34" charset="0"/>
                <a:ea typeface="幼圆" pitchFamily="49" charset="-122"/>
                <a:cs typeface="+mn-cs"/>
              </a:rPr>
              <a:t>['267', '276</a:t>
            </a:r>
            <a:r>
              <a:rPr lang="en-US" altLang="zh-CN" sz="1600" dirty="0" smtClean="0">
                <a:solidFill>
                  <a:prstClr val="black"/>
                </a:solidFill>
                <a:latin typeface="Calibri" pitchFamily="34" charset="0"/>
                <a:ea typeface="幼圆" pitchFamily="49" charset="-122"/>
                <a:cs typeface="+mn-cs"/>
              </a:rPr>
              <a:t>']</a:t>
            </a:r>
            <a:endParaRPr lang="en-US" altLang="zh-CN" sz="1600" dirty="0">
              <a:solidFill>
                <a:prstClr val="black"/>
              </a:solidFill>
              <a:latin typeface="Calibri" pitchFamily="34" charset="0"/>
              <a:ea typeface="幼圆" pitchFamily="49" charset="-122"/>
              <a:cs typeface="+mn-cs"/>
            </a:endParaRPr>
          </a:p>
        </p:txBody>
      </p:sp>
    </p:spTree>
    <p:extLst>
      <p:ext uri="{BB962C8B-B14F-4D97-AF65-F5344CB8AC3E}">
        <p14:creationId xmlns:p14="http://schemas.microsoft.com/office/powerpoint/2010/main" val="234268229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例</a:t>
            </a:r>
            <a:r>
              <a:rPr lang="en-US" altLang="zh-CN" dirty="0" smtClean="0"/>
              <a:t>6.6  </a:t>
            </a:r>
            <a:r>
              <a:rPr lang="zh-CN" altLang="zh-CN" dirty="0" smtClean="0"/>
              <a:t>模拟</a:t>
            </a:r>
            <a:r>
              <a:rPr lang="zh-CN" altLang="zh-CN" dirty="0"/>
              <a:t>一个简易的用户注册和登录系统</a:t>
            </a:r>
            <a:endParaRPr lang="zh-CN" altLang="en-US" dirty="0"/>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49</a:t>
            </a:fld>
            <a:endParaRPr lang="zh-CN" altLang="en-US" dirty="0"/>
          </a:p>
        </p:txBody>
      </p:sp>
      <p:grpSp>
        <p:nvGrpSpPr>
          <p:cNvPr id="5" name="组合 4"/>
          <p:cNvGrpSpPr/>
          <p:nvPr/>
        </p:nvGrpSpPr>
        <p:grpSpPr>
          <a:xfrm>
            <a:off x="654638" y="1131590"/>
            <a:ext cx="7848872" cy="3327142"/>
            <a:chOff x="857350" y="1095976"/>
            <a:chExt cx="8044069" cy="3926027"/>
          </a:xfrm>
        </p:grpSpPr>
        <p:sp>
          <p:nvSpPr>
            <p:cNvPr id="6" name="任意多边形 5"/>
            <p:cNvSpPr/>
            <p:nvPr/>
          </p:nvSpPr>
          <p:spPr>
            <a:xfrm>
              <a:off x="857350" y="1123855"/>
              <a:ext cx="8044069" cy="3898148"/>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altLang="zh-CN" sz="2000" i="1" dirty="0"/>
            </a:p>
            <a:p>
              <a:r>
                <a:rPr lang="en-US" altLang="zh-CN" sz="2000" i="1" dirty="0" smtClean="0">
                  <a:solidFill>
                    <a:schemeClr val="bg1">
                      <a:lumMod val="75000"/>
                    </a:schemeClr>
                  </a:solidFill>
                </a:rPr>
                <a:t># prog6-6.py</a:t>
              </a:r>
              <a:endParaRPr lang="zh-CN" altLang="zh-CN" sz="2000" i="1" dirty="0">
                <a:solidFill>
                  <a:schemeClr val="bg1">
                    <a:lumMod val="75000"/>
                  </a:schemeClr>
                </a:solidFill>
              </a:endParaRPr>
            </a:p>
            <a:p>
              <a:r>
                <a:rPr lang="en-US" altLang="zh-CN" sz="2000" dirty="0"/>
                <a:t>account = {</a:t>
              </a:r>
              <a:r>
                <a:rPr lang="en-US" altLang="zh-CN" sz="2000" dirty="0">
                  <a:solidFill>
                    <a:schemeClr val="accent3"/>
                  </a:solidFill>
                </a:rPr>
                <a:t>'</a:t>
              </a:r>
              <a:r>
                <a:rPr lang="en-US" altLang="zh-CN" sz="2000" dirty="0" err="1">
                  <a:solidFill>
                    <a:schemeClr val="accent3"/>
                  </a:solidFill>
                </a:rPr>
                <a:t>Zhangsan</a:t>
              </a:r>
              <a:r>
                <a:rPr lang="en-US" altLang="zh-CN" sz="2000" dirty="0">
                  <a:solidFill>
                    <a:schemeClr val="accent3"/>
                  </a:solidFill>
                </a:rPr>
                <a:t>'</a:t>
              </a:r>
              <a:r>
                <a:rPr lang="en-US" altLang="zh-CN" sz="2000" dirty="0"/>
                <a:t>: </a:t>
              </a:r>
              <a:r>
                <a:rPr lang="en-US" altLang="zh-CN" sz="2000" dirty="0">
                  <a:solidFill>
                    <a:schemeClr val="accent3"/>
                  </a:solidFill>
                </a:rPr>
                <a:t>'123456'</a:t>
              </a:r>
              <a:r>
                <a:rPr lang="en-US" altLang="zh-CN" sz="2000" dirty="0"/>
                <a:t>}		</a:t>
              </a:r>
              <a:r>
                <a:rPr lang="en-US" altLang="zh-CN" sz="2000" dirty="0">
                  <a:solidFill>
                    <a:schemeClr val="bg1">
                      <a:lumMod val="50000"/>
                    </a:schemeClr>
                  </a:solidFill>
                </a:rPr>
                <a:t># account</a:t>
              </a:r>
              <a:r>
                <a:rPr lang="zh-CN" altLang="zh-CN" sz="2000" dirty="0">
                  <a:solidFill>
                    <a:schemeClr val="bg1">
                      <a:lumMod val="50000"/>
                    </a:schemeClr>
                  </a:solidFill>
                </a:rPr>
                <a:t>为全局变量</a:t>
              </a:r>
            </a:p>
            <a:p>
              <a:r>
                <a:rPr lang="en-US" altLang="zh-CN" sz="2000" dirty="0">
                  <a:solidFill>
                    <a:schemeClr val="accent6"/>
                  </a:solidFill>
                </a:rPr>
                <a:t>def</a:t>
              </a:r>
              <a:r>
                <a:rPr lang="en-US" altLang="zh-CN" sz="2000" b="1" dirty="0"/>
                <a:t> </a:t>
              </a:r>
              <a:r>
                <a:rPr lang="en-US" altLang="zh-CN" sz="2000" dirty="0" err="1">
                  <a:solidFill>
                    <a:srgbClr val="0070C0"/>
                  </a:solidFill>
                </a:rPr>
                <a:t>sign_up</a:t>
              </a:r>
              <a:r>
                <a:rPr lang="en-US" altLang="zh-CN" sz="2000" dirty="0"/>
                <a:t>():</a:t>
              </a:r>
              <a:endParaRPr lang="zh-CN" altLang="zh-CN" sz="2000" dirty="0"/>
            </a:p>
            <a:p>
              <a:r>
                <a:rPr lang="en-US" altLang="zh-CN" sz="2000" dirty="0"/>
                <a:t>    </a:t>
              </a:r>
              <a:r>
                <a:rPr lang="en-US" altLang="zh-CN" sz="2000" dirty="0" err="1"/>
                <a:t>user_name</a:t>
              </a:r>
              <a:r>
                <a:rPr lang="en-US" altLang="zh-CN" sz="2000" dirty="0"/>
                <a:t> = </a:t>
              </a:r>
              <a:r>
                <a:rPr lang="en-US" altLang="zh-CN" sz="2000" dirty="0">
                  <a:solidFill>
                    <a:srgbClr val="7030A0"/>
                  </a:solidFill>
                </a:rPr>
                <a:t>input</a:t>
              </a:r>
              <a:r>
                <a:rPr lang="en-US" altLang="zh-CN" sz="2000" dirty="0"/>
                <a:t>(</a:t>
              </a:r>
              <a:r>
                <a:rPr lang="en-US" altLang="zh-CN" sz="2000" dirty="0">
                  <a:solidFill>
                    <a:schemeClr val="accent3"/>
                  </a:solidFill>
                </a:rPr>
                <a:t>"Please input your user name: "</a:t>
              </a:r>
              <a:r>
                <a:rPr lang="en-US" altLang="zh-CN" sz="2000" dirty="0"/>
                <a:t>)</a:t>
              </a:r>
              <a:endParaRPr lang="zh-CN" altLang="zh-CN" sz="2000" dirty="0"/>
            </a:p>
            <a:p>
              <a:r>
                <a:rPr lang="en-US" altLang="zh-CN" sz="2000" dirty="0"/>
                <a:t>    </a:t>
              </a:r>
              <a:r>
                <a:rPr lang="en-US" altLang="zh-CN" sz="2000" dirty="0">
                  <a:solidFill>
                    <a:schemeClr val="accent6"/>
                  </a:solidFill>
                </a:rPr>
                <a:t>while</a:t>
              </a:r>
              <a:r>
                <a:rPr lang="en-US" altLang="zh-CN" sz="2000" dirty="0"/>
                <a:t> </a:t>
              </a:r>
              <a:r>
                <a:rPr lang="en-US" altLang="zh-CN" sz="2000" dirty="0" err="1"/>
                <a:t>user_name</a:t>
              </a:r>
              <a:r>
                <a:rPr lang="en-US" altLang="zh-CN" sz="2000" b="1" dirty="0"/>
                <a:t> </a:t>
              </a:r>
              <a:r>
                <a:rPr lang="en-US" altLang="zh-CN" sz="2000" dirty="0">
                  <a:solidFill>
                    <a:schemeClr val="accent6"/>
                  </a:solidFill>
                </a:rPr>
                <a:t>in</a:t>
              </a:r>
              <a:r>
                <a:rPr lang="en-US" altLang="zh-CN" sz="2000" b="1" dirty="0"/>
                <a:t> </a:t>
              </a:r>
              <a:r>
                <a:rPr lang="en-US" altLang="zh-CN" sz="2000" dirty="0" err="1"/>
                <a:t>account.keys</a:t>
              </a:r>
              <a:r>
                <a:rPr lang="en-US" altLang="zh-CN" sz="2000" dirty="0"/>
                <a:t>():</a:t>
              </a:r>
              <a:endParaRPr lang="zh-CN" altLang="zh-CN" sz="2000" dirty="0"/>
            </a:p>
            <a:p>
              <a:r>
                <a:rPr lang="en-US" altLang="zh-CN" sz="2000" dirty="0"/>
                <a:t>        </a:t>
              </a:r>
              <a:r>
                <a:rPr lang="en-US" altLang="zh-CN" sz="2000" dirty="0" err="1"/>
                <a:t>user_name</a:t>
              </a:r>
              <a:r>
                <a:rPr lang="en-US" altLang="zh-CN" sz="2000" dirty="0"/>
                <a:t> = </a:t>
              </a:r>
              <a:r>
                <a:rPr lang="en-US" altLang="zh-CN" sz="2000" dirty="0">
                  <a:solidFill>
                    <a:srgbClr val="7030A0"/>
                  </a:solidFill>
                </a:rPr>
                <a:t>input</a:t>
              </a:r>
              <a:r>
                <a:rPr lang="en-US" altLang="zh-CN" sz="2000" dirty="0"/>
                <a:t>(</a:t>
              </a:r>
              <a:r>
                <a:rPr lang="en-US" altLang="zh-CN" sz="2000" dirty="0">
                  <a:solidFill>
                    <a:schemeClr val="accent3"/>
                  </a:solidFill>
                </a:rPr>
                <a:t>"User name exists, please choose another one:"</a:t>
              </a:r>
              <a:r>
                <a:rPr lang="en-US" altLang="zh-CN" sz="2000" dirty="0"/>
                <a:t>)</a:t>
              </a:r>
              <a:endParaRPr lang="zh-CN" altLang="zh-CN" sz="2000" dirty="0"/>
            </a:p>
            <a:p>
              <a:r>
                <a:rPr lang="en-US" altLang="zh-CN" sz="2000" dirty="0"/>
                <a:t>    password = </a:t>
              </a:r>
              <a:r>
                <a:rPr lang="en-US" altLang="zh-CN" sz="2000" dirty="0">
                  <a:solidFill>
                    <a:srgbClr val="7030A0"/>
                  </a:solidFill>
                </a:rPr>
                <a:t>input</a:t>
              </a:r>
              <a:r>
                <a:rPr lang="en-US" altLang="zh-CN" sz="2000" dirty="0"/>
                <a:t>(</a:t>
              </a:r>
              <a:r>
                <a:rPr lang="en-US" altLang="zh-CN" sz="2000" dirty="0">
                  <a:solidFill>
                    <a:schemeClr val="accent3"/>
                  </a:solidFill>
                </a:rPr>
                <a:t>"Please input your password: "</a:t>
              </a:r>
              <a:r>
                <a:rPr lang="en-US" altLang="zh-CN" sz="2000" dirty="0"/>
                <a:t>)</a:t>
              </a:r>
              <a:endParaRPr lang="zh-CN" altLang="zh-CN" sz="2000" dirty="0"/>
            </a:p>
            <a:p>
              <a:r>
                <a:rPr lang="en-US" altLang="zh-CN" sz="2000" dirty="0"/>
                <a:t>    account[</a:t>
              </a:r>
              <a:r>
                <a:rPr lang="en-US" altLang="zh-CN" sz="2000" dirty="0" err="1"/>
                <a:t>user_name</a:t>
              </a:r>
              <a:r>
                <a:rPr lang="en-US" altLang="zh-CN" sz="2000" dirty="0"/>
                <a:t>] = password</a:t>
              </a:r>
              <a:endParaRPr lang="zh-CN" altLang="zh-CN" sz="2000" dirty="0"/>
            </a:p>
            <a:p>
              <a:r>
                <a:rPr lang="en-US" altLang="zh-CN" sz="2000" dirty="0"/>
                <a:t>    </a:t>
              </a:r>
              <a:r>
                <a:rPr lang="en-US" altLang="zh-CN" sz="2000" dirty="0">
                  <a:solidFill>
                    <a:srgbClr val="7030A0"/>
                  </a:solidFill>
                </a:rPr>
                <a:t>print</a:t>
              </a:r>
              <a:r>
                <a:rPr lang="en-US" altLang="zh-CN" sz="2000" dirty="0"/>
                <a:t>(</a:t>
              </a:r>
              <a:r>
                <a:rPr lang="en-US" altLang="zh-CN" sz="2000" dirty="0">
                  <a:solidFill>
                    <a:schemeClr val="accent3"/>
                  </a:solidFill>
                </a:rPr>
                <a:t>"Successfully sign up!"</a:t>
              </a:r>
              <a:r>
                <a:rPr lang="en-US" altLang="zh-CN" sz="2000" dirty="0"/>
                <a:t>)</a:t>
              </a:r>
              <a:endParaRPr lang="en-US" altLang="zh-CN" sz="2800" dirty="0"/>
            </a:p>
          </p:txBody>
        </p:sp>
        <p:sp>
          <p:nvSpPr>
            <p:cNvPr id="7" name="椭圆形标注 6"/>
            <p:cNvSpPr/>
            <p:nvPr/>
          </p:nvSpPr>
          <p:spPr>
            <a:xfrm>
              <a:off x="1004947" y="1095976"/>
              <a:ext cx="712460" cy="339123"/>
            </a:xfrm>
            <a:prstGeom prst="wedgeEllipseCallout">
              <a:avLst/>
            </a:prstGeom>
            <a:ln w="19050">
              <a:solidFill>
                <a:schemeClr val="accent1"/>
              </a:solidFill>
            </a:ln>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b="1" dirty="0">
                  <a:solidFill>
                    <a:schemeClr val="accent1"/>
                  </a:solidFill>
                </a:rPr>
                <a:t>F</a:t>
              </a:r>
              <a:r>
                <a:rPr lang="en-US" altLang="zh-CN" sz="600" dirty="0">
                  <a:solidFill>
                    <a:schemeClr val="accent1"/>
                  </a:solidFill>
                </a:rPr>
                <a:t>ile</a:t>
              </a:r>
              <a:endParaRPr lang="zh-CN" altLang="en-US" sz="600" dirty="0">
                <a:solidFill>
                  <a:schemeClr val="accent1"/>
                </a:solidFill>
              </a:endParaRPr>
            </a:p>
          </p:txBody>
        </p:sp>
      </p:grpSp>
    </p:spTree>
    <p:extLst>
      <p:ext uri="{BB962C8B-B14F-4D97-AF65-F5344CB8AC3E}">
        <p14:creationId xmlns:p14="http://schemas.microsoft.com/office/powerpoint/2010/main" val="22644279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找前</a:t>
            </a:r>
            <a:r>
              <a:rPr lang="en-US" altLang="zh-CN" dirty="0"/>
              <a:t>5</a:t>
            </a:r>
            <a:r>
              <a:rPr lang="zh-CN" altLang="zh-CN" dirty="0"/>
              <a:t>个默尼森数</a:t>
            </a:r>
            <a:endParaRPr lang="zh-CN" altLang="en-US" dirty="0"/>
          </a:p>
        </p:txBody>
      </p:sp>
      <p:sp>
        <p:nvSpPr>
          <p:cNvPr id="3" name="内容占位符 2"/>
          <p:cNvSpPr>
            <a:spLocks noGrp="1"/>
          </p:cNvSpPr>
          <p:nvPr>
            <p:ph idx="1"/>
          </p:nvPr>
        </p:nvSpPr>
        <p:spPr>
          <a:xfrm>
            <a:off x="755576" y="1028009"/>
            <a:ext cx="4398635" cy="3495836"/>
          </a:xfrm>
        </p:spPr>
        <p:txBody>
          <a:bodyPr/>
          <a:lstStyle/>
          <a:p>
            <a:r>
              <a:rPr lang="en-US" altLang="zh-CN" dirty="0"/>
              <a:t>P</a:t>
            </a:r>
            <a:r>
              <a:rPr lang="zh-CN" altLang="zh-CN" dirty="0"/>
              <a:t>是素数且</a:t>
            </a:r>
            <a:r>
              <a:rPr lang="en-US" altLang="zh-CN" dirty="0"/>
              <a:t>M</a:t>
            </a:r>
            <a:r>
              <a:rPr lang="zh-CN" altLang="zh-CN" dirty="0"/>
              <a:t>也是素数，并且满足等式</a:t>
            </a:r>
            <a:r>
              <a:rPr lang="en-US" altLang="zh-CN" dirty="0"/>
              <a:t>M=2</a:t>
            </a:r>
            <a:r>
              <a:rPr lang="en-US" altLang="zh-CN" baseline="30000" dirty="0"/>
              <a:t>P</a:t>
            </a:r>
            <a:r>
              <a:rPr lang="en-US" altLang="zh-CN" dirty="0"/>
              <a:t>-1</a:t>
            </a:r>
            <a:r>
              <a:rPr lang="zh-CN" altLang="zh-CN" dirty="0"/>
              <a:t>，则称</a:t>
            </a:r>
            <a:r>
              <a:rPr lang="en-US" altLang="zh-CN" dirty="0"/>
              <a:t>M</a:t>
            </a:r>
            <a:r>
              <a:rPr lang="zh-CN" altLang="zh-CN" dirty="0"/>
              <a:t>为默尼森</a:t>
            </a:r>
            <a:r>
              <a:rPr lang="zh-CN" altLang="zh-CN" dirty="0" smtClean="0"/>
              <a:t>数</a:t>
            </a:r>
            <a:endParaRPr lang="en-US" altLang="zh-CN" dirty="0" smtClean="0"/>
          </a:p>
          <a:p>
            <a:r>
              <a:rPr lang="zh-CN" altLang="zh-CN" dirty="0" smtClean="0"/>
              <a:t>例如</a:t>
            </a:r>
            <a:r>
              <a:rPr lang="en-US" altLang="zh-CN" dirty="0"/>
              <a:t>P=5</a:t>
            </a:r>
            <a:r>
              <a:rPr lang="zh-CN" altLang="zh-CN" dirty="0"/>
              <a:t>，</a:t>
            </a:r>
            <a:r>
              <a:rPr lang="en-US" altLang="zh-CN" dirty="0"/>
              <a:t>M=2</a:t>
            </a:r>
            <a:r>
              <a:rPr lang="en-US" altLang="zh-CN" baseline="30000" dirty="0"/>
              <a:t>P</a:t>
            </a:r>
            <a:r>
              <a:rPr lang="en-US" altLang="zh-CN" dirty="0"/>
              <a:t>-1=31</a:t>
            </a:r>
            <a:r>
              <a:rPr lang="zh-CN" altLang="zh-CN" dirty="0"/>
              <a:t>，</a:t>
            </a:r>
            <a:r>
              <a:rPr lang="en-US" altLang="zh-CN" dirty="0"/>
              <a:t>5</a:t>
            </a:r>
            <a:r>
              <a:rPr lang="zh-CN" altLang="zh-CN" dirty="0"/>
              <a:t>和</a:t>
            </a:r>
            <a:r>
              <a:rPr lang="en-US" altLang="zh-CN" dirty="0"/>
              <a:t>31</a:t>
            </a:r>
            <a:r>
              <a:rPr lang="zh-CN" altLang="zh-CN" dirty="0"/>
              <a:t>都是素数，因此</a:t>
            </a:r>
            <a:r>
              <a:rPr lang="en-US" altLang="zh-CN" dirty="0"/>
              <a:t>31</a:t>
            </a:r>
            <a:r>
              <a:rPr lang="zh-CN" altLang="zh-CN" dirty="0"/>
              <a:t>是默尼森数。</a:t>
            </a:r>
            <a:endParaRPr lang="zh-CN" altLang="en-US" dirty="0"/>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5</a:t>
            </a:fld>
            <a:endParaRPr lang="zh-CN" altLang="en-US" dirty="0"/>
          </a:p>
        </p:txBody>
      </p:sp>
      <p:pic>
        <p:nvPicPr>
          <p:cNvPr id="1026" name="Picture 2" descr="prime number 的图像结果"/>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24128" y="1275606"/>
            <a:ext cx="2034779" cy="31446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49761048"/>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例</a:t>
            </a:r>
            <a:r>
              <a:rPr lang="en-US" altLang="zh-CN" dirty="0" smtClean="0"/>
              <a:t>6.6  </a:t>
            </a:r>
            <a:r>
              <a:rPr lang="zh-CN" altLang="zh-CN" dirty="0" smtClean="0"/>
              <a:t>模拟</a:t>
            </a:r>
            <a:r>
              <a:rPr lang="zh-CN" altLang="zh-CN" dirty="0"/>
              <a:t>一个简易的用户注册和登录系统</a:t>
            </a:r>
            <a:endParaRPr lang="zh-CN" altLang="en-US" dirty="0"/>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50</a:t>
            </a:fld>
            <a:endParaRPr lang="zh-CN" altLang="en-US" dirty="0"/>
          </a:p>
        </p:txBody>
      </p:sp>
      <p:grpSp>
        <p:nvGrpSpPr>
          <p:cNvPr id="5" name="组合 4"/>
          <p:cNvGrpSpPr/>
          <p:nvPr/>
        </p:nvGrpSpPr>
        <p:grpSpPr>
          <a:xfrm>
            <a:off x="1277634" y="1059582"/>
            <a:ext cx="6588732" cy="3687822"/>
            <a:chOff x="857350" y="1435099"/>
            <a:chExt cx="8044069" cy="4351629"/>
          </a:xfrm>
        </p:grpSpPr>
        <p:sp>
          <p:nvSpPr>
            <p:cNvPr id="6" name="任意多边形 5"/>
            <p:cNvSpPr/>
            <p:nvPr/>
          </p:nvSpPr>
          <p:spPr>
            <a:xfrm>
              <a:off x="857350" y="1435099"/>
              <a:ext cx="8044069" cy="4351629"/>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altLang="zh-CN" i="1" dirty="0"/>
            </a:p>
            <a:p>
              <a:pPr>
                <a:lnSpc>
                  <a:spcPct val="90000"/>
                </a:lnSpc>
              </a:pPr>
              <a:r>
                <a:rPr lang="en-US" altLang="zh-CN" sz="1600" dirty="0" smtClean="0">
                  <a:solidFill>
                    <a:schemeClr val="accent6"/>
                  </a:solidFill>
                </a:rPr>
                <a:t>def</a:t>
              </a:r>
              <a:r>
                <a:rPr lang="en-US" altLang="zh-CN" sz="1600" dirty="0" smtClean="0"/>
                <a:t> </a:t>
              </a:r>
              <a:r>
                <a:rPr lang="en-US" altLang="zh-CN" sz="1600" dirty="0" err="1">
                  <a:solidFill>
                    <a:srgbClr val="0070C0"/>
                  </a:solidFill>
                </a:rPr>
                <a:t>sign_in</a:t>
              </a:r>
              <a:r>
                <a:rPr lang="en-US" altLang="zh-CN" sz="1600" dirty="0"/>
                <a:t>():</a:t>
              </a:r>
              <a:endParaRPr lang="zh-CN" altLang="zh-CN" sz="1600" dirty="0"/>
            </a:p>
            <a:p>
              <a:pPr>
                <a:lnSpc>
                  <a:spcPct val="90000"/>
                </a:lnSpc>
              </a:pPr>
              <a:r>
                <a:rPr lang="en-US" altLang="zh-CN" sz="1600" dirty="0"/>
                <a:t>    </a:t>
              </a:r>
              <a:r>
                <a:rPr lang="en-US" altLang="zh-CN" sz="1600" dirty="0" err="1"/>
                <a:t>user_name</a:t>
              </a:r>
              <a:r>
                <a:rPr lang="en-US" altLang="zh-CN" sz="1600" dirty="0"/>
                <a:t> = </a:t>
              </a:r>
              <a:r>
                <a:rPr lang="en-US" altLang="zh-CN" sz="1600" dirty="0">
                  <a:solidFill>
                    <a:srgbClr val="7030A0"/>
                  </a:solidFill>
                </a:rPr>
                <a:t>input</a:t>
              </a:r>
              <a:r>
                <a:rPr lang="en-US" altLang="zh-CN" sz="1600" dirty="0"/>
                <a:t>(</a:t>
              </a:r>
              <a:r>
                <a:rPr lang="en-US" altLang="zh-CN" sz="1600" dirty="0">
                  <a:solidFill>
                    <a:schemeClr val="accent3"/>
                  </a:solidFill>
                </a:rPr>
                <a:t>"Please input your user name: "</a:t>
              </a:r>
              <a:r>
                <a:rPr lang="en-US" altLang="zh-CN" sz="1600" dirty="0"/>
                <a:t>)</a:t>
              </a:r>
              <a:endParaRPr lang="zh-CN" altLang="zh-CN" sz="1600" dirty="0"/>
            </a:p>
            <a:p>
              <a:pPr>
                <a:lnSpc>
                  <a:spcPct val="90000"/>
                </a:lnSpc>
              </a:pPr>
              <a:r>
                <a:rPr lang="en-US" altLang="zh-CN" sz="1600" dirty="0">
                  <a:solidFill>
                    <a:schemeClr val="accent6"/>
                  </a:solidFill>
                </a:rPr>
                <a:t>    if </a:t>
              </a:r>
              <a:r>
                <a:rPr lang="en-US" altLang="zh-CN" sz="1600" dirty="0" err="1"/>
                <a:t>user_name</a:t>
              </a:r>
              <a:r>
                <a:rPr lang="en-US" altLang="zh-CN" sz="1600" dirty="0"/>
                <a:t> </a:t>
              </a:r>
              <a:r>
                <a:rPr lang="en-US" altLang="zh-CN" sz="1600" dirty="0">
                  <a:solidFill>
                    <a:schemeClr val="accent6"/>
                  </a:solidFill>
                </a:rPr>
                <a:t>not in </a:t>
              </a:r>
              <a:r>
                <a:rPr lang="en-US" altLang="zh-CN" sz="1600" dirty="0" err="1"/>
                <a:t>account.keys</a:t>
              </a:r>
              <a:r>
                <a:rPr lang="en-US" altLang="zh-CN" sz="1600" dirty="0"/>
                <a:t>():</a:t>
              </a:r>
              <a:endParaRPr lang="zh-CN" altLang="zh-CN" sz="1600" dirty="0"/>
            </a:p>
            <a:p>
              <a:pPr>
                <a:lnSpc>
                  <a:spcPct val="90000"/>
                </a:lnSpc>
              </a:pPr>
              <a:r>
                <a:rPr lang="en-US" altLang="zh-CN" sz="1600" dirty="0"/>
                <a:t>        </a:t>
              </a:r>
              <a:r>
                <a:rPr lang="en-US" altLang="zh-CN" sz="1600" dirty="0">
                  <a:solidFill>
                    <a:srgbClr val="7030A0"/>
                  </a:solidFill>
                </a:rPr>
                <a:t>print</a:t>
              </a:r>
              <a:r>
                <a:rPr lang="en-US" altLang="zh-CN" sz="1600" dirty="0"/>
                <a:t>(</a:t>
              </a:r>
              <a:r>
                <a:rPr lang="en-US" altLang="zh-CN" sz="1600" dirty="0">
                  <a:solidFill>
                    <a:schemeClr val="accent3"/>
                  </a:solidFill>
                </a:rPr>
                <a:t>"User name not found."</a:t>
              </a:r>
              <a:r>
                <a:rPr lang="en-US" altLang="zh-CN" sz="1600" dirty="0"/>
                <a:t>)</a:t>
              </a:r>
              <a:endParaRPr lang="zh-CN" altLang="zh-CN" sz="1600" dirty="0"/>
            </a:p>
            <a:p>
              <a:pPr>
                <a:lnSpc>
                  <a:spcPct val="90000"/>
                </a:lnSpc>
              </a:pPr>
              <a:r>
                <a:rPr lang="en-US" altLang="zh-CN" sz="1600" dirty="0"/>
                <a:t>    </a:t>
              </a:r>
              <a:r>
                <a:rPr lang="en-US" altLang="zh-CN" sz="1600" dirty="0">
                  <a:solidFill>
                    <a:schemeClr val="accent6"/>
                  </a:solidFill>
                </a:rPr>
                <a:t>else:</a:t>
              </a:r>
              <a:endParaRPr lang="zh-CN" altLang="zh-CN" sz="1600" dirty="0">
                <a:solidFill>
                  <a:schemeClr val="accent6"/>
                </a:solidFill>
              </a:endParaRPr>
            </a:p>
            <a:p>
              <a:pPr>
                <a:lnSpc>
                  <a:spcPct val="90000"/>
                </a:lnSpc>
              </a:pPr>
              <a:r>
                <a:rPr lang="en-US" altLang="zh-CN" sz="1600" dirty="0"/>
                <a:t>        count = 0</a:t>
              </a:r>
              <a:endParaRPr lang="zh-CN" altLang="zh-CN" sz="1600" dirty="0"/>
            </a:p>
            <a:p>
              <a:pPr>
                <a:lnSpc>
                  <a:spcPct val="90000"/>
                </a:lnSpc>
              </a:pPr>
              <a:r>
                <a:rPr lang="en-US" altLang="zh-CN" sz="1600" dirty="0"/>
                <a:t>        password = </a:t>
              </a:r>
              <a:r>
                <a:rPr lang="en-US" altLang="zh-CN" sz="1600" dirty="0">
                  <a:solidFill>
                    <a:srgbClr val="7030A0"/>
                  </a:solidFill>
                </a:rPr>
                <a:t>input</a:t>
              </a:r>
              <a:r>
                <a:rPr lang="en-US" altLang="zh-CN" sz="1600" dirty="0"/>
                <a:t>(</a:t>
              </a:r>
              <a:r>
                <a:rPr lang="en-US" altLang="zh-CN" sz="1600" dirty="0">
                  <a:solidFill>
                    <a:schemeClr val="accent3"/>
                  </a:solidFill>
                </a:rPr>
                <a:t>"Please input your password: "</a:t>
              </a:r>
              <a:r>
                <a:rPr lang="en-US" altLang="zh-CN" sz="1600" dirty="0"/>
                <a:t>)</a:t>
              </a:r>
              <a:endParaRPr lang="zh-CN" altLang="zh-CN" sz="1600" dirty="0"/>
            </a:p>
            <a:p>
              <a:pPr>
                <a:lnSpc>
                  <a:spcPct val="90000"/>
                </a:lnSpc>
              </a:pPr>
              <a:r>
                <a:rPr lang="en-US" altLang="zh-CN" sz="1600" dirty="0"/>
                <a:t>        </a:t>
              </a:r>
              <a:r>
                <a:rPr lang="en-US" altLang="zh-CN" sz="1600" dirty="0">
                  <a:solidFill>
                    <a:schemeClr val="accent6"/>
                  </a:solidFill>
                </a:rPr>
                <a:t>while</a:t>
              </a:r>
              <a:r>
                <a:rPr lang="en-US" altLang="zh-CN" sz="1600" dirty="0"/>
                <a:t> account[</a:t>
              </a:r>
              <a:r>
                <a:rPr lang="en-US" altLang="zh-CN" sz="1600" dirty="0" err="1"/>
                <a:t>user_name</a:t>
              </a:r>
              <a:r>
                <a:rPr lang="en-US" altLang="zh-CN" sz="1600" dirty="0"/>
                <a:t>] != password:</a:t>
              </a:r>
              <a:endParaRPr lang="zh-CN" altLang="zh-CN" sz="1600" dirty="0"/>
            </a:p>
            <a:p>
              <a:pPr>
                <a:lnSpc>
                  <a:spcPct val="90000"/>
                </a:lnSpc>
              </a:pPr>
              <a:r>
                <a:rPr lang="en-US" altLang="zh-CN" sz="1600" dirty="0"/>
                <a:t>            count += 1</a:t>
              </a:r>
              <a:endParaRPr lang="zh-CN" altLang="zh-CN" sz="1600" dirty="0"/>
            </a:p>
            <a:p>
              <a:pPr>
                <a:lnSpc>
                  <a:spcPct val="90000"/>
                </a:lnSpc>
              </a:pPr>
              <a:r>
                <a:rPr lang="en-US" altLang="zh-CN" sz="1600" dirty="0">
                  <a:solidFill>
                    <a:schemeClr val="accent6"/>
                  </a:solidFill>
                </a:rPr>
                <a:t>            if </a:t>
              </a:r>
              <a:r>
                <a:rPr lang="en-US" altLang="zh-CN" sz="1600" dirty="0"/>
                <a:t>count &gt;= 3 :</a:t>
              </a:r>
              <a:endParaRPr lang="zh-CN" altLang="zh-CN" sz="1600" dirty="0"/>
            </a:p>
            <a:p>
              <a:pPr>
                <a:lnSpc>
                  <a:spcPct val="90000"/>
                </a:lnSpc>
              </a:pPr>
              <a:r>
                <a:rPr lang="en-US" altLang="zh-CN" sz="1600" dirty="0"/>
                <a:t>                </a:t>
              </a:r>
              <a:r>
                <a:rPr lang="en-US" altLang="zh-CN" sz="1600" dirty="0">
                  <a:solidFill>
                    <a:srgbClr val="7030A0"/>
                  </a:solidFill>
                </a:rPr>
                <a:t>print</a:t>
              </a:r>
              <a:r>
                <a:rPr lang="en-US" altLang="zh-CN" sz="1600" dirty="0"/>
                <a:t>(</a:t>
              </a:r>
              <a:r>
                <a:rPr lang="en-US" altLang="zh-CN" sz="1600" dirty="0">
                  <a:solidFill>
                    <a:schemeClr val="accent3"/>
                  </a:solidFill>
                </a:rPr>
                <a:t>"Bye - bye"</a:t>
              </a:r>
              <a:r>
                <a:rPr lang="en-US" altLang="zh-CN" sz="1600" dirty="0"/>
                <a:t>)</a:t>
              </a:r>
              <a:endParaRPr lang="zh-CN" altLang="zh-CN" sz="1600" dirty="0"/>
            </a:p>
            <a:p>
              <a:pPr>
                <a:lnSpc>
                  <a:spcPct val="90000"/>
                </a:lnSpc>
              </a:pPr>
              <a:r>
                <a:rPr lang="en-US" altLang="zh-CN" sz="1600" dirty="0"/>
                <a:t>                </a:t>
              </a:r>
              <a:r>
                <a:rPr lang="en-US" altLang="zh-CN" sz="1600" dirty="0">
                  <a:solidFill>
                    <a:schemeClr val="accent6"/>
                  </a:solidFill>
                </a:rPr>
                <a:t>break</a:t>
              </a:r>
              <a:endParaRPr lang="zh-CN" altLang="zh-CN" sz="1600" dirty="0">
                <a:solidFill>
                  <a:schemeClr val="accent6"/>
                </a:solidFill>
              </a:endParaRPr>
            </a:p>
            <a:p>
              <a:pPr>
                <a:lnSpc>
                  <a:spcPct val="90000"/>
                </a:lnSpc>
              </a:pPr>
              <a:r>
                <a:rPr lang="en-US" altLang="zh-CN" sz="1600" dirty="0"/>
                <a:t>            password = </a:t>
              </a:r>
              <a:r>
                <a:rPr lang="en-US" altLang="zh-CN" sz="1600" dirty="0">
                  <a:solidFill>
                    <a:srgbClr val="7030A0"/>
                  </a:solidFill>
                </a:rPr>
                <a:t>input</a:t>
              </a:r>
              <a:r>
                <a:rPr lang="en-US" altLang="zh-CN" sz="1600" dirty="0"/>
                <a:t>(</a:t>
              </a:r>
              <a:r>
                <a:rPr lang="en-US" altLang="zh-CN" sz="1600" dirty="0">
                  <a:solidFill>
                    <a:schemeClr val="accent3"/>
                  </a:solidFill>
                </a:rPr>
                <a:t>"Wrong password, please input again: "</a:t>
              </a:r>
              <a:r>
                <a:rPr lang="en-US" altLang="zh-CN" sz="1600" dirty="0"/>
                <a:t>)</a:t>
              </a:r>
              <a:endParaRPr lang="zh-CN" altLang="zh-CN" sz="1600" dirty="0"/>
            </a:p>
            <a:p>
              <a:pPr>
                <a:lnSpc>
                  <a:spcPct val="90000"/>
                </a:lnSpc>
              </a:pPr>
              <a:r>
                <a:rPr lang="en-US" altLang="zh-CN" sz="1600" b="1" dirty="0">
                  <a:solidFill>
                    <a:schemeClr val="accent6"/>
                  </a:solidFill>
                </a:rPr>
                <a:t>        </a:t>
              </a:r>
              <a:r>
                <a:rPr lang="en-US" altLang="zh-CN" sz="1600" dirty="0">
                  <a:solidFill>
                    <a:schemeClr val="accent6"/>
                  </a:solidFill>
                </a:rPr>
                <a:t>if</a:t>
              </a:r>
              <a:r>
                <a:rPr lang="en-US" altLang="zh-CN" sz="1600" b="1" dirty="0">
                  <a:solidFill>
                    <a:schemeClr val="accent6"/>
                  </a:solidFill>
                </a:rPr>
                <a:t> </a:t>
              </a:r>
              <a:r>
                <a:rPr lang="en-US" altLang="zh-CN" sz="1600" dirty="0"/>
                <a:t>account[</a:t>
              </a:r>
              <a:r>
                <a:rPr lang="en-US" altLang="zh-CN" sz="1600" dirty="0" err="1"/>
                <a:t>user_name</a:t>
              </a:r>
              <a:r>
                <a:rPr lang="en-US" altLang="zh-CN" sz="1600" dirty="0"/>
                <a:t>] == password:</a:t>
              </a:r>
              <a:endParaRPr lang="zh-CN" altLang="zh-CN" sz="1600" dirty="0"/>
            </a:p>
            <a:p>
              <a:pPr>
                <a:lnSpc>
                  <a:spcPct val="90000"/>
                </a:lnSpc>
              </a:pPr>
              <a:r>
                <a:rPr lang="en-US" altLang="zh-CN" sz="1600" dirty="0"/>
                <a:t>            </a:t>
              </a:r>
              <a:r>
                <a:rPr lang="en-US" altLang="zh-CN" sz="1600" dirty="0">
                  <a:solidFill>
                    <a:srgbClr val="7030A0"/>
                  </a:solidFill>
                </a:rPr>
                <a:t>print</a:t>
              </a:r>
              <a:r>
                <a:rPr lang="en-US" altLang="zh-CN" sz="1600" dirty="0" smtClean="0"/>
                <a:t>(</a:t>
              </a:r>
              <a:r>
                <a:rPr lang="en-US" altLang="zh-CN" sz="1600" dirty="0">
                  <a:solidFill>
                    <a:schemeClr val="accent3"/>
                  </a:solidFill>
                </a:rPr>
                <a:t>"</a:t>
              </a:r>
              <a:r>
                <a:rPr lang="en-US" altLang="zh-CN" sz="1600" dirty="0" err="1">
                  <a:solidFill>
                    <a:schemeClr val="accent3"/>
                  </a:solidFill>
                </a:rPr>
                <a:t>Successully</a:t>
              </a:r>
              <a:r>
                <a:rPr lang="en-US" altLang="zh-CN" sz="1600" dirty="0">
                  <a:solidFill>
                    <a:schemeClr val="accent3"/>
                  </a:solidFill>
                </a:rPr>
                <a:t> </a:t>
              </a:r>
              <a:r>
                <a:rPr lang="en-US" altLang="zh-CN" sz="1600" dirty="0" smtClean="0">
                  <a:solidFill>
                    <a:schemeClr val="accent3"/>
                  </a:solidFill>
                </a:rPr>
                <a:t>sign in!"</a:t>
              </a:r>
              <a:r>
                <a:rPr lang="en-US" altLang="zh-CN" sz="1600" dirty="0" smtClean="0"/>
                <a:t>)</a:t>
              </a:r>
              <a:endParaRPr lang="zh-CN" altLang="zh-CN" sz="1600" dirty="0"/>
            </a:p>
          </p:txBody>
        </p:sp>
        <p:sp>
          <p:nvSpPr>
            <p:cNvPr id="7" name="椭圆形标注 6"/>
            <p:cNvSpPr/>
            <p:nvPr/>
          </p:nvSpPr>
          <p:spPr>
            <a:xfrm>
              <a:off x="968048" y="1435099"/>
              <a:ext cx="712460" cy="339123"/>
            </a:xfrm>
            <a:prstGeom prst="wedgeEllipseCallout">
              <a:avLst/>
            </a:prstGeom>
            <a:ln w="19050">
              <a:solidFill>
                <a:schemeClr val="accent1"/>
              </a:solidFill>
            </a:ln>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b="1" dirty="0">
                  <a:solidFill>
                    <a:schemeClr val="accent1"/>
                  </a:solidFill>
                </a:rPr>
                <a:t>F</a:t>
              </a:r>
              <a:r>
                <a:rPr lang="en-US" altLang="zh-CN" sz="600" dirty="0">
                  <a:solidFill>
                    <a:schemeClr val="accent1"/>
                  </a:solidFill>
                </a:rPr>
                <a:t>ile</a:t>
              </a:r>
              <a:endParaRPr lang="zh-CN" altLang="en-US" sz="600" dirty="0">
                <a:solidFill>
                  <a:schemeClr val="accent1"/>
                </a:solidFill>
              </a:endParaRPr>
            </a:p>
          </p:txBody>
        </p:sp>
      </p:grpSp>
    </p:spTree>
    <p:extLst>
      <p:ext uri="{BB962C8B-B14F-4D97-AF65-F5344CB8AC3E}">
        <p14:creationId xmlns:p14="http://schemas.microsoft.com/office/powerpoint/2010/main" val="3147565627"/>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例</a:t>
            </a:r>
            <a:r>
              <a:rPr lang="en-US" altLang="zh-CN" dirty="0" smtClean="0"/>
              <a:t>6.6  </a:t>
            </a:r>
            <a:r>
              <a:rPr lang="zh-CN" altLang="zh-CN" dirty="0" smtClean="0"/>
              <a:t>模拟</a:t>
            </a:r>
            <a:r>
              <a:rPr lang="zh-CN" altLang="zh-CN" dirty="0"/>
              <a:t>一个简易的用户注册和登录系统</a:t>
            </a:r>
            <a:endParaRPr lang="zh-CN" altLang="en-US" dirty="0"/>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51</a:t>
            </a:fld>
            <a:endParaRPr lang="zh-CN" altLang="en-US" dirty="0"/>
          </a:p>
        </p:txBody>
      </p:sp>
      <p:grpSp>
        <p:nvGrpSpPr>
          <p:cNvPr id="5" name="组合 4"/>
          <p:cNvGrpSpPr/>
          <p:nvPr/>
        </p:nvGrpSpPr>
        <p:grpSpPr>
          <a:xfrm>
            <a:off x="1403648" y="917677"/>
            <a:ext cx="6192688" cy="3831198"/>
            <a:chOff x="857350" y="1095976"/>
            <a:chExt cx="8044069" cy="4520813"/>
          </a:xfrm>
        </p:grpSpPr>
        <p:sp>
          <p:nvSpPr>
            <p:cNvPr id="6" name="任意多边形 5"/>
            <p:cNvSpPr/>
            <p:nvPr/>
          </p:nvSpPr>
          <p:spPr>
            <a:xfrm>
              <a:off x="857350" y="1123855"/>
              <a:ext cx="8044069" cy="4492934"/>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altLang="zh-CN" sz="2000" i="1" dirty="0"/>
            </a:p>
            <a:p>
              <a:r>
                <a:rPr lang="en-US" altLang="zh-CN" dirty="0">
                  <a:solidFill>
                    <a:schemeClr val="accent6"/>
                  </a:solidFill>
                </a:rPr>
                <a:t>if</a:t>
              </a:r>
              <a:r>
                <a:rPr lang="en-US" altLang="zh-CN" dirty="0"/>
                <a:t> __name__ == </a:t>
              </a:r>
              <a:r>
                <a:rPr lang="en-US" altLang="zh-CN" dirty="0">
                  <a:solidFill>
                    <a:schemeClr val="accent3"/>
                  </a:solidFill>
                </a:rPr>
                <a:t>'__main__'</a:t>
              </a:r>
              <a:r>
                <a:rPr lang="en-US" altLang="zh-CN" dirty="0"/>
                <a:t>:       </a:t>
              </a:r>
              <a:endParaRPr lang="zh-CN" altLang="zh-CN" dirty="0"/>
            </a:p>
            <a:p>
              <a:r>
                <a:rPr lang="en-US" altLang="zh-CN" dirty="0"/>
                <a:t>    </a:t>
              </a:r>
              <a:r>
                <a:rPr lang="en-US" altLang="zh-CN" dirty="0">
                  <a:solidFill>
                    <a:schemeClr val="accent6"/>
                  </a:solidFill>
                </a:rPr>
                <a:t>while True</a:t>
              </a:r>
              <a:r>
                <a:rPr lang="en-US" altLang="zh-CN" dirty="0"/>
                <a:t>:</a:t>
              </a:r>
              <a:endParaRPr lang="zh-CN" altLang="zh-CN" dirty="0"/>
            </a:p>
            <a:p>
              <a:r>
                <a:rPr lang="en-US" altLang="zh-CN" dirty="0"/>
                <a:t>        </a:t>
              </a:r>
              <a:r>
                <a:rPr lang="en-US" altLang="zh-CN" dirty="0">
                  <a:solidFill>
                    <a:srgbClr val="C00000"/>
                  </a:solidFill>
                  <a:latin typeface="微软雅黑 Light" panose="020B0502040204020203" pitchFamily="34" charset="-122"/>
                  <a:ea typeface="微软雅黑 Light" panose="020B0502040204020203" pitchFamily="34" charset="-122"/>
                </a:rPr>
                <a:t># </a:t>
              </a:r>
              <a:r>
                <a:rPr lang="zh-CN" altLang="zh-CN" dirty="0">
                  <a:solidFill>
                    <a:srgbClr val="C00000"/>
                  </a:solidFill>
                  <a:latin typeface="微软雅黑 Light" panose="020B0502040204020203" pitchFamily="34" charset="-122"/>
                  <a:ea typeface="微软雅黑 Light" panose="020B0502040204020203" pitchFamily="34" charset="-122"/>
                </a:rPr>
                <a:t>注册</a:t>
              </a:r>
              <a:r>
                <a:rPr lang="en-US" altLang="zh-CN" dirty="0">
                  <a:solidFill>
                    <a:srgbClr val="C00000"/>
                  </a:solidFill>
                  <a:latin typeface="微软雅黑 Light" panose="020B0502040204020203" pitchFamily="34" charset="-122"/>
                  <a:ea typeface="微软雅黑 Light" panose="020B0502040204020203" pitchFamily="34" charset="-122"/>
                </a:rPr>
                <a:t>0</a:t>
              </a:r>
              <a:r>
                <a:rPr lang="zh-CN" altLang="zh-CN" dirty="0">
                  <a:solidFill>
                    <a:srgbClr val="C00000"/>
                  </a:solidFill>
                  <a:latin typeface="微软雅黑 Light" panose="020B0502040204020203" pitchFamily="34" charset="-122"/>
                  <a:ea typeface="微软雅黑 Light" panose="020B0502040204020203" pitchFamily="34" charset="-122"/>
                </a:rPr>
                <a:t>登陆</a:t>
              </a:r>
              <a:r>
                <a:rPr lang="en-US" altLang="zh-CN" dirty="0">
                  <a:solidFill>
                    <a:srgbClr val="C00000"/>
                  </a:solidFill>
                  <a:latin typeface="微软雅黑 Light" panose="020B0502040204020203" pitchFamily="34" charset="-122"/>
                  <a:ea typeface="微软雅黑 Light" panose="020B0502040204020203" pitchFamily="34" charset="-122"/>
                </a:rPr>
                <a:t>1   </a:t>
              </a:r>
              <a:endParaRPr lang="zh-CN" altLang="zh-CN" dirty="0">
                <a:solidFill>
                  <a:srgbClr val="C00000"/>
                </a:solidFill>
                <a:latin typeface="微软雅黑 Light" panose="020B0502040204020203" pitchFamily="34" charset="-122"/>
                <a:ea typeface="微软雅黑 Light" panose="020B0502040204020203" pitchFamily="34" charset="-122"/>
              </a:endParaRPr>
            </a:p>
            <a:p>
              <a:r>
                <a:rPr lang="en-US" altLang="zh-CN" dirty="0"/>
                <a:t>        </a:t>
              </a:r>
              <a:r>
                <a:rPr lang="en-US" altLang="zh-CN" dirty="0" err="1"/>
                <a:t>cmd</a:t>
              </a:r>
              <a:r>
                <a:rPr lang="en-US" altLang="zh-CN" dirty="0"/>
                <a:t> = </a:t>
              </a:r>
              <a:r>
                <a:rPr lang="en-US" altLang="zh-CN" dirty="0">
                  <a:solidFill>
                    <a:srgbClr val="7030A0"/>
                  </a:solidFill>
                </a:rPr>
                <a:t>input</a:t>
              </a:r>
              <a:r>
                <a:rPr lang="en-US" altLang="zh-CN" dirty="0"/>
                <a:t>(</a:t>
              </a:r>
              <a:r>
                <a:rPr lang="en-US" altLang="zh-CN" dirty="0">
                  <a:solidFill>
                    <a:schemeClr val="accent3"/>
                  </a:solidFill>
                </a:rPr>
                <a:t>"Sign Up or Sign In? Please input 0 or 1:"</a:t>
              </a:r>
              <a:r>
                <a:rPr lang="en-US" altLang="zh-CN" dirty="0"/>
                <a:t>)</a:t>
              </a:r>
              <a:endParaRPr lang="zh-CN" altLang="zh-CN" dirty="0"/>
            </a:p>
            <a:p>
              <a:r>
                <a:rPr lang="en-US" altLang="zh-CN" dirty="0"/>
                <a:t>        </a:t>
              </a:r>
              <a:r>
                <a:rPr lang="en-US" altLang="zh-CN" dirty="0">
                  <a:solidFill>
                    <a:schemeClr val="accent6"/>
                  </a:solidFill>
                </a:rPr>
                <a:t>while</a:t>
              </a:r>
              <a:r>
                <a:rPr lang="en-US" altLang="zh-CN" dirty="0"/>
                <a:t> </a:t>
              </a:r>
              <a:r>
                <a:rPr lang="en-US" altLang="zh-CN" dirty="0" err="1"/>
                <a:t>cmd</a:t>
              </a:r>
              <a:r>
                <a:rPr lang="en-US" altLang="zh-CN" dirty="0"/>
                <a:t> != </a:t>
              </a:r>
              <a:r>
                <a:rPr lang="en-US" altLang="zh-CN" dirty="0">
                  <a:solidFill>
                    <a:schemeClr val="accent3"/>
                  </a:solidFill>
                </a:rPr>
                <a:t>'0'</a:t>
              </a:r>
              <a:r>
                <a:rPr lang="en-US" altLang="zh-CN" dirty="0"/>
                <a:t> </a:t>
              </a:r>
              <a:r>
                <a:rPr lang="en-US" altLang="zh-CN" dirty="0">
                  <a:solidFill>
                    <a:schemeClr val="accent6"/>
                  </a:solidFill>
                </a:rPr>
                <a:t>and</a:t>
              </a:r>
              <a:r>
                <a:rPr lang="en-US" altLang="zh-CN" dirty="0"/>
                <a:t> </a:t>
              </a:r>
              <a:r>
                <a:rPr lang="en-US" altLang="zh-CN" dirty="0" err="1"/>
                <a:t>cmd</a:t>
              </a:r>
              <a:r>
                <a:rPr lang="en-US" altLang="zh-CN" dirty="0"/>
                <a:t> != </a:t>
              </a:r>
              <a:r>
                <a:rPr lang="en-US" altLang="zh-CN" dirty="0">
                  <a:solidFill>
                    <a:schemeClr val="accent3"/>
                  </a:solidFill>
                </a:rPr>
                <a:t>'1'</a:t>
              </a:r>
              <a:r>
                <a:rPr lang="en-US" altLang="zh-CN" dirty="0"/>
                <a:t>:</a:t>
              </a:r>
              <a:endParaRPr lang="zh-CN" altLang="zh-CN" dirty="0"/>
            </a:p>
            <a:p>
              <a:r>
                <a:rPr lang="en-US" altLang="zh-CN" dirty="0"/>
                <a:t>            </a:t>
              </a:r>
              <a:r>
                <a:rPr lang="en-US" altLang="zh-CN" dirty="0">
                  <a:solidFill>
                    <a:srgbClr val="7030A0"/>
                  </a:solidFill>
                </a:rPr>
                <a:t>print</a:t>
              </a:r>
              <a:r>
                <a:rPr lang="en-US" altLang="zh-CN" dirty="0"/>
                <a:t>(</a:t>
              </a:r>
              <a:r>
                <a:rPr lang="en-US" altLang="zh-CN" dirty="0">
                  <a:solidFill>
                    <a:schemeClr val="accent3"/>
                  </a:solidFill>
                </a:rPr>
                <a:t>'Wrong command, please input again: '</a:t>
              </a:r>
              <a:r>
                <a:rPr lang="en-US" altLang="zh-CN" dirty="0"/>
                <a:t>)</a:t>
              </a:r>
              <a:endParaRPr lang="zh-CN" altLang="zh-CN" dirty="0"/>
            </a:p>
            <a:p>
              <a:r>
                <a:rPr lang="en-US" altLang="zh-CN" dirty="0"/>
                <a:t>            </a:t>
              </a:r>
              <a:r>
                <a:rPr lang="en-US" altLang="zh-CN" dirty="0" err="1"/>
                <a:t>cmd</a:t>
              </a:r>
              <a:r>
                <a:rPr lang="en-US" altLang="zh-CN" dirty="0"/>
                <a:t> = </a:t>
              </a:r>
              <a:r>
                <a:rPr lang="en-US" altLang="zh-CN" dirty="0">
                  <a:solidFill>
                    <a:srgbClr val="7030A0"/>
                  </a:solidFill>
                </a:rPr>
                <a:t>input</a:t>
              </a:r>
              <a:r>
                <a:rPr lang="en-US" altLang="zh-CN" dirty="0"/>
                <a:t>(</a:t>
              </a:r>
              <a:r>
                <a:rPr lang="en-US" altLang="zh-CN" dirty="0">
                  <a:solidFill>
                    <a:schemeClr val="accent3"/>
                  </a:solidFill>
                </a:rPr>
                <a:t>"Sign Up: 0,  Sign in: 1"</a:t>
              </a:r>
              <a:r>
                <a:rPr lang="en-US" altLang="zh-CN" dirty="0"/>
                <a:t>)</a:t>
              </a:r>
              <a:endParaRPr lang="zh-CN" altLang="zh-CN" dirty="0"/>
            </a:p>
            <a:p>
              <a:r>
                <a:rPr lang="en-US" altLang="zh-CN" dirty="0"/>
                <a:t>        </a:t>
              </a:r>
              <a:r>
                <a:rPr lang="en-US" altLang="zh-CN" dirty="0">
                  <a:solidFill>
                    <a:schemeClr val="accent6"/>
                  </a:solidFill>
                </a:rPr>
                <a:t>if</a:t>
              </a:r>
              <a:r>
                <a:rPr lang="en-US" altLang="zh-CN" dirty="0"/>
                <a:t> </a:t>
              </a:r>
              <a:r>
                <a:rPr lang="en-US" altLang="zh-CN" dirty="0" err="1"/>
                <a:t>cmd</a:t>
              </a:r>
              <a:r>
                <a:rPr lang="en-US" altLang="zh-CN" dirty="0"/>
                <a:t> == </a:t>
              </a:r>
              <a:r>
                <a:rPr lang="en-US" altLang="zh-CN" dirty="0">
                  <a:solidFill>
                    <a:schemeClr val="accent3"/>
                  </a:solidFill>
                </a:rPr>
                <a:t>'0'</a:t>
              </a:r>
              <a:r>
                <a:rPr lang="en-US" altLang="zh-CN" dirty="0"/>
                <a:t>:</a:t>
              </a:r>
              <a:endParaRPr lang="zh-CN" altLang="zh-CN" dirty="0"/>
            </a:p>
            <a:p>
              <a:r>
                <a:rPr lang="en-US" altLang="zh-CN" dirty="0"/>
                <a:t>            </a:t>
              </a:r>
              <a:r>
                <a:rPr lang="en-US" altLang="zh-CN" dirty="0" err="1"/>
                <a:t>sign_up</a:t>
              </a:r>
              <a:r>
                <a:rPr lang="en-US" altLang="zh-CN" dirty="0"/>
                <a:t>()</a:t>
              </a:r>
              <a:endParaRPr lang="zh-CN" altLang="zh-CN" dirty="0"/>
            </a:p>
            <a:p>
              <a:r>
                <a:rPr lang="en-US" altLang="zh-CN" dirty="0"/>
                <a:t>            </a:t>
              </a:r>
              <a:r>
                <a:rPr lang="en-US" altLang="zh-CN" dirty="0">
                  <a:solidFill>
                    <a:schemeClr val="accent6"/>
                  </a:solidFill>
                </a:rPr>
                <a:t>continue</a:t>
              </a:r>
              <a:endParaRPr lang="zh-CN" altLang="zh-CN" dirty="0">
                <a:solidFill>
                  <a:schemeClr val="accent6"/>
                </a:solidFill>
              </a:endParaRPr>
            </a:p>
            <a:p>
              <a:r>
                <a:rPr lang="en-US" altLang="zh-CN" dirty="0"/>
                <a:t>        </a:t>
              </a:r>
              <a:r>
                <a:rPr lang="en-US" altLang="zh-CN" dirty="0">
                  <a:solidFill>
                    <a:schemeClr val="accent6"/>
                  </a:solidFill>
                </a:rPr>
                <a:t>if</a:t>
              </a:r>
              <a:r>
                <a:rPr lang="en-US" altLang="zh-CN" dirty="0"/>
                <a:t> </a:t>
              </a:r>
              <a:r>
                <a:rPr lang="en-US" altLang="zh-CN" dirty="0" err="1"/>
                <a:t>cmd</a:t>
              </a:r>
              <a:r>
                <a:rPr lang="en-US" altLang="zh-CN" dirty="0"/>
                <a:t> ==</a:t>
              </a:r>
              <a:r>
                <a:rPr lang="en-US" altLang="zh-CN" dirty="0">
                  <a:solidFill>
                    <a:schemeClr val="accent3"/>
                  </a:solidFill>
                </a:rPr>
                <a:t> '1'</a:t>
              </a:r>
              <a:r>
                <a:rPr lang="en-US" altLang="zh-CN" dirty="0"/>
                <a:t>:</a:t>
              </a:r>
              <a:endParaRPr lang="zh-CN" altLang="zh-CN" dirty="0"/>
            </a:p>
            <a:p>
              <a:r>
                <a:rPr lang="en-US" altLang="zh-CN" dirty="0"/>
                <a:t>            </a:t>
              </a:r>
              <a:r>
                <a:rPr lang="en-US" altLang="zh-CN" dirty="0" err="1"/>
                <a:t>sign_in</a:t>
              </a:r>
              <a:r>
                <a:rPr lang="en-US" altLang="zh-CN" dirty="0"/>
                <a:t>()</a:t>
              </a:r>
              <a:endParaRPr lang="zh-CN" altLang="zh-CN" dirty="0"/>
            </a:p>
            <a:p>
              <a:r>
                <a:rPr lang="en-US" altLang="zh-CN" dirty="0"/>
                <a:t>            </a:t>
              </a:r>
              <a:r>
                <a:rPr lang="en-US" altLang="zh-CN" dirty="0">
                  <a:solidFill>
                    <a:schemeClr val="accent6"/>
                  </a:solidFill>
                </a:rPr>
                <a:t>break</a:t>
              </a:r>
              <a:endParaRPr lang="zh-CN" altLang="zh-CN" dirty="0">
                <a:solidFill>
                  <a:schemeClr val="accent6"/>
                </a:solidFill>
              </a:endParaRPr>
            </a:p>
          </p:txBody>
        </p:sp>
        <p:sp>
          <p:nvSpPr>
            <p:cNvPr id="7" name="椭圆形标注 6"/>
            <p:cNvSpPr/>
            <p:nvPr/>
          </p:nvSpPr>
          <p:spPr>
            <a:xfrm>
              <a:off x="1004947" y="1095976"/>
              <a:ext cx="712460" cy="339123"/>
            </a:xfrm>
            <a:prstGeom prst="wedgeEllipseCallout">
              <a:avLst/>
            </a:prstGeom>
            <a:ln w="19050">
              <a:solidFill>
                <a:schemeClr val="accent1"/>
              </a:solidFill>
            </a:ln>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b="1" dirty="0">
                  <a:solidFill>
                    <a:schemeClr val="accent1"/>
                  </a:solidFill>
                </a:rPr>
                <a:t>F</a:t>
              </a:r>
              <a:r>
                <a:rPr lang="en-US" altLang="zh-CN" sz="600" dirty="0">
                  <a:solidFill>
                    <a:schemeClr val="accent1"/>
                  </a:solidFill>
                </a:rPr>
                <a:t>ile</a:t>
              </a:r>
              <a:endParaRPr lang="zh-CN" altLang="en-US" sz="600" dirty="0">
                <a:solidFill>
                  <a:schemeClr val="accent1"/>
                </a:solidFill>
              </a:endParaRPr>
            </a:p>
          </p:txBody>
        </p:sp>
      </p:grpSp>
    </p:spTree>
    <p:extLst>
      <p:ext uri="{BB962C8B-B14F-4D97-AF65-F5344CB8AC3E}">
        <p14:creationId xmlns:p14="http://schemas.microsoft.com/office/powerpoint/2010/main" val="4248000960"/>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例</a:t>
            </a:r>
            <a:r>
              <a:rPr lang="en-US" altLang="zh-CN" dirty="0" smtClean="0"/>
              <a:t>6.6  </a:t>
            </a:r>
            <a:r>
              <a:rPr lang="zh-CN" altLang="zh-CN" dirty="0" smtClean="0"/>
              <a:t>模拟</a:t>
            </a:r>
            <a:r>
              <a:rPr lang="zh-CN" altLang="zh-CN" dirty="0"/>
              <a:t>一个简易的用户注册和登录系统</a:t>
            </a:r>
            <a:endParaRPr lang="zh-CN" altLang="en-US" dirty="0"/>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52</a:t>
            </a:fld>
            <a:endParaRPr lang="zh-CN" altLang="en-US" dirty="0"/>
          </a:p>
        </p:txBody>
      </p:sp>
      <p:sp>
        <p:nvSpPr>
          <p:cNvPr id="8" name="Text Box 4"/>
          <p:cNvSpPr txBox="1">
            <a:spLocks noChangeArrowheads="1"/>
          </p:cNvSpPr>
          <p:nvPr/>
        </p:nvSpPr>
        <p:spPr bwMode="auto">
          <a:xfrm>
            <a:off x="4211960" y="972004"/>
            <a:ext cx="4320480" cy="3539430"/>
          </a:xfrm>
          <a:prstGeom prst="rect">
            <a:avLst/>
          </a:prstGeom>
          <a:ln>
            <a:headEnd/>
            <a:tailEnd/>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wrap="square">
            <a:spAutoFit/>
          </a:bodyPr>
          <a:lstStyle>
            <a:lvl1pPr>
              <a:spcBef>
                <a:spcPct val="20000"/>
              </a:spcBef>
              <a:buChar char="•"/>
              <a:defRPr sz="3200">
                <a:solidFill>
                  <a:schemeClr val="tx2"/>
                </a:solidFill>
                <a:latin typeface="Arial" charset="0"/>
                <a:ea typeface="Arial Unicode MS" pitchFamily="34" charset="-122"/>
                <a:cs typeface="Arial Unicode MS" pitchFamily="34" charset="-122"/>
              </a:defRPr>
            </a:lvl1pPr>
            <a:lvl2pPr marL="742950" indent="-285750">
              <a:spcBef>
                <a:spcPct val="20000"/>
              </a:spcBef>
              <a:buChar char="–"/>
              <a:defRPr sz="3200">
                <a:solidFill>
                  <a:schemeClr val="tx2"/>
                </a:solidFill>
                <a:latin typeface="Arial" charset="0"/>
                <a:ea typeface="Arial Unicode MS" pitchFamily="34" charset="-122"/>
                <a:cs typeface="Arial Unicode MS" pitchFamily="34" charset="-122"/>
              </a:defRPr>
            </a:lvl2pPr>
            <a:lvl3pPr marL="1143000" indent="-228600">
              <a:spcBef>
                <a:spcPct val="20000"/>
              </a:spcBef>
              <a:buChar char="•"/>
              <a:defRPr sz="3200">
                <a:solidFill>
                  <a:schemeClr val="tx2"/>
                </a:solidFill>
                <a:latin typeface="Arial" charset="0"/>
                <a:ea typeface="Arial Unicode MS" pitchFamily="34" charset="-122"/>
                <a:cs typeface="Arial Unicode MS" pitchFamily="34" charset="-122"/>
              </a:defRPr>
            </a:lvl3pPr>
            <a:lvl4pPr marL="1600200" indent="-228600">
              <a:spcBef>
                <a:spcPct val="20000"/>
              </a:spcBef>
              <a:buChar char="–"/>
              <a:defRPr sz="3200">
                <a:solidFill>
                  <a:schemeClr val="tx2"/>
                </a:solidFill>
                <a:latin typeface="Arial" charset="0"/>
                <a:ea typeface="Arial Unicode MS" pitchFamily="34" charset="-122"/>
                <a:cs typeface="Arial Unicode MS" pitchFamily="34" charset="-122"/>
              </a:defRPr>
            </a:lvl4pPr>
            <a:lvl5pPr marL="2057400" indent="-228600">
              <a:spcBef>
                <a:spcPct val="20000"/>
              </a:spcBef>
              <a:buChar char="»"/>
              <a:defRPr sz="3200">
                <a:solidFill>
                  <a:schemeClr val="tx2"/>
                </a:solidFill>
                <a:latin typeface="Arial" charset="0"/>
                <a:ea typeface="Arial Unicode MS" pitchFamily="34" charset="-122"/>
                <a:cs typeface="Arial Unicode MS" pitchFamily="34" charset="-122"/>
              </a:defRPr>
            </a:lvl5pPr>
            <a:lvl6pPr marL="2514600" indent="-228600" eaLnBrk="0" fontAlgn="base" hangingPunct="0">
              <a:spcBef>
                <a:spcPct val="20000"/>
              </a:spcBef>
              <a:spcAft>
                <a:spcPct val="0"/>
              </a:spcAft>
              <a:buChar char="»"/>
              <a:defRPr sz="3200">
                <a:solidFill>
                  <a:schemeClr val="tx2"/>
                </a:solidFill>
                <a:latin typeface="Arial" charset="0"/>
                <a:ea typeface="Arial Unicode MS" pitchFamily="34" charset="-122"/>
                <a:cs typeface="Arial Unicode MS" pitchFamily="34" charset="-122"/>
              </a:defRPr>
            </a:lvl6pPr>
            <a:lvl7pPr marL="2971800" indent="-228600" eaLnBrk="0" fontAlgn="base" hangingPunct="0">
              <a:spcBef>
                <a:spcPct val="20000"/>
              </a:spcBef>
              <a:spcAft>
                <a:spcPct val="0"/>
              </a:spcAft>
              <a:buChar char="»"/>
              <a:defRPr sz="3200">
                <a:solidFill>
                  <a:schemeClr val="tx2"/>
                </a:solidFill>
                <a:latin typeface="Arial" charset="0"/>
                <a:ea typeface="Arial Unicode MS" pitchFamily="34" charset="-122"/>
                <a:cs typeface="Arial Unicode MS" pitchFamily="34" charset="-122"/>
              </a:defRPr>
            </a:lvl7pPr>
            <a:lvl8pPr marL="3429000" indent="-228600" eaLnBrk="0" fontAlgn="base" hangingPunct="0">
              <a:spcBef>
                <a:spcPct val="20000"/>
              </a:spcBef>
              <a:spcAft>
                <a:spcPct val="0"/>
              </a:spcAft>
              <a:buChar char="»"/>
              <a:defRPr sz="3200">
                <a:solidFill>
                  <a:schemeClr val="tx2"/>
                </a:solidFill>
                <a:latin typeface="Arial" charset="0"/>
                <a:ea typeface="Arial Unicode MS" pitchFamily="34" charset="-122"/>
                <a:cs typeface="Arial Unicode MS" pitchFamily="34" charset="-122"/>
              </a:defRPr>
            </a:lvl8pPr>
            <a:lvl9pPr marL="3886200" indent="-228600" eaLnBrk="0" fontAlgn="base" hangingPunct="0">
              <a:spcBef>
                <a:spcPct val="20000"/>
              </a:spcBef>
              <a:spcAft>
                <a:spcPct val="0"/>
              </a:spcAft>
              <a:buChar char="»"/>
              <a:defRPr sz="3200">
                <a:solidFill>
                  <a:schemeClr val="tx2"/>
                </a:solidFill>
                <a:latin typeface="Arial" charset="0"/>
                <a:ea typeface="Arial Unicode MS" pitchFamily="34" charset="-122"/>
                <a:cs typeface="Arial Unicode MS" pitchFamily="34" charset="-122"/>
              </a:defRPr>
            </a:lvl9pPr>
          </a:lstStyle>
          <a:p>
            <a:pPr lvl="0">
              <a:spcBef>
                <a:spcPct val="0"/>
              </a:spcBef>
              <a:buNone/>
            </a:pPr>
            <a:r>
              <a:rPr lang="en-US" altLang="zh-CN" sz="2400" u="sng" dirty="0">
                <a:solidFill>
                  <a:prstClr val="black"/>
                </a:solidFill>
                <a:latin typeface="Calibri"/>
                <a:ea typeface="宋体" charset="-122"/>
                <a:cs typeface="+mn-cs"/>
              </a:rPr>
              <a:t>Output</a:t>
            </a:r>
            <a:r>
              <a:rPr lang="en-US" altLang="zh-CN" sz="2400" dirty="0">
                <a:solidFill>
                  <a:prstClr val="black"/>
                </a:solidFill>
                <a:latin typeface="Calibri"/>
                <a:ea typeface="宋体" charset="-122"/>
                <a:cs typeface="+mn-cs"/>
              </a:rPr>
              <a:t>:</a:t>
            </a:r>
          </a:p>
          <a:p>
            <a:pPr lvl="0">
              <a:spcBef>
                <a:spcPts val="0"/>
              </a:spcBef>
              <a:buNone/>
            </a:pPr>
            <a:r>
              <a:rPr lang="en-US" altLang="zh-CN" sz="2000" dirty="0">
                <a:solidFill>
                  <a:prstClr val="black"/>
                </a:solidFill>
                <a:latin typeface="Calibri"/>
                <a:ea typeface="宋体" panose="02010600030101010101" pitchFamily="2" charset="-122"/>
                <a:cs typeface="+mn-cs"/>
              </a:rPr>
              <a:t>Sign Up or Sign In? Please input 0 or 1:</a:t>
            </a:r>
          </a:p>
          <a:p>
            <a:pPr lvl="0">
              <a:spcBef>
                <a:spcPts val="0"/>
              </a:spcBef>
              <a:buNone/>
            </a:pPr>
            <a:r>
              <a:rPr lang="en-US" altLang="zh-CN" sz="2000" dirty="0">
                <a:solidFill>
                  <a:prstClr val="black"/>
                </a:solidFill>
                <a:latin typeface="Calibri"/>
                <a:ea typeface="宋体" panose="02010600030101010101" pitchFamily="2" charset="-122"/>
                <a:cs typeface="+mn-cs"/>
              </a:rPr>
              <a:t>0</a:t>
            </a:r>
          </a:p>
          <a:p>
            <a:pPr lvl="0">
              <a:spcBef>
                <a:spcPts val="0"/>
              </a:spcBef>
              <a:buNone/>
            </a:pPr>
            <a:r>
              <a:rPr lang="en-US" altLang="zh-CN" sz="2000" dirty="0">
                <a:solidFill>
                  <a:prstClr val="black"/>
                </a:solidFill>
                <a:latin typeface="Calibri"/>
                <a:ea typeface="宋体" panose="02010600030101010101" pitchFamily="2" charset="-122"/>
                <a:cs typeface="+mn-cs"/>
              </a:rPr>
              <a:t>Please input your user name: </a:t>
            </a:r>
            <a:r>
              <a:rPr lang="en-US" altLang="zh-CN" sz="2000" dirty="0" err="1">
                <a:solidFill>
                  <a:prstClr val="black"/>
                </a:solidFill>
                <a:latin typeface="Calibri"/>
                <a:ea typeface="宋体" panose="02010600030101010101" pitchFamily="2" charset="-122"/>
                <a:cs typeface="+mn-cs"/>
              </a:rPr>
              <a:t>Lisi</a:t>
            </a:r>
            <a:endParaRPr lang="en-US" altLang="zh-CN" sz="2000" dirty="0">
              <a:solidFill>
                <a:prstClr val="black"/>
              </a:solidFill>
              <a:latin typeface="Calibri"/>
              <a:ea typeface="宋体" panose="02010600030101010101" pitchFamily="2" charset="-122"/>
              <a:cs typeface="+mn-cs"/>
            </a:endParaRPr>
          </a:p>
          <a:p>
            <a:pPr lvl="0">
              <a:spcBef>
                <a:spcPts val="0"/>
              </a:spcBef>
              <a:buNone/>
            </a:pPr>
            <a:r>
              <a:rPr lang="en-US" altLang="zh-CN" sz="2000" dirty="0">
                <a:solidFill>
                  <a:prstClr val="black"/>
                </a:solidFill>
                <a:latin typeface="Calibri"/>
                <a:ea typeface="宋体" panose="02010600030101010101" pitchFamily="2" charset="-122"/>
                <a:cs typeface="+mn-cs"/>
              </a:rPr>
              <a:t>Please input your password: 123456</a:t>
            </a:r>
          </a:p>
          <a:p>
            <a:pPr lvl="0">
              <a:spcBef>
                <a:spcPts val="0"/>
              </a:spcBef>
              <a:buNone/>
            </a:pPr>
            <a:r>
              <a:rPr lang="en-US" altLang="zh-CN" sz="2000" dirty="0">
                <a:solidFill>
                  <a:prstClr val="black"/>
                </a:solidFill>
                <a:latin typeface="Calibri"/>
                <a:ea typeface="宋体" panose="02010600030101010101" pitchFamily="2" charset="-122"/>
                <a:cs typeface="+mn-cs"/>
              </a:rPr>
              <a:t>Successfully sign up!</a:t>
            </a:r>
          </a:p>
          <a:p>
            <a:pPr lvl="0">
              <a:spcBef>
                <a:spcPts val="0"/>
              </a:spcBef>
              <a:buNone/>
            </a:pPr>
            <a:r>
              <a:rPr lang="en-US" altLang="zh-CN" sz="2000" dirty="0">
                <a:solidFill>
                  <a:prstClr val="black"/>
                </a:solidFill>
                <a:latin typeface="Calibri"/>
                <a:ea typeface="宋体" panose="02010600030101010101" pitchFamily="2" charset="-122"/>
                <a:cs typeface="+mn-cs"/>
              </a:rPr>
              <a:t>Sign Up or Sign In? Please input 0 or 1:</a:t>
            </a:r>
          </a:p>
          <a:p>
            <a:pPr lvl="0">
              <a:spcBef>
                <a:spcPts val="0"/>
              </a:spcBef>
              <a:buNone/>
            </a:pPr>
            <a:r>
              <a:rPr lang="en-US" altLang="zh-CN" sz="2000" dirty="0">
                <a:solidFill>
                  <a:prstClr val="black"/>
                </a:solidFill>
                <a:latin typeface="Calibri"/>
                <a:ea typeface="宋体" panose="02010600030101010101" pitchFamily="2" charset="-122"/>
                <a:cs typeface="+mn-cs"/>
              </a:rPr>
              <a:t>1</a:t>
            </a:r>
          </a:p>
          <a:p>
            <a:pPr lvl="0">
              <a:spcBef>
                <a:spcPts val="0"/>
              </a:spcBef>
              <a:buNone/>
            </a:pPr>
            <a:r>
              <a:rPr lang="en-US" altLang="zh-CN" sz="2000" dirty="0">
                <a:solidFill>
                  <a:prstClr val="black"/>
                </a:solidFill>
                <a:latin typeface="Calibri"/>
                <a:ea typeface="宋体" panose="02010600030101010101" pitchFamily="2" charset="-122"/>
                <a:cs typeface="+mn-cs"/>
              </a:rPr>
              <a:t>Please input your user name: </a:t>
            </a:r>
            <a:r>
              <a:rPr lang="en-US" altLang="zh-CN" sz="2000" dirty="0" err="1">
                <a:solidFill>
                  <a:prstClr val="black"/>
                </a:solidFill>
                <a:latin typeface="Calibri"/>
                <a:ea typeface="宋体" panose="02010600030101010101" pitchFamily="2" charset="-122"/>
                <a:cs typeface="+mn-cs"/>
              </a:rPr>
              <a:t>Lisi</a:t>
            </a:r>
            <a:endParaRPr lang="en-US" altLang="zh-CN" sz="2000" dirty="0">
              <a:solidFill>
                <a:prstClr val="black"/>
              </a:solidFill>
              <a:latin typeface="Calibri"/>
              <a:ea typeface="宋体" panose="02010600030101010101" pitchFamily="2" charset="-122"/>
              <a:cs typeface="+mn-cs"/>
            </a:endParaRPr>
          </a:p>
          <a:p>
            <a:pPr lvl="0">
              <a:spcBef>
                <a:spcPts val="0"/>
              </a:spcBef>
              <a:buNone/>
            </a:pPr>
            <a:r>
              <a:rPr lang="en-US" altLang="zh-CN" sz="2000" dirty="0">
                <a:solidFill>
                  <a:prstClr val="black"/>
                </a:solidFill>
                <a:latin typeface="Calibri"/>
                <a:ea typeface="宋体" panose="02010600030101010101" pitchFamily="2" charset="-122"/>
                <a:cs typeface="+mn-cs"/>
              </a:rPr>
              <a:t>Please input your password: 123456</a:t>
            </a:r>
          </a:p>
          <a:p>
            <a:pPr lvl="0">
              <a:spcBef>
                <a:spcPts val="0"/>
              </a:spcBef>
              <a:buNone/>
            </a:pPr>
            <a:r>
              <a:rPr lang="en-US" altLang="zh-CN" sz="2000" dirty="0" smtClean="0">
                <a:solidFill>
                  <a:prstClr val="black"/>
                </a:solidFill>
                <a:latin typeface="Calibri"/>
                <a:ea typeface="宋体" panose="02010600030101010101" pitchFamily="2" charset="-122"/>
                <a:cs typeface="+mn-cs"/>
              </a:rPr>
              <a:t>Successfully sign in!</a:t>
            </a:r>
            <a:endParaRPr lang="en-US" altLang="zh-CN" sz="2000" dirty="0">
              <a:solidFill>
                <a:prstClr val="black"/>
              </a:solidFill>
              <a:latin typeface="Calibri"/>
              <a:ea typeface="宋体" panose="02010600030101010101" pitchFamily="2" charset="-122"/>
              <a:cs typeface="+mn-cs"/>
            </a:endParaRPr>
          </a:p>
        </p:txBody>
      </p:sp>
      <p:sp>
        <p:nvSpPr>
          <p:cNvPr id="9" name="矩形 8"/>
          <p:cNvSpPr/>
          <p:nvPr/>
        </p:nvSpPr>
        <p:spPr>
          <a:xfrm>
            <a:off x="457200" y="1779662"/>
            <a:ext cx="3610744" cy="1351066"/>
          </a:xfrm>
          <a:prstGeom prst="rect">
            <a:avLst/>
          </a:prstGeom>
          <a:solidFill>
            <a:schemeClr val="tx2">
              <a:lumMod val="20000"/>
              <a:lumOff val="80000"/>
            </a:schemeClr>
          </a:solidFill>
          <a:effectLst>
            <a:outerShdw blurRad="50800" dist="38100" dir="2700000" algn="tl" rotWithShape="0">
              <a:prstClr val="black">
                <a:alpha val="40000"/>
              </a:prstClr>
            </a:outerShdw>
          </a:effectLst>
        </p:spPr>
        <p:txBody>
          <a:bodyPr wrap="square" tIns="46800" bIns="72000">
            <a:spAutoFit/>
          </a:bodyPr>
          <a:lstStyle/>
          <a:p>
            <a:r>
              <a:rPr lang="en-US" altLang="zh-CN" sz="2000" dirty="0" smtClean="0">
                <a:latin typeface="微软雅黑 Light" panose="020B0502040204020203" pitchFamily="34" charset="-122"/>
                <a:ea typeface="微软雅黑 Light" panose="020B0502040204020203" pitchFamily="34" charset="-122"/>
              </a:rPr>
              <a:t>__main__</a:t>
            </a:r>
            <a:r>
              <a:rPr lang="zh-CN" altLang="en-US" sz="2000" dirty="0" smtClean="0">
                <a:latin typeface="微软雅黑 Light" panose="020B0502040204020203" pitchFamily="34" charset="-122"/>
                <a:ea typeface="微软雅黑 Light" panose="020B0502040204020203" pitchFamily="34" charset="-122"/>
              </a:rPr>
              <a:t>模块</a:t>
            </a:r>
            <a:r>
              <a:rPr lang="zh-CN" altLang="zh-CN" sz="2000" dirty="0" smtClean="0">
                <a:latin typeface="微软雅黑 Light" panose="020B0502040204020203" pitchFamily="34" charset="-122"/>
                <a:ea typeface="微软雅黑 Light" panose="020B0502040204020203" pitchFamily="34" charset="-122"/>
              </a:rPr>
              <a:t>调用</a:t>
            </a:r>
            <a:r>
              <a:rPr lang="zh-CN" altLang="zh-CN" sz="2000" dirty="0">
                <a:latin typeface="微软雅黑 Light" panose="020B0502040204020203" pitchFamily="34" charset="-122"/>
                <a:ea typeface="微软雅黑 Light" panose="020B0502040204020203" pitchFamily="34" charset="-122"/>
              </a:rPr>
              <a:t>了</a:t>
            </a:r>
            <a:r>
              <a:rPr lang="en-US" altLang="zh-CN" sz="2000" dirty="0" err="1">
                <a:latin typeface="微软雅黑 Light" panose="020B0502040204020203" pitchFamily="34" charset="-122"/>
                <a:ea typeface="微软雅黑 Light" panose="020B0502040204020203" pitchFamily="34" charset="-122"/>
              </a:rPr>
              <a:t>sign_up</a:t>
            </a:r>
            <a:r>
              <a:rPr lang="en-US" altLang="zh-CN" sz="2000" dirty="0">
                <a:latin typeface="微软雅黑 Light" panose="020B0502040204020203" pitchFamily="34" charset="-122"/>
                <a:ea typeface="微软雅黑 Light" panose="020B0502040204020203" pitchFamily="34" charset="-122"/>
              </a:rPr>
              <a:t>()</a:t>
            </a:r>
            <a:r>
              <a:rPr lang="zh-CN" altLang="zh-CN" sz="2000" dirty="0">
                <a:latin typeface="微软雅黑 Light" panose="020B0502040204020203" pitchFamily="34" charset="-122"/>
                <a:ea typeface="微软雅黑 Light" panose="020B0502040204020203" pitchFamily="34" charset="-122"/>
              </a:rPr>
              <a:t>和</a:t>
            </a:r>
            <a:r>
              <a:rPr lang="en-US" altLang="zh-CN" sz="2000" dirty="0" err="1">
                <a:latin typeface="微软雅黑 Light" panose="020B0502040204020203" pitchFamily="34" charset="-122"/>
                <a:ea typeface="微软雅黑 Light" panose="020B0502040204020203" pitchFamily="34" charset="-122"/>
              </a:rPr>
              <a:t>sign_in</a:t>
            </a:r>
            <a:r>
              <a:rPr lang="en-US" altLang="zh-CN" sz="2000" dirty="0">
                <a:latin typeface="微软雅黑 Light" panose="020B0502040204020203" pitchFamily="34" charset="-122"/>
                <a:ea typeface="微软雅黑 Light" panose="020B0502040204020203" pitchFamily="34" charset="-122"/>
              </a:rPr>
              <a:t>()</a:t>
            </a:r>
            <a:r>
              <a:rPr lang="zh-CN" altLang="zh-CN" sz="2000" dirty="0">
                <a:latin typeface="微软雅黑 Light" panose="020B0502040204020203" pitchFamily="34" charset="-122"/>
                <a:ea typeface="微软雅黑 Light" panose="020B0502040204020203" pitchFamily="34" charset="-122"/>
              </a:rPr>
              <a:t>函数。算法设计为注册部分不退出，登录成功或密码输入超过错误次数后退出</a:t>
            </a:r>
            <a:endParaRPr lang="zh-CN" altLang="en-US" sz="2800"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1375564777"/>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22322" y="3305176"/>
            <a:ext cx="4353734" cy="1021556"/>
          </a:xfrm>
        </p:spPr>
        <p:txBody>
          <a:bodyPr/>
          <a:lstStyle/>
          <a:p>
            <a:r>
              <a:rPr lang="zh-CN" altLang="zh-CN" dirty="0"/>
              <a:t>函数</a:t>
            </a:r>
            <a:r>
              <a:rPr lang="zh-CN" altLang="zh-CN" dirty="0" smtClean="0"/>
              <a:t>的</a:t>
            </a:r>
            <a:r>
              <a:rPr lang="zh-CN" altLang="en-US" dirty="0" smtClean="0"/>
              <a:t>参数</a:t>
            </a:r>
            <a:endParaRPr lang="zh-CN" altLang="en-US" dirty="0"/>
          </a:p>
        </p:txBody>
      </p:sp>
      <p:sp>
        <p:nvSpPr>
          <p:cNvPr id="5" name="TextBox 4"/>
          <p:cNvSpPr txBox="1"/>
          <p:nvPr/>
        </p:nvSpPr>
        <p:spPr>
          <a:xfrm>
            <a:off x="0" y="2643758"/>
            <a:ext cx="1638822" cy="861774"/>
          </a:xfrm>
          <a:prstGeom prst="rect">
            <a:avLst/>
          </a:prstGeom>
          <a:noFill/>
        </p:spPr>
        <p:txBody>
          <a:bodyPr wrap="square" rtlCol="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en-US" altLang="zh-CN" sz="5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6.4</a:t>
            </a:r>
            <a:endParaRPr lang="zh-CN" altLang="en-US" sz="5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4" name="灯片编号占位符 3"/>
          <p:cNvSpPr>
            <a:spLocks noGrp="1"/>
          </p:cNvSpPr>
          <p:nvPr>
            <p:ph type="sldNum" sz="quarter" idx="4"/>
          </p:nvPr>
        </p:nvSpPr>
        <p:spPr>
          <a:xfrm>
            <a:off x="8028384" y="357504"/>
            <a:ext cx="360000" cy="432048"/>
          </a:xfrm>
        </p:spPr>
        <p:txBody>
          <a:bodyPr/>
          <a:lstStyle/>
          <a:p>
            <a:fld id="{D18B1CCC-5B4E-41DC-9FD8-30B8F0069F97}" type="slidenum">
              <a:rPr lang="zh-CN" altLang="en-US" smtClean="0"/>
              <a:pPr/>
              <a:t>53</a:t>
            </a:fld>
            <a:endParaRPr lang="zh-CN" altLang="en-US" dirty="0"/>
          </a:p>
        </p:txBody>
      </p:sp>
    </p:spTree>
    <p:extLst>
      <p:ext uri="{BB962C8B-B14F-4D97-AF65-F5344CB8AC3E}">
        <p14:creationId xmlns:p14="http://schemas.microsoft.com/office/powerpoint/2010/main" val="3853694379"/>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dirty="0" smtClean="0"/>
              <a:t>函数参数</a:t>
            </a:r>
            <a:endParaRPr lang="zh-CN" altLang="en-US" dirty="0"/>
          </a:p>
        </p:txBody>
      </p:sp>
      <p:sp>
        <p:nvSpPr>
          <p:cNvPr id="6" name="内容占位符 5"/>
          <p:cNvSpPr>
            <a:spLocks noGrp="1"/>
          </p:cNvSpPr>
          <p:nvPr>
            <p:ph idx="1"/>
          </p:nvPr>
        </p:nvSpPr>
        <p:spPr/>
        <p:txBody>
          <a:bodyPr>
            <a:normAutofit/>
          </a:bodyPr>
          <a:lstStyle/>
          <a:p>
            <a:r>
              <a:rPr lang="zh-CN" altLang="zh-CN" dirty="0"/>
              <a:t>函数调用时将实参一一传递给形参，通常实参和形参的个数要相同，类型也要相容，否则容易发生错误</a:t>
            </a:r>
            <a:r>
              <a:rPr lang="zh-CN" altLang="zh-CN" dirty="0" smtClean="0"/>
              <a:t>。</a:t>
            </a:r>
            <a:endParaRPr lang="en-US" altLang="zh-CN" dirty="0" smtClean="0"/>
          </a:p>
          <a:p>
            <a:pPr lvl="1"/>
            <a:r>
              <a:rPr lang="zh-CN" altLang="zh-CN" dirty="0" smtClean="0"/>
              <a:t>参数</a:t>
            </a:r>
            <a:r>
              <a:rPr lang="zh-CN" altLang="zh-CN" dirty="0"/>
              <a:t>在调用过程</a:t>
            </a:r>
            <a:r>
              <a:rPr lang="zh-CN" altLang="zh-CN" dirty="0" smtClean="0"/>
              <a:t>中</a:t>
            </a:r>
            <a:r>
              <a:rPr lang="zh-CN" altLang="en-US" dirty="0" smtClean="0"/>
              <a:t>的</a:t>
            </a:r>
            <a:r>
              <a:rPr lang="zh-CN" altLang="zh-CN" dirty="0" smtClean="0"/>
              <a:t>变化</a:t>
            </a:r>
            <a:endParaRPr lang="en-US" altLang="zh-CN" dirty="0" smtClean="0"/>
          </a:p>
          <a:p>
            <a:pPr lvl="1"/>
            <a:r>
              <a:rPr lang="zh-CN" altLang="zh-CN" dirty="0" smtClean="0"/>
              <a:t>参数</a:t>
            </a:r>
            <a:r>
              <a:rPr lang="zh-CN" altLang="en-US" dirty="0" smtClean="0"/>
              <a:t>可以</a:t>
            </a:r>
            <a:r>
              <a:rPr lang="zh-CN" altLang="zh-CN" dirty="0" smtClean="0"/>
              <a:t>设定</a:t>
            </a:r>
            <a:r>
              <a:rPr lang="zh-CN" altLang="zh-CN" dirty="0"/>
              <a:t>默认</a:t>
            </a:r>
            <a:r>
              <a:rPr lang="zh-CN" altLang="zh-CN" dirty="0" smtClean="0"/>
              <a:t>值</a:t>
            </a:r>
            <a:endParaRPr lang="zh-CN" altLang="en-US" dirty="0"/>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54</a:t>
            </a:fld>
            <a:endParaRPr lang="zh-CN" altLang="en-US" dirty="0"/>
          </a:p>
        </p:txBody>
      </p:sp>
    </p:spTree>
    <p:extLst>
      <p:ext uri="{BB962C8B-B14F-4D97-AF65-F5344CB8AC3E}">
        <p14:creationId xmlns:p14="http://schemas.microsoft.com/office/powerpoint/2010/main" val="3356844842"/>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dirty="0" smtClean="0"/>
              <a:t>位置参数</a:t>
            </a:r>
            <a:endParaRPr lang="zh-CN" altLang="en-US" dirty="0"/>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55</a:t>
            </a:fld>
            <a:endParaRPr lang="zh-CN" altLang="en-US" dirty="0"/>
          </a:p>
        </p:txBody>
      </p:sp>
      <p:grpSp>
        <p:nvGrpSpPr>
          <p:cNvPr id="7" name="组合 6"/>
          <p:cNvGrpSpPr/>
          <p:nvPr/>
        </p:nvGrpSpPr>
        <p:grpSpPr>
          <a:xfrm>
            <a:off x="2226818" y="1187599"/>
            <a:ext cx="6233614" cy="1589024"/>
            <a:chOff x="-1637570" y="730977"/>
            <a:chExt cx="5750297" cy="2498349"/>
          </a:xfrm>
        </p:grpSpPr>
        <p:sp>
          <p:nvSpPr>
            <p:cNvPr id="8" name="任意多边形 7"/>
            <p:cNvSpPr/>
            <p:nvPr/>
          </p:nvSpPr>
          <p:spPr>
            <a:xfrm>
              <a:off x="-1637570" y="730977"/>
              <a:ext cx="5750297" cy="2498349"/>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altLang="zh-CN" sz="1200" dirty="0"/>
            </a:p>
            <a:p>
              <a:endParaRPr lang="en-US" altLang="zh-CN" sz="1200" dirty="0"/>
            </a:p>
            <a:p>
              <a:r>
                <a:rPr lang="en-US" altLang="zh-CN" sz="1600" dirty="0"/>
                <a:t>&gt;&gt;&gt; </a:t>
              </a:r>
              <a:r>
                <a:rPr lang="en-US" altLang="zh-CN" sz="1600" dirty="0" err="1">
                  <a:solidFill>
                    <a:schemeClr val="accent6"/>
                  </a:solidFill>
                </a:rPr>
                <a:t>def</a:t>
              </a:r>
              <a:r>
                <a:rPr lang="en-US" altLang="zh-CN" sz="1600" dirty="0"/>
                <a:t> </a:t>
              </a:r>
              <a:r>
                <a:rPr lang="en-US" altLang="zh-CN" dirty="0" err="1" smtClean="0">
                  <a:solidFill>
                    <a:srgbClr val="0070C0"/>
                  </a:solidFill>
                </a:rPr>
                <a:t>printGrade</a:t>
              </a:r>
              <a:r>
                <a:rPr lang="en-US" altLang="zh-CN" dirty="0" smtClean="0"/>
                <a:t>(name</a:t>
              </a:r>
              <a:r>
                <a:rPr lang="en-US" altLang="zh-CN" dirty="0"/>
                <a:t>, </a:t>
              </a:r>
              <a:r>
                <a:rPr lang="en-US" altLang="zh-CN" dirty="0" err="1"/>
                <a:t>stuID</a:t>
              </a:r>
              <a:r>
                <a:rPr lang="en-US" altLang="zh-CN" dirty="0"/>
                <a:t>, grade):</a:t>
              </a:r>
              <a:endParaRPr lang="zh-CN" altLang="zh-CN" dirty="0"/>
            </a:p>
            <a:p>
              <a:r>
                <a:rPr lang="en-US" altLang="zh-CN" dirty="0"/>
                <a:t>    </a:t>
              </a:r>
              <a:r>
                <a:rPr lang="en-US" altLang="zh-CN" dirty="0" smtClean="0"/>
                <a:t>         </a:t>
              </a:r>
              <a:r>
                <a:rPr lang="en-US" altLang="zh-CN" dirty="0" smtClean="0">
                  <a:solidFill>
                    <a:srgbClr val="7030A0"/>
                  </a:solidFill>
                </a:rPr>
                <a:t>print</a:t>
              </a:r>
              <a:r>
                <a:rPr lang="en-US" altLang="zh-CN" dirty="0"/>
                <a:t>(</a:t>
              </a:r>
              <a:r>
                <a:rPr lang="en-US" altLang="zh-CN" dirty="0">
                  <a:solidFill>
                    <a:schemeClr val="accent3"/>
                  </a:solidFill>
                </a:rPr>
                <a:t>"{0}({1})'s grade is {2}."</a:t>
              </a:r>
              <a:r>
                <a:rPr lang="en-US" altLang="zh-CN" dirty="0"/>
                <a:t>.format(name, </a:t>
              </a:r>
              <a:r>
                <a:rPr lang="en-US" altLang="zh-CN" dirty="0" err="1"/>
                <a:t>stuID</a:t>
              </a:r>
              <a:r>
                <a:rPr lang="en-US" altLang="zh-CN" dirty="0"/>
                <a:t>, grade</a:t>
              </a:r>
              <a:r>
                <a:rPr lang="en-US" altLang="zh-CN" dirty="0" smtClean="0"/>
                <a:t>))</a:t>
              </a:r>
            </a:p>
            <a:p>
              <a:r>
                <a:rPr lang="en-US" altLang="zh-CN" sz="1600" dirty="0"/>
                <a:t>&gt;&gt;&gt; </a:t>
              </a:r>
              <a:r>
                <a:rPr lang="en-US" altLang="zh-CN" sz="1600" dirty="0" err="1"/>
                <a:t>printGrade</a:t>
              </a:r>
              <a:r>
                <a:rPr lang="en-US" altLang="zh-CN" sz="1600" dirty="0"/>
                <a:t>(</a:t>
              </a:r>
              <a:r>
                <a:rPr lang="en-US" altLang="zh-CN" sz="1600" dirty="0">
                  <a:solidFill>
                    <a:schemeClr val="accent3"/>
                  </a:solidFill>
                </a:rPr>
                <a:t>'Mary'</a:t>
              </a:r>
              <a:r>
                <a:rPr lang="en-US" altLang="zh-CN" sz="1600" dirty="0"/>
                <a:t>, </a:t>
              </a:r>
              <a:r>
                <a:rPr lang="en-US" altLang="zh-CN" sz="1600" dirty="0">
                  <a:solidFill>
                    <a:schemeClr val="accent3"/>
                  </a:solidFill>
                </a:rPr>
                <a:t>'1002'</a:t>
              </a:r>
              <a:r>
                <a:rPr lang="en-US" altLang="zh-CN" sz="1600" dirty="0"/>
                <a:t>, </a:t>
              </a:r>
              <a:r>
                <a:rPr lang="en-US" altLang="zh-CN" sz="1600" dirty="0">
                  <a:solidFill>
                    <a:schemeClr val="accent3"/>
                  </a:solidFill>
                </a:rPr>
                <a:t>'A'</a:t>
              </a:r>
              <a:r>
                <a:rPr lang="en-US" altLang="zh-CN" sz="1600" dirty="0"/>
                <a:t>)</a:t>
              </a:r>
            </a:p>
            <a:p>
              <a:r>
                <a:rPr lang="en-US" altLang="zh-CN" sz="1600" dirty="0">
                  <a:solidFill>
                    <a:srgbClr val="0070C0"/>
                  </a:solidFill>
                </a:rPr>
                <a:t>Mary(1002)'s grade is A.</a:t>
              </a:r>
            </a:p>
          </p:txBody>
        </p:sp>
        <p:sp>
          <p:nvSpPr>
            <p:cNvPr id="9" name="椭圆形标注 8"/>
            <p:cNvSpPr/>
            <p:nvPr/>
          </p:nvSpPr>
          <p:spPr>
            <a:xfrm>
              <a:off x="-1418005" y="730977"/>
              <a:ext cx="720000" cy="504000"/>
            </a:xfrm>
            <a:prstGeom prst="wedgeEllipseCallout">
              <a:avLst/>
            </a:prstGeom>
            <a:ln w="19050"/>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b="1" dirty="0">
                  <a:solidFill>
                    <a:schemeClr val="accent6"/>
                  </a:solidFill>
                </a:rPr>
                <a:t>S</a:t>
              </a:r>
              <a:r>
                <a:rPr lang="en-US" altLang="zh-CN" sz="600" dirty="0">
                  <a:solidFill>
                    <a:schemeClr val="accent6"/>
                  </a:solidFill>
                </a:rPr>
                <a:t>ource</a:t>
              </a:r>
              <a:endParaRPr lang="zh-CN" altLang="en-US" sz="600" dirty="0">
                <a:solidFill>
                  <a:schemeClr val="accent6"/>
                </a:solidFill>
              </a:endParaRPr>
            </a:p>
          </p:txBody>
        </p:sp>
      </p:grpSp>
      <p:sp>
        <p:nvSpPr>
          <p:cNvPr id="13" name="矩形 12"/>
          <p:cNvSpPr/>
          <p:nvPr/>
        </p:nvSpPr>
        <p:spPr>
          <a:xfrm>
            <a:off x="448067" y="2876275"/>
            <a:ext cx="2026567" cy="396959"/>
          </a:xfrm>
          <a:prstGeom prst="rect">
            <a:avLst/>
          </a:prstGeom>
          <a:solidFill>
            <a:schemeClr val="tx2">
              <a:lumMod val="20000"/>
              <a:lumOff val="80000"/>
            </a:schemeClr>
          </a:solidFill>
          <a:effectLst>
            <a:outerShdw blurRad="50800" dist="38100" dir="2700000" algn="tl" rotWithShape="0">
              <a:prstClr val="black">
                <a:alpha val="40000"/>
              </a:prstClr>
            </a:outerShdw>
          </a:effectLst>
        </p:spPr>
        <p:txBody>
          <a:bodyPr wrap="square" tIns="46800" bIns="72000">
            <a:spAutoFit/>
          </a:bodyPr>
          <a:lstStyle/>
          <a:p>
            <a:pPr algn="just"/>
            <a:r>
              <a:rPr lang="zh-CN" altLang="zh-CN" dirty="0">
                <a:latin typeface="微软雅黑 Light" panose="020B0502040204020203" pitchFamily="34" charset="-122"/>
                <a:ea typeface="微软雅黑 Light" panose="020B0502040204020203" pitchFamily="34" charset="-122"/>
              </a:rPr>
              <a:t>实参写</a:t>
            </a:r>
            <a:r>
              <a:rPr lang="zh-CN" altLang="zh-CN" dirty="0" smtClean="0">
                <a:latin typeface="微软雅黑 Light" panose="020B0502040204020203" pitchFamily="34" charset="-122"/>
                <a:ea typeface="微软雅黑 Light" panose="020B0502040204020203" pitchFamily="34" charset="-122"/>
              </a:rPr>
              <a:t>反</a:t>
            </a:r>
            <a:r>
              <a:rPr lang="zh-CN" altLang="en-US" dirty="0" smtClean="0">
                <a:latin typeface="微软雅黑 Light" panose="020B0502040204020203" pitchFamily="34" charset="-122"/>
                <a:ea typeface="微软雅黑 Light" panose="020B0502040204020203" pitchFamily="34" charset="-122"/>
              </a:rPr>
              <a:t>会怎样？</a:t>
            </a:r>
            <a:endParaRPr lang="zh-CN" altLang="en-US" sz="2000" dirty="0">
              <a:latin typeface="微软雅黑 Light" panose="020B0502040204020203" pitchFamily="34" charset="-122"/>
              <a:ea typeface="微软雅黑 Light" panose="020B0502040204020203" pitchFamily="34" charset="-122"/>
            </a:endParaRPr>
          </a:p>
        </p:txBody>
      </p:sp>
      <p:grpSp>
        <p:nvGrpSpPr>
          <p:cNvPr id="15" name="组合 14"/>
          <p:cNvGrpSpPr/>
          <p:nvPr/>
        </p:nvGrpSpPr>
        <p:grpSpPr>
          <a:xfrm>
            <a:off x="2226818" y="3337091"/>
            <a:ext cx="5657550" cy="971193"/>
            <a:chOff x="-1637570" y="730977"/>
            <a:chExt cx="5750297" cy="1526962"/>
          </a:xfrm>
        </p:grpSpPr>
        <p:sp>
          <p:nvSpPr>
            <p:cNvPr id="16" name="任意多边形 15"/>
            <p:cNvSpPr/>
            <p:nvPr/>
          </p:nvSpPr>
          <p:spPr>
            <a:xfrm>
              <a:off x="-1637570" y="730977"/>
              <a:ext cx="5750297" cy="1526962"/>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altLang="zh-CN" sz="1200" dirty="0"/>
            </a:p>
            <a:p>
              <a:endParaRPr lang="en-US" altLang="zh-CN" sz="1200" dirty="0"/>
            </a:p>
            <a:p>
              <a:r>
                <a:rPr lang="en-US" altLang="zh-CN" sz="1600" dirty="0" smtClean="0"/>
                <a:t>&gt;&gt;&gt; </a:t>
              </a:r>
              <a:r>
                <a:rPr lang="en-US" altLang="zh-CN" sz="1600" dirty="0" err="1"/>
                <a:t>printGrade</a:t>
              </a:r>
              <a:r>
                <a:rPr lang="en-US" altLang="zh-CN" sz="1600" dirty="0" smtClean="0"/>
                <a:t>(</a:t>
              </a:r>
              <a:r>
                <a:rPr lang="en-US" altLang="zh-CN" sz="1600" dirty="0" smtClean="0">
                  <a:solidFill>
                    <a:schemeClr val="accent3"/>
                  </a:solidFill>
                </a:rPr>
                <a:t>'A'</a:t>
              </a:r>
              <a:r>
                <a:rPr lang="en-US" altLang="zh-CN" sz="1600" dirty="0" smtClean="0"/>
                <a:t>, </a:t>
              </a:r>
              <a:r>
                <a:rPr lang="en-US" altLang="zh-CN" sz="1600" dirty="0">
                  <a:solidFill>
                    <a:schemeClr val="accent3"/>
                  </a:solidFill>
                </a:rPr>
                <a:t>'1002'</a:t>
              </a:r>
              <a:r>
                <a:rPr lang="en-US" altLang="zh-CN" sz="1600" dirty="0"/>
                <a:t>, </a:t>
              </a:r>
              <a:r>
                <a:rPr lang="en-US" altLang="zh-CN" sz="1600" dirty="0" smtClean="0">
                  <a:solidFill>
                    <a:schemeClr val="accent3"/>
                  </a:solidFill>
                </a:rPr>
                <a:t>'</a:t>
              </a:r>
              <a:r>
                <a:rPr lang="en-US" altLang="zh-CN" sz="1600" dirty="0">
                  <a:solidFill>
                    <a:schemeClr val="accent3"/>
                  </a:solidFill>
                </a:rPr>
                <a:t>Mary</a:t>
              </a:r>
              <a:r>
                <a:rPr lang="en-US" altLang="zh-CN" sz="1600" dirty="0" smtClean="0">
                  <a:solidFill>
                    <a:schemeClr val="accent3"/>
                  </a:solidFill>
                </a:rPr>
                <a:t>'</a:t>
              </a:r>
              <a:r>
                <a:rPr lang="en-US" altLang="zh-CN" sz="1600" dirty="0" smtClean="0"/>
                <a:t>)</a:t>
              </a:r>
              <a:endParaRPr lang="en-US" altLang="zh-CN" sz="1600" dirty="0"/>
            </a:p>
            <a:p>
              <a:r>
                <a:rPr lang="en-US" altLang="zh-CN" sz="1600" dirty="0">
                  <a:solidFill>
                    <a:srgbClr val="0070C0"/>
                  </a:solidFill>
                </a:rPr>
                <a:t>A(1002)'s grade is Mary.</a:t>
              </a:r>
            </a:p>
          </p:txBody>
        </p:sp>
        <p:sp>
          <p:nvSpPr>
            <p:cNvPr id="17" name="椭圆形标注 16"/>
            <p:cNvSpPr/>
            <p:nvPr/>
          </p:nvSpPr>
          <p:spPr>
            <a:xfrm>
              <a:off x="-1418005" y="730977"/>
              <a:ext cx="720000" cy="504000"/>
            </a:xfrm>
            <a:prstGeom prst="wedgeEllipseCallout">
              <a:avLst/>
            </a:prstGeom>
            <a:ln w="19050"/>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b="1" dirty="0">
                  <a:solidFill>
                    <a:schemeClr val="accent6"/>
                  </a:solidFill>
                </a:rPr>
                <a:t>S</a:t>
              </a:r>
              <a:r>
                <a:rPr lang="en-US" altLang="zh-CN" sz="600" dirty="0">
                  <a:solidFill>
                    <a:schemeClr val="accent6"/>
                  </a:solidFill>
                </a:rPr>
                <a:t>ource</a:t>
              </a:r>
              <a:endParaRPr lang="zh-CN" altLang="en-US" sz="600" dirty="0">
                <a:solidFill>
                  <a:schemeClr val="accent6"/>
                </a:solidFill>
              </a:endParaRPr>
            </a:p>
          </p:txBody>
        </p:sp>
      </p:grpSp>
      <p:sp>
        <p:nvSpPr>
          <p:cNvPr id="18" name="矩形 17"/>
          <p:cNvSpPr/>
          <p:nvPr/>
        </p:nvSpPr>
        <p:spPr>
          <a:xfrm>
            <a:off x="5508104" y="3805179"/>
            <a:ext cx="1368152" cy="396959"/>
          </a:xfrm>
          <a:prstGeom prst="rect">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wrap="square" tIns="46800" bIns="72000">
            <a:spAutoFit/>
          </a:bodyPr>
          <a:lstStyle/>
          <a:p>
            <a:pPr algn="just"/>
            <a:r>
              <a:rPr lang="zh-CN" altLang="zh-CN" dirty="0">
                <a:latin typeface="微软雅黑 Light" panose="020B0502040204020203" pitchFamily="34" charset="-122"/>
                <a:ea typeface="微软雅黑 Light" panose="020B0502040204020203" pitchFamily="34" charset="-122"/>
              </a:rPr>
              <a:t>错误的结果</a:t>
            </a:r>
            <a:endParaRPr lang="zh-CN" altLang="en-US" sz="2000"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3337680633"/>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1. </a:t>
            </a:r>
            <a:r>
              <a:rPr lang="zh-CN" altLang="en-US" dirty="0" smtClean="0"/>
              <a:t>关键字参数</a:t>
            </a:r>
            <a:endParaRPr lang="zh-CN" altLang="en-US" dirty="0"/>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56</a:t>
            </a:fld>
            <a:endParaRPr lang="zh-CN" altLang="en-US" dirty="0"/>
          </a:p>
        </p:txBody>
      </p:sp>
      <p:grpSp>
        <p:nvGrpSpPr>
          <p:cNvPr id="5" name="组合 4"/>
          <p:cNvGrpSpPr/>
          <p:nvPr/>
        </p:nvGrpSpPr>
        <p:grpSpPr>
          <a:xfrm>
            <a:off x="1835696" y="1635646"/>
            <a:ext cx="6408712" cy="1464253"/>
            <a:chOff x="-1414223" y="704608"/>
            <a:chExt cx="6498470" cy="1608914"/>
          </a:xfrm>
        </p:grpSpPr>
        <p:sp>
          <p:nvSpPr>
            <p:cNvPr id="6" name="任意多边形 5"/>
            <p:cNvSpPr/>
            <p:nvPr/>
          </p:nvSpPr>
          <p:spPr>
            <a:xfrm>
              <a:off x="-1414223" y="704608"/>
              <a:ext cx="6498470" cy="1608914"/>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altLang="zh-CN" sz="1200" dirty="0"/>
            </a:p>
            <a:p>
              <a:endParaRPr lang="en-US" altLang="zh-CN" sz="1200" dirty="0"/>
            </a:p>
            <a:p>
              <a:r>
                <a:rPr lang="en-US" altLang="zh-CN" sz="1600" dirty="0"/>
                <a:t>&gt;&gt;&gt; </a:t>
              </a:r>
              <a:r>
                <a:rPr lang="en-US" altLang="zh-CN" sz="1600" dirty="0" err="1">
                  <a:solidFill>
                    <a:schemeClr val="accent6"/>
                  </a:solidFill>
                </a:rPr>
                <a:t>def</a:t>
              </a:r>
              <a:r>
                <a:rPr lang="en-US" altLang="zh-CN" sz="1600" dirty="0"/>
                <a:t> </a:t>
              </a:r>
              <a:r>
                <a:rPr lang="en-US" altLang="zh-CN" dirty="0" err="1">
                  <a:solidFill>
                    <a:srgbClr val="0070C0"/>
                  </a:solidFill>
                </a:rPr>
                <a:t>printGrade</a:t>
              </a:r>
              <a:r>
                <a:rPr lang="en-US" altLang="zh-CN" dirty="0"/>
                <a:t>(name, </a:t>
              </a:r>
              <a:r>
                <a:rPr lang="en-US" altLang="zh-CN" dirty="0" err="1"/>
                <a:t>stuID</a:t>
              </a:r>
              <a:r>
                <a:rPr lang="en-US" altLang="zh-CN" dirty="0"/>
                <a:t>, grade):</a:t>
              </a:r>
              <a:endParaRPr lang="zh-CN" altLang="zh-CN" dirty="0"/>
            </a:p>
            <a:p>
              <a:r>
                <a:rPr lang="en-US" altLang="zh-CN" dirty="0"/>
                <a:t>    </a:t>
              </a:r>
              <a:r>
                <a:rPr lang="en-US" altLang="zh-CN" dirty="0" smtClean="0"/>
                <a:t>          </a:t>
              </a:r>
              <a:r>
                <a:rPr lang="en-US" altLang="zh-CN" dirty="0" smtClean="0">
                  <a:solidFill>
                    <a:srgbClr val="7030A0"/>
                  </a:solidFill>
                </a:rPr>
                <a:t>print</a:t>
              </a:r>
              <a:r>
                <a:rPr lang="en-US" altLang="zh-CN" dirty="0"/>
                <a:t>(</a:t>
              </a:r>
              <a:r>
                <a:rPr lang="en-US" altLang="zh-CN" dirty="0">
                  <a:solidFill>
                    <a:schemeClr val="accent3"/>
                  </a:solidFill>
                </a:rPr>
                <a:t>"{0}({1})'s grade is {2}."</a:t>
              </a:r>
              <a:r>
                <a:rPr lang="en-US" altLang="zh-CN" dirty="0"/>
                <a:t>.format(name, </a:t>
              </a:r>
              <a:r>
                <a:rPr lang="en-US" altLang="zh-CN" dirty="0" err="1"/>
                <a:t>stuID</a:t>
              </a:r>
              <a:r>
                <a:rPr lang="en-US" altLang="zh-CN" dirty="0"/>
                <a:t>, grade))</a:t>
              </a:r>
            </a:p>
            <a:p>
              <a:r>
                <a:rPr lang="en-US" altLang="zh-CN" dirty="0" smtClean="0"/>
                <a:t>&gt;&gt;&gt; </a:t>
              </a:r>
              <a:r>
                <a:rPr lang="en-US" altLang="zh-CN" dirty="0" err="1"/>
                <a:t>printGrade</a:t>
              </a:r>
              <a:r>
                <a:rPr lang="en-US" altLang="zh-CN" dirty="0"/>
                <a:t>(name = </a:t>
              </a:r>
              <a:r>
                <a:rPr lang="en-US" altLang="zh-CN" dirty="0">
                  <a:solidFill>
                    <a:schemeClr val="accent3"/>
                  </a:solidFill>
                </a:rPr>
                <a:t>'Jerry'</a:t>
              </a:r>
              <a:r>
                <a:rPr lang="en-US" altLang="zh-CN" dirty="0"/>
                <a:t>, </a:t>
              </a:r>
              <a:r>
                <a:rPr lang="en-US" altLang="zh-CN" dirty="0" smtClean="0"/>
                <a:t>grade </a:t>
              </a:r>
              <a:r>
                <a:rPr lang="en-US" altLang="zh-CN" dirty="0"/>
                <a:t>= </a:t>
              </a:r>
              <a:r>
                <a:rPr lang="en-US" altLang="zh-CN" dirty="0">
                  <a:solidFill>
                    <a:schemeClr val="accent3"/>
                  </a:solidFill>
                </a:rPr>
                <a:t>'B</a:t>
              </a:r>
              <a:r>
                <a:rPr lang="en-US" altLang="zh-CN" dirty="0" smtClean="0">
                  <a:solidFill>
                    <a:schemeClr val="accent3"/>
                  </a:solidFill>
                </a:rPr>
                <a:t>'</a:t>
              </a:r>
              <a:r>
                <a:rPr lang="en-US" altLang="zh-CN" dirty="0"/>
                <a:t> </a:t>
              </a:r>
              <a:r>
                <a:rPr lang="en-US" altLang="zh-CN" dirty="0" smtClean="0"/>
                <a:t>, </a:t>
              </a:r>
              <a:r>
                <a:rPr lang="en-US" altLang="zh-CN" dirty="0" err="1" smtClean="0"/>
                <a:t>stuID</a:t>
              </a:r>
              <a:r>
                <a:rPr lang="en-US" altLang="zh-CN" dirty="0" smtClean="0"/>
                <a:t> </a:t>
              </a:r>
              <a:r>
                <a:rPr lang="en-US" altLang="zh-CN" dirty="0"/>
                <a:t>= </a:t>
              </a:r>
              <a:r>
                <a:rPr lang="en-US" altLang="zh-CN" dirty="0">
                  <a:solidFill>
                    <a:schemeClr val="accent3"/>
                  </a:solidFill>
                </a:rPr>
                <a:t>'1005</a:t>
              </a:r>
              <a:r>
                <a:rPr lang="en-US" altLang="zh-CN" dirty="0" smtClean="0">
                  <a:solidFill>
                    <a:schemeClr val="accent3"/>
                  </a:solidFill>
                </a:rPr>
                <a:t>'</a:t>
              </a:r>
              <a:r>
                <a:rPr lang="en-US" altLang="zh-CN" dirty="0" smtClean="0"/>
                <a:t>)</a:t>
              </a:r>
              <a:endParaRPr lang="zh-CN" altLang="zh-CN" dirty="0"/>
            </a:p>
            <a:p>
              <a:r>
                <a:rPr lang="en-US" altLang="zh-CN" dirty="0">
                  <a:solidFill>
                    <a:srgbClr val="0070C0"/>
                  </a:solidFill>
                </a:rPr>
                <a:t>Jerry(1005)'s grade is B.</a:t>
              </a:r>
              <a:endParaRPr lang="zh-CN" altLang="zh-CN" dirty="0">
                <a:solidFill>
                  <a:srgbClr val="0070C0"/>
                </a:solidFill>
              </a:endParaRPr>
            </a:p>
          </p:txBody>
        </p:sp>
        <p:sp>
          <p:nvSpPr>
            <p:cNvPr id="7" name="椭圆形标注 6"/>
            <p:cNvSpPr/>
            <p:nvPr/>
          </p:nvSpPr>
          <p:spPr>
            <a:xfrm>
              <a:off x="-1268705" y="704608"/>
              <a:ext cx="659165" cy="325977"/>
            </a:xfrm>
            <a:prstGeom prst="wedgeEllipseCallout">
              <a:avLst/>
            </a:prstGeom>
            <a:ln w="19050"/>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b="1" dirty="0">
                  <a:solidFill>
                    <a:schemeClr val="accent6"/>
                  </a:solidFill>
                </a:rPr>
                <a:t>S</a:t>
              </a:r>
              <a:r>
                <a:rPr lang="en-US" altLang="zh-CN" sz="600" dirty="0">
                  <a:solidFill>
                    <a:schemeClr val="accent6"/>
                  </a:solidFill>
                </a:rPr>
                <a:t>ource</a:t>
              </a:r>
              <a:endParaRPr lang="zh-CN" altLang="en-US" sz="600" dirty="0">
                <a:solidFill>
                  <a:schemeClr val="accent6"/>
                </a:solidFill>
              </a:endParaRPr>
            </a:p>
          </p:txBody>
        </p:sp>
      </p:grpSp>
      <p:sp>
        <p:nvSpPr>
          <p:cNvPr id="8" name="矩形 7"/>
          <p:cNvSpPr/>
          <p:nvPr/>
        </p:nvSpPr>
        <p:spPr>
          <a:xfrm>
            <a:off x="1835696" y="3507854"/>
            <a:ext cx="5770476" cy="1043290"/>
          </a:xfrm>
          <a:prstGeom prst="rect">
            <a:avLst/>
          </a:prstGeom>
          <a:solidFill>
            <a:schemeClr val="tx2">
              <a:lumMod val="20000"/>
              <a:lumOff val="80000"/>
            </a:schemeClr>
          </a:solidFill>
          <a:effectLst>
            <a:outerShdw blurRad="50800" dist="38100" dir="2700000" algn="tl" rotWithShape="0">
              <a:prstClr val="black">
                <a:alpha val="40000"/>
              </a:prstClr>
            </a:outerShdw>
          </a:effectLst>
        </p:spPr>
        <p:txBody>
          <a:bodyPr wrap="square" tIns="46800" bIns="72000">
            <a:spAutoFit/>
          </a:bodyPr>
          <a:lstStyle/>
          <a:p>
            <a:pPr algn="just"/>
            <a:r>
              <a:rPr lang="zh-CN" altLang="en-US" sz="2000" dirty="0">
                <a:latin typeface="微软雅黑 Light" panose="020B0502040204020203" pitchFamily="34" charset="-122"/>
                <a:ea typeface="微软雅黑 Light" panose="020B0502040204020203" pitchFamily="34" charset="-122"/>
              </a:rPr>
              <a:t>关键字参数</a:t>
            </a:r>
            <a:r>
              <a:rPr lang="zh-CN" altLang="en-US" sz="2000" dirty="0" smtClean="0">
                <a:latin typeface="微软雅黑 Light" panose="020B0502040204020203" pitchFamily="34" charset="-122"/>
                <a:ea typeface="微软雅黑 Light" panose="020B0502040204020203" pitchFamily="34" charset="-122"/>
              </a:rPr>
              <a:t>是使用</a:t>
            </a:r>
            <a:r>
              <a:rPr lang="zh-CN" altLang="en-US" sz="2000" dirty="0">
                <a:latin typeface="微软雅黑 Light" panose="020B0502040204020203" pitchFamily="34" charset="-122"/>
                <a:ea typeface="微软雅黑 Light" panose="020B0502040204020203" pitchFamily="34" charset="-122"/>
              </a:rPr>
              <a:t>参数</a:t>
            </a:r>
            <a:r>
              <a:rPr lang="zh-CN" altLang="en-US" sz="2000" dirty="0" smtClean="0">
                <a:latin typeface="微软雅黑 Light" panose="020B0502040204020203" pitchFamily="34" charset="-122"/>
                <a:ea typeface="微软雅黑 Light" panose="020B0502040204020203" pitchFamily="34" charset="-122"/>
              </a:rPr>
              <a:t>名提供的参数。有了关键字参数顺序就不会有影响，并且调用</a:t>
            </a:r>
            <a:r>
              <a:rPr lang="zh-CN" altLang="en-US" sz="2000" dirty="0">
                <a:latin typeface="微软雅黑 Light" panose="020B0502040204020203" pitchFamily="34" charset="-122"/>
                <a:ea typeface="微软雅黑 Light" panose="020B0502040204020203" pitchFamily="34" charset="-122"/>
              </a:rPr>
              <a:t>时每个参数的含义更</a:t>
            </a:r>
            <a:r>
              <a:rPr lang="zh-CN" altLang="en-US" sz="2000" dirty="0" smtClean="0">
                <a:latin typeface="微软雅黑 Light" panose="020B0502040204020203" pitchFamily="34" charset="-122"/>
                <a:ea typeface="微软雅黑 Light" panose="020B0502040204020203" pitchFamily="34" charset="-122"/>
              </a:rPr>
              <a:t>清晰。</a:t>
            </a:r>
            <a:endParaRPr lang="zh-CN" altLang="en-US" sz="2000"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394308612"/>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 </a:t>
            </a:r>
            <a:r>
              <a:rPr lang="zh-CN" altLang="en-US" dirty="0" smtClean="0"/>
              <a:t>默认参数</a:t>
            </a:r>
            <a:endParaRPr lang="zh-CN" altLang="en-US" dirty="0"/>
          </a:p>
        </p:txBody>
      </p:sp>
      <p:sp>
        <p:nvSpPr>
          <p:cNvPr id="3" name="内容占位符 2"/>
          <p:cNvSpPr>
            <a:spLocks noGrp="1"/>
          </p:cNvSpPr>
          <p:nvPr>
            <p:ph idx="1"/>
          </p:nvPr>
        </p:nvSpPr>
        <p:spPr>
          <a:xfrm>
            <a:off x="483552" y="1059582"/>
            <a:ext cx="8229600" cy="3495836"/>
          </a:xfrm>
        </p:spPr>
        <p:txBody>
          <a:bodyPr>
            <a:normAutofit/>
          </a:bodyPr>
          <a:lstStyle/>
          <a:p>
            <a:r>
              <a:rPr lang="zh-CN" altLang="en-US" sz="1800" dirty="0"/>
              <a:t>在定义函数</a:t>
            </a:r>
            <a:r>
              <a:rPr lang="zh-CN" altLang="en-US" sz="1800" dirty="0" smtClean="0"/>
              <a:t>时给</a:t>
            </a:r>
            <a:r>
              <a:rPr lang="zh-CN" altLang="en-US" sz="1800" dirty="0"/>
              <a:t>某些参数设定默认值，默认参数以赋值语句的形式给</a:t>
            </a:r>
            <a:r>
              <a:rPr lang="zh-CN" altLang="en-US" sz="1800" dirty="0" smtClean="0"/>
              <a:t>出</a:t>
            </a:r>
            <a:endParaRPr lang="en-US" altLang="zh-CN" sz="1800" dirty="0" smtClean="0"/>
          </a:p>
          <a:p>
            <a:endParaRPr lang="en-US" altLang="zh-CN" sz="1800" dirty="0"/>
          </a:p>
          <a:p>
            <a:endParaRPr lang="en-US" altLang="zh-CN" sz="1800" dirty="0" smtClean="0"/>
          </a:p>
          <a:p>
            <a:r>
              <a:rPr lang="zh-CN" altLang="zh-CN" sz="1800" dirty="0" smtClean="0"/>
              <a:t>设定</a:t>
            </a:r>
            <a:r>
              <a:rPr lang="zh-CN" altLang="zh-CN" sz="1800" dirty="0"/>
              <a:t>了π的默认值，确定了统一的精度，调用时如果使用默认值则该位置的实参可以省略不写</a:t>
            </a:r>
            <a:endParaRPr lang="zh-CN" altLang="en-US" sz="1100" dirty="0"/>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57</a:t>
            </a:fld>
            <a:endParaRPr lang="zh-CN" altLang="en-US" dirty="0"/>
          </a:p>
        </p:txBody>
      </p:sp>
      <p:grpSp>
        <p:nvGrpSpPr>
          <p:cNvPr id="11" name="组合 10"/>
          <p:cNvGrpSpPr/>
          <p:nvPr/>
        </p:nvGrpSpPr>
        <p:grpSpPr>
          <a:xfrm>
            <a:off x="3081987" y="1491630"/>
            <a:ext cx="3024336" cy="1008112"/>
            <a:chOff x="-27424" y="1185304"/>
            <a:chExt cx="2894722" cy="1176734"/>
          </a:xfrm>
        </p:grpSpPr>
        <p:sp>
          <p:nvSpPr>
            <p:cNvPr id="12" name="任意多边形 11"/>
            <p:cNvSpPr/>
            <p:nvPr/>
          </p:nvSpPr>
          <p:spPr>
            <a:xfrm>
              <a:off x="-27424" y="1185304"/>
              <a:ext cx="2894722" cy="1176734"/>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altLang="zh-CN" sz="1400" dirty="0"/>
            </a:p>
            <a:p>
              <a:endParaRPr lang="en-US" altLang="zh-CN" sz="1400" dirty="0" smtClean="0"/>
            </a:p>
            <a:p>
              <a:r>
                <a:rPr lang="en-US" altLang="zh-CN" dirty="0" smtClean="0"/>
                <a:t>&gt;&gt;&gt; </a:t>
              </a:r>
              <a:r>
                <a:rPr lang="en-US" altLang="zh-CN" dirty="0" err="1">
                  <a:solidFill>
                    <a:schemeClr val="accent6"/>
                  </a:solidFill>
                </a:rPr>
                <a:t>def</a:t>
              </a:r>
              <a:r>
                <a:rPr lang="en-US" altLang="zh-CN" dirty="0"/>
                <a:t> </a:t>
              </a:r>
              <a:r>
                <a:rPr lang="en-US" altLang="zh-CN" dirty="0" smtClean="0">
                  <a:solidFill>
                    <a:schemeClr val="accent1"/>
                  </a:solidFill>
                </a:rPr>
                <a:t>area</a:t>
              </a:r>
              <a:r>
                <a:rPr lang="en-US" altLang="zh-CN" dirty="0" smtClean="0"/>
                <a:t>(</a:t>
              </a:r>
              <a:r>
                <a:rPr lang="en-US" altLang="zh-CN" sz="2000" dirty="0"/>
                <a:t>r, pi = 3.14159</a:t>
              </a:r>
              <a:r>
                <a:rPr lang="en-US" altLang="zh-CN" dirty="0" smtClean="0"/>
                <a:t>):</a:t>
              </a:r>
              <a:endParaRPr lang="en-US" altLang="zh-CN" dirty="0"/>
            </a:p>
            <a:p>
              <a:r>
                <a:rPr lang="en-US" altLang="zh-CN" dirty="0"/>
                <a:t> </a:t>
              </a:r>
              <a:r>
                <a:rPr lang="en-US" altLang="zh-CN" dirty="0" smtClean="0"/>
                <a:t>               </a:t>
              </a:r>
              <a:r>
                <a:rPr lang="en-US" altLang="zh-CN" sz="2000" dirty="0">
                  <a:solidFill>
                    <a:schemeClr val="accent6"/>
                  </a:solidFill>
                </a:rPr>
                <a:t>return</a:t>
              </a:r>
              <a:r>
                <a:rPr lang="en-US" altLang="zh-CN" sz="2000" dirty="0"/>
                <a:t> pi * r *</a:t>
              </a:r>
              <a:r>
                <a:rPr lang="en-US" altLang="zh-CN" sz="2000" dirty="0" smtClean="0"/>
                <a:t>r</a:t>
              </a:r>
              <a:endParaRPr lang="en-US" altLang="zh-CN" sz="1400" dirty="0"/>
            </a:p>
          </p:txBody>
        </p:sp>
        <p:sp>
          <p:nvSpPr>
            <p:cNvPr id="13" name="椭圆形标注 12"/>
            <p:cNvSpPr/>
            <p:nvPr/>
          </p:nvSpPr>
          <p:spPr>
            <a:xfrm>
              <a:off x="110420" y="1185304"/>
              <a:ext cx="614126" cy="370477"/>
            </a:xfrm>
            <a:prstGeom prst="wedgeEllipseCallout">
              <a:avLst/>
            </a:prstGeom>
            <a:ln w="19050"/>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b="1" dirty="0">
                  <a:solidFill>
                    <a:schemeClr val="accent6"/>
                  </a:solidFill>
                </a:rPr>
                <a:t>S</a:t>
              </a:r>
              <a:r>
                <a:rPr lang="en-US" altLang="zh-CN" sz="600" dirty="0">
                  <a:solidFill>
                    <a:schemeClr val="accent6"/>
                  </a:solidFill>
                </a:rPr>
                <a:t>ource</a:t>
              </a:r>
              <a:endParaRPr lang="zh-CN" altLang="en-US" sz="600" dirty="0">
                <a:solidFill>
                  <a:schemeClr val="accent6"/>
                </a:solidFill>
              </a:endParaRPr>
            </a:p>
          </p:txBody>
        </p:sp>
      </p:grpSp>
      <p:grpSp>
        <p:nvGrpSpPr>
          <p:cNvPr id="8" name="组合 7"/>
          <p:cNvGrpSpPr/>
          <p:nvPr/>
        </p:nvGrpSpPr>
        <p:grpSpPr>
          <a:xfrm>
            <a:off x="3081987" y="3291830"/>
            <a:ext cx="2808312" cy="936104"/>
            <a:chOff x="-27424" y="1185304"/>
            <a:chExt cx="2687956" cy="1092681"/>
          </a:xfrm>
        </p:grpSpPr>
        <p:sp>
          <p:nvSpPr>
            <p:cNvPr id="9" name="任意多边形 8"/>
            <p:cNvSpPr/>
            <p:nvPr/>
          </p:nvSpPr>
          <p:spPr>
            <a:xfrm>
              <a:off x="-27424" y="1185304"/>
              <a:ext cx="2687956" cy="1092681"/>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altLang="zh-CN" sz="1400" dirty="0" smtClean="0"/>
            </a:p>
            <a:p>
              <a:endParaRPr lang="en-US" altLang="zh-CN" sz="1400" dirty="0"/>
            </a:p>
            <a:p>
              <a:r>
                <a:rPr lang="en-US" altLang="zh-CN" sz="2000" dirty="0"/>
                <a:t>&gt;&gt;&gt; area(3)</a:t>
              </a:r>
            </a:p>
            <a:p>
              <a:r>
                <a:rPr lang="en-US" altLang="zh-CN" sz="2000" dirty="0" smtClean="0">
                  <a:solidFill>
                    <a:srgbClr val="0070C0"/>
                  </a:solidFill>
                </a:rPr>
                <a:t>28.274309999999996</a:t>
              </a:r>
              <a:endParaRPr lang="en-US" altLang="zh-CN" sz="2000" dirty="0">
                <a:solidFill>
                  <a:srgbClr val="0070C0"/>
                </a:solidFill>
              </a:endParaRPr>
            </a:p>
          </p:txBody>
        </p:sp>
        <p:sp>
          <p:nvSpPr>
            <p:cNvPr id="10" name="椭圆形标注 9"/>
            <p:cNvSpPr/>
            <p:nvPr/>
          </p:nvSpPr>
          <p:spPr>
            <a:xfrm>
              <a:off x="110420" y="1185304"/>
              <a:ext cx="614126" cy="370477"/>
            </a:xfrm>
            <a:prstGeom prst="wedgeEllipseCallout">
              <a:avLst/>
            </a:prstGeom>
            <a:ln w="19050"/>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b="1" dirty="0">
                  <a:solidFill>
                    <a:schemeClr val="accent6"/>
                  </a:solidFill>
                </a:rPr>
                <a:t>S</a:t>
              </a:r>
              <a:r>
                <a:rPr lang="en-US" altLang="zh-CN" sz="600" dirty="0">
                  <a:solidFill>
                    <a:schemeClr val="accent6"/>
                  </a:solidFill>
                </a:rPr>
                <a:t>ource</a:t>
              </a:r>
              <a:endParaRPr lang="zh-CN" altLang="en-US" sz="600" dirty="0">
                <a:solidFill>
                  <a:schemeClr val="accent6"/>
                </a:solidFill>
              </a:endParaRPr>
            </a:p>
          </p:txBody>
        </p:sp>
      </p:grpSp>
    </p:spTree>
    <p:extLst>
      <p:ext uri="{BB962C8B-B14F-4D97-AF65-F5344CB8AC3E}">
        <p14:creationId xmlns:p14="http://schemas.microsoft.com/office/powerpoint/2010/main" val="3273236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 </a:t>
            </a:r>
            <a:r>
              <a:rPr lang="zh-CN" altLang="en-US" dirty="0" smtClean="0"/>
              <a:t>默认参数</a:t>
            </a:r>
            <a:endParaRPr lang="zh-CN" altLang="en-US" dirty="0"/>
          </a:p>
        </p:txBody>
      </p:sp>
      <p:sp>
        <p:nvSpPr>
          <p:cNvPr id="3" name="内容占位符 2"/>
          <p:cNvSpPr>
            <a:spLocks noGrp="1"/>
          </p:cNvSpPr>
          <p:nvPr>
            <p:ph idx="1"/>
          </p:nvPr>
        </p:nvSpPr>
        <p:spPr/>
        <p:txBody>
          <a:bodyPr>
            <a:normAutofit/>
          </a:bodyPr>
          <a:lstStyle/>
          <a:p>
            <a:r>
              <a:rPr lang="zh-CN" altLang="zh-CN" dirty="0"/>
              <a:t>默认参数值在调用时可以修改</a:t>
            </a:r>
            <a:endParaRPr lang="en-US" altLang="zh-CN" sz="1800" dirty="0"/>
          </a:p>
          <a:p>
            <a:endParaRPr lang="en-US" altLang="zh-CN" sz="1800" dirty="0" smtClean="0"/>
          </a:p>
          <a:p>
            <a:endParaRPr lang="en-US" altLang="zh-CN" dirty="0" smtClean="0"/>
          </a:p>
          <a:p>
            <a:r>
              <a:rPr lang="zh-CN" altLang="zh-CN" dirty="0" smtClean="0"/>
              <a:t>调用</a:t>
            </a:r>
            <a:r>
              <a:rPr lang="zh-CN" altLang="zh-CN" dirty="0"/>
              <a:t>时也一样可以利用关键字参数改变参数顺序</a:t>
            </a:r>
            <a:endParaRPr lang="zh-CN" altLang="en-US" sz="1100" dirty="0"/>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58</a:t>
            </a:fld>
            <a:endParaRPr lang="zh-CN" altLang="en-US" dirty="0"/>
          </a:p>
        </p:txBody>
      </p:sp>
      <p:grpSp>
        <p:nvGrpSpPr>
          <p:cNvPr id="8" name="组合 7"/>
          <p:cNvGrpSpPr/>
          <p:nvPr/>
        </p:nvGrpSpPr>
        <p:grpSpPr>
          <a:xfrm>
            <a:off x="3071543" y="3330675"/>
            <a:ext cx="2808312" cy="936104"/>
            <a:chOff x="-27424" y="1185304"/>
            <a:chExt cx="2687956" cy="1092681"/>
          </a:xfrm>
        </p:grpSpPr>
        <p:sp>
          <p:nvSpPr>
            <p:cNvPr id="9" name="任意多边形 8"/>
            <p:cNvSpPr/>
            <p:nvPr/>
          </p:nvSpPr>
          <p:spPr>
            <a:xfrm>
              <a:off x="-27424" y="1185304"/>
              <a:ext cx="2687956" cy="1092681"/>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altLang="zh-CN" sz="1400" dirty="0" smtClean="0"/>
            </a:p>
            <a:p>
              <a:endParaRPr lang="en-US" altLang="zh-CN" sz="1400" dirty="0"/>
            </a:p>
            <a:p>
              <a:r>
                <a:rPr lang="en-US" altLang="zh-CN" sz="2000" dirty="0"/>
                <a:t>&gt;&gt;&gt; </a:t>
              </a:r>
              <a:r>
                <a:rPr lang="en-US" altLang="zh-CN" sz="2000" dirty="0" smtClean="0"/>
                <a:t>area(</a:t>
              </a:r>
              <a:r>
                <a:rPr lang="en-US" altLang="zh-CN" sz="2000" dirty="0"/>
                <a:t>pi = 3.14, r = 4</a:t>
              </a:r>
              <a:r>
                <a:rPr lang="en-US" altLang="zh-CN" sz="2000" dirty="0" smtClean="0"/>
                <a:t>)</a:t>
              </a:r>
              <a:endParaRPr lang="en-US" altLang="zh-CN" sz="2000" dirty="0"/>
            </a:p>
            <a:p>
              <a:r>
                <a:rPr lang="en-US" altLang="zh-CN" sz="2000" dirty="0" smtClean="0">
                  <a:solidFill>
                    <a:srgbClr val="0070C0"/>
                  </a:solidFill>
                </a:rPr>
                <a:t>50.24</a:t>
              </a:r>
              <a:endParaRPr lang="en-US" altLang="zh-CN" sz="2000" dirty="0">
                <a:solidFill>
                  <a:srgbClr val="0070C0"/>
                </a:solidFill>
              </a:endParaRPr>
            </a:p>
          </p:txBody>
        </p:sp>
        <p:sp>
          <p:nvSpPr>
            <p:cNvPr id="10" name="椭圆形标注 9"/>
            <p:cNvSpPr/>
            <p:nvPr/>
          </p:nvSpPr>
          <p:spPr>
            <a:xfrm>
              <a:off x="110420" y="1185304"/>
              <a:ext cx="614126" cy="370477"/>
            </a:xfrm>
            <a:prstGeom prst="wedgeEllipseCallout">
              <a:avLst/>
            </a:prstGeom>
            <a:ln w="19050"/>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b="1" dirty="0">
                  <a:solidFill>
                    <a:schemeClr val="accent6"/>
                  </a:solidFill>
                </a:rPr>
                <a:t>S</a:t>
              </a:r>
              <a:r>
                <a:rPr lang="en-US" altLang="zh-CN" sz="600" dirty="0">
                  <a:solidFill>
                    <a:schemeClr val="accent6"/>
                  </a:solidFill>
                </a:rPr>
                <a:t>ource</a:t>
              </a:r>
              <a:endParaRPr lang="zh-CN" altLang="en-US" sz="600" dirty="0">
                <a:solidFill>
                  <a:schemeClr val="accent6"/>
                </a:solidFill>
              </a:endParaRPr>
            </a:p>
          </p:txBody>
        </p:sp>
      </p:grpSp>
      <p:grpSp>
        <p:nvGrpSpPr>
          <p:cNvPr id="14" name="组合 13"/>
          <p:cNvGrpSpPr/>
          <p:nvPr/>
        </p:nvGrpSpPr>
        <p:grpSpPr>
          <a:xfrm>
            <a:off x="3059832" y="1665003"/>
            <a:ext cx="2808312" cy="936104"/>
            <a:chOff x="-27424" y="1185304"/>
            <a:chExt cx="2687956" cy="1092681"/>
          </a:xfrm>
        </p:grpSpPr>
        <p:sp>
          <p:nvSpPr>
            <p:cNvPr id="15" name="任意多边形 14"/>
            <p:cNvSpPr/>
            <p:nvPr/>
          </p:nvSpPr>
          <p:spPr>
            <a:xfrm>
              <a:off x="-27424" y="1185304"/>
              <a:ext cx="2687956" cy="1092681"/>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altLang="zh-CN" sz="1400" dirty="0" smtClean="0"/>
            </a:p>
            <a:p>
              <a:endParaRPr lang="en-US" altLang="zh-CN" sz="1400" dirty="0"/>
            </a:p>
            <a:p>
              <a:r>
                <a:rPr lang="en-US" altLang="zh-CN" sz="2000" dirty="0"/>
                <a:t>&gt;&gt;&gt; </a:t>
              </a:r>
              <a:r>
                <a:rPr lang="en-US" altLang="zh-CN" sz="2000" dirty="0" smtClean="0"/>
                <a:t>area(4, 3.14)</a:t>
              </a:r>
              <a:endParaRPr lang="en-US" altLang="zh-CN" sz="2000" dirty="0"/>
            </a:p>
            <a:p>
              <a:r>
                <a:rPr lang="en-US" altLang="zh-CN" sz="2000" dirty="0" smtClean="0">
                  <a:solidFill>
                    <a:srgbClr val="0070C0"/>
                  </a:solidFill>
                </a:rPr>
                <a:t>50.24</a:t>
              </a:r>
              <a:endParaRPr lang="en-US" altLang="zh-CN" sz="2000" dirty="0">
                <a:solidFill>
                  <a:srgbClr val="0070C0"/>
                </a:solidFill>
              </a:endParaRPr>
            </a:p>
          </p:txBody>
        </p:sp>
        <p:sp>
          <p:nvSpPr>
            <p:cNvPr id="16" name="椭圆形标注 15"/>
            <p:cNvSpPr/>
            <p:nvPr/>
          </p:nvSpPr>
          <p:spPr>
            <a:xfrm>
              <a:off x="110420" y="1185304"/>
              <a:ext cx="614126" cy="370477"/>
            </a:xfrm>
            <a:prstGeom prst="wedgeEllipseCallout">
              <a:avLst/>
            </a:prstGeom>
            <a:ln w="19050"/>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b="1" dirty="0">
                  <a:solidFill>
                    <a:schemeClr val="accent6"/>
                  </a:solidFill>
                </a:rPr>
                <a:t>S</a:t>
              </a:r>
              <a:r>
                <a:rPr lang="en-US" altLang="zh-CN" sz="600" dirty="0">
                  <a:solidFill>
                    <a:schemeClr val="accent6"/>
                  </a:solidFill>
                </a:rPr>
                <a:t>ource</a:t>
              </a:r>
              <a:endParaRPr lang="zh-CN" altLang="en-US" sz="600" dirty="0">
                <a:solidFill>
                  <a:schemeClr val="accent6"/>
                </a:solidFill>
              </a:endParaRPr>
            </a:p>
          </p:txBody>
        </p:sp>
      </p:grpSp>
    </p:spTree>
    <p:extLst>
      <p:ext uri="{BB962C8B-B14F-4D97-AF65-F5344CB8AC3E}">
        <p14:creationId xmlns:p14="http://schemas.microsoft.com/office/powerpoint/2010/main" val="2965730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 </a:t>
            </a:r>
            <a:r>
              <a:rPr lang="zh-CN" altLang="en-US" dirty="0" smtClean="0"/>
              <a:t>默认参数</a:t>
            </a:r>
            <a:endParaRPr lang="zh-CN" altLang="en-US" dirty="0"/>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59</a:t>
            </a:fld>
            <a:endParaRPr lang="zh-CN" altLang="en-US" dirty="0"/>
          </a:p>
        </p:txBody>
      </p:sp>
      <p:grpSp>
        <p:nvGrpSpPr>
          <p:cNvPr id="5" name="组合 4"/>
          <p:cNvGrpSpPr/>
          <p:nvPr/>
        </p:nvGrpSpPr>
        <p:grpSpPr>
          <a:xfrm>
            <a:off x="1043608" y="978118"/>
            <a:ext cx="6696744" cy="1089577"/>
            <a:chOff x="-1414223" y="704608"/>
            <a:chExt cx="6352437" cy="1197222"/>
          </a:xfrm>
        </p:grpSpPr>
        <p:sp>
          <p:nvSpPr>
            <p:cNvPr id="6" name="任意多边形 5"/>
            <p:cNvSpPr/>
            <p:nvPr/>
          </p:nvSpPr>
          <p:spPr>
            <a:xfrm>
              <a:off x="-1414223" y="704609"/>
              <a:ext cx="6352437" cy="1197221"/>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altLang="zh-CN" sz="1600" dirty="0" smtClean="0"/>
            </a:p>
            <a:p>
              <a:r>
                <a:rPr lang="en-US" altLang="zh-CN" sz="1600" dirty="0" smtClean="0"/>
                <a:t>&gt;&gt;&gt; </a:t>
              </a:r>
              <a:r>
                <a:rPr lang="en-US" altLang="zh-CN" sz="1600" dirty="0" err="1">
                  <a:solidFill>
                    <a:schemeClr val="accent6"/>
                  </a:solidFill>
                </a:rPr>
                <a:t>def</a:t>
              </a:r>
              <a:r>
                <a:rPr lang="en-US" altLang="zh-CN" sz="1600" dirty="0"/>
                <a:t> </a:t>
              </a:r>
              <a:r>
                <a:rPr lang="en-US" altLang="zh-CN" dirty="0" err="1">
                  <a:solidFill>
                    <a:srgbClr val="0070C0"/>
                  </a:solidFill>
                </a:rPr>
                <a:t>printGrade</a:t>
              </a:r>
              <a:r>
                <a:rPr lang="en-US" altLang="zh-CN" dirty="0"/>
                <a:t>(name, </a:t>
              </a:r>
              <a:r>
                <a:rPr lang="en-US" altLang="zh-CN" dirty="0" err="1"/>
                <a:t>className</a:t>
              </a:r>
              <a:r>
                <a:rPr lang="en-US" altLang="zh-CN" dirty="0"/>
                <a:t> = </a:t>
              </a:r>
              <a:r>
                <a:rPr lang="en-US" altLang="zh-CN" dirty="0">
                  <a:solidFill>
                    <a:schemeClr val="accent3"/>
                  </a:solidFill>
                </a:rPr>
                <a:t>'Courage'</a:t>
              </a:r>
              <a:r>
                <a:rPr lang="en-US" altLang="zh-CN" dirty="0"/>
                <a:t>, grade):</a:t>
              </a:r>
              <a:endParaRPr lang="zh-CN" altLang="zh-CN" dirty="0"/>
            </a:p>
            <a:p>
              <a:r>
                <a:rPr lang="en-US" altLang="zh-CN" dirty="0"/>
                <a:t>    </a:t>
              </a:r>
              <a:r>
                <a:rPr lang="en-US" altLang="zh-CN" dirty="0" smtClean="0"/>
                <a:t>          </a:t>
              </a:r>
              <a:r>
                <a:rPr lang="en-US" altLang="zh-CN" dirty="0" smtClean="0">
                  <a:solidFill>
                    <a:srgbClr val="7030A0"/>
                  </a:solidFill>
                </a:rPr>
                <a:t>print</a:t>
              </a:r>
              <a:r>
                <a:rPr lang="en-US" altLang="zh-CN" dirty="0"/>
                <a:t>(</a:t>
              </a:r>
              <a:r>
                <a:rPr lang="en-US" altLang="zh-CN" dirty="0">
                  <a:solidFill>
                    <a:schemeClr val="accent3"/>
                  </a:solidFill>
                </a:rPr>
                <a:t>"{0}({1})'s grade is {2}."</a:t>
              </a:r>
              <a:r>
                <a:rPr lang="en-US" altLang="zh-CN" dirty="0"/>
                <a:t>.format(name, </a:t>
              </a:r>
              <a:r>
                <a:rPr lang="en-US" altLang="zh-CN" dirty="0" err="1"/>
                <a:t>className</a:t>
              </a:r>
              <a:r>
                <a:rPr lang="en-US" altLang="zh-CN" dirty="0" smtClean="0"/>
                <a:t>, </a:t>
              </a:r>
              <a:r>
                <a:rPr lang="en-US" altLang="zh-CN" dirty="0"/>
                <a:t>grade))</a:t>
              </a:r>
            </a:p>
            <a:p>
              <a:r>
                <a:rPr lang="en-US" altLang="zh-CN" dirty="0" smtClean="0"/>
                <a:t>&gt;&gt;&gt; </a:t>
              </a:r>
              <a:r>
                <a:rPr lang="en-US" altLang="zh-CN" dirty="0" err="1"/>
                <a:t>printGrade</a:t>
              </a:r>
              <a:r>
                <a:rPr lang="en-US" altLang="zh-CN" dirty="0"/>
                <a:t>(</a:t>
              </a:r>
              <a:r>
                <a:rPr lang="en-US" altLang="zh-CN" dirty="0">
                  <a:solidFill>
                    <a:schemeClr val="accent3"/>
                  </a:solidFill>
                </a:rPr>
                <a:t>'Mary'</a:t>
              </a:r>
              <a:r>
                <a:rPr lang="en-US" altLang="zh-CN" dirty="0"/>
                <a:t>, </a:t>
              </a:r>
              <a:r>
                <a:rPr lang="en-US" altLang="zh-CN" dirty="0">
                  <a:solidFill>
                    <a:schemeClr val="accent3"/>
                  </a:solidFill>
                </a:rPr>
                <a:t>'A'</a:t>
              </a:r>
              <a:r>
                <a:rPr lang="en-US" altLang="zh-CN" dirty="0"/>
                <a:t>)</a:t>
              </a:r>
              <a:endParaRPr lang="zh-CN" altLang="zh-CN" dirty="0">
                <a:solidFill>
                  <a:srgbClr val="0070C0"/>
                </a:solidFill>
              </a:endParaRPr>
            </a:p>
          </p:txBody>
        </p:sp>
        <p:sp>
          <p:nvSpPr>
            <p:cNvPr id="7" name="椭圆形标注 6"/>
            <p:cNvSpPr/>
            <p:nvPr/>
          </p:nvSpPr>
          <p:spPr>
            <a:xfrm>
              <a:off x="-1268705" y="704608"/>
              <a:ext cx="659165" cy="325977"/>
            </a:xfrm>
            <a:prstGeom prst="wedgeEllipseCallout">
              <a:avLst/>
            </a:prstGeom>
            <a:ln w="19050"/>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b="1" dirty="0">
                  <a:solidFill>
                    <a:schemeClr val="accent6"/>
                  </a:solidFill>
                </a:rPr>
                <a:t>S</a:t>
              </a:r>
              <a:r>
                <a:rPr lang="en-US" altLang="zh-CN" sz="600" dirty="0">
                  <a:solidFill>
                    <a:schemeClr val="accent6"/>
                  </a:solidFill>
                </a:rPr>
                <a:t>ource</a:t>
              </a:r>
              <a:endParaRPr lang="zh-CN" altLang="en-US" sz="600" dirty="0">
                <a:solidFill>
                  <a:schemeClr val="accent6"/>
                </a:solidFill>
              </a:endParaRPr>
            </a:p>
          </p:txBody>
        </p:sp>
      </p:grpSp>
      <p:sp>
        <p:nvSpPr>
          <p:cNvPr id="3" name="矩形 2"/>
          <p:cNvSpPr/>
          <p:nvPr/>
        </p:nvSpPr>
        <p:spPr>
          <a:xfrm>
            <a:off x="2699792" y="2721115"/>
            <a:ext cx="2730187" cy="646331"/>
          </a:xfrm>
          <a:prstGeom prst="rect">
            <a:avLst/>
          </a:prstGeom>
          <a:solidFill>
            <a:srgbClr val="FF0000"/>
          </a:solidFill>
          <a:ln>
            <a:noFill/>
          </a:ln>
        </p:spPr>
        <p:txBody>
          <a:bodyPr wrap="square">
            <a:spAutoFit/>
          </a:bodyPr>
          <a:lstStyle/>
          <a:p>
            <a:r>
              <a:rPr lang="zh-CN" altLang="zh-CN" dirty="0">
                <a:solidFill>
                  <a:schemeClr val="bg1"/>
                </a:solidFill>
                <a:latin typeface="微软雅黑 Light" panose="020B0502040204020203" pitchFamily="34" charset="-122"/>
                <a:ea typeface="微软雅黑 Light" panose="020B0502040204020203" pitchFamily="34" charset="-122"/>
                <a:cs typeface="Times New Roman" panose="02020603050405020304" pitchFamily="18" charset="0"/>
              </a:rPr>
              <a:t>语法</a:t>
            </a:r>
            <a:r>
              <a:rPr lang="zh-CN" altLang="zh-CN" dirty="0" smtClean="0">
                <a:solidFill>
                  <a:schemeClr val="bg1"/>
                </a:solidFill>
                <a:latin typeface="微软雅黑 Light" panose="020B0502040204020203" pitchFamily="34" charset="-122"/>
                <a:ea typeface="微软雅黑 Light" panose="020B0502040204020203" pitchFamily="34" charset="-122"/>
                <a:cs typeface="Times New Roman" panose="02020603050405020304" pitchFamily="18" charset="0"/>
              </a:rPr>
              <a:t>错误</a:t>
            </a:r>
            <a:r>
              <a:rPr lang="zh-CN" altLang="en-US" dirty="0">
                <a:solidFill>
                  <a:schemeClr val="bg1"/>
                </a:solidFill>
                <a:latin typeface="微软雅黑 Light" panose="020B0502040204020203" pitchFamily="34" charset="-122"/>
                <a:ea typeface="微软雅黑 Light" panose="020B0502040204020203" pitchFamily="34" charset="-122"/>
                <a:cs typeface="Times New Roman" panose="02020603050405020304" pitchFamily="18" charset="0"/>
              </a:rPr>
              <a:t>：非默认参数跟在了默认参数之后</a:t>
            </a:r>
            <a:endParaRPr lang="zh-CN" altLang="en-US" dirty="0">
              <a:solidFill>
                <a:schemeClr val="bg1"/>
              </a:solidFill>
              <a:latin typeface="微软雅黑 Light" panose="020B0502040204020203" pitchFamily="34" charset="-122"/>
              <a:ea typeface="微软雅黑 Light" panose="020B0502040204020203" pitchFamily="34" charset="-122"/>
            </a:endParaRPr>
          </a:p>
        </p:txBody>
      </p:sp>
      <p:sp>
        <p:nvSpPr>
          <p:cNvPr id="9" name="矩形 8"/>
          <p:cNvSpPr/>
          <p:nvPr/>
        </p:nvSpPr>
        <p:spPr>
          <a:xfrm>
            <a:off x="971600" y="3579862"/>
            <a:ext cx="6552728" cy="1043290"/>
          </a:xfrm>
          <a:prstGeom prst="rect">
            <a:avLst/>
          </a:prstGeom>
          <a:solidFill>
            <a:schemeClr val="tx2">
              <a:lumMod val="20000"/>
              <a:lumOff val="80000"/>
            </a:schemeClr>
          </a:solidFill>
          <a:effectLst>
            <a:outerShdw blurRad="50800" dist="38100" dir="2700000" algn="tl" rotWithShape="0">
              <a:prstClr val="black">
                <a:alpha val="40000"/>
              </a:prstClr>
            </a:outerShdw>
          </a:effectLst>
        </p:spPr>
        <p:txBody>
          <a:bodyPr wrap="square" tIns="46800" bIns="72000">
            <a:spAutoFit/>
          </a:bodyPr>
          <a:lstStyle/>
          <a:p>
            <a:pPr algn="just"/>
            <a:r>
              <a:rPr lang="zh-CN" altLang="en-US" sz="2000" dirty="0">
                <a:latin typeface="微软雅黑 Light" panose="020B0502040204020203" pitchFamily="34" charset="-122"/>
                <a:ea typeface="微软雅黑 Light" panose="020B0502040204020203" pitchFamily="34" charset="-122"/>
              </a:rPr>
              <a:t>默认参数是可以修改的，如果在定义时将默认参数放在非默认参数前面的话，</a:t>
            </a:r>
            <a:r>
              <a:rPr lang="en-US" altLang="zh-CN" sz="2000" dirty="0">
                <a:latin typeface="微软雅黑 Light" panose="020B0502040204020203" pitchFamily="34" charset="-122"/>
                <a:ea typeface="微软雅黑 Light" panose="020B0502040204020203" pitchFamily="34" charset="-122"/>
              </a:rPr>
              <a:t>Python</a:t>
            </a:r>
            <a:r>
              <a:rPr lang="zh-CN" altLang="en-US" sz="2000" dirty="0">
                <a:latin typeface="微软雅黑 Light" panose="020B0502040204020203" pitchFamily="34" charset="-122"/>
                <a:ea typeface="微软雅黑 Light" panose="020B0502040204020203" pitchFamily="34" charset="-122"/>
              </a:rPr>
              <a:t>解释器无法判断给出的第二个实参</a:t>
            </a:r>
            <a:r>
              <a:rPr lang="en-US" altLang="zh-CN" sz="2000" dirty="0">
                <a:latin typeface="微软雅黑 Light" panose="020B0502040204020203" pitchFamily="34" charset="-122"/>
                <a:ea typeface="微软雅黑 Light" panose="020B0502040204020203" pitchFamily="34" charset="-122"/>
              </a:rPr>
              <a:t>'A'</a:t>
            </a:r>
            <a:r>
              <a:rPr lang="zh-CN" altLang="en-US" sz="2000" dirty="0">
                <a:latin typeface="微软雅黑 Light" panose="020B0502040204020203" pitchFamily="34" charset="-122"/>
                <a:ea typeface="微软雅黑 Light" panose="020B0502040204020203" pitchFamily="34" charset="-122"/>
              </a:rPr>
              <a:t>是修改了默认参数的值还是对应了后面的参数</a:t>
            </a:r>
          </a:p>
        </p:txBody>
      </p:sp>
      <p:sp>
        <p:nvSpPr>
          <p:cNvPr id="10" name="矩形 9"/>
          <p:cNvSpPr/>
          <p:nvPr/>
        </p:nvSpPr>
        <p:spPr>
          <a:xfrm>
            <a:off x="1259632" y="2139368"/>
            <a:ext cx="6264696" cy="369332"/>
          </a:xfrm>
          <a:prstGeom prst="rect">
            <a:avLst/>
          </a:prstGeom>
        </p:spPr>
        <p:txBody>
          <a:bodyPr wrap="square">
            <a:spAutoFit/>
          </a:bodyPr>
          <a:lstStyle/>
          <a:p>
            <a:pPr lvl="0"/>
            <a:r>
              <a:rPr lang="en-US" altLang="zh-CN" dirty="0">
                <a:solidFill>
                  <a:srgbClr val="FF0000"/>
                </a:solidFill>
              </a:rPr>
              <a:t>SyntaxError: non-default argument follows default argument</a:t>
            </a:r>
          </a:p>
        </p:txBody>
      </p:sp>
    </p:spTree>
    <p:extLst>
      <p:ext uri="{BB962C8B-B14F-4D97-AF65-F5344CB8AC3E}">
        <p14:creationId xmlns:p14="http://schemas.microsoft.com/office/powerpoint/2010/main" val="31691126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找前</a:t>
            </a:r>
            <a:r>
              <a:rPr lang="en-US" altLang="zh-CN" dirty="0"/>
              <a:t>5</a:t>
            </a:r>
            <a:r>
              <a:rPr lang="zh-CN" altLang="zh-CN" dirty="0"/>
              <a:t>个默尼森数</a:t>
            </a:r>
            <a:endParaRPr lang="zh-CN" altLang="en-US" dirty="0"/>
          </a:p>
        </p:txBody>
      </p:sp>
      <p:sp>
        <p:nvSpPr>
          <p:cNvPr id="3" name="内容占位符 2"/>
          <p:cNvSpPr>
            <a:spLocks noGrp="1"/>
          </p:cNvSpPr>
          <p:nvPr>
            <p:ph idx="1"/>
          </p:nvPr>
        </p:nvSpPr>
        <p:spPr>
          <a:xfrm>
            <a:off x="461397" y="987574"/>
            <a:ext cx="4398635" cy="3495836"/>
          </a:xfrm>
        </p:spPr>
        <p:txBody>
          <a:bodyPr/>
          <a:lstStyle/>
          <a:p>
            <a:r>
              <a:rPr lang="en-US" altLang="zh-CN" dirty="0"/>
              <a:t>P</a:t>
            </a:r>
            <a:r>
              <a:rPr lang="zh-CN" altLang="zh-CN" dirty="0"/>
              <a:t>是素数且</a:t>
            </a:r>
            <a:r>
              <a:rPr lang="en-US" altLang="zh-CN" dirty="0"/>
              <a:t>M</a:t>
            </a:r>
            <a:r>
              <a:rPr lang="zh-CN" altLang="zh-CN" dirty="0"/>
              <a:t>也是素数，并且满足等式</a:t>
            </a:r>
            <a:r>
              <a:rPr lang="en-US" altLang="zh-CN" dirty="0"/>
              <a:t>M=2</a:t>
            </a:r>
            <a:r>
              <a:rPr lang="en-US" altLang="zh-CN" baseline="30000" dirty="0"/>
              <a:t>P</a:t>
            </a:r>
            <a:r>
              <a:rPr lang="en-US" altLang="zh-CN" dirty="0"/>
              <a:t>-1</a:t>
            </a:r>
            <a:r>
              <a:rPr lang="zh-CN" altLang="zh-CN" dirty="0"/>
              <a:t>，则称</a:t>
            </a:r>
            <a:r>
              <a:rPr lang="en-US" altLang="zh-CN" dirty="0"/>
              <a:t>M</a:t>
            </a:r>
            <a:r>
              <a:rPr lang="zh-CN" altLang="zh-CN" dirty="0"/>
              <a:t>为默尼森</a:t>
            </a:r>
            <a:r>
              <a:rPr lang="zh-CN" altLang="zh-CN" dirty="0" smtClean="0"/>
              <a:t>数</a:t>
            </a:r>
            <a:endParaRPr lang="en-US" altLang="zh-CN" dirty="0" smtClean="0"/>
          </a:p>
          <a:p>
            <a:r>
              <a:rPr lang="zh-CN" altLang="zh-CN" dirty="0" smtClean="0"/>
              <a:t>例如</a:t>
            </a:r>
            <a:r>
              <a:rPr lang="en-US" altLang="zh-CN" dirty="0"/>
              <a:t>P=5</a:t>
            </a:r>
            <a:r>
              <a:rPr lang="zh-CN" altLang="zh-CN" dirty="0"/>
              <a:t>，</a:t>
            </a:r>
            <a:r>
              <a:rPr lang="en-US" altLang="zh-CN" dirty="0"/>
              <a:t>M=2</a:t>
            </a:r>
            <a:r>
              <a:rPr lang="en-US" altLang="zh-CN" baseline="30000" dirty="0"/>
              <a:t>P</a:t>
            </a:r>
            <a:r>
              <a:rPr lang="en-US" altLang="zh-CN" dirty="0"/>
              <a:t>-1=31</a:t>
            </a:r>
            <a:r>
              <a:rPr lang="zh-CN" altLang="zh-CN" dirty="0"/>
              <a:t>，</a:t>
            </a:r>
            <a:r>
              <a:rPr lang="en-US" altLang="zh-CN" dirty="0"/>
              <a:t>5</a:t>
            </a:r>
            <a:r>
              <a:rPr lang="zh-CN" altLang="zh-CN" dirty="0"/>
              <a:t>和</a:t>
            </a:r>
            <a:r>
              <a:rPr lang="en-US" altLang="zh-CN" dirty="0"/>
              <a:t>31</a:t>
            </a:r>
            <a:r>
              <a:rPr lang="zh-CN" altLang="zh-CN" dirty="0"/>
              <a:t>都是素数，因此</a:t>
            </a:r>
            <a:r>
              <a:rPr lang="en-US" altLang="zh-CN" dirty="0"/>
              <a:t>31</a:t>
            </a:r>
            <a:r>
              <a:rPr lang="zh-CN" altLang="zh-CN" dirty="0"/>
              <a:t>是默尼森数。</a:t>
            </a:r>
            <a:endParaRPr lang="zh-CN" altLang="en-US" dirty="0"/>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6</a:t>
            </a:fld>
            <a:endParaRPr lang="zh-CN" altLang="en-US" dirty="0"/>
          </a:p>
        </p:txBody>
      </p:sp>
      <p:sp>
        <p:nvSpPr>
          <p:cNvPr id="5" name="矩形 4"/>
          <p:cNvSpPr/>
          <p:nvPr/>
        </p:nvSpPr>
        <p:spPr>
          <a:xfrm>
            <a:off x="5076056" y="1203598"/>
            <a:ext cx="3312368" cy="286232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pPr>
              <a:lnSpc>
                <a:spcPct val="150000"/>
              </a:lnSpc>
            </a:pPr>
            <a:r>
              <a:rPr lang="zh-CN" altLang="zh-CN" sz="2400" dirty="0" smtClean="0">
                <a:solidFill>
                  <a:schemeClr val="bg1"/>
                </a:solidFill>
                <a:latin typeface="幼圆" pitchFamily="49" charset="-122"/>
                <a:ea typeface="幼圆" pitchFamily="49" charset="-122"/>
              </a:rPr>
              <a:t>使用</a:t>
            </a:r>
            <a:r>
              <a:rPr lang="zh-CN" altLang="zh-CN" sz="2400" dirty="0">
                <a:solidFill>
                  <a:schemeClr val="bg1"/>
                </a:solidFill>
                <a:latin typeface="幼圆" pitchFamily="49" charset="-122"/>
                <a:ea typeface="幼圆" pitchFamily="49" charset="-122"/>
              </a:rPr>
              <a:t>函数可以在整体上简化程序结构，降低程序开发和修改的复杂度，提高程序的</a:t>
            </a:r>
            <a:r>
              <a:rPr lang="zh-CN" altLang="zh-CN" sz="2400" dirty="0" smtClean="0">
                <a:solidFill>
                  <a:schemeClr val="bg1"/>
                </a:solidFill>
                <a:latin typeface="幼圆" pitchFamily="49" charset="-122"/>
                <a:ea typeface="幼圆" pitchFamily="49" charset="-122"/>
              </a:rPr>
              <a:t>可读性</a:t>
            </a:r>
            <a:r>
              <a:rPr lang="zh-CN" altLang="en-US" sz="2400" dirty="0" smtClean="0">
                <a:solidFill>
                  <a:schemeClr val="bg1"/>
                </a:solidFill>
                <a:latin typeface="幼圆" pitchFamily="49" charset="-122"/>
                <a:ea typeface="幼圆" pitchFamily="49" charset="-122"/>
              </a:rPr>
              <a:t>和可复用性</a:t>
            </a:r>
            <a:r>
              <a:rPr lang="zh-CN" altLang="zh-CN" sz="2400" dirty="0" smtClean="0">
                <a:solidFill>
                  <a:schemeClr val="bg1"/>
                </a:solidFill>
                <a:latin typeface="幼圆" pitchFamily="49" charset="-122"/>
                <a:ea typeface="幼圆" pitchFamily="49" charset="-122"/>
              </a:rPr>
              <a:t>。</a:t>
            </a:r>
            <a:endParaRPr lang="zh-CN" altLang="en-US" sz="2400" dirty="0">
              <a:solidFill>
                <a:schemeClr val="bg1"/>
              </a:solidFill>
              <a:latin typeface="幼圆" pitchFamily="49" charset="-122"/>
              <a:ea typeface="幼圆" pitchFamily="49" charset="-122"/>
            </a:endParaRPr>
          </a:p>
        </p:txBody>
      </p:sp>
    </p:spTree>
    <p:extLst>
      <p:ext uri="{BB962C8B-B14F-4D97-AF65-F5344CB8AC3E}">
        <p14:creationId xmlns:p14="http://schemas.microsoft.com/office/powerpoint/2010/main" val="3709821082"/>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 </a:t>
            </a:r>
            <a:r>
              <a:rPr lang="zh-CN" altLang="en-US" dirty="0"/>
              <a:t>默认参数</a:t>
            </a:r>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60</a:t>
            </a:fld>
            <a:endParaRPr lang="zh-CN" altLang="en-US" dirty="0"/>
          </a:p>
        </p:txBody>
      </p:sp>
      <p:grpSp>
        <p:nvGrpSpPr>
          <p:cNvPr id="5" name="组合 4"/>
          <p:cNvGrpSpPr/>
          <p:nvPr/>
        </p:nvGrpSpPr>
        <p:grpSpPr>
          <a:xfrm>
            <a:off x="1151620" y="1563638"/>
            <a:ext cx="7668852" cy="1593632"/>
            <a:chOff x="-1414223" y="704608"/>
            <a:chExt cx="7776259" cy="1751075"/>
          </a:xfrm>
        </p:grpSpPr>
        <p:sp>
          <p:nvSpPr>
            <p:cNvPr id="6" name="任意多边形 5"/>
            <p:cNvSpPr/>
            <p:nvPr/>
          </p:nvSpPr>
          <p:spPr>
            <a:xfrm>
              <a:off x="-1414223" y="704608"/>
              <a:ext cx="7776259" cy="1751075"/>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altLang="zh-CN" sz="1400" dirty="0"/>
            </a:p>
            <a:p>
              <a:endParaRPr lang="en-US" altLang="zh-CN" sz="1400" dirty="0"/>
            </a:p>
            <a:p>
              <a:r>
                <a:rPr lang="en-US" altLang="zh-CN" dirty="0"/>
                <a:t>&gt;&gt;&gt; </a:t>
              </a:r>
              <a:r>
                <a:rPr lang="en-US" altLang="zh-CN" dirty="0" err="1">
                  <a:solidFill>
                    <a:schemeClr val="accent6"/>
                  </a:solidFill>
                </a:rPr>
                <a:t>def</a:t>
              </a:r>
              <a:r>
                <a:rPr lang="en-US" altLang="zh-CN" dirty="0"/>
                <a:t> </a:t>
              </a:r>
              <a:r>
                <a:rPr lang="en-US" altLang="zh-CN" sz="2000" dirty="0" err="1">
                  <a:solidFill>
                    <a:srgbClr val="0070C0"/>
                  </a:solidFill>
                </a:rPr>
                <a:t>printGrade</a:t>
              </a:r>
              <a:r>
                <a:rPr lang="en-US" altLang="zh-CN" sz="2000" dirty="0"/>
                <a:t>(name, </a:t>
              </a:r>
              <a:r>
                <a:rPr lang="en-US" altLang="zh-CN" sz="2000" dirty="0" smtClean="0"/>
                <a:t>grade, </a:t>
              </a:r>
              <a:r>
                <a:rPr lang="en-US" altLang="zh-CN" sz="2000" dirty="0" err="1" smtClean="0"/>
                <a:t>className</a:t>
              </a:r>
              <a:r>
                <a:rPr lang="en-US" altLang="zh-CN" sz="2000" dirty="0" smtClean="0"/>
                <a:t> </a:t>
              </a:r>
              <a:r>
                <a:rPr lang="en-US" altLang="zh-CN" sz="2000" dirty="0"/>
                <a:t>= </a:t>
              </a:r>
              <a:r>
                <a:rPr lang="en-US" altLang="zh-CN" sz="2000" dirty="0">
                  <a:solidFill>
                    <a:schemeClr val="accent3"/>
                  </a:solidFill>
                </a:rPr>
                <a:t>'Courage</a:t>
              </a:r>
              <a:r>
                <a:rPr lang="en-US" altLang="zh-CN" sz="2000" dirty="0" smtClean="0">
                  <a:solidFill>
                    <a:schemeClr val="accent3"/>
                  </a:solidFill>
                </a:rPr>
                <a:t>'</a:t>
              </a:r>
              <a:r>
                <a:rPr lang="en-US" altLang="zh-CN" sz="2000" dirty="0" smtClean="0"/>
                <a:t>):</a:t>
              </a:r>
              <a:endParaRPr lang="zh-CN" altLang="zh-CN" sz="2000" dirty="0"/>
            </a:p>
            <a:p>
              <a:r>
                <a:rPr lang="en-US" altLang="zh-CN" sz="2000" dirty="0"/>
                <a:t>    </a:t>
              </a:r>
              <a:r>
                <a:rPr lang="en-US" altLang="zh-CN" sz="2000" dirty="0" smtClean="0"/>
                <a:t>           </a:t>
              </a:r>
              <a:r>
                <a:rPr lang="en-US" altLang="zh-CN" sz="2000" dirty="0" smtClean="0">
                  <a:solidFill>
                    <a:srgbClr val="7030A0"/>
                  </a:solidFill>
                </a:rPr>
                <a:t>print</a:t>
              </a:r>
              <a:r>
                <a:rPr lang="en-US" altLang="zh-CN" sz="2000" dirty="0"/>
                <a:t>(</a:t>
              </a:r>
              <a:r>
                <a:rPr lang="en-US" altLang="zh-CN" sz="2000" dirty="0">
                  <a:solidFill>
                    <a:schemeClr val="accent3"/>
                  </a:solidFill>
                </a:rPr>
                <a:t>"{0}({1})'s grade is {2}."</a:t>
              </a:r>
              <a:r>
                <a:rPr lang="en-US" altLang="zh-CN" sz="2000" dirty="0"/>
                <a:t>.format(name, </a:t>
              </a:r>
              <a:r>
                <a:rPr lang="en-US" altLang="zh-CN" sz="2000" dirty="0" err="1"/>
                <a:t>className</a:t>
              </a:r>
              <a:r>
                <a:rPr lang="en-US" altLang="zh-CN" sz="2000" dirty="0" smtClean="0"/>
                <a:t>, </a:t>
              </a:r>
              <a:r>
                <a:rPr lang="en-US" altLang="zh-CN" sz="2000" dirty="0"/>
                <a:t>grade))</a:t>
              </a:r>
            </a:p>
            <a:p>
              <a:r>
                <a:rPr lang="en-US" altLang="zh-CN" sz="2000" dirty="0" smtClean="0"/>
                <a:t>&gt;&gt;&gt; </a:t>
              </a:r>
              <a:r>
                <a:rPr lang="en-US" altLang="zh-CN" sz="2000" dirty="0" err="1"/>
                <a:t>printGrade</a:t>
              </a:r>
              <a:r>
                <a:rPr lang="en-US" altLang="zh-CN" sz="2000" dirty="0"/>
                <a:t>(</a:t>
              </a:r>
              <a:r>
                <a:rPr lang="en-US" altLang="zh-CN" sz="2000" dirty="0">
                  <a:solidFill>
                    <a:schemeClr val="accent3"/>
                  </a:solidFill>
                </a:rPr>
                <a:t>'Mary'</a:t>
              </a:r>
              <a:r>
                <a:rPr lang="en-US" altLang="zh-CN" sz="2000" dirty="0"/>
                <a:t>, </a:t>
              </a:r>
              <a:r>
                <a:rPr lang="en-US" altLang="zh-CN" sz="2000" dirty="0">
                  <a:solidFill>
                    <a:schemeClr val="accent3"/>
                  </a:solidFill>
                </a:rPr>
                <a:t>'A</a:t>
              </a:r>
              <a:r>
                <a:rPr lang="en-US" altLang="zh-CN" sz="2000" dirty="0" smtClean="0">
                  <a:solidFill>
                    <a:schemeClr val="accent3"/>
                  </a:solidFill>
                </a:rPr>
                <a:t>'</a:t>
              </a:r>
              <a:r>
                <a:rPr lang="en-US" altLang="zh-CN" sz="2000" dirty="0" smtClean="0"/>
                <a:t>)</a:t>
              </a:r>
            </a:p>
            <a:p>
              <a:r>
                <a:rPr lang="en-US" altLang="zh-CN" sz="2000" dirty="0">
                  <a:solidFill>
                    <a:srgbClr val="0070C0"/>
                  </a:solidFill>
                </a:rPr>
                <a:t>Mary(Courage)'s grade is A.</a:t>
              </a:r>
              <a:endParaRPr lang="zh-CN" altLang="zh-CN" sz="2000" dirty="0">
                <a:solidFill>
                  <a:srgbClr val="0070C0"/>
                </a:solidFill>
              </a:endParaRPr>
            </a:p>
          </p:txBody>
        </p:sp>
        <p:sp>
          <p:nvSpPr>
            <p:cNvPr id="7" name="椭圆形标注 6"/>
            <p:cNvSpPr/>
            <p:nvPr/>
          </p:nvSpPr>
          <p:spPr>
            <a:xfrm>
              <a:off x="-1268705" y="704608"/>
              <a:ext cx="659165" cy="325977"/>
            </a:xfrm>
            <a:prstGeom prst="wedgeEllipseCallout">
              <a:avLst/>
            </a:prstGeom>
            <a:ln w="19050"/>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b="1" dirty="0">
                  <a:solidFill>
                    <a:schemeClr val="accent6"/>
                  </a:solidFill>
                </a:rPr>
                <a:t>S</a:t>
              </a:r>
              <a:r>
                <a:rPr lang="en-US" altLang="zh-CN" sz="600" dirty="0">
                  <a:solidFill>
                    <a:schemeClr val="accent6"/>
                  </a:solidFill>
                </a:rPr>
                <a:t>ource</a:t>
              </a:r>
              <a:endParaRPr lang="zh-CN" altLang="en-US" sz="600" dirty="0">
                <a:solidFill>
                  <a:schemeClr val="accent6"/>
                </a:solidFill>
              </a:endParaRPr>
            </a:p>
          </p:txBody>
        </p:sp>
      </p:grpSp>
      <p:sp>
        <p:nvSpPr>
          <p:cNvPr id="9" name="矩形 8"/>
          <p:cNvSpPr/>
          <p:nvPr/>
        </p:nvSpPr>
        <p:spPr>
          <a:xfrm>
            <a:off x="1148078" y="3435846"/>
            <a:ext cx="6049180" cy="427737"/>
          </a:xfrm>
          <a:prstGeom prst="rect">
            <a:avLst/>
          </a:prstGeom>
          <a:solidFill>
            <a:schemeClr val="tx2">
              <a:lumMod val="20000"/>
              <a:lumOff val="80000"/>
            </a:schemeClr>
          </a:solidFill>
          <a:effectLst>
            <a:outerShdw blurRad="50800" dist="38100" dir="2700000" algn="tl" rotWithShape="0">
              <a:prstClr val="black">
                <a:alpha val="40000"/>
              </a:prstClr>
            </a:outerShdw>
          </a:effectLst>
        </p:spPr>
        <p:txBody>
          <a:bodyPr wrap="square" tIns="46800" bIns="72000">
            <a:spAutoFit/>
          </a:bodyPr>
          <a:lstStyle/>
          <a:p>
            <a:pPr algn="just"/>
            <a:r>
              <a:rPr lang="zh-CN" altLang="en-US" sz="2000" dirty="0">
                <a:latin typeface="微软雅黑 Light" panose="020B0502040204020203" pitchFamily="34" charset="-122"/>
                <a:ea typeface="微软雅黑 Light" panose="020B0502040204020203" pitchFamily="34" charset="-122"/>
              </a:rPr>
              <a:t>定义函数时必须将默认参数放在非默认参数的</a:t>
            </a:r>
            <a:r>
              <a:rPr lang="zh-CN" altLang="en-US" sz="2000" dirty="0" smtClean="0">
                <a:latin typeface="微软雅黑 Light" panose="020B0502040204020203" pitchFamily="34" charset="-122"/>
                <a:ea typeface="微软雅黑 Light" panose="020B0502040204020203" pitchFamily="34" charset="-122"/>
              </a:rPr>
              <a:t>后面。</a:t>
            </a:r>
            <a:endParaRPr lang="zh-CN" altLang="en-US" sz="2000"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3608692947"/>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 </a:t>
            </a:r>
            <a:r>
              <a:rPr lang="zh-CN" altLang="zh-CN" dirty="0" smtClean="0"/>
              <a:t>可变</a:t>
            </a:r>
            <a:r>
              <a:rPr lang="zh-CN" altLang="zh-CN" dirty="0"/>
              <a:t>长参数</a:t>
            </a:r>
            <a:endParaRPr lang="zh-CN" altLang="en-US" dirty="0"/>
          </a:p>
        </p:txBody>
      </p:sp>
      <p:sp>
        <p:nvSpPr>
          <p:cNvPr id="9" name="内容占位符 8"/>
          <p:cNvSpPr>
            <a:spLocks noGrp="1"/>
          </p:cNvSpPr>
          <p:nvPr>
            <p:ph idx="1"/>
          </p:nvPr>
        </p:nvSpPr>
        <p:spPr>
          <a:xfrm>
            <a:off x="461397" y="987574"/>
            <a:ext cx="3318515" cy="3672408"/>
          </a:xfrm>
        </p:spPr>
        <p:txBody>
          <a:bodyPr>
            <a:normAutofit fontScale="92500" lnSpcReduction="20000"/>
          </a:bodyPr>
          <a:lstStyle/>
          <a:p>
            <a:r>
              <a:rPr lang="en-US" altLang="zh-CN" dirty="0"/>
              <a:t>Python</a:t>
            </a:r>
            <a:r>
              <a:rPr lang="zh-CN" altLang="zh-CN" dirty="0"/>
              <a:t>中允许传递一组数据给一个</a:t>
            </a:r>
            <a:r>
              <a:rPr lang="zh-CN" altLang="zh-CN" dirty="0" smtClean="0"/>
              <a:t>形参</a:t>
            </a:r>
            <a:r>
              <a:rPr lang="zh-CN" altLang="en-US" dirty="0" smtClean="0"/>
              <a:t>，</a:t>
            </a:r>
            <a:r>
              <a:rPr lang="zh-CN" altLang="zh-CN" dirty="0"/>
              <a:t>形参</a:t>
            </a:r>
            <a:r>
              <a:rPr lang="en-US" altLang="zh-CN" dirty="0" err="1"/>
              <a:t>tupleArgs</a:t>
            </a:r>
            <a:r>
              <a:rPr lang="zh-CN" altLang="zh-CN" dirty="0"/>
              <a:t>前有一个“</a:t>
            </a:r>
            <a:r>
              <a:rPr lang="en-US" altLang="zh-CN" dirty="0"/>
              <a:t>*</a:t>
            </a:r>
            <a:r>
              <a:rPr lang="zh-CN" altLang="zh-CN" dirty="0"/>
              <a:t>”号</a:t>
            </a:r>
            <a:r>
              <a:rPr lang="zh-CN" altLang="zh-CN" dirty="0" smtClean="0"/>
              <a:t>，是</a:t>
            </a:r>
            <a:r>
              <a:rPr lang="zh-CN" altLang="zh-CN" dirty="0"/>
              <a:t>可变长位置参数的标记，用来收集其余的位置参数，将它们放到一个元组中</a:t>
            </a:r>
            <a:endParaRPr lang="zh-CN" altLang="en-US" dirty="0"/>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61</a:t>
            </a:fld>
            <a:endParaRPr lang="zh-CN" altLang="en-US" dirty="0"/>
          </a:p>
        </p:txBody>
      </p:sp>
      <p:grpSp>
        <p:nvGrpSpPr>
          <p:cNvPr id="5" name="组合 4"/>
          <p:cNvGrpSpPr/>
          <p:nvPr/>
        </p:nvGrpSpPr>
        <p:grpSpPr>
          <a:xfrm>
            <a:off x="3978772" y="1851670"/>
            <a:ext cx="4680520" cy="1593632"/>
            <a:chOff x="-1414223" y="704608"/>
            <a:chExt cx="4746074" cy="1751075"/>
          </a:xfrm>
        </p:grpSpPr>
        <p:sp>
          <p:nvSpPr>
            <p:cNvPr id="6" name="任意多边形 5"/>
            <p:cNvSpPr/>
            <p:nvPr/>
          </p:nvSpPr>
          <p:spPr>
            <a:xfrm>
              <a:off x="-1414223" y="704608"/>
              <a:ext cx="4746074" cy="1751075"/>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altLang="zh-CN" dirty="0"/>
            </a:p>
            <a:p>
              <a:r>
                <a:rPr lang="en-US" altLang="zh-CN" sz="2400" dirty="0" smtClean="0"/>
                <a:t>&gt;&gt;&gt; </a:t>
              </a:r>
              <a:r>
                <a:rPr lang="en-US" altLang="zh-CN" sz="2400" dirty="0" err="1">
                  <a:solidFill>
                    <a:schemeClr val="accent6"/>
                  </a:solidFill>
                </a:rPr>
                <a:t>def</a:t>
              </a:r>
              <a:r>
                <a:rPr lang="en-US" altLang="zh-CN" sz="2400" dirty="0"/>
                <a:t> </a:t>
              </a:r>
              <a:r>
                <a:rPr lang="en-US" altLang="zh-CN" sz="2400" dirty="0">
                  <a:solidFill>
                    <a:srgbClr val="0070C0"/>
                  </a:solidFill>
                </a:rPr>
                <a:t>greeting</a:t>
              </a:r>
              <a:r>
                <a:rPr lang="en-US" altLang="zh-CN" sz="2400" dirty="0"/>
                <a:t>(args1, *</a:t>
              </a:r>
              <a:r>
                <a:rPr lang="en-US" altLang="zh-CN" sz="2400" dirty="0" err="1"/>
                <a:t>tupleArgs</a:t>
              </a:r>
              <a:r>
                <a:rPr lang="en-US" altLang="zh-CN" sz="2400" dirty="0"/>
                <a:t>):</a:t>
              </a:r>
              <a:endParaRPr lang="zh-CN" altLang="zh-CN" sz="2400" dirty="0"/>
            </a:p>
            <a:p>
              <a:r>
                <a:rPr lang="en-US" altLang="zh-CN" sz="2400" dirty="0"/>
                <a:t>        </a:t>
              </a:r>
              <a:r>
                <a:rPr lang="en-US" altLang="zh-CN" sz="2400" dirty="0" smtClean="0"/>
                <a:t>       </a:t>
              </a:r>
              <a:r>
                <a:rPr lang="en-US" altLang="zh-CN" sz="2400" dirty="0" smtClean="0">
                  <a:solidFill>
                    <a:srgbClr val="7030A0"/>
                  </a:solidFill>
                </a:rPr>
                <a:t>print</a:t>
              </a:r>
              <a:r>
                <a:rPr lang="en-US" altLang="zh-CN" sz="2400" dirty="0" smtClean="0"/>
                <a:t>(args1</a:t>
              </a:r>
              <a:r>
                <a:rPr lang="en-US" altLang="zh-CN" sz="2400" dirty="0"/>
                <a:t>)</a:t>
              </a:r>
              <a:endParaRPr lang="zh-CN" altLang="zh-CN" sz="2400" dirty="0"/>
            </a:p>
            <a:p>
              <a:r>
                <a:rPr lang="en-US" altLang="zh-CN" sz="2400" dirty="0"/>
                <a:t>        </a:t>
              </a:r>
              <a:r>
                <a:rPr lang="en-US" altLang="zh-CN" sz="2400" dirty="0" smtClean="0"/>
                <a:t>       </a:t>
              </a:r>
              <a:r>
                <a:rPr lang="en-US" altLang="zh-CN" sz="2400" dirty="0" smtClean="0">
                  <a:solidFill>
                    <a:srgbClr val="7030A0"/>
                  </a:solidFill>
                </a:rPr>
                <a:t>print</a:t>
              </a:r>
              <a:r>
                <a:rPr lang="en-US" altLang="zh-CN" sz="2400" dirty="0" smtClean="0"/>
                <a:t>(</a:t>
              </a:r>
              <a:r>
                <a:rPr lang="en-US" altLang="zh-CN" sz="2400" dirty="0" err="1" smtClean="0"/>
                <a:t>tupleArgs</a:t>
              </a:r>
              <a:r>
                <a:rPr lang="en-US" altLang="zh-CN" sz="2400" dirty="0" smtClean="0"/>
                <a:t>)</a:t>
              </a:r>
              <a:endParaRPr lang="zh-CN" altLang="zh-CN" sz="2400" dirty="0"/>
            </a:p>
          </p:txBody>
        </p:sp>
        <p:sp>
          <p:nvSpPr>
            <p:cNvPr id="7" name="椭圆形标注 6"/>
            <p:cNvSpPr/>
            <p:nvPr/>
          </p:nvSpPr>
          <p:spPr>
            <a:xfrm>
              <a:off x="-1268705" y="704608"/>
              <a:ext cx="659165" cy="325977"/>
            </a:xfrm>
            <a:prstGeom prst="wedgeEllipseCallout">
              <a:avLst/>
            </a:prstGeom>
            <a:ln w="19050"/>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b="1" dirty="0">
                  <a:solidFill>
                    <a:schemeClr val="accent6"/>
                  </a:solidFill>
                </a:rPr>
                <a:t>S</a:t>
              </a:r>
              <a:r>
                <a:rPr lang="en-US" altLang="zh-CN" sz="600" dirty="0">
                  <a:solidFill>
                    <a:schemeClr val="accent6"/>
                  </a:solidFill>
                </a:rPr>
                <a:t>ource</a:t>
              </a:r>
              <a:endParaRPr lang="zh-CN" altLang="en-US" sz="600" dirty="0">
                <a:solidFill>
                  <a:schemeClr val="accent6"/>
                </a:solidFill>
              </a:endParaRPr>
            </a:p>
          </p:txBody>
        </p:sp>
      </p:grpSp>
    </p:spTree>
    <p:extLst>
      <p:ext uri="{BB962C8B-B14F-4D97-AF65-F5344CB8AC3E}">
        <p14:creationId xmlns:p14="http://schemas.microsoft.com/office/powerpoint/2010/main" val="1723044404"/>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 </a:t>
            </a:r>
            <a:r>
              <a:rPr lang="zh-CN" altLang="zh-CN" dirty="0" smtClean="0"/>
              <a:t>可变</a:t>
            </a:r>
            <a:r>
              <a:rPr lang="zh-CN" altLang="zh-CN" dirty="0"/>
              <a:t>长参数</a:t>
            </a:r>
            <a:endParaRPr lang="zh-CN" altLang="en-US" dirty="0"/>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62</a:t>
            </a:fld>
            <a:endParaRPr lang="zh-CN" altLang="en-US" dirty="0"/>
          </a:p>
        </p:txBody>
      </p:sp>
      <p:grpSp>
        <p:nvGrpSpPr>
          <p:cNvPr id="5" name="组合 4"/>
          <p:cNvGrpSpPr/>
          <p:nvPr/>
        </p:nvGrpSpPr>
        <p:grpSpPr>
          <a:xfrm>
            <a:off x="1043608" y="978118"/>
            <a:ext cx="7128792" cy="2601744"/>
            <a:chOff x="-1414223" y="704608"/>
            <a:chExt cx="7228635" cy="2858784"/>
          </a:xfrm>
        </p:grpSpPr>
        <p:sp>
          <p:nvSpPr>
            <p:cNvPr id="6" name="任意多边形 5"/>
            <p:cNvSpPr/>
            <p:nvPr/>
          </p:nvSpPr>
          <p:spPr>
            <a:xfrm>
              <a:off x="-1414223" y="704608"/>
              <a:ext cx="7228635" cy="2858784"/>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altLang="zh-CN" sz="2400" dirty="0" smtClean="0"/>
            </a:p>
            <a:p>
              <a:r>
                <a:rPr lang="en-US" altLang="zh-CN" sz="2400" dirty="0" smtClean="0"/>
                <a:t>&gt;&gt;&gt; </a:t>
              </a:r>
              <a:r>
                <a:rPr lang="en-US" altLang="zh-CN" sz="2400" dirty="0" err="1">
                  <a:solidFill>
                    <a:schemeClr val="accent6"/>
                  </a:solidFill>
                </a:rPr>
                <a:t>def</a:t>
              </a:r>
              <a:r>
                <a:rPr lang="en-US" altLang="zh-CN" sz="2400" dirty="0"/>
                <a:t> </a:t>
              </a:r>
              <a:r>
                <a:rPr lang="en-US" altLang="zh-CN" sz="2400" dirty="0">
                  <a:solidFill>
                    <a:srgbClr val="0070C0"/>
                  </a:solidFill>
                </a:rPr>
                <a:t>greeting</a:t>
              </a:r>
              <a:r>
                <a:rPr lang="en-US" altLang="zh-CN" sz="2400" dirty="0"/>
                <a:t>(args1, *</a:t>
              </a:r>
              <a:r>
                <a:rPr lang="en-US" altLang="zh-CN" sz="2400" dirty="0" err="1"/>
                <a:t>tupleArgs</a:t>
              </a:r>
              <a:r>
                <a:rPr lang="en-US" altLang="zh-CN" sz="2400" dirty="0"/>
                <a:t>):</a:t>
              </a:r>
              <a:endParaRPr lang="zh-CN" altLang="zh-CN" sz="2400" dirty="0"/>
            </a:p>
            <a:p>
              <a:r>
                <a:rPr lang="en-US" altLang="zh-CN" sz="2400" dirty="0"/>
                <a:t>        </a:t>
              </a:r>
              <a:r>
                <a:rPr lang="en-US" altLang="zh-CN" sz="2400" dirty="0" smtClean="0"/>
                <a:t>         </a:t>
              </a:r>
              <a:r>
                <a:rPr lang="en-US" altLang="zh-CN" sz="2400" dirty="0" smtClean="0">
                  <a:solidFill>
                    <a:srgbClr val="7030A0"/>
                  </a:solidFill>
                </a:rPr>
                <a:t>print</a:t>
              </a:r>
              <a:r>
                <a:rPr lang="en-US" altLang="zh-CN" sz="2400" dirty="0" smtClean="0"/>
                <a:t>(args1</a:t>
              </a:r>
              <a:r>
                <a:rPr lang="en-US" altLang="zh-CN" sz="2400" dirty="0"/>
                <a:t>)</a:t>
              </a:r>
              <a:endParaRPr lang="zh-CN" altLang="zh-CN" sz="2400" dirty="0"/>
            </a:p>
            <a:p>
              <a:r>
                <a:rPr lang="en-US" altLang="zh-CN" sz="2400" dirty="0"/>
                <a:t>        </a:t>
              </a:r>
              <a:r>
                <a:rPr lang="en-US" altLang="zh-CN" sz="2400" dirty="0" smtClean="0"/>
                <a:t>         </a:t>
              </a:r>
              <a:r>
                <a:rPr lang="en-US" altLang="zh-CN" sz="2400" dirty="0" smtClean="0">
                  <a:solidFill>
                    <a:srgbClr val="7030A0"/>
                  </a:solidFill>
                </a:rPr>
                <a:t>print</a:t>
              </a:r>
              <a:r>
                <a:rPr lang="en-US" altLang="zh-CN" sz="2400" dirty="0" smtClean="0"/>
                <a:t>(</a:t>
              </a:r>
              <a:r>
                <a:rPr lang="en-US" altLang="zh-CN" sz="2400" dirty="0" err="1" smtClean="0"/>
                <a:t>tupleArgs</a:t>
              </a:r>
              <a:r>
                <a:rPr lang="en-US" altLang="zh-CN" sz="2400" dirty="0"/>
                <a:t>)</a:t>
              </a:r>
              <a:endParaRPr lang="zh-CN" altLang="zh-CN" sz="2400" dirty="0"/>
            </a:p>
            <a:p>
              <a:r>
                <a:rPr lang="en-US" altLang="zh-CN" sz="2400" dirty="0" smtClean="0"/>
                <a:t>&gt;&gt;&gt; </a:t>
              </a:r>
              <a:r>
                <a:rPr lang="en-US" altLang="zh-CN" sz="2400" dirty="0"/>
                <a:t>greeting(</a:t>
              </a:r>
              <a:r>
                <a:rPr lang="en-US" altLang="zh-CN" sz="2400" dirty="0">
                  <a:solidFill>
                    <a:schemeClr val="accent3"/>
                  </a:solidFill>
                </a:rPr>
                <a:t>'Hello,'</a:t>
              </a:r>
              <a:r>
                <a:rPr lang="en-US" altLang="zh-CN" sz="2400" dirty="0"/>
                <a:t>, </a:t>
              </a:r>
              <a:r>
                <a:rPr lang="en-US" altLang="zh-CN" sz="2400" dirty="0" smtClean="0">
                  <a:solidFill>
                    <a:schemeClr val="accent3"/>
                  </a:solidFill>
                </a:rPr>
                <a:t>'</a:t>
              </a:r>
              <a:r>
                <a:rPr lang="en-US" altLang="zh-CN" sz="2400" dirty="0" err="1" smtClean="0">
                  <a:solidFill>
                    <a:schemeClr val="accent3"/>
                  </a:solidFill>
                </a:rPr>
                <a:t>Wangdachuan</a:t>
              </a:r>
              <a:r>
                <a:rPr lang="en-US" altLang="zh-CN" sz="2400" dirty="0" smtClean="0">
                  <a:solidFill>
                    <a:schemeClr val="accent3"/>
                  </a:solidFill>
                </a:rPr>
                <a:t>'</a:t>
              </a:r>
              <a:r>
                <a:rPr lang="en-US" altLang="zh-CN" sz="2400" dirty="0" smtClean="0"/>
                <a:t>, </a:t>
              </a:r>
              <a:r>
                <a:rPr lang="en-US" altLang="zh-CN" sz="2400" dirty="0">
                  <a:solidFill>
                    <a:schemeClr val="accent3"/>
                  </a:solidFill>
                </a:rPr>
                <a:t>'</a:t>
              </a:r>
              <a:r>
                <a:rPr lang="en-US" altLang="zh-CN" sz="2400" dirty="0" err="1">
                  <a:solidFill>
                    <a:schemeClr val="accent3"/>
                  </a:solidFill>
                </a:rPr>
                <a:t>Liuyun</a:t>
              </a:r>
              <a:r>
                <a:rPr lang="en-US" altLang="zh-CN" sz="2400" dirty="0">
                  <a:solidFill>
                    <a:schemeClr val="accent3"/>
                  </a:solidFill>
                </a:rPr>
                <a:t>'</a:t>
              </a:r>
              <a:r>
                <a:rPr lang="en-US" altLang="zh-CN" sz="2400" dirty="0"/>
                <a:t>, </a:t>
              </a:r>
              <a:r>
                <a:rPr lang="en-US" altLang="zh-CN" sz="2400" dirty="0">
                  <a:solidFill>
                    <a:schemeClr val="accent3"/>
                  </a:solidFill>
                </a:rPr>
                <a:t>'</a:t>
              </a:r>
              <a:r>
                <a:rPr lang="en-US" altLang="zh-CN" sz="2400" dirty="0" err="1">
                  <a:solidFill>
                    <a:schemeClr val="accent3"/>
                  </a:solidFill>
                </a:rPr>
                <a:t>Linling</a:t>
              </a:r>
              <a:r>
                <a:rPr lang="en-US" altLang="zh-CN" sz="2400" dirty="0">
                  <a:solidFill>
                    <a:schemeClr val="accent3"/>
                  </a:solidFill>
                </a:rPr>
                <a:t>'</a:t>
              </a:r>
              <a:r>
                <a:rPr lang="en-US" altLang="zh-CN" sz="2400" dirty="0"/>
                <a:t>)</a:t>
              </a:r>
              <a:endParaRPr lang="zh-CN" altLang="zh-CN" sz="2400" dirty="0"/>
            </a:p>
            <a:p>
              <a:r>
                <a:rPr lang="en-US" altLang="zh-CN" sz="2400" dirty="0">
                  <a:solidFill>
                    <a:srgbClr val="0070C0"/>
                  </a:solidFill>
                </a:rPr>
                <a:t>Hello,</a:t>
              </a:r>
              <a:endParaRPr lang="zh-CN" altLang="zh-CN" sz="2400" dirty="0">
                <a:solidFill>
                  <a:srgbClr val="0070C0"/>
                </a:solidFill>
              </a:endParaRPr>
            </a:p>
            <a:p>
              <a:r>
                <a:rPr lang="en-US" altLang="zh-CN" sz="2400" dirty="0">
                  <a:solidFill>
                    <a:srgbClr val="0070C0"/>
                  </a:solidFill>
                </a:rPr>
                <a:t>(</a:t>
              </a:r>
              <a:r>
                <a:rPr lang="en-US" altLang="zh-CN" sz="2400" dirty="0" smtClean="0">
                  <a:solidFill>
                    <a:srgbClr val="0070C0"/>
                  </a:solidFill>
                </a:rPr>
                <a:t>'</a:t>
              </a:r>
              <a:r>
                <a:rPr lang="en-US" altLang="zh-CN" sz="2400" dirty="0" err="1" smtClean="0">
                  <a:solidFill>
                    <a:srgbClr val="0070C0"/>
                  </a:solidFill>
                </a:rPr>
                <a:t>Wangdachuan</a:t>
              </a:r>
              <a:r>
                <a:rPr lang="en-US" altLang="zh-CN" sz="2400" dirty="0" smtClean="0">
                  <a:solidFill>
                    <a:srgbClr val="0070C0"/>
                  </a:solidFill>
                </a:rPr>
                <a:t>', </a:t>
              </a:r>
              <a:r>
                <a:rPr lang="en-US" altLang="zh-CN" sz="2400" dirty="0">
                  <a:solidFill>
                    <a:srgbClr val="0070C0"/>
                  </a:solidFill>
                </a:rPr>
                <a:t>'</a:t>
              </a:r>
              <a:r>
                <a:rPr lang="en-US" altLang="zh-CN" sz="2400" dirty="0" err="1">
                  <a:solidFill>
                    <a:srgbClr val="0070C0"/>
                  </a:solidFill>
                </a:rPr>
                <a:t>Liuyun</a:t>
              </a:r>
              <a:r>
                <a:rPr lang="en-US" altLang="zh-CN" sz="2400" dirty="0">
                  <a:solidFill>
                    <a:srgbClr val="0070C0"/>
                  </a:solidFill>
                </a:rPr>
                <a:t>', '</a:t>
              </a:r>
              <a:r>
                <a:rPr lang="en-US" altLang="zh-CN" sz="2400" dirty="0" err="1">
                  <a:solidFill>
                    <a:srgbClr val="0070C0"/>
                  </a:solidFill>
                </a:rPr>
                <a:t>Linling</a:t>
              </a:r>
              <a:r>
                <a:rPr lang="en-US" altLang="zh-CN" sz="2400" dirty="0">
                  <a:solidFill>
                    <a:srgbClr val="0070C0"/>
                  </a:solidFill>
                </a:rPr>
                <a:t>')</a:t>
              </a:r>
              <a:endParaRPr lang="zh-CN" altLang="zh-CN" sz="2400" dirty="0">
                <a:solidFill>
                  <a:srgbClr val="0070C0"/>
                </a:solidFill>
              </a:endParaRPr>
            </a:p>
          </p:txBody>
        </p:sp>
        <p:sp>
          <p:nvSpPr>
            <p:cNvPr id="7" name="椭圆形标注 6"/>
            <p:cNvSpPr/>
            <p:nvPr/>
          </p:nvSpPr>
          <p:spPr>
            <a:xfrm>
              <a:off x="-1268705" y="704608"/>
              <a:ext cx="659165" cy="325977"/>
            </a:xfrm>
            <a:prstGeom prst="wedgeEllipseCallout">
              <a:avLst/>
            </a:prstGeom>
            <a:ln w="19050"/>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b="1" dirty="0">
                  <a:solidFill>
                    <a:schemeClr val="accent6"/>
                  </a:solidFill>
                </a:rPr>
                <a:t>S</a:t>
              </a:r>
              <a:r>
                <a:rPr lang="en-US" altLang="zh-CN" sz="600" dirty="0">
                  <a:solidFill>
                    <a:schemeClr val="accent6"/>
                  </a:solidFill>
                </a:rPr>
                <a:t>ource</a:t>
              </a:r>
              <a:endParaRPr lang="zh-CN" altLang="en-US" sz="600" dirty="0">
                <a:solidFill>
                  <a:schemeClr val="accent6"/>
                </a:solidFill>
              </a:endParaRPr>
            </a:p>
          </p:txBody>
        </p:sp>
      </p:grpSp>
      <p:sp>
        <p:nvSpPr>
          <p:cNvPr id="11" name="矩形 10"/>
          <p:cNvSpPr/>
          <p:nvPr/>
        </p:nvSpPr>
        <p:spPr>
          <a:xfrm>
            <a:off x="971600" y="3634293"/>
            <a:ext cx="7200800" cy="1043290"/>
          </a:xfrm>
          <a:prstGeom prst="rect">
            <a:avLst/>
          </a:prstGeom>
          <a:solidFill>
            <a:schemeClr val="tx2">
              <a:lumMod val="20000"/>
              <a:lumOff val="80000"/>
            </a:schemeClr>
          </a:solidFill>
          <a:effectLst>
            <a:outerShdw blurRad="50800" dist="38100" dir="2700000" algn="tl" rotWithShape="0">
              <a:prstClr val="black">
                <a:alpha val="40000"/>
              </a:prstClr>
            </a:outerShdw>
          </a:effectLst>
        </p:spPr>
        <p:txBody>
          <a:bodyPr wrap="square" tIns="46800" bIns="72000">
            <a:spAutoFit/>
          </a:bodyPr>
          <a:lstStyle/>
          <a:p>
            <a:pPr algn="just"/>
            <a:r>
              <a:rPr lang="zh-CN" altLang="en-US" sz="2000" dirty="0">
                <a:latin typeface="微软雅黑 Light" panose="020B0502040204020203" pitchFamily="34" charset="-122"/>
                <a:ea typeface="微软雅黑 Light" panose="020B0502040204020203" pitchFamily="34" charset="-122"/>
              </a:rPr>
              <a:t>实参中</a:t>
            </a:r>
            <a:r>
              <a:rPr lang="en-US" altLang="zh-CN" sz="2000" dirty="0">
                <a:latin typeface="微软雅黑 Light" panose="020B0502040204020203" pitchFamily="34" charset="-122"/>
                <a:ea typeface="微软雅黑 Light" panose="020B0502040204020203" pitchFamily="34" charset="-122"/>
              </a:rPr>
              <a:t>'Hello,'</a:t>
            </a:r>
            <a:r>
              <a:rPr lang="zh-CN" altLang="en-US" sz="2000" dirty="0">
                <a:latin typeface="微软雅黑 Light" panose="020B0502040204020203" pitchFamily="34" charset="-122"/>
                <a:ea typeface="微软雅黑 Light" panose="020B0502040204020203" pitchFamily="34" charset="-122"/>
              </a:rPr>
              <a:t>传递给位置参数</a:t>
            </a:r>
            <a:r>
              <a:rPr lang="en-US" altLang="zh-CN" sz="2000" dirty="0">
                <a:latin typeface="微软雅黑 Light" panose="020B0502040204020203" pitchFamily="34" charset="-122"/>
                <a:ea typeface="微软雅黑 Light" panose="020B0502040204020203" pitchFamily="34" charset="-122"/>
              </a:rPr>
              <a:t>args1</a:t>
            </a:r>
            <a:r>
              <a:rPr lang="zh-CN" altLang="en-US" sz="2000" dirty="0">
                <a:latin typeface="微软雅黑 Light" panose="020B0502040204020203" pitchFamily="34" charset="-122"/>
                <a:ea typeface="微软雅黑 Light" panose="020B0502040204020203" pitchFamily="34" charset="-122"/>
              </a:rPr>
              <a:t>，其余的三个字符串传递给可变长的位置参数</a:t>
            </a:r>
            <a:r>
              <a:rPr lang="en-US" altLang="zh-CN" sz="2000" dirty="0" err="1">
                <a:latin typeface="微软雅黑 Light" panose="020B0502040204020203" pitchFamily="34" charset="-122"/>
                <a:ea typeface="微软雅黑 Light" panose="020B0502040204020203" pitchFamily="34" charset="-122"/>
              </a:rPr>
              <a:t>tupleArgs</a:t>
            </a:r>
            <a:r>
              <a:rPr lang="zh-CN" altLang="en-US" sz="2000" dirty="0">
                <a:latin typeface="微软雅黑 Light" panose="020B0502040204020203" pitchFamily="34" charset="-122"/>
                <a:ea typeface="微软雅黑 Light" panose="020B0502040204020203" pitchFamily="34" charset="-122"/>
              </a:rPr>
              <a:t>，调用后将这组实参放到一个元组中输出。</a:t>
            </a:r>
          </a:p>
        </p:txBody>
      </p:sp>
    </p:spTree>
    <p:extLst>
      <p:ext uri="{BB962C8B-B14F-4D97-AF65-F5344CB8AC3E}">
        <p14:creationId xmlns:p14="http://schemas.microsoft.com/office/powerpoint/2010/main" val="2066826711"/>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 </a:t>
            </a:r>
            <a:r>
              <a:rPr lang="zh-CN" altLang="zh-CN" dirty="0" smtClean="0"/>
              <a:t>可变</a:t>
            </a:r>
            <a:r>
              <a:rPr lang="zh-CN" altLang="zh-CN" dirty="0"/>
              <a:t>长参数</a:t>
            </a:r>
            <a:endParaRPr lang="zh-CN" altLang="en-US" dirty="0"/>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63</a:t>
            </a:fld>
            <a:endParaRPr lang="zh-CN" altLang="en-US" dirty="0"/>
          </a:p>
        </p:txBody>
      </p:sp>
      <p:grpSp>
        <p:nvGrpSpPr>
          <p:cNvPr id="5" name="组合 4"/>
          <p:cNvGrpSpPr/>
          <p:nvPr/>
        </p:nvGrpSpPr>
        <p:grpSpPr>
          <a:xfrm>
            <a:off x="1187624" y="1347614"/>
            <a:ext cx="6352202" cy="2961784"/>
            <a:chOff x="-1414223" y="704608"/>
            <a:chExt cx="7228635" cy="3254394"/>
          </a:xfrm>
        </p:grpSpPr>
        <p:sp>
          <p:nvSpPr>
            <p:cNvPr id="6" name="任意多边形 5"/>
            <p:cNvSpPr/>
            <p:nvPr/>
          </p:nvSpPr>
          <p:spPr>
            <a:xfrm>
              <a:off x="-1414223" y="704608"/>
              <a:ext cx="7228635" cy="3254394"/>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altLang="zh-CN" sz="2400" dirty="0" smtClean="0"/>
            </a:p>
            <a:p>
              <a:r>
                <a:rPr lang="en-US" altLang="zh-CN" sz="2400" dirty="0" smtClean="0"/>
                <a:t>&gt;&gt;&gt; </a:t>
              </a:r>
              <a:r>
                <a:rPr lang="en-US" altLang="zh-CN" sz="2400" dirty="0" err="1">
                  <a:solidFill>
                    <a:schemeClr val="accent6"/>
                  </a:solidFill>
                </a:rPr>
                <a:t>def</a:t>
              </a:r>
              <a:r>
                <a:rPr lang="en-US" altLang="zh-CN" sz="2400" dirty="0"/>
                <a:t> </a:t>
              </a:r>
              <a:r>
                <a:rPr lang="en-US" altLang="zh-CN" sz="2400" dirty="0">
                  <a:solidFill>
                    <a:srgbClr val="0070C0"/>
                  </a:solidFill>
                </a:rPr>
                <a:t>greeting</a:t>
              </a:r>
              <a:r>
                <a:rPr lang="en-US" altLang="zh-CN" sz="2400" dirty="0"/>
                <a:t>(args1, *</a:t>
              </a:r>
              <a:r>
                <a:rPr lang="en-US" altLang="zh-CN" sz="2400" dirty="0" err="1"/>
                <a:t>tupleArgs</a:t>
              </a:r>
              <a:r>
                <a:rPr lang="en-US" altLang="zh-CN" sz="2400" dirty="0"/>
                <a:t>):</a:t>
              </a:r>
              <a:endParaRPr lang="zh-CN" altLang="zh-CN" sz="2400" dirty="0"/>
            </a:p>
            <a:p>
              <a:r>
                <a:rPr lang="en-US" altLang="zh-CN" sz="2400" dirty="0"/>
                <a:t>        </a:t>
              </a:r>
              <a:r>
                <a:rPr lang="en-US" altLang="zh-CN" sz="2400" dirty="0" smtClean="0"/>
                <a:t>         </a:t>
              </a:r>
              <a:r>
                <a:rPr lang="en-US" altLang="zh-CN" sz="2400" dirty="0" smtClean="0">
                  <a:solidFill>
                    <a:srgbClr val="7030A0"/>
                  </a:solidFill>
                </a:rPr>
                <a:t>print</a:t>
              </a:r>
              <a:r>
                <a:rPr lang="en-US" altLang="zh-CN" sz="2400" dirty="0" smtClean="0"/>
                <a:t>(args1</a:t>
              </a:r>
              <a:r>
                <a:rPr lang="en-US" altLang="zh-CN" sz="2400" dirty="0"/>
                <a:t>)</a:t>
              </a:r>
              <a:endParaRPr lang="zh-CN" altLang="zh-CN" sz="2400" dirty="0"/>
            </a:p>
            <a:p>
              <a:r>
                <a:rPr lang="en-US" altLang="zh-CN" sz="2400" dirty="0"/>
                <a:t>        </a:t>
              </a:r>
              <a:r>
                <a:rPr lang="en-US" altLang="zh-CN" sz="2400" dirty="0" smtClean="0"/>
                <a:t>         </a:t>
              </a:r>
              <a:r>
                <a:rPr lang="en-US" altLang="zh-CN" sz="2400" dirty="0" smtClean="0">
                  <a:solidFill>
                    <a:srgbClr val="7030A0"/>
                  </a:solidFill>
                </a:rPr>
                <a:t>print</a:t>
              </a:r>
              <a:r>
                <a:rPr lang="en-US" altLang="zh-CN" sz="2400" dirty="0" smtClean="0"/>
                <a:t>(</a:t>
              </a:r>
              <a:r>
                <a:rPr lang="en-US" altLang="zh-CN" sz="2400" dirty="0" err="1" smtClean="0"/>
                <a:t>tupleArgs</a:t>
              </a:r>
              <a:r>
                <a:rPr lang="en-US" altLang="zh-CN" sz="2400" dirty="0"/>
                <a:t>)</a:t>
              </a:r>
              <a:endParaRPr lang="zh-CN" altLang="zh-CN" sz="2400" dirty="0"/>
            </a:p>
            <a:p>
              <a:r>
                <a:rPr lang="en-US" altLang="zh-CN" sz="2400" dirty="0" smtClean="0"/>
                <a:t>&gt;&gt;&gt; names = (</a:t>
              </a:r>
              <a:r>
                <a:rPr lang="en-US" altLang="zh-CN" sz="2400" dirty="0" smtClean="0">
                  <a:solidFill>
                    <a:schemeClr val="accent3"/>
                  </a:solidFill>
                </a:rPr>
                <a:t>'</a:t>
              </a:r>
              <a:r>
                <a:rPr lang="en-US" altLang="zh-CN" sz="2400" dirty="0" err="1" smtClean="0">
                  <a:solidFill>
                    <a:schemeClr val="accent3"/>
                  </a:solidFill>
                </a:rPr>
                <a:t>Wangdachuan</a:t>
              </a:r>
              <a:r>
                <a:rPr lang="en-US" altLang="zh-CN" sz="2400" dirty="0" smtClean="0">
                  <a:solidFill>
                    <a:schemeClr val="accent3"/>
                  </a:solidFill>
                </a:rPr>
                <a:t>'</a:t>
              </a:r>
              <a:r>
                <a:rPr lang="en-US" altLang="zh-CN" sz="2400" dirty="0" smtClean="0"/>
                <a:t>, </a:t>
              </a:r>
              <a:r>
                <a:rPr lang="en-US" altLang="zh-CN" sz="2400" dirty="0">
                  <a:solidFill>
                    <a:schemeClr val="accent3"/>
                  </a:solidFill>
                </a:rPr>
                <a:t>'</a:t>
              </a:r>
              <a:r>
                <a:rPr lang="en-US" altLang="zh-CN" sz="2400" dirty="0" err="1">
                  <a:solidFill>
                    <a:schemeClr val="accent3"/>
                  </a:solidFill>
                </a:rPr>
                <a:t>Liuyun</a:t>
              </a:r>
              <a:r>
                <a:rPr lang="en-US" altLang="zh-CN" sz="2400" dirty="0">
                  <a:solidFill>
                    <a:schemeClr val="accent3"/>
                  </a:solidFill>
                </a:rPr>
                <a:t>'</a:t>
              </a:r>
              <a:r>
                <a:rPr lang="en-US" altLang="zh-CN" sz="2400" dirty="0"/>
                <a:t>, </a:t>
              </a:r>
              <a:r>
                <a:rPr lang="en-US" altLang="zh-CN" sz="2400" dirty="0">
                  <a:solidFill>
                    <a:schemeClr val="accent3"/>
                  </a:solidFill>
                </a:rPr>
                <a:t>'</a:t>
              </a:r>
              <a:r>
                <a:rPr lang="en-US" altLang="zh-CN" sz="2400" dirty="0" err="1">
                  <a:solidFill>
                    <a:schemeClr val="accent3"/>
                  </a:solidFill>
                </a:rPr>
                <a:t>Linling</a:t>
              </a:r>
              <a:r>
                <a:rPr lang="en-US" altLang="zh-CN" sz="2400" dirty="0" smtClean="0">
                  <a:solidFill>
                    <a:schemeClr val="accent3"/>
                  </a:solidFill>
                </a:rPr>
                <a:t>'</a:t>
              </a:r>
              <a:r>
                <a:rPr lang="en-US" altLang="zh-CN" sz="2400" dirty="0" smtClean="0"/>
                <a:t>)</a:t>
              </a:r>
            </a:p>
            <a:p>
              <a:r>
                <a:rPr lang="en-US" altLang="zh-CN" sz="2400" dirty="0"/>
                <a:t>&gt;&gt;&gt; greeting(</a:t>
              </a:r>
              <a:r>
                <a:rPr lang="en-US" altLang="zh-CN" sz="2400" dirty="0">
                  <a:solidFill>
                    <a:schemeClr val="accent3"/>
                  </a:solidFill>
                </a:rPr>
                <a:t>'Hello,'</a:t>
              </a:r>
              <a:r>
                <a:rPr lang="en-US" altLang="zh-CN" sz="2400" dirty="0"/>
                <a:t>, </a:t>
              </a:r>
              <a:r>
                <a:rPr lang="en-US" altLang="zh-CN" sz="2400" dirty="0" smtClean="0"/>
                <a:t>*</a:t>
              </a:r>
              <a:r>
                <a:rPr lang="en-US" altLang="zh-CN" sz="2400" dirty="0"/>
                <a:t>names)</a:t>
              </a:r>
              <a:endParaRPr lang="zh-CN" altLang="zh-CN" sz="2400" dirty="0"/>
            </a:p>
            <a:p>
              <a:r>
                <a:rPr lang="en-US" altLang="zh-CN" sz="2400" dirty="0">
                  <a:solidFill>
                    <a:srgbClr val="0070C0"/>
                  </a:solidFill>
                </a:rPr>
                <a:t>Hello,</a:t>
              </a:r>
              <a:endParaRPr lang="zh-CN" altLang="zh-CN" sz="2400" dirty="0">
                <a:solidFill>
                  <a:srgbClr val="0070C0"/>
                </a:solidFill>
              </a:endParaRPr>
            </a:p>
            <a:p>
              <a:r>
                <a:rPr lang="en-US" altLang="zh-CN" sz="2400" dirty="0">
                  <a:solidFill>
                    <a:srgbClr val="0070C0"/>
                  </a:solidFill>
                </a:rPr>
                <a:t>(</a:t>
              </a:r>
              <a:r>
                <a:rPr lang="en-US" altLang="zh-CN" sz="2400" dirty="0" smtClean="0">
                  <a:solidFill>
                    <a:srgbClr val="0070C0"/>
                  </a:solidFill>
                </a:rPr>
                <a:t>'</a:t>
              </a:r>
              <a:r>
                <a:rPr lang="en-US" altLang="zh-CN" sz="2400" dirty="0" err="1" smtClean="0">
                  <a:solidFill>
                    <a:srgbClr val="0070C0"/>
                  </a:solidFill>
                </a:rPr>
                <a:t>Wangdachuan</a:t>
              </a:r>
              <a:r>
                <a:rPr lang="en-US" altLang="zh-CN" sz="2400" dirty="0" smtClean="0">
                  <a:solidFill>
                    <a:srgbClr val="0070C0"/>
                  </a:solidFill>
                </a:rPr>
                <a:t>', </a:t>
              </a:r>
              <a:r>
                <a:rPr lang="en-US" altLang="zh-CN" sz="2400" dirty="0">
                  <a:solidFill>
                    <a:srgbClr val="0070C0"/>
                  </a:solidFill>
                </a:rPr>
                <a:t>'</a:t>
              </a:r>
              <a:r>
                <a:rPr lang="en-US" altLang="zh-CN" sz="2400" dirty="0" err="1">
                  <a:solidFill>
                    <a:srgbClr val="0070C0"/>
                  </a:solidFill>
                </a:rPr>
                <a:t>Liuyun</a:t>
              </a:r>
              <a:r>
                <a:rPr lang="en-US" altLang="zh-CN" sz="2400" dirty="0">
                  <a:solidFill>
                    <a:srgbClr val="0070C0"/>
                  </a:solidFill>
                </a:rPr>
                <a:t>', '</a:t>
              </a:r>
              <a:r>
                <a:rPr lang="en-US" altLang="zh-CN" sz="2400" dirty="0" err="1">
                  <a:solidFill>
                    <a:srgbClr val="0070C0"/>
                  </a:solidFill>
                </a:rPr>
                <a:t>Linling</a:t>
              </a:r>
              <a:r>
                <a:rPr lang="en-US" altLang="zh-CN" sz="2400" dirty="0">
                  <a:solidFill>
                    <a:srgbClr val="0070C0"/>
                  </a:solidFill>
                </a:rPr>
                <a:t>')</a:t>
              </a:r>
              <a:endParaRPr lang="zh-CN" altLang="zh-CN" sz="2400" dirty="0">
                <a:solidFill>
                  <a:srgbClr val="0070C0"/>
                </a:solidFill>
              </a:endParaRPr>
            </a:p>
          </p:txBody>
        </p:sp>
        <p:sp>
          <p:nvSpPr>
            <p:cNvPr id="7" name="椭圆形标注 6"/>
            <p:cNvSpPr/>
            <p:nvPr/>
          </p:nvSpPr>
          <p:spPr>
            <a:xfrm>
              <a:off x="-1268705" y="704608"/>
              <a:ext cx="659165" cy="325977"/>
            </a:xfrm>
            <a:prstGeom prst="wedgeEllipseCallout">
              <a:avLst/>
            </a:prstGeom>
            <a:ln w="19050"/>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b="1" dirty="0">
                  <a:solidFill>
                    <a:schemeClr val="accent6"/>
                  </a:solidFill>
                </a:rPr>
                <a:t>S</a:t>
              </a:r>
              <a:r>
                <a:rPr lang="en-US" altLang="zh-CN" sz="600" dirty="0">
                  <a:solidFill>
                    <a:schemeClr val="accent6"/>
                  </a:solidFill>
                </a:rPr>
                <a:t>ource</a:t>
              </a:r>
              <a:endParaRPr lang="zh-CN" altLang="en-US" sz="600" dirty="0">
                <a:solidFill>
                  <a:schemeClr val="accent6"/>
                </a:solidFill>
              </a:endParaRPr>
            </a:p>
          </p:txBody>
        </p:sp>
      </p:grpSp>
    </p:spTree>
    <p:extLst>
      <p:ext uri="{BB962C8B-B14F-4D97-AF65-F5344CB8AC3E}">
        <p14:creationId xmlns:p14="http://schemas.microsoft.com/office/powerpoint/2010/main" val="545110451"/>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 </a:t>
            </a:r>
            <a:r>
              <a:rPr lang="zh-CN" altLang="zh-CN" dirty="0"/>
              <a:t>可变长</a:t>
            </a:r>
            <a:r>
              <a:rPr lang="zh-CN" altLang="zh-CN" dirty="0" smtClean="0"/>
              <a:t>参数</a:t>
            </a:r>
            <a:r>
              <a:rPr lang="en-US" altLang="zh-CN" dirty="0" smtClean="0"/>
              <a:t>——</a:t>
            </a:r>
            <a:r>
              <a:rPr lang="zh-CN" altLang="en-US" dirty="0" smtClean="0"/>
              <a:t>可变长关键字参数</a:t>
            </a:r>
            <a:endParaRPr lang="zh-CN" altLang="en-US" dirty="0"/>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64</a:t>
            </a:fld>
            <a:endParaRPr lang="zh-CN" altLang="en-US" dirty="0"/>
          </a:p>
        </p:txBody>
      </p:sp>
      <p:grpSp>
        <p:nvGrpSpPr>
          <p:cNvPr id="5" name="组合 4"/>
          <p:cNvGrpSpPr/>
          <p:nvPr/>
        </p:nvGrpSpPr>
        <p:grpSpPr>
          <a:xfrm>
            <a:off x="4294312" y="1203598"/>
            <a:ext cx="4392488" cy="2961784"/>
            <a:chOff x="-1414223" y="704608"/>
            <a:chExt cx="4454007" cy="3254394"/>
          </a:xfrm>
        </p:grpSpPr>
        <p:sp>
          <p:nvSpPr>
            <p:cNvPr id="6" name="任意多边形 5"/>
            <p:cNvSpPr/>
            <p:nvPr/>
          </p:nvSpPr>
          <p:spPr>
            <a:xfrm>
              <a:off x="-1414223" y="704608"/>
              <a:ext cx="4454007" cy="3254394"/>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altLang="zh-CN" sz="2400" dirty="0" smtClean="0"/>
            </a:p>
            <a:p>
              <a:r>
                <a:rPr lang="en-US" altLang="zh-CN" sz="2400" dirty="0" smtClean="0"/>
                <a:t>&gt;&gt;&gt; </a:t>
              </a:r>
              <a:r>
                <a:rPr lang="en-US" altLang="zh-CN" sz="2400" dirty="0" err="1">
                  <a:solidFill>
                    <a:schemeClr val="accent6"/>
                  </a:solidFill>
                </a:rPr>
                <a:t>def</a:t>
              </a:r>
              <a:r>
                <a:rPr lang="en-US" altLang="zh-CN" sz="2400" dirty="0"/>
                <a:t> </a:t>
              </a:r>
              <a:r>
                <a:rPr lang="en-US" altLang="zh-CN" sz="2400" dirty="0" smtClean="0">
                  <a:solidFill>
                    <a:srgbClr val="0070C0"/>
                  </a:solidFill>
                </a:rPr>
                <a:t>assignment</a:t>
              </a:r>
              <a:r>
                <a:rPr lang="en-US" altLang="zh-CN" sz="2400" dirty="0" smtClean="0"/>
                <a:t>(**</a:t>
              </a:r>
              <a:r>
                <a:rPr lang="en-US" altLang="zh-CN" sz="2400" dirty="0" err="1"/>
                <a:t>dictArgs</a:t>
              </a:r>
              <a:r>
                <a:rPr lang="en-US" altLang="zh-CN" sz="2400" dirty="0" smtClean="0"/>
                <a:t>):</a:t>
              </a:r>
              <a:endParaRPr lang="zh-CN" altLang="zh-CN" sz="2400" dirty="0"/>
            </a:p>
            <a:p>
              <a:r>
                <a:rPr lang="en-US" altLang="zh-CN" sz="2400" dirty="0"/>
                <a:t>        </a:t>
              </a:r>
              <a:r>
                <a:rPr lang="en-US" altLang="zh-CN" sz="2400" dirty="0" smtClean="0"/>
                <a:t>       </a:t>
              </a:r>
              <a:r>
                <a:rPr lang="en-US" altLang="zh-CN" sz="2400" dirty="0" smtClean="0">
                  <a:solidFill>
                    <a:srgbClr val="7030A0"/>
                  </a:solidFill>
                </a:rPr>
                <a:t>print</a:t>
              </a:r>
              <a:r>
                <a:rPr lang="en-US" altLang="zh-CN" sz="2400" dirty="0" smtClean="0"/>
                <a:t>(</a:t>
              </a:r>
              <a:r>
                <a:rPr lang="en-US" altLang="zh-CN" sz="2400" dirty="0" err="1" smtClean="0"/>
                <a:t>dictArgs</a:t>
              </a:r>
              <a:r>
                <a:rPr lang="en-US" altLang="zh-CN" sz="2400" dirty="0" smtClean="0"/>
                <a:t>)</a:t>
              </a:r>
              <a:endParaRPr lang="zh-CN" altLang="zh-CN" sz="2400" dirty="0"/>
            </a:p>
            <a:p>
              <a:r>
                <a:rPr lang="en-US" altLang="zh-CN" sz="2400" dirty="0" smtClean="0"/>
                <a:t>&gt;&gt;&gt; </a:t>
              </a:r>
              <a:r>
                <a:rPr lang="en-US" altLang="zh-CN" sz="2400" dirty="0"/>
                <a:t>assignment(x = 1, y = 2, z = 3)</a:t>
              </a:r>
            </a:p>
            <a:p>
              <a:r>
                <a:rPr lang="en-US" altLang="zh-CN" sz="2400" dirty="0">
                  <a:solidFill>
                    <a:srgbClr val="0070C0"/>
                  </a:solidFill>
                </a:rPr>
                <a:t>{'x': 1, 'z': 3, 'y': 2}</a:t>
              </a:r>
            </a:p>
            <a:p>
              <a:r>
                <a:rPr lang="en-US" altLang="zh-CN" sz="2400" dirty="0"/>
                <a:t>&gt;&gt;&gt; data = {</a:t>
              </a:r>
              <a:r>
                <a:rPr lang="en-US" altLang="zh-CN" sz="2400" dirty="0">
                  <a:solidFill>
                    <a:schemeClr val="accent3"/>
                  </a:solidFill>
                </a:rPr>
                <a:t>'x'</a:t>
              </a:r>
              <a:r>
                <a:rPr lang="en-US" altLang="zh-CN" sz="2400" dirty="0"/>
                <a:t>: 1, </a:t>
              </a:r>
              <a:r>
                <a:rPr lang="en-US" altLang="zh-CN" sz="2400" dirty="0">
                  <a:solidFill>
                    <a:schemeClr val="accent3"/>
                  </a:solidFill>
                </a:rPr>
                <a:t>'z'</a:t>
              </a:r>
              <a:r>
                <a:rPr lang="en-US" altLang="zh-CN" sz="2400" dirty="0"/>
                <a:t>: 3, </a:t>
              </a:r>
              <a:r>
                <a:rPr lang="en-US" altLang="zh-CN" sz="2400" dirty="0">
                  <a:solidFill>
                    <a:schemeClr val="accent3"/>
                  </a:solidFill>
                </a:rPr>
                <a:t>'y'</a:t>
              </a:r>
              <a:r>
                <a:rPr lang="en-US" altLang="zh-CN" sz="2400" dirty="0"/>
                <a:t>: 2}</a:t>
              </a:r>
            </a:p>
            <a:p>
              <a:r>
                <a:rPr lang="en-US" altLang="zh-CN" sz="2400" dirty="0"/>
                <a:t>&gt;&gt;&gt; assignment(**data)</a:t>
              </a:r>
            </a:p>
            <a:p>
              <a:r>
                <a:rPr lang="en-US" altLang="zh-CN" sz="2400" dirty="0">
                  <a:solidFill>
                    <a:srgbClr val="0070C0"/>
                  </a:solidFill>
                </a:rPr>
                <a:t>{'x': 1, 'z': 3, 'y': 2}</a:t>
              </a:r>
            </a:p>
          </p:txBody>
        </p:sp>
        <p:sp>
          <p:nvSpPr>
            <p:cNvPr id="7" name="椭圆形标注 6"/>
            <p:cNvSpPr/>
            <p:nvPr/>
          </p:nvSpPr>
          <p:spPr>
            <a:xfrm>
              <a:off x="-1268705" y="704608"/>
              <a:ext cx="659165" cy="325977"/>
            </a:xfrm>
            <a:prstGeom prst="wedgeEllipseCallout">
              <a:avLst/>
            </a:prstGeom>
            <a:ln w="19050"/>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b="1" dirty="0">
                  <a:solidFill>
                    <a:schemeClr val="accent6"/>
                  </a:solidFill>
                </a:rPr>
                <a:t>S</a:t>
              </a:r>
              <a:r>
                <a:rPr lang="en-US" altLang="zh-CN" sz="600" dirty="0">
                  <a:solidFill>
                    <a:schemeClr val="accent6"/>
                  </a:solidFill>
                </a:rPr>
                <a:t>ource</a:t>
              </a:r>
              <a:endParaRPr lang="zh-CN" altLang="en-US" sz="600" dirty="0">
                <a:solidFill>
                  <a:schemeClr val="accent6"/>
                </a:solidFill>
              </a:endParaRPr>
            </a:p>
          </p:txBody>
        </p:sp>
      </p:grpSp>
      <p:sp>
        <p:nvSpPr>
          <p:cNvPr id="8" name="内容占位符 8"/>
          <p:cNvSpPr>
            <a:spLocks noGrp="1"/>
          </p:cNvSpPr>
          <p:nvPr>
            <p:ph idx="1"/>
          </p:nvPr>
        </p:nvSpPr>
        <p:spPr>
          <a:xfrm>
            <a:off x="461397" y="987574"/>
            <a:ext cx="3318515" cy="3672408"/>
          </a:xfrm>
        </p:spPr>
        <p:txBody>
          <a:bodyPr>
            <a:normAutofit fontScale="77500" lnSpcReduction="20000"/>
          </a:bodyPr>
          <a:lstStyle/>
          <a:p>
            <a:r>
              <a:rPr lang="zh-CN" altLang="en-US" dirty="0"/>
              <a:t>用两个星号标记可变长的关键字参数。可变长关键字参数允许传入多个</a:t>
            </a:r>
            <a:r>
              <a:rPr lang="en-US" altLang="zh-CN" dirty="0"/>
              <a:t>(</a:t>
            </a:r>
            <a:r>
              <a:rPr lang="zh-CN" altLang="en-US" dirty="0"/>
              <a:t>可以是</a:t>
            </a:r>
            <a:r>
              <a:rPr lang="en-US" altLang="zh-CN" dirty="0"/>
              <a:t>0</a:t>
            </a:r>
            <a:r>
              <a:rPr lang="zh-CN" altLang="en-US" dirty="0"/>
              <a:t>个</a:t>
            </a:r>
            <a:r>
              <a:rPr lang="en-US" altLang="zh-CN" dirty="0"/>
              <a:t>)</a:t>
            </a:r>
            <a:r>
              <a:rPr lang="zh-CN" altLang="en-US" dirty="0"/>
              <a:t>含参数名的参数</a:t>
            </a:r>
            <a:r>
              <a:rPr lang="en-US" altLang="zh-CN" dirty="0"/>
              <a:t>,</a:t>
            </a:r>
            <a:r>
              <a:rPr lang="zh-CN" altLang="en-US" dirty="0"/>
              <a:t>这些参数在函数内自动组装成一个字典。也可先将参数名和参数构建成一个字典，然后作为可变长关键字参数传递给函数调用。</a:t>
            </a:r>
          </a:p>
        </p:txBody>
      </p:sp>
    </p:spTree>
    <p:extLst>
      <p:ext uri="{BB962C8B-B14F-4D97-AF65-F5344CB8AC3E}">
        <p14:creationId xmlns:p14="http://schemas.microsoft.com/office/powerpoint/2010/main" val="1426553326"/>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nSpc>
                <a:spcPct val="80000"/>
              </a:lnSpc>
            </a:pPr>
            <a:r>
              <a:rPr lang="en-US" altLang="zh-CN" dirty="0" smtClean="0"/>
              <a:t>3. </a:t>
            </a:r>
            <a:r>
              <a:rPr lang="zh-CN" altLang="zh-CN" dirty="0"/>
              <a:t>可变长</a:t>
            </a:r>
            <a:r>
              <a:rPr lang="zh-CN" altLang="zh-CN" dirty="0" smtClean="0"/>
              <a:t>参数</a:t>
            </a:r>
            <a:r>
              <a:rPr lang="en-US" altLang="zh-CN" dirty="0" smtClean="0"/>
              <a:t>——</a:t>
            </a:r>
            <a:r>
              <a:rPr lang="zh-CN" altLang="en-US" dirty="0" smtClean="0"/>
              <a:t>可变长位置参数</a:t>
            </a:r>
            <a:r>
              <a:rPr lang="en-US" altLang="zh-CN" dirty="0" smtClean="0"/>
              <a:t/>
            </a:r>
            <a:br>
              <a:rPr lang="en-US" altLang="zh-CN" dirty="0" smtClean="0"/>
            </a:br>
            <a:r>
              <a:rPr lang="zh-CN" altLang="en-US" dirty="0" smtClean="0"/>
              <a:t>和可变长关键字参数</a:t>
            </a:r>
            <a:endParaRPr lang="zh-CN" altLang="en-US" dirty="0"/>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65</a:t>
            </a:fld>
            <a:endParaRPr lang="zh-CN" altLang="en-US" dirty="0"/>
          </a:p>
        </p:txBody>
      </p:sp>
      <p:grpSp>
        <p:nvGrpSpPr>
          <p:cNvPr id="5" name="组合 4"/>
          <p:cNvGrpSpPr/>
          <p:nvPr/>
        </p:nvGrpSpPr>
        <p:grpSpPr>
          <a:xfrm>
            <a:off x="1475656" y="1059582"/>
            <a:ext cx="5832648" cy="3537848"/>
            <a:chOff x="-1414223" y="704608"/>
            <a:chExt cx="7228635" cy="3887370"/>
          </a:xfrm>
        </p:grpSpPr>
        <p:sp>
          <p:nvSpPr>
            <p:cNvPr id="6" name="任意多边形 5"/>
            <p:cNvSpPr/>
            <p:nvPr/>
          </p:nvSpPr>
          <p:spPr>
            <a:xfrm>
              <a:off x="-1414223" y="704608"/>
              <a:ext cx="7228635" cy="3887370"/>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altLang="zh-CN" sz="2800" dirty="0" smtClean="0"/>
            </a:p>
            <a:p>
              <a:r>
                <a:rPr lang="en-US" altLang="zh-CN" sz="2000" dirty="0"/>
                <a:t>&gt;&gt;&gt; </a:t>
              </a:r>
              <a:r>
                <a:rPr lang="en-US" altLang="zh-CN" sz="2000" dirty="0" err="1">
                  <a:solidFill>
                    <a:schemeClr val="accent6"/>
                  </a:solidFill>
                </a:rPr>
                <a:t>def</a:t>
              </a:r>
              <a:r>
                <a:rPr lang="en-US" altLang="zh-CN" sz="2000" dirty="0"/>
                <a:t> </a:t>
              </a:r>
              <a:r>
                <a:rPr lang="en-US" altLang="zh-CN" sz="2000" dirty="0">
                  <a:solidFill>
                    <a:srgbClr val="0070C0"/>
                  </a:solidFill>
                </a:rPr>
                <a:t>greeting</a:t>
              </a:r>
              <a:r>
                <a:rPr lang="en-US" altLang="zh-CN" sz="2000" dirty="0"/>
                <a:t>(args1, *</a:t>
              </a:r>
              <a:r>
                <a:rPr lang="en-US" altLang="zh-CN" sz="2000" dirty="0" err="1"/>
                <a:t>tupleArgs</a:t>
              </a:r>
              <a:r>
                <a:rPr lang="en-US" altLang="zh-CN" sz="2000" dirty="0"/>
                <a:t>, **</a:t>
              </a:r>
              <a:r>
                <a:rPr lang="en-US" altLang="zh-CN" sz="2000" dirty="0" err="1"/>
                <a:t>dictArgs</a:t>
              </a:r>
              <a:r>
                <a:rPr lang="en-US" altLang="zh-CN" sz="2000" dirty="0"/>
                <a:t>):</a:t>
              </a:r>
              <a:endParaRPr lang="zh-CN" altLang="zh-CN" sz="2000" dirty="0"/>
            </a:p>
            <a:p>
              <a:r>
                <a:rPr lang="en-US" altLang="zh-CN" sz="2000" dirty="0"/>
                <a:t>        </a:t>
              </a:r>
              <a:r>
                <a:rPr lang="en-US" altLang="zh-CN" sz="2000" dirty="0" smtClean="0"/>
                <a:t>        </a:t>
              </a:r>
              <a:r>
                <a:rPr lang="en-US" altLang="zh-CN" sz="2000" dirty="0" smtClean="0">
                  <a:solidFill>
                    <a:srgbClr val="7030A0"/>
                  </a:solidFill>
                </a:rPr>
                <a:t>print</a:t>
              </a:r>
              <a:r>
                <a:rPr lang="en-US" altLang="zh-CN" sz="2000" dirty="0" smtClean="0"/>
                <a:t>(args1</a:t>
              </a:r>
              <a:r>
                <a:rPr lang="en-US" altLang="zh-CN" sz="2000" dirty="0"/>
                <a:t>)</a:t>
              </a:r>
              <a:endParaRPr lang="zh-CN" altLang="zh-CN" sz="2000" dirty="0"/>
            </a:p>
            <a:p>
              <a:r>
                <a:rPr lang="en-US" altLang="zh-CN" sz="2000" dirty="0"/>
                <a:t>        </a:t>
              </a:r>
              <a:r>
                <a:rPr lang="en-US" altLang="zh-CN" sz="2000" dirty="0" smtClean="0"/>
                <a:t>        </a:t>
              </a:r>
              <a:r>
                <a:rPr lang="en-US" altLang="zh-CN" sz="2000" dirty="0" smtClean="0">
                  <a:solidFill>
                    <a:srgbClr val="7030A0"/>
                  </a:solidFill>
                </a:rPr>
                <a:t>print</a:t>
              </a:r>
              <a:r>
                <a:rPr lang="en-US" altLang="zh-CN" sz="2000" dirty="0" smtClean="0"/>
                <a:t>(</a:t>
              </a:r>
              <a:r>
                <a:rPr lang="en-US" altLang="zh-CN" sz="2000" dirty="0" err="1" smtClean="0"/>
                <a:t>tupleArgs</a:t>
              </a:r>
              <a:r>
                <a:rPr lang="en-US" altLang="zh-CN" sz="2000" dirty="0"/>
                <a:t>)</a:t>
              </a:r>
              <a:endParaRPr lang="zh-CN" altLang="zh-CN" sz="2000" dirty="0"/>
            </a:p>
            <a:p>
              <a:r>
                <a:rPr lang="en-US" altLang="zh-CN" sz="2000" dirty="0"/>
                <a:t> </a:t>
              </a:r>
              <a:r>
                <a:rPr lang="en-US" altLang="zh-CN" sz="2000" dirty="0" smtClean="0"/>
                <a:t>               </a:t>
              </a:r>
              <a:r>
                <a:rPr lang="en-US" altLang="zh-CN" sz="2000" dirty="0" smtClean="0">
                  <a:solidFill>
                    <a:srgbClr val="7030A0"/>
                  </a:solidFill>
                </a:rPr>
                <a:t>print</a:t>
              </a:r>
              <a:r>
                <a:rPr lang="en-US" altLang="zh-CN" sz="2000" dirty="0" smtClean="0"/>
                <a:t>(</a:t>
              </a:r>
              <a:r>
                <a:rPr lang="en-US" altLang="zh-CN" sz="2000" dirty="0" err="1" smtClean="0"/>
                <a:t>dictArgs</a:t>
              </a:r>
              <a:r>
                <a:rPr lang="en-US" altLang="zh-CN" sz="2000" dirty="0"/>
                <a:t>)</a:t>
              </a:r>
              <a:endParaRPr lang="zh-CN" altLang="zh-CN" sz="2000" dirty="0"/>
            </a:p>
            <a:p>
              <a:r>
                <a:rPr lang="en-US" altLang="zh-CN" sz="2000" dirty="0"/>
                <a:t>&gt;&gt;&gt; names = [</a:t>
              </a:r>
              <a:r>
                <a:rPr lang="en-US" altLang="zh-CN" sz="2000" dirty="0" smtClean="0">
                  <a:solidFill>
                    <a:schemeClr val="accent3"/>
                  </a:solidFill>
                </a:rPr>
                <a:t>'</a:t>
              </a:r>
              <a:r>
                <a:rPr lang="en-US" altLang="zh-CN" sz="2000" dirty="0" err="1" smtClean="0">
                  <a:solidFill>
                    <a:schemeClr val="accent3"/>
                  </a:solidFill>
                </a:rPr>
                <a:t>Wangdachuan</a:t>
              </a:r>
              <a:r>
                <a:rPr lang="en-US" altLang="zh-CN" sz="2000" dirty="0" smtClean="0">
                  <a:solidFill>
                    <a:schemeClr val="accent3"/>
                  </a:solidFill>
                </a:rPr>
                <a:t>'</a:t>
              </a:r>
              <a:r>
                <a:rPr lang="en-US" altLang="zh-CN" sz="2000" dirty="0" smtClean="0"/>
                <a:t>,</a:t>
              </a:r>
              <a:r>
                <a:rPr lang="en-US" altLang="zh-CN" sz="2000" dirty="0" smtClean="0">
                  <a:solidFill>
                    <a:schemeClr val="accent3"/>
                  </a:solidFill>
                </a:rPr>
                <a:t> </a:t>
              </a:r>
              <a:r>
                <a:rPr lang="en-US" altLang="zh-CN" sz="2000" dirty="0">
                  <a:solidFill>
                    <a:schemeClr val="accent3"/>
                  </a:solidFill>
                </a:rPr>
                <a:t>'</a:t>
              </a:r>
              <a:r>
                <a:rPr lang="en-US" altLang="zh-CN" sz="2000" dirty="0" err="1">
                  <a:solidFill>
                    <a:schemeClr val="accent3"/>
                  </a:solidFill>
                </a:rPr>
                <a:t>Liuyun</a:t>
              </a:r>
              <a:r>
                <a:rPr lang="en-US" altLang="zh-CN" sz="2000" dirty="0">
                  <a:solidFill>
                    <a:schemeClr val="accent3"/>
                  </a:solidFill>
                </a:rPr>
                <a:t>'</a:t>
              </a:r>
              <a:r>
                <a:rPr lang="en-US" altLang="zh-CN" sz="2000" dirty="0"/>
                <a:t>, </a:t>
              </a:r>
              <a:r>
                <a:rPr lang="en-US" altLang="zh-CN" sz="2000" dirty="0">
                  <a:solidFill>
                    <a:schemeClr val="accent3"/>
                  </a:solidFill>
                </a:rPr>
                <a:t>'</a:t>
              </a:r>
              <a:r>
                <a:rPr lang="en-US" altLang="zh-CN" sz="2000" dirty="0" err="1">
                  <a:solidFill>
                    <a:schemeClr val="accent3"/>
                  </a:solidFill>
                </a:rPr>
                <a:t>Linling</a:t>
              </a:r>
              <a:r>
                <a:rPr lang="en-US" altLang="zh-CN" sz="2000" dirty="0">
                  <a:solidFill>
                    <a:schemeClr val="accent3"/>
                  </a:solidFill>
                </a:rPr>
                <a:t>'</a:t>
              </a:r>
              <a:r>
                <a:rPr lang="en-US" altLang="zh-CN" sz="2000" dirty="0"/>
                <a:t>]</a:t>
              </a:r>
              <a:endParaRPr lang="zh-CN" altLang="zh-CN" sz="2000" dirty="0"/>
            </a:p>
            <a:p>
              <a:r>
                <a:rPr lang="en-US" altLang="zh-CN" sz="2000" dirty="0"/>
                <a:t>&gt;&gt;&gt; info = {</a:t>
              </a:r>
              <a:r>
                <a:rPr lang="en-US" altLang="zh-CN" sz="2000" dirty="0">
                  <a:solidFill>
                    <a:schemeClr val="accent3"/>
                  </a:solidFill>
                </a:rPr>
                <a:t>'</a:t>
              </a:r>
              <a:r>
                <a:rPr lang="en-US" altLang="zh-CN" sz="2000" dirty="0" err="1">
                  <a:solidFill>
                    <a:schemeClr val="accent3"/>
                  </a:solidFill>
                </a:rPr>
                <a:t>schoolName</a:t>
              </a:r>
              <a:r>
                <a:rPr lang="en-US" altLang="zh-CN" sz="2000" dirty="0">
                  <a:solidFill>
                    <a:schemeClr val="accent3"/>
                  </a:solidFill>
                </a:rPr>
                <a:t>'</a:t>
              </a:r>
              <a:r>
                <a:rPr lang="en-US" altLang="zh-CN" sz="2000" dirty="0"/>
                <a:t> : </a:t>
              </a:r>
              <a:r>
                <a:rPr lang="en-US" altLang="zh-CN" sz="2000" dirty="0">
                  <a:solidFill>
                    <a:schemeClr val="accent3"/>
                  </a:solidFill>
                </a:rPr>
                <a:t>'NJU'</a:t>
              </a:r>
              <a:r>
                <a:rPr lang="en-US" altLang="zh-CN" sz="2000" dirty="0"/>
                <a:t>, </a:t>
              </a:r>
              <a:r>
                <a:rPr lang="en-US" altLang="zh-CN" sz="2000" dirty="0">
                  <a:solidFill>
                    <a:schemeClr val="accent3"/>
                  </a:solidFill>
                </a:rPr>
                <a:t>'City'</a:t>
              </a:r>
              <a:r>
                <a:rPr lang="en-US" altLang="zh-CN" sz="2000" dirty="0"/>
                <a:t> : </a:t>
              </a:r>
              <a:r>
                <a:rPr lang="en-US" altLang="zh-CN" sz="2000" dirty="0">
                  <a:solidFill>
                    <a:schemeClr val="accent3"/>
                  </a:solidFill>
                </a:rPr>
                <a:t>'Nanjing'</a:t>
              </a:r>
              <a:r>
                <a:rPr lang="en-US" altLang="zh-CN" sz="2000" dirty="0"/>
                <a:t>}</a:t>
              </a:r>
              <a:endParaRPr lang="zh-CN" altLang="zh-CN" sz="2000" dirty="0"/>
            </a:p>
            <a:p>
              <a:r>
                <a:rPr lang="en-US" altLang="zh-CN" sz="2000" dirty="0"/>
                <a:t>&gt;&gt;&gt; greeting(</a:t>
              </a:r>
              <a:r>
                <a:rPr lang="en-US" altLang="zh-CN" sz="2000" dirty="0">
                  <a:solidFill>
                    <a:schemeClr val="accent3"/>
                  </a:solidFill>
                </a:rPr>
                <a:t>'Hello,'</a:t>
              </a:r>
              <a:r>
                <a:rPr lang="en-US" altLang="zh-CN" sz="2000" dirty="0"/>
                <a:t>, *names, **info)</a:t>
              </a:r>
              <a:endParaRPr lang="zh-CN" altLang="zh-CN" sz="2000" dirty="0"/>
            </a:p>
            <a:p>
              <a:r>
                <a:rPr lang="en-US" altLang="zh-CN" sz="2000" dirty="0">
                  <a:solidFill>
                    <a:srgbClr val="0070C0"/>
                  </a:solidFill>
                </a:rPr>
                <a:t>Hello,</a:t>
              </a:r>
              <a:endParaRPr lang="zh-CN" altLang="zh-CN" sz="2000" dirty="0">
                <a:solidFill>
                  <a:srgbClr val="0070C0"/>
                </a:solidFill>
              </a:endParaRPr>
            </a:p>
            <a:p>
              <a:r>
                <a:rPr lang="en-US" altLang="zh-CN" sz="2000" dirty="0">
                  <a:solidFill>
                    <a:srgbClr val="0070C0"/>
                  </a:solidFill>
                </a:rPr>
                <a:t>(</a:t>
              </a:r>
              <a:r>
                <a:rPr lang="en-US" altLang="zh-CN" sz="2000" dirty="0" smtClean="0">
                  <a:solidFill>
                    <a:srgbClr val="0070C0"/>
                  </a:solidFill>
                </a:rPr>
                <a:t>'</a:t>
              </a:r>
              <a:r>
                <a:rPr lang="en-US" altLang="zh-CN" sz="2000" dirty="0" err="1" smtClean="0">
                  <a:solidFill>
                    <a:srgbClr val="0070C0"/>
                  </a:solidFill>
                </a:rPr>
                <a:t>Wangdachuan</a:t>
              </a:r>
              <a:r>
                <a:rPr lang="en-US" altLang="zh-CN" sz="2000" dirty="0" smtClean="0">
                  <a:solidFill>
                    <a:srgbClr val="0070C0"/>
                  </a:solidFill>
                </a:rPr>
                <a:t>', </a:t>
              </a:r>
              <a:r>
                <a:rPr lang="en-US" altLang="zh-CN" sz="2000" dirty="0">
                  <a:solidFill>
                    <a:srgbClr val="0070C0"/>
                  </a:solidFill>
                </a:rPr>
                <a:t>'</a:t>
              </a:r>
              <a:r>
                <a:rPr lang="en-US" altLang="zh-CN" sz="2000" dirty="0" err="1">
                  <a:solidFill>
                    <a:srgbClr val="0070C0"/>
                  </a:solidFill>
                </a:rPr>
                <a:t>Liuyun</a:t>
              </a:r>
              <a:r>
                <a:rPr lang="en-US" altLang="zh-CN" sz="2000" dirty="0">
                  <a:solidFill>
                    <a:srgbClr val="0070C0"/>
                  </a:solidFill>
                </a:rPr>
                <a:t>', '</a:t>
              </a:r>
              <a:r>
                <a:rPr lang="en-US" altLang="zh-CN" sz="2000" dirty="0" err="1">
                  <a:solidFill>
                    <a:srgbClr val="0070C0"/>
                  </a:solidFill>
                </a:rPr>
                <a:t>Linling</a:t>
              </a:r>
              <a:r>
                <a:rPr lang="en-US" altLang="zh-CN" sz="2000" dirty="0">
                  <a:solidFill>
                    <a:srgbClr val="0070C0"/>
                  </a:solidFill>
                </a:rPr>
                <a:t>')</a:t>
              </a:r>
              <a:endParaRPr lang="zh-CN" altLang="zh-CN" sz="2000" dirty="0">
                <a:solidFill>
                  <a:srgbClr val="0070C0"/>
                </a:solidFill>
              </a:endParaRPr>
            </a:p>
            <a:p>
              <a:r>
                <a:rPr lang="en-US" altLang="zh-CN" sz="2000" dirty="0">
                  <a:solidFill>
                    <a:srgbClr val="0070C0"/>
                  </a:solidFill>
                </a:rPr>
                <a:t>{'City': 'Nanjing', '</a:t>
              </a:r>
              <a:r>
                <a:rPr lang="en-US" altLang="zh-CN" sz="2000" dirty="0" err="1">
                  <a:solidFill>
                    <a:srgbClr val="0070C0"/>
                  </a:solidFill>
                </a:rPr>
                <a:t>schoolName</a:t>
              </a:r>
              <a:r>
                <a:rPr lang="en-US" altLang="zh-CN" sz="2000" dirty="0">
                  <a:solidFill>
                    <a:srgbClr val="0070C0"/>
                  </a:solidFill>
                </a:rPr>
                <a:t>': 'NJU'}</a:t>
              </a:r>
              <a:endParaRPr lang="zh-CN" altLang="zh-CN" sz="2000" dirty="0">
                <a:solidFill>
                  <a:srgbClr val="0070C0"/>
                </a:solidFill>
              </a:endParaRPr>
            </a:p>
          </p:txBody>
        </p:sp>
        <p:sp>
          <p:nvSpPr>
            <p:cNvPr id="7" name="椭圆形标注 6"/>
            <p:cNvSpPr/>
            <p:nvPr/>
          </p:nvSpPr>
          <p:spPr>
            <a:xfrm>
              <a:off x="-1268705" y="704608"/>
              <a:ext cx="746906" cy="395610"/>
            </a:xfrm>
            <a:prstGeom prst="wedgeEllipseCallout">
              <a:avLst/>
            </a:prstGeom>
            <a:ln w="19050"/>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b="1" dirty="0">
                  <a:solidFill>
                    <a:schemeClr val="accent6"/>
                  </a:solidFill>
                </a:rPr>
                <a:t>S</a:t>
              </a:r>
              <a:r>
                <a:rPr lang="en-US" altLang="zh-CN" sz="600" dirty="0">
                  <a:solidFill>
                    <a:schemeClr val="accent6"/>
                  </a:solidFill>
                </a:rPr>
                <a:t>ource</a:t>
              </a:r>
              <a:endParaRPr lang="zh-CN" altLang="en-US" sz="600" dirty="0">
                <a:solidFill>
                  <a:schemeClr val="accent6"/>
                </a:solidFill>
              </a:endParaRPr>
            </a:p>
          </p:txBody>
        </p:sp>
      </p:grpSp>
    </p:spTree>
    <p:extLst>
      <p:ext uri="{BB962C8B-B14F-4D97-AF65-F5344CB8AC3E}">
        <p14:creationId xmlns:p14="http://schemas.microsoft.com/office/powerpoint/2010/main" val="2239469484"/>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例</a:t>
            </a:r>
            <a:r>
              <a:rPr lang="en-US" altLang="zh-CN" dirty="0" smtClean="0"/>
              <a:t>6.7  </a:t>
            </a:r>
            <a:r>
              <a:rPr lang="zh-CN" altLang="zh-CN" dirty="0" smtClean="0"/>
              <a:t>实现</a:t>
            </a:r>
            <a:r>
              <a:rPr lang="zh-CN" altLang="zh-CN" dirty="0"/>
              <a:t>用户信息注册</a:t>
            </a:r>
            <a:r>
              <a:rPr lang="zh-CN" altLang="zh-CN" dirty="0" smtClean="0"/>
              <a:t>登记</a:t>
            </a:r>
            <a:endParaRPr lang="zh-CN" altLang="en-US" dirty="0"/>
          </a:p>
        </p:txBody>
      </p:sp>
      <p:sp>
        <p:nvSpPr>
          <p:cNvPr id="3" name="内容占位符 2"/>
          <p:cNvSpPr>
            <a:spLocks noGrp="1"/>
          </p:cNvSpPr>
          <p:nvPr>
            <p:ph idx="1"/>
          </p:nvPr>
        </p:nvSpPr>
        <p:spPr>
          <a:xfrm>
            <a:off x="1043608" y="1419622"/>
            <a:ext cx="3678555" cy="2649335"/>
          </a:xfrm>
        </p:spPr>
        <p:txBody>
          <a:bodyPr/>
          <a:lstStyle/>
          <a:p>
            <a:r>
              <a:rPr lang="zh-CN" altLang="zh-CN" dirty="0"/>
              <a:t>要求必须登记姓名，性别和手机号码，其他如年龄、职业等信息不强制登记</a:t>
            </a:r>
            <a:r>
              <a:rPr lang="zh-CN" altLang="zh-CN" dirty="0" smtClean="0"/>
              <a:t>。</a:t>
            </a:r>
            <a:endParaRPr lang="zh-CN" altLang="zh-CN" dirty="0"/>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66</a:t>
            </a:fld>
            <a:endParaRPr lang="zh-CN" altLang="en-US" dirty="0"/>
          </a:p>
        </p:txBody>
      </p:sp>
      <p:sp>
        <p:nvSpPr>
          <p:cNvPr id="5" name="AutoShape 4" descr=" User register 的图像结果"/>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6" name="图片 5"/>
          <p:cNvPicPr>
            <a:picLocks noChangeAspect="1"/>
          </p:cNvPicPr>
          <p:nvPr/>
        </p:nvPicPr>
        <p:blipFill>
          <a:blip r:embed="rId3"/>
          <a:stretch>
            <a:fillRect/>
          </a:stretch>
        </p:blipFill>
        <p:spPr>
          <a:xfrm>
            <a:off x="5580112" y="1491630"/>
            <a:ext cx="2219325" cy="2390775"/>
          </a:xfrm>
          <a:prstGeom prst="rect">
            <a:avLst/>
          </a:prstGeom>
        </p:spPr>
      </p:pic>
    </p:spTree>
    <p:extLst>
      <p:ext uri="{BB962C8B-B14F-4D97-AF65-F5344CB8AC3E}">
        <p14:creationId xmlns:p14="http://schemas.microsoft.com/office/powerpoint/2010/main" val="8067623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例</a:t>
            </a:r>
            <a:r>
              <a:rPr lang="en-US" altLang="zh-CN" dirty="0" smtClean="0"/>
              <a:t>6.7  </a:t>
            </a:r>
            <a:r>
              <a:rPr lang="zh-CN" altLang="zh-CN" dirty="0"/>
              <a:t>实现用户信息注册登记</a:t>
            </a:r>
            <a:endParaRPr lang="zh-CN" altLang="en-US" dirty="0"/>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67</a:t>
            </a:fld>
            <a:endParaRPr lang="zh-CN" altLang="en-US" dirty="0"/>
          </a:p>
        </p:txBody>
      </p:sp>
      <p:grpSp>
        <p:nvGrpSpPr>
          <p:cNvPr id="5" name="组合 4"/>
          <p:cNvGrpSpPr/>
          <p:nvPr/>
        </p:nvGrpSpPr>
        <p:grpSpPr>
          <a:xfrm>
            <a:off x="251520" y="1131590"/>
            <a:ext cx="8640959" cy="2250247"/>
            <a:chOff x="-814" y="1361899"/>
            <a:chExt cx="8708708" cy="1501070"/>
          </a:xfrm>
        </p:grpSpPr>
        <p:sp>
          <p:nvSpPr>
            <p:cNvPr id="6" name="任意多边形 5"/>
            <p:cNvSpPr/>
            <p:nvPr/>
          </p:nvSpPr>
          <p:spPr>
            <a:xfrm>
              <a:off x="-814" y="1361899"/>
              <a:ext cx="8708708" cy="1501070"/>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altLang="zh-CN" sz="1600" dirty="0"/>
            </a:p>
            <a:p>
              <a:endParaRPr lang="en-US" altLang="zh-CN" sz="1600" dirty="0" smtClean="0"/>
            </a:p>
            <a:p>
              <a:r>
                <a:rPr lang="en-US" altLang="zh-CN" sz="2400" i="1" dirty="0" smtClean="0">
                  <a:solidFill>
                    <a:schemeClr val="bg1">
                      <a:lumMod val="75000"/>
                    </a:schemeClr>
                  </a:solidFill>
                </a:rPr>
                <a:t># prog6-7.py</a:t>
              </a:r>
              <a:endParaRPr lang="zh-CN" altLang="zh-CN" sz="2400" i="1" dirty="0">
                <a:solidFill>
                  <a:schemeClr val="bg1">
                    <a:lumMod val="75000"/>
                  </a:schemeClr>
                </a:solidFill>
              </a:endParaRPr>
            </a:p>
            <a:p>
              <a:r>
                <a:rPr lang="en-US" altLang="zh-CN" sz="2400" dirty="0" err="1">
                  <a:solidFill>
                    <a:schemeClr val="accent6"/>
                  </a:solidFill>
                </a:rPr>
                <a:t>def</a:t>
              </a:r>
              <a:r>
                <a:rPr lang="en-US" altLang="zh-CN" sz="2400" dirty="0"/>
                <a:t> </a:t>
              </a:r>
              <a:r>
                <a:rPr lang="en-US" altLang="zh-CN" sz="2400" dirty="0">
                  <a:solidFill>
                    <a:srgbClr val="0070C0"/>
                  </a:solidFill>
                </a:rPr>
                <a:t>register</a:t>
              </a:r>
              <a:r>
                <a:rPr lang="en-US" altLang="zh-CN" sz="2400" dirty="0"/>
                <a:t>(name, gender, </a:t>
              </a:r>
              <a:r>
                <a:rPr lang="en-US" altLang="zh-CN" sz="2400" dirty="0" err="1"/>
                <a:t>phonenum</a:t>
              </a:r>
              <a:r>
                <a:rPr lang="en-US" altLang="zh-CN" sz="2400" dirty="0"/>
                <a:t>, **</a:t>
              </a:r>
              <a:r>
                <a:rPr lang="en-US" altLang="zh-CN" sz="2400" dirty="0" err="1"/>
                <a:t>otherinfo</a:t>
              </a:r>
              <a:r>
                <a:rPr lang="en-US" altLang="zh-CN" sz="2400" dirty="0"/>
                <a:t>):</a:t>
              </a:r>
              <a:endParaRPr lang="zh-CN" altLang="zh-CN" sz="2400" dirty="0"/>
            </a:p>
            <a:p>
              <a:r>
                <a:rPr lang="en-US" altLang="zh-CN" sz="2400" dirty="0"/>
                <a:t>    </a:t>
              </a:r>
              <a:r>
                <a:rPr lang="en-US" altLang="zh-CN" sz="2400" dirty="0">
                  <a:solidFill>
                    <a:schemeClr val="accent3"/>
                  </a:solidFill>
                </a:rPr>
                <a:t>''' register users information '''</a:t>
              </a:r>
              <a:endParaRPr lang="zh-CN" altLang="zh-CN" sz="2400" dirty="0">
                <a:solidFill>
                  <a:schemeClr val="accent3"/>
                </a:solidFill>
              </a:endParaRPr>
            </a:p>
            <a:p>
              <a:r>
                <a:rPr lang="en-US" altLang="zh-CN" sz="2400" dirty="0"/>
                <a:t>    </a:t>
              </a:r>
              <a:r>
                <a:rPr lang="en-US" altLang="zh-CN" sz="2400" dirty="0">
                  <a:solidFill>
                    <a:srgbClr val="7030A0"/>
                  </a:solidFill>
                </a:rPr>
                <a:t>print</a:t>
              </a:r>
              <a:r>
                <a:rPr lang="en-US" altLang="zh-CN" sz="2400" dirty="0"/>
                <a:t>(</a:t>
              </a:r>
              <a:r>
                <a:rPr lang="en-US" altLang="zh-CN" sz="2400" dirty="0">
                  <a:solidFill>
                    <a:schemeClr val="accent3"/>
                  </a:solidFill>
                </a:rPr>
                <a:t>'name: '</a:t>
              </a:r>
              <a:r>
                <a:rPr lang="en-US" altLang="zh-CN" sz="2400" dirty="0"/>
                <a:t>, name, </a:t>
              </a:r>
              <a:r>
                <a:rPr lang="en-US" altLang="zh-CN" sz="2400" dirty="0">
                  <a:solidFill>
                    <a:schemeClr val="accent3"/>
                  </a:solidFill>
                </a:rPr>
                <a:t>'gender: '</a:t>
              </a:r>
              <a:r>
                <a:rPr lang="en-US" altLang="zh-CN" sz="2400" dirty="0"/>
                <a:t>, gender, </a:t>
              </a:r>
              <a:r>
                <a:rPr lang="en-US" altLang="zh-CN" sz="2400" dirty="0">
                  <a:solidFill>
                    <a:schemeClr val="accent3"/>
                  </a:solidFill>
                </a:rPr>
                <a:t>'phone </a:t>
              </a:r>
              <a:r>
                <a:rPr lang="en-US" altLang="zh-CN" sz="2400" dirty="0" err="1">
                  <a:solidFill>
                    <a:schemeClr val="accent3"/>
                  </a:solidFill>
                </a:rPr>
                <a:t>num</a:t>
              </a:r>
              <a:r>
                <a:rPr lang="en-US" altLang="zh-CN" sz="2400" dirty="0">
                  <a:solidFill>
                    <a:schemeClr val="accent3"/>
                  </a:solidFill>
                </a:rPr>
                <a:t>: '</a:t>
              </a:r>
              <a:r>
                <a:rPr lang="en-US" altLang="zh-CN" sz="2400" dirty="0"/>
                <a:t>, </a:t>
              </a:r>
              <a:r>
                <a:rPr lang="en-US" altLang="zh-CN" sz="2400" dirty="0" err="1"/>
                <a:t>phonenum</a:t>
              </a:r>
              <a:r>
                <a:rPr lang="en-US" altLang="zh-CN" sz="2400" dirty="0"/>
                <a:t>)</a:t>
              </a:r>
              <a:endParaRPr lang="zh-CN" altLang="zh-CN" sz="2400" dirty="0"/>
            </a:p>
            <a:p>
              <a:r>
                <a:rPr lang="en-US" altLang="zh-CN" sz="2400" dirty="0"/>
                <a:t>    </a:t>
              </a:r>
              <a:r>
                <a:rPr lang="en-US" altLang="zh-CN" sz="2400" dirty="0">
                  <a:solidFill>
                    <a:srgbClr val="7030A0"/>
                  </a:solidFill>
                </a:rPr>
                <a:t>print</a:t>
              </a:r>
              <a:r>
                <a:rPr lang="en-US" altLang="zh-CN" sz="2400" dirty="0"/>
                <a:t>(</a:t>
              </a:r>
              <a:r>
                <a:rPr lang="en-US" altLang="zh-CN" sz="2400" dirty="0">
                  <a:solidFill>
                    <a:schemeClr val="accent3"/>
                  </a:solidFill>
                </a:rPr>
                <a:t>'other information: '</a:t>
              </a:r>
              <a:r>
                <a:rPr lang="en-US" altLang="zh-CN" sz="2400" dirty="0"/>
                <a:t>, </a:t>
              </a:r>
              <a:r>
                <a:rPr lang="en-US" altLang="zh-CN" sz="2400" dirty="0" err="1"/>
                <a:t>otherinfo</a:t>
              </a:r>
              <a:r>
                <a:rPr lang="en-US" altLang="zh-CN" sz="2400" dirty="0"/>
                <a:t>)</a:t>
              </a:r>
              <a:endParaRPr lang="zh-CN" altLang="zh-CN" sz="2400" dirty="0"/>
            </a:p>
          </p:txBody>
        </p:sp>
        <p:sp>
          <p:nvSpPr>
            <p:cNvPr id="7" name="椭圆形标注 6"/>
            <p:cNvSpPr/>
            <p:nvPr/>
          </p:nvSpPr>
          <p:spPr>
            <a:xfrm>
              <a:off x="144331" y="1373015"/>
              <a:ext cx="677344" cy="217457"/>
            </a:xfrm>
            <a:prstGeom prst="wedgeEllipseCallout">
              <a:avLst/>
            </a:prstGeom>
            <a:ln w="19050">
              <a:solidFill>
                <a:schemeClr val="accent1"/>
              </a:solidFill>
            </a:ln>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b="1" dirty="0">
                  <a:solidFill>
                    <a:schemeClr val="accent1"/>
                  </a:solidFill>
                </a:rPr>
                <a:t>F</a:t>
              </a:r>
              <a:r>
                <a:rPr lang="en-US" altLang="zh-CN" sz="600" dirty="0">
                  <a:solidFill>
                    <a:schemeClr val="accent1"/>
                  </a:solidFill>
                </a:rPr>
                <a:t>ile</a:t>
              </a:r>
              <a:endParaRPr lang="zh-CN" altLang="en-US" sz="600" dirty="0">
                <a:solidFill>
                  <a:schemeClr val="accent1"/>
                </a:solidFill>
              </a:endParaRPr>
            </a:p>
          </p:txBody>
        </p:sp>
      </p:grpSp>
    </p:spTree>
    <p:extLst>
      <p:ext uri="{BB962C8B-B14F-4D97-AF65-F5344CB8AC3E}">
        <p14:creationId xmlns:p14="http://schemas.microsoft.com/office/powerpoint/2010/main" val="29711531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例</a:t>
            </a:r>
            <a:r>
              <a:rPr lang="en-US" altLang="zh-CN" dirty="0" smtClean="0"/>
              <a:t>6.7  </a:t>
            </a:r>
            <a:r>
              <a:rPr lang="zh-CN" altLang="zh-CN" dirty="0"/>
              <a:t>实现用户信息注册登记</a:t>
            </a:r>
            <a:endParaRPr lang="zh-CN" altLang="en-US" dirty="0"/>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68</a:t>
            </a:fld>
            <a:endParaRPr lang="zh-CN" altLang="en-US" dirty="0"/>
          </a:p>
        </p:txBody>
      </p:sp>
      <p:grpSp>
        <p:nvGrpSpPr>
          <p:cNvPr id="5" name="组合 4"/>
          <p:cNvGrpSpPr/>
          <p:nvPr/>
        </p:nvGrpSpPr>
        <p:grpSpPr>
          <a:xfrm>
            <a:off x="611560" y="1104666"/>
            <a:ext cx="7920880" cy="1800200"/>
            <a:chOff x="-1976049" y="730978"/>
            <a:chExt cx="7367464" cy="2400267"/>
          </a:xfrm>
        </p:grpSpPr>
        <p:sp>
          <p:nvSpPr>
            <p:cNvPr id="6" name="任意多边形 5"/>
            <p:cNvSpPr/>
            <p:nvPr/>
          </p:nvSpPr>
          <p:spPr>
            <a:xfrm>
              <a:off x="-1976049" y="730978"/>
              <a:ext cx="7367464" cy="2400267"/>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altLang="zh-CN" sz="2400" dirty="0"/>
            </a:p>
            <a:p>
              <a:r>
                <a:rPr lang="en-US" altLang="zh-CN" sz="2400" dirty="0" smtClean="0"/>
                <a:t>&gt;&gt;&gt; </a:t>
              </a:r>
              <a:r>
                <a:rPr lang="en-US" altLang="zh-CN" sz="2400" dirty="0"/>
                <a:t>register(</a:t>
              </a:r>
              <a:r>
                <a:rPr lang="en-US" altLang="zh-CN" sz="2400" dirty="0">
                  <a:solidFill>
                    <a:schemeClr val="accent3"/>
                  </a:solidFill>
                </a:rPr>
                <a:t>'</a:t>
              </a:r>
              <a:r>
                <a:rPr lang="en-US" altLang="zh-CN" sz="2400" dirty="0" err="1">
                  <a:solidFill>
                    <a:schemeClr val="accent3"/>
                  </a:solidFill>
                </a:rPr>
                <a:t>Chenqian</a:t>
              </a:r>
              <a:r>
                <a:rPr lang="en-US" altLang="zh-CN" sz="2400" dirty="0">
                  <a:solidFill>
                    <a:schemeClr val="accent3"/>
                  </a:solidFill>
                </a:rPr>
                <a:t>'</a:t>
              </a:r>
              <a:r>
                <a:rPr lang="en-US" altLang="zh-CN" sz="2400" dirty="0"/>
                <a:t>,</a:t>
              </a:r>
              <a:r>
                <a:rPr lang="en-US" altLang="zh-CN" sz="2400" dirty="0">
                  <a:solidFill>
                    <a:schemeClr val="accent3"/>
                  </a:solidFill>
                </a:rPr>
                <a:t> 'M'</a:t>
              </a:r>
              <a:r>
                <a:rPr lang="en-US" altLang="zh-CN" sz="2400" dirty="0"/>
                <a:t>,</a:t>
              </a:r>
              <a:r>
                <a:rPr lang="en-US" altLang="zh-CN" sz="2400" dirty="0">
                  <a:solidFill>
                    <a:schemeClr val="accent3"/>
                  </a:solidFill>
                </a:rPr>
                <a:t> '11111111111'</a:t>
              </a:r>
              <a:r>
                <a:rPr lang="en-US" altLang="zh-CN" sz="2400" dirty="0"/>
                <a:t>)</a:t>
              </a:r>
              <a:endParaRPr lang="zh-CN" altLang="zh-CN" sz="2400" dirty="0"/>
            </a:p>
            <a:p>
              <a:r>
                <a:rPr lang="en-US" altLang="zh-CN" sz="2400" dirty="0">
                  <a:solidFill>
                    <a:srgbClr val="0070C0"/>
                  </a:solidFill>
                </a:rPr>
                <a:t>name:  </a:t>
              </a:r>
              <a:r>
                <a:rPr lang="en-US" altLang="zh-CN" sz="2400" dirty="0" err="1">
                  <a:solidFill>
                    <a:srgbClr val="0070C0"/>
                  </a:solidFill>
                </a:rPr>
                <a:t>Chenqian</a:t>
              </a:r>
              <a:r>
                <a:rPr lang="en-US" altLang="zh-CN" sz="2400" dirty="0">
                  <a:solidFill>
                    <a:srgbClr val="0070C0"/>
                  </a:solidFill>
                </a:rPr>
                <a:t> gender:  M phone </a:t>
              </a:r>
              <a:r>
                <a:rPr lang="en-US" altLang="zh-CN" sz="2400" dirty="0" err="1">
                  <a:solidFill>
                    <a:srgbClr val="0070C0"/>
                  </a:solidFill>
                </a:rPr>
                <a:t>num</a:t>
              </a:r>
              <a:r>
                <a:rPr lang="en-US" altLang="zh-CN" sz="2400" dirty="0">
                  <a:solidFill>
                    <a:srgbClr val="0070C0"/>
                  </a:solidFill>
                </a:rPr>
                <a:t>:  11111111111</a:t>
              </a:r>
              <a:endParaRPr lang="zh-CN" altLang="zh-CN" sz="2400" dirty="0">
                <a:solidFill>
                  <a:srgbClr val="0070C0"/>
                </a:solidFill>
              </a:endParaRPr>
            </a:p>
            <a:p>
              <a:r>
                <a:rPr lang="en-US" altLang="zh-CN" sz="2400" dirty="0">
                  <a:solidFill>
                    <a:srgbClr val="0070C0"/>
                  </a:solidFill>
                </a:rPr>
                <a:t>other information:  {}</a:t>
              </a:r>
              <a:endParaRPr lang="zh-CN" altLang="zh-CN" sz="2400" dirty="0">
                <a:solidFill>
                  <a:srgbClr val="0070C0"/>
                </a:solidFill>
              </a:endParaRPr>
            </a:p>
          </p:txBody>
        </p:sp>
        <p:sp>
          <p:nvSpPr>
            <p:cNvPr id="7" name="椭圆形标注 6"/>
            <p:cNvSpPr/>
            <p:nvPr/>
          </p:nvSpPr>
          <p:spPr>
            <a:xfrm>
              <a:off x="-1823216" y="730978"/>
              <a:ext cx="583914" cy="480053"/>
            </a:xfrm>
            <a:prstGeom prst="wedgeEllipseCallout">
              <a:avLst/>
            </a:prstGeom>
            <a:ln w="19050"/>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b="1" dirty="0">
                  <a:solidFill>
                    <a:schemeClr val="accent6"/>
                  </a:solidFill>
                </a:rPr>
                <a:t>S</a:t>
              </a:r>
              <a:r>
                <a:rPr lang="en-US" altLang="zh-CN" sz="600" dirty="0">
                  <a:solidFill>
                    <a:schemeClr val="accent6"/>
                  </a:solidFill>
                </a:rPr>
                <a:t>ource</a:t>
              </a:r>
              <a:endParaRPr lang="zh-CN" altLang="en-US" sz="600" dirty="0">
                <a:solidFill>
                  <a:schemeClr val="accent6"/>
                </a:solidFill>
              </a:endParaRPr>
            </a:p>
          </p:txBody>
        </p:sp>
      </p:grpSp>
    </p:spTree>
    <p:extLst>
      <p:ext uri="{BB962C8B-B14F-4D97-AF65-F5344CB8AC3E}">
        <p14:creationId xmlns:p14="http://schemas.microsoft.com/office/powerpoint/2010/main" val="2677263485"/>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例</a:t>
            </a:r>
            <a:r>
              <a:rPr lang="en-US" altLang="zh-CN" dirty="0" smtClean="0"/>
              <a:t>6.7  </a:t>
            </a:r>
            <a:r>
              <a:rPr lang="zh-CN" altLang="zh-CN" dirty="0"/>
              <a:t>实现用户信息注册登记</a:t>
            </a:r>
            <a:endParaRPr lang="zh-CN" altLang="en-US" dirty="0"/>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69</a:t>
            </a:fld>
            <a:endParaRPr lang="zh-CN" altLang="en-US" dirty="0"/>
          </a:p>
        </p:txBody>
      </p:sp>
      <p:grpSp>
        <p:nvGrpSpPr>
          <p:cNvPr id="5" name="组合 4"/>
          <p:cNvGrpSpPr/>
          <p:nvPr/>
        </p:nvGrpSpPr>
        <p:grpSpPr>
          <a:xfrm>
            <a:off x="1223608" y="1221599"/>
            <a:ext cx="6984776" cy="1800200"/>
            <a:chOff x="-1976049" y="730978"/>
            <a:chExt cx="6496764" cy="2400267"/>
          </a:xfrm>
        </p:grpSpPr>
        <p:sp>
          <p:nvSpPr>
            <p:cNvPr id="6" name="任意多边形 5"/>
            <p:cNvSpPr/>
            <p:nvPr/>
          </p:nvSpPr>
          <p:spPr>
            <a:xfrm>
              <a:off x="-1976049" y="730978"/>
              <a:ext cx="6496764" cy="2400267"/>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altLang="zh-CN" sz="2000" dirty="0"/>
            </a:p>
            <a:p>
              <a:r>
                <a:rPr lang="en-US" altLang="zh-CN" sz="2000" dirty="0"/>
                <a:t>&gt;&gt;&gt; </a:t>
              </a:r>
              <a:r>
                <a:rPr lang="en-US" altLang="zh-CN" sz="2000" dirty="0" err="1"/>
                <a:t>otherinfo</a:t>
              </a:r>
              <a:r>
                <a:rPr lang="en-US" altLang="zh-CN" sz="2000" dirty="0"/>
                <a:t> = {</a:t>
              </a:r>
              <a:r>
                <a:rPr lang="en-US" altLang="zh-CN" sz="2000" dirty="0">
                  <a:solidFill>
                    <a:schemeClr val="accent3"/>
                  </a:solidFill>
                </a:rPr>
                <a:t>'age'</a:t>
              </a:r>
              <a:r>
                <a:rPr lang="en-US" altLang="zh-CN" sz="2000" dirty="0"/>
                <a:t>: 24,</a:t>
              </a:r>
              <a:r>
                <a:rPr lang="en-US" altLang="zh-CN" sz="2000" dirty="0">
                  <a:solidFill>
                    <a:schemeClr val="accent3"/>
                  </a:solidFill>
                </a:rPr>
                <a:t> 'city'</a:t>
              </a:r>
              <a:r>
                <a:rPr lang="en-US" altLang="zh-CN" sz="2000" dirty="0"/>
                <a:t>: </a:t>
              </a:r>
              <a:r>
                <a:rPr lang="en-US" altLang="zh-CN" sz="2000" dirty="0">
                  <a:solidFill>
                    <a:schemeClr val="accent3"/>
                  </a:solidFill>
                </a:rPr>
                <a:t>'Nanjing'</a:t>
              </a:r>
              <a:r>
                <a:rPr lang="en-US" altLang="zh-CN" sz="2000" dirty="0"/>
                <a:t>, </a:t>
              </a:r>
              <a:r>
                <a:rPr lang="en-US" altLang="zh-CN" sz="2000" dirty="0">
                  <a:solidFill>
                    <a:schemeClr val="accent3"/>
                  </a:solidFill>
                </a:rPr>
                <a:t>'</a:t>
              </a:r>
              <a:r>
                <a:rPr lang="en-US" altLang="zh-CN" sz="2000" dirty="0" err="1">
                  <a:solidFill>
                    <a:schemeClr val="accent3"/>
                  </a:solidFill>
                </a:rPr>
                <a:t>job'</a:t>
              </a:r>
              <a:r>
                <a:rPr lang="en-US" altLang="zh-CN" sz="2000" dirty="0" err="1"/>
                <a:t>:</a:t>
              </a:r>
              <a:r>
                <a:rPr lang="en-US" altLang="zh-CN" sz="2000" dirty="0" err="1">
                  <a:solidFill>
                    <a:schemeClr val="accent3"/>
                  </a:solidFill>
                </a:rPr>
                <a:t>'teacher</a:t>
              </a:r>
              <a:r>
                <a:rPr lang="en-US" altLang="zh-CN" sz="2000" dirty="0">
                  <a:solidFill>
                    <a:schemeClr val="accent3"/>
                  </a:solidFill>
                </a:rPr>
                <a:t>'</a:t>
              </a:r>
              <a:r>
                <a:rPr lang="en-US" altLang="zh-CN" sz="2000" dirty="0"/>
                <a:t>}</a:t>
              </a:r>
              <a:endParaRPr lang="zh-CN" altLang="zh-CN" sz="2000" dirty="0"/>
            </a:p>
            <a:p>
              <a:r>
                <a:rPr lang="en-US" altLang="zh-CN" sz="2000" dirty="0"/>
                <a:t>&gt;&gt;&gt; register(</a:t>
              </a:r>
              <a:r>
                <a:rPr lang="en-US" altLang="zh-CN" sz="2000" dirty="0">
                  <a:solidFill>
                    <a:schemeClr val="accent3"/>
                  </a:solidFill>
                </a:rPr>
                <a:t>'Limei'</a:t>
              </a:r>
              <a:r>
                <a:rPr lang="en-US" altLang="zh-CN" sz="2000" dirty="0"/>
                <a:t>, </a:t>
              </a:r>
              <a:r>
                <a:rPr lang="en-US" altLang="zh-CN" sz="2000" dirty="0">
                  <a:solidFill>
                    <a:schemeClr val="accent3"/>
                  </a:solidFill>
                </a:rPr>
                <a:t>'F</a:t>
              </a:r>
              <a:r>
                <a:rPr lang="en-US" altLang="zh-CN" sz="2000" dirty="0" smtClean="0">
                  <a:solidFill>
                    <a:schemeClr val="accent3"/>
                  </a:solidFill>
                </a:rPr>
                <a:t>'</a:t>
              </a:r>
              <a:r>
                <a:rPr lang="en-US" altLang="zh-CN" sz="2000" dirty="0" smtClean="0"/>
                <a:t>, </a:t>
              </a:r>
              <a:r>
                <a:rPr lang="en-US" altLang="zh-CN" sz="2000" dirty="0" smtClean="0">
                  <a:solidFill>
                    <a:schemeClr val="accent3"/>
                  </a:solidFill>
                </a:rPr>
                <a:t>'22222222222</a:t>
              </a:r>
              <a:r>
                <a:rPr lang="en-US" altLang="zh-CN" sz="2000" dirty="0">
                  <a:solidFill>
                    <a:schemeClr val="accent3"/>
                  </a:solidFill>
                </a:rPr>
                <a:t>'</a:t>
              </a:r>
              <a:r>
                <a:rPr lang="en-US" altLang="zh-CN" sz="2000" dirty="0"/>
                <a:t>, **</a:t>
              </a:r>
              <a:r>
                <a:rPr lang="en-US" altLang="zh-CN" sz="2000" dirty="0" err="1"/>
                <a:t>otherinfo</a:t>
              </a:r>
              <a:r>
                <a:rPr lang="en-US" altLang="zh-CN" sz="2000" dirty="0"/>
                <a:t>)</a:t>
              </a:r>
              <a:endParaRPr lang="zh-CN" altLang="zh-CN" sz="2000" dirty="0"/>
            </a:p>
            <a:p>
              <a:r>
                <a:rPr lang="en-US" altLang="zh-CN" sz="2000" dirty="0">
                  <a:solidFill>
                    <a:srgbClr val="0070C0"/>
                  </a:solidFill>
                </a:rPr>
                <a:t>name:  Limei gender:  F phone </a:t>
              </a:r>
              <a:r>
                <a:rPr lang="en-US" altLang="zh-CN" sz="2000" dirty="0" err="1">
                  <a:solidFill>
                    <a:srgbClr val="0070C0"/>
                  </a:solidFill>
                </a:rPr>
                <a:t>num</a:t>
              </a:r>
              <a:r>
                <a:rPr lang="en-US" altLang="zh-CN" sz="2000" dirty="0">
                  <a:solidFill>
                    <a:srgbClr val="0070C0"/>
                  </a:solidFill>
                </a:rPr>
                <a:t>:  2222222222</a:t>
              </a:r>
              <a:endParaRPr lang="zh-CN" altLang="zh-CN" sz="2000" dirty="0">
                <a:solidFill>
                  <a:srgbClr val="0070C0"/>
                </a:solidFill>
              </a:endParaRPr>
            </a:p>
            <a:p>
              <a:r>
                <a:rPr lang="en-US" altLang="zh-CN" sz="2000" dirty="0">
                  <a:solidFill>
                    <a:srgbClr val="0070C0"/>
                  </a:solidFill>
                </a:rPr>
                <a:t>other information:  {'age': 24, 'city': 'Nanjing', 'job': 'teacher'}</a:t>
              </a:r>
              <a:endParaRPr lang="zh-CN" altLang="zh-CN" sz="2000" dirty="0">
                <a:solidFill>
                  <a:srgbClr val="0070C0"/>
                </a:solidFill>
              </a:endParaRPr>
            </a:p>
          </p:txBody>
        </p:sp>
        <p:sp>
          <p:nvSpPr>
            <p:cNvPr id="7" name="椭圆形标注 6"/>
            <p:cNvSpPr/>
            <p:nvPr/>
          </p:nvSpPr>
          <p:spPr>
            <a:xfrm>
              <a:off x="-1823216" y="730978"/>
              <a:ext cx="719999" cy="504000"/>
            </a:xfrm>
            <a:prstGeom prst="wedgeEllipseCallout">
              <a:avLst/>
            </a:prstGeom>
            <a:ln w="19050"/>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b="1" dirty="0">
                  <a:solidFill>
                    <a:schemeClr val="accent6"/>
                  </a:solidFill>
                </a:rPr>
                <a:t>S</a:t>
              </a:r>
              <a:r>
                <a:rPr lang="en-US" altLang="zh-CN" sz="600" dirty="0">
                  <a:solidFill>
                    <a:schemeClr val="accent6"/>
                  </a:solidFill>
                </a:rPr>
                <a:t>ource</a:t>
              </a:r>
              <a:endParaRPr lang="zh-CN" altLang="en-US" sz="600" dirty="0">
                <a:solidFill>
                  <a:schemeClr val="accent6"/>
                </a:solidFill>
              </a:endParaRPr>
            </a:p>
          </p:txBody>
        </p:sp>
      </p:grpSp>
      <p:sp>
        <p:nvSpPr>
          <p:cNvPr id="8" name="矩形 7"/>
          <p:cNvSpPr/>
          <p:nvPr/>
        </p:nvSpPr>
        <p:spPr>
          <a:xfrm>
            <a:off x="1115616" y="3147814"/>
            <a:ext cx="7200800" cy="1351066"/>
          </a:xfrm>
          <a:prstGeom prst="rect">
            <a:avLst/>
          </a:prstGeom>
          <a:solidFill>
            <a:schemeClr val="tx2">
              <a:lumMod val="20000"/>
              <a:lumOff val="80000"/>
            </a:schemeClr>
          </a:solidFill>
          <a:effectLst>
            <a:outerShdw blurRad="50800" dist="38100" dir="2700000" algn="tl" rotWithShape="0">
              <a:prstClr val="black">
                <a:alpha val="40000"/>
              </a:prstClr>
            </a:outerShdw>
          </a:effectLst>
        </p:spPr>
        <p:txBody>
          <a:bodyPr wrap="square" tIns="46800" bIns="72000">
            <a:spAutoFit/>
          </a:bodyPr>
          <a:lstStyle/>
          <a:p>
            <a:pPr algn="just"/>
            <a:r>
              <a:rPr lang="zh-CN" altLang="en-US" sz="2000" dirty="0">
                <a:latin typeface="微软雅黑 Light" panose="020B0502040204020203" pitchFamily="34" charset="-122"/>
                <a:ea typeface="微软雅黑 Light" panose="020B0502040204020203" pitchFamily="34" charset="-122"/>
              </a:rPr>
              <a:t>除了</a:t>
            </a:r>
            <a:r>
              <a:rPr lang="en-US" altLang="zh-CN" sz="2000" dirty="0">
                <a:latin typeface="微软雅黑 Light" panose="020B0502040204020203" pitchFamily="34" charset="-122"/>
                <a:ea typeface="微软雅黑 Light" panose="020B0502040204020203" pitchFamily="34" charset="-122"/>
              </a:rPr>
              <a:t>name</a:t>
            </a:r>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gender</a:t>
            </a:r>
            <a:r>
              <a:rPr lang="zh-CN" altLang="en-US" sz="2000" dirty="0">
                <a:latin typeface="微软雅黑 Light" panose="020B0502040204020203" pitchFamily="34" charset="-122"/>
                <a:ea typeface="微软雅黑 Light" panose="020B0502040204020203" pitchFamily="34" charset="-122"/>
              </a:rPr>
              <a:t>、</a:t>
            </a:r>
            <a:r>
              <a:rPr lang="en-US" altLang="zh-CN" sz="2000" dirty="0" err="1">
                <a:latin typeface="微软雅黑 Light" panose="020B0502040204020203" pitchFamily="34" charset="-122"/>
                <a:ea typeface="微软雅黑 Light" panose="020B0502040204020203" pitchFamily="34" charset="-122"/>
              </a:rPr>
              <a:t>phonenum</a:t>
            </a:r>
            <a:r>
              <a:rPr lang="zh-CN" altLang="en-US" sz="2000" dirty="0">
                <a:latin typeface="微软雅黑 Light" panose="020B0502040204020203" pitchFamily="34" charset="-122"/>
                <a:ea typeface="微软雅黑 Light" panose="020B0502040204020203" pitchFamily="34" charset="-122"/>
              </a:rPr>
              <a:t>外如果没有登记额外的信息</a:t>
            </a:r>
            <a:r>
              <a:rPr lang="en-US" altLang="zh-CN" sz="2000" dirty="0">
                <a:latin typeface="微软雅黑 Light" panose="020B0502040204020203" pitchFamily="34" charset="-122"/>
                <a:ea typeface="微软雅黑 Light" panose="020B0502040204020203" pitchFamily="34" charset="-122"/>
              </a:rPr>
              <a:t>,</a:t>
            </a:r>
            <a:r>
              <a:rPr lang="zh-CN" altLang="en-US" sz="2000" dirty="0">
                <a:latin typeface="微软雅黑 Light" panose="020B0502040204020203" pitchFamily="34" charset="-122"/>
                <a:ea typeface="微软雅黑 Light" panose="020B0502040204020203" pitchFamily="34" charset="-122"/>
              </a:rPr>
              <a:t>则可变长关键字参数</a:t>
            </a:r>
            <a:r>
              <a:rPr lang="en-US" altLang="zh-CN" sz="2000" dirty="0" err="1">
                <a:latin typeface="微软雅黑 Light" panose="020B0502040204020203" pitchFamily="34" charset="-122"/>
                <a:ea typeface="微软雅黑 Light" panose="020B0502040204020203" pitchFamily="34" charset="-122"/>
              </a:rPr>
              <a:t>otherinfo</a:t>
            </a:r>
            <a:r>
              <a:rPr lang="zh-CN" altLang="en-US" sz="2000" dirty="0">
                <a:latin typeface="微软雅黑 Light" panose="020B0502040204020203" pitchFamily="34" charset="-122"/>
                <a:ea typeface="微软雅黑 Light" panose="020B0502040204020203" pitchFamily="34" charset="-122"/>
              </a:rPr>
              <a:t>收集不到任何参数，调用后输出一个空字典。如果有额外的信息登记</a:t>
            </a:r>
            <a:r>
              <a:rPr lang="zh-CN" altLang="en-US" sz="2000" dirty="0" smtClean="0">
                <a:latin typeface="微软雅黑 Light" panose="020B0502040204020203" pitchFamily="34" charset="-122"/>
                <a:ea typeface="微软雅黑 Light" panose="020B0502040204020203" pitchFamily="34" charset="-122"/>
              </a:rPr>
              <a:t>，参数传递</a:t>
            </a:r>
            <a:r>
              <a:rPr lang="zh-CN" altLang="en-US" sz="2000" dirty="0">
                <a:latin typeface="微软雅黑 Light" panose="020B0502040204020203" pitchFamily="34" charset="-122"/>
                <a:ea typeface="微软雅黑 Light" panose="020B0502040204020203" pitchFamily="34" charset="-122"/>
              </a:rPr>
              <a:t>时</a:t>
            </a:r>
            <a:r>
              <a:rPr lang="zh-CN" altLang="en-US" sz="2000" dirty="0" smtClean="0">
                <a:latin typeface="微软雅黑 Light" panose="020B0502040204020203" pitchFamily="34" charset="-122"/>
                <a:ea typeface="微软雅黑 Light" panose="020B0502040204020203" pitchFamily="34" charset="-122"/>
              </a:rPr>
              <a:t>这些</a:t>
            </a:r>
            <a:r>
              <a:rPr lang="zh-CN" altLang="en-US" sz="2000" dirty="0">
                <a:latin typeface="微软雅黑 Light" panose="020B0502040204020203" pitchFamily="34" charset="-122"/>
                <a:ea typeface="微软雅黑 Light" panose="020B0502040204020203" pitchFamily="34" charset="-122"/>
              </a:rPr>
              <a:t>参数被组装成一个字典。</a:t>
            </a:r>
          </a:p>
        </p:txBody>
      </p:sp>
    </p:spTree>
    <p:extLst>
      <p:ext uri="{BB962C8B-B14F-4D97-AF65-F5344CB8AC3E}">
        <p14:creationId xmlns:p14="http://schemas.microsoft.com/office/powerpoint/2010/main" val="341306406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标题 31"/>
          <p:cNvSpPr>
            <a:spLocks noGrp="1"/>
          </p:cNvSpPr>
          <p:nvPr>
            <p:ph type="title"/>
          </p:nvPr>
        </p:nvSpPr>
        <p:spPr>
          <a:xfrm>
            <a:off x="489384" y="506214"/>
            <a:ext cx="8229600" cy="396043"/>
          </a:xfrm>
        </p:spPr>
        <p:txBody>
          <a:bodyPr/>
          <a:lstStyle/>
          <a:p>
            <a:r>
              <a:rPr lang="en-US" altLang="zh-CN" dirty="0"/>
              <a:t>Python</a:t>
            </a:r>
            <a:r>
              <a:rPr lang="zh-CN" altLang="en-US" dirty="0"/>
              <a:t>中的</a:t>
            </a:r>
            <a:r>
              <a:rPr lang="zh-CN" altLang="en-US" dirty="0" smtClean="0"/>
              <a:t>函数</a:t>
            </a:r>
            <a:endParaRPr lang="zh-CN" altLang="en-US" dirty="0"/>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7</a:t>
            </a:fld>
            <a:endParaRPr lang="zh-CN" altLang="en-US" dirty="0"/>
          </a:p>
        </p:txBody>
      </p:sp>
      <p:sp>
        <p:nvSpPr>
          <p:cNvPr id="31" name="MH_PageTitle"/>
          <p:cNvSpPr txBox="1">
            <a:spLocks/>
          </p:cNvSpPr>
          <p:nvPr/>
        </p:nvSpPr>
        <p:spPr>
          <a:xfrm>
            <a:off x="457200" y="519527"/>
            <a:ext cx="8229600" cy="396043"/>
          </a:xfrm>
          <a:prstGeom prst="rect">
            <a:avLst/>
          </a:prstGeom>
        </p:spPr>
        <p:txBody>
          <a:bodyPr/>
          <a:lstStyle>
            <a:lvl1pPr algn="ctr" defTabSz="914400" rtl="0" eaLnBrk="1" latinLnBrk="0" hangingPunct="1">
              <a:spcBef>
                <a:spcPct val="0"/>
              </a:spcBef>
              <a:buNone/>
              <a:defRPr sz="3600" kern="1200">
                <a:solidFill>
                  <a:schemeClr val="tx1"/>
                </a:solidFill>
                <a:latin typeface="微软雅黑" pitchFamily="34" charset="-122"/>
                <a:ea typeface="微软雅黑" pitchFamily="34" charset="-122"/>
                <a:cs typeface="+mj-cs"/>
              </a:defRPr>
            </a:lvl1pPr>
          </a:lstStyle>
          <a:p>
            <a:endParaRPr lang="zh-CN" altLang="en-US" dirty="0"/>
          </a:p>
        </p:txBody>
      </p:sp>
      <p:grpSp>
        <p:nvGrpSpPr>
          <p:cNvPr id="28" name="组合 27"/>
          <p:cNvGrpSpPr/>
          <p:nvPr/>
        </p:nvGrpSpPr>
        <p:grpSpPr>
          <a:xfrm>
            <a:off x="1403648" y="1050967"/>
            <a:ext cx="5945203" cy="3291507"/>
            <a:chOff x="1330027" y="1318712"/>
            <a:chExt cx="5945203" cy="3291507"/>
          </a:xfrm>
        </p:grpSpPr>
        <p:sp>
          <p:nvSpPr>
            <p:cNvPr id="29" name="MH_Other_1"/>
            <p:cNvSpPr>
              <a:spLocks/>
            </p:cNvSpPr>
            <p:nvPr>
              <p:custDataLst>
                <p:tags r:id="rId1"/>
              </p:custDataLst>
            </p:nvPr>
          </p:nvSpPr>
          <p:spPr bwMode="auto">
            <a:xfrm>
              <a:off x="3378994" y="2278856"/>
              <a:ext cx="1135856" cy="709613"/>
            </a:xfrm>
            <a:custGeom>
              <a:avLst/>
              <a:gdLst>
                <a:gd name="T0" fmla="*/ 0 w 888"/>
                <a:gd name="T1" fmla="*/ 0 h 555"/>
                <a:gd name="T2" fmla="*/ 245 w 888"/>
                <a:gd name="T3" fmla="*/ 555 h 555"/>
                <a:gd name="T4" fmla="*/ 888 w 888"/>
                <a:gd name="T5" fmla="*/ 555 h 555"/>
                <a:gd name="T6" fmla="*/ 336 w 888"/>
                <a:gd name="T7" fmla="*/ 0 h 555"/>
                <a:gd name="T8" fmla="*/ 0 w 888"/>
                <a:gd name="T9" fmla="*/ 0 h 555"/>
              </a:gdLst>
              <a:ahLst/>
              <a:cxnLst>
                <a:cxn ang="0">
                  <a:pos x="T0" y="T1"/>
                </a:cxn>
                <a:cxn ang="0">
                  <a:pos x="T2" y="T3"/>
                </a:cxn>
                <a:cxn ang="0">
                  <a:pos x="T4" y="T5"/>
                </a:cxn>
                <a:cxn ang="0">
                  <a:pos x="T6" y="T7"/>
                </a:cxn>
                <a:cxn ang="0">
                  <a:pos x="T8" y="T9"/>
                </a:cxn>
              </a:cxnLst>
              <a:rect l="0" t="0" r="r" b="b"/>
              <a:pathLst>
                <a:path w="888" h="555">
                  <a:moveTo>
                    <a:pt x="0" y="0"/>
                  </a:moveTo>
                  <a:lnTo>
                    <a:pt x="245" y="555"/>
                  </a:lnTo>
                  <a:lnTo>
                    <a:pt x="888" y="555"/>
                  </a:lnTo>
                  <a:lnTo>
                    <a:pt x="336" y="0"/>
                  </a:lnTo>
                  <a:lnTo>
                    <a:pt x="0" y="0"/>
                  </a:lnTo>
                  <a:close/>
                </a:path>
              </a:pathLst>
            </a:custGeom>
            <a:solidFill>
              <a:schemeClr val="accent4">
                <a:lumMod val="60000"/>
                <a:lumOff val="40000"/>
              </a:schemeClr>
            </a:solidFill>
            <a:ln>
              <a:noFill/>
            </a:ln>
            <a:extLst/>
          </p:spPr>
          <p:txBody>
            <a:bodyPr lIns="51435" tIns="25718" rIns="51435" bIns="25718"/>
            <a:lstStyle/>
            <a:p>
              <a:pPr>
                <a:defRPr/>
              </a:pPr>
              <a:endParaRPr lang="zh-CN" altLang="en-US" sz="1350" kern="0">
                <a:solidFill>
                  <a:prstClr val="black"/>
                </a:solidFill>
              </a:endParaRPr>
            </a:p>
          </p:txBody>
        </p:sp>
        <p:sp>
          <p:nvSpPr>
            <p:cNvPr id="30" name="MH_Other_2"/>
            <p:cNvSpPr>
              <a:spLocks/>
            </p:cNvSpPr>
            <p:nvPr>
              <p:custDataLst>
                <p:tags r:id="rId2"/>
              </p:custDataLst>
            </p:nvPr>
          </p:nvSpPr>
          <p:spPr bwMode="auto">
            <a:xfrm>
              <a:off x="3378994" y="2988469"/>
              <a:ext cx="1135856" cy="707231"/>
            </a:xfrm>
            <a:custGeom>
              <a:avLst/>
              <a:gdLst>
                <a:gd name="T0" fmla="*/ 0 w 888"/>
                <a:gd name="T1" fmla="*/ 552 h 552"/>
                <a:gd name="T2" fmla="*/ 245 w 888"/>
                <a:gd name="T3" fmla="*/ 0 h 552"/>
                <a:gd name="T4" fmla="*/ 888 w 888"/>
                <a:gd name="T5" fmla="*/ 0 h 552"/>
                <a:gd name="T6" fmla="*/ 336 w 888"/>
                <a:gd name="T7" fmla="*/ 552 h 552"/>
                <a:gd name="T8" fmla="*/ 0 w 888"/>
                <a:gd name="T9" fmla="*/ 552 h 552"/>
              </a:gdLst>
              <a:ahLst/>
              <a:cxnLst>
                <a:cxn ang="0">
                  <a:pos x="T0" y="T1"/>
                </a:cxn>
                <a:cxn ang="0">
                  <a:pos x="T2" y="T3"/>
                </a:cxn>
                <a:cxn ang="0">
                  <a:pos x="T4" y="T5"/>
                </a:cxn>
                <a:cxn ang="0">
                  <a:pos x="T6" y="T7"/>
                </a:cxn>
                <a:cxn ang="0">
                  <a:pos x="T8" y="T9"/>
                </a:cxn>
              </a:cxnLst>
              <a:rect l="0" t="0" r="r" b="b"/>
              <a:pathLst>
                <a:path w="888" h="552">
                  <a:moveTo>
                    <a:pt x="0" y="552"/>
                  </a:moveTo>
                  <a:lnTo>
                    <a:pt x="245" y="0"/>
                  </a:lnTo>
                  <a:lnTo>
                    <a:pt x="888" y="0"/>
                  </a:lnTo>
                  <a:lnTo>
                    <a:pt x="336" y="552"/>
                  </a:lnTo>
                  <a:lnTo>
                    <a:pt x="0" y="552"/>
                  </a:lnTo>
                  <a:close/>
                </a:path>
              </a:pathLst>
            </a:custGeom>
            <a:solidFill>
              <a:schemeClr val="accent4"/>
            </a:solidFill>
            <a:ln>
              <a:noFill/>
            </a:ln>
            <a:extLst/>
          </p:spPr>
          <p:txBody>
            <a:bodyPr lIns="51435" tIns="25718" rIns="51435" bIns="25718"/>
            <a:lstStyle/>
            <a:p>
              <a:pPr>
                <a:defRPr/>
              </a:pPr>
              <a:endParaRPr lang="zh-CN" altLang="en-US" sz="1350" kern="0">
                <a:solidFill>
                  <a:prstClr val="black"/>
                </a:solidFill>
              </a:endParaRPr>
            </a:p>
          </p:txBody>
        </p:sp>
        <p:sp>
          <p:nvSpPr>
            <p:cNvPr id="56" name="MH_Other_3"/>
            <p:cNvSpPr>
              <a:spLocks/>
            </p:cNvSpPr>
            <p:nvPr>
              <p:custDataLst>
                <p:tags r:id="rId3"/>
              </p:custDataLst>
            </p:nvPr>
          </p:nvSpPr>
          <p:spPr bwMode="auto">
            <a:xfrm>
              <a:off x="4557713" y="1783556"/>
              <a:ext cx="707231" cy="1139429"/>
            </a:xfrm>
            <a:custGeom>
              <a:avLst/>
              <a:gdLst>
                <a:gd name="T0" fmla="*/ 552 w 552"/>
                <a:gd name="T1" fmla="*/ 0 h 891"/>
                <a:gd name="T2" fmla="*/ 0 w 552"/>
                <a:gd name="T3" fmla="*/ 248 h 891"/>
                <a:gd name="T4" fmla="*/ 0 w 552"/>
                <a:gd name="T5" fmla="*/ 891 h 891"/>
                <a:gd name="T6" fmla="*/ 552 w 552"/>
                <a:gd name="T7" fmla="*/ 339 h 891"/>
                <a:gd name="T8" fmla="*/ 552 w 552"/>
                <a:gd name="T9" fmla="*/ 0 h 891"/>
              </a:gdLst>
              <a:ahLst/>
              <a:cxnLst>
                <a:cxn ang="0">
                  <a:pos x="T0" y="T1"/>
                </a:cxn>
                <a:cxn ang="0">
                  <a:pos x="T2" y="T3"/>
                </a:cxn>
                <a:cxn ang="0">
                  <a:pos x="T4" y="T5"/>
                </a:cxn>
                <a:cxn ang="0">
                  <a:pos x="T6" y="T7"/>
                </a:cxn>
                <a:cxn ang="0">
                  <a:pos x="T8" y="T9"/>
                </a:cxn>
              </a:cxnLst>
              <a:rect l="0" t="0" r="r" b="b"/>
              <a:pathLst>
                <a:path w="552" h="891">
                  <a:moveTo>
                    <a:pt x="552" y="0"/>
                  </a:moveTo>
                  <a:lnTo>
                    <a:pt x="0" y="248"/>
                  </a:lnTo>
                  <a:lnTo>
                    <a:pt x="0" y="891"/>
                  </a:lnTo>
                  <a:lnTo>
                    <a:pt x="552" y="339"/>
                  </a:lnTo>
                  <a:lnTo>
                    <a:pt x="552" y="0"/>
                  </a:lnTo>
                  <a:close/>
                </a:path>
              </a:pathLst>
            </a:custGeom>
            <a:solidFill>
              <a:schemeClr val="accent1"/>
            </a:solidFill>
            <a:ln>
              <a:noFill/>
            </a:ln>
          </p:spPr>
          <p:txBody>
            <a:bodyPr lIns="51435" tIns="25718" rIns="51435" bIns="25718"/>
            <a:lstStyle/>
            <a:p>
              <a:pPr>
                <a:defRPr/>
              </a:pPr>
              <a:endParaRPr lang="zh-CN" altLang="en-US" sz="1350" kern="0">
                <a:solidFill>
                  <a:prstClr val="black"/>
                </a:solidFill>
              </a:endParaRPr>
            </a:p>
          </p:txBody>
        </p:sp>
        <p:sp>
          <p:nvSpPr>
            <p:cNvPr id="57" name="MH_Other_4"/>
            <p:cNvSpPr>
              <a:spLocks/>
            </p:cNvSpPr>
            <p:nvPr>
              <p:custDataLst>
                <p:tags r:id="rId4"/>
              </p:custDataLst>
            </p:nvPr>
          </p:nvSpPr>
          <p:spPr bwMode="auto">
            <a:xfrm>
              <a:off x="3851673" y="1783556"/>
              <a:ext cx="706040" cy="1139429"/>
            </a:xfrm>
            <a:custGeom>
              <a:avLst/>
              <a:gdLst>
                <a:gd name="T0" fmla="*/ 0 w 552"/>
                <a:gd name="T1" fmla="*/ 0 h 891"/>
                <a:gd name="T2" fmla="*/ 552 w 552"/>
                <a:gd name="T3" fmla="*/ 248 h 891"/>
                <a:gd name="T4" fmla="*/ 552 w 552"/>
                <a:gd name="T5" fmla="*/ 891 h 891"/>
                <a:gd name="T6" fmla="*/ 0 w 552"/>
                <a:gd name="T7" fmla="*/ 339 h 891"/>
                <a:gd name="T8" fmla="*/ 0 w 552"/>
                <a:gd name="T9" fmla="*/ 0 h 891"/>
              </a:gdLst>
              <a:ahLst/>
              <a:cxnLst>
                <a:cxn ang="0">
                  <a:pos x="T0" y="T1"/>
                </a:cxn>
                <a:cxn ang="0">
                  <a:pos x="T2" y="T3"/>
                </a:cxn>
                <a:cxn ang="0">
                  <a:pos x="T4" y="T5"/>
                </a:cxn>
                <a:cxn ang="0">
                  <a:pos x="T6" y="T7"/>
                </a:cxn>
                <a:cxn ang="0">
                  <a:pos x="T8" y="T9"/>
                </a:cxn>
              </a:cxnLst>
              <a:rect l="0" t="0" r="r" b="b"/>
              <a:pathLst>
                <a:path w="552" h="891">
                  <a:moveTo>
                    <a:pt x="0" y="0"/>
                  </a:moveTo>
                  <a:lnTo>
                    <a:pt x="552" y="248"/>
                  </a:lnTo>
                  <a:lnTo>
                    <a:pt x="552" y="891"/>
                  </a:lnTo>
                  <a:lnTo>
                    <a:pt x="0" y="339"/>
                  </a:lnTo>
                  <a:lnTo>
                    <a:pt x="0" y="0"/>
                  </a:lnTo>
                  <a:close/>
                </a:path>
              </a:pathLst>
            </a:custGeom>
            <a:solidFill>
              <a:schemeClr val="accent1">
                <a:lumMod val="60000"/>
                <a:lumOff val="40000"/>
              </a:schemeClr>
            </a:solidFill>
            <a:ln>
              <a:noFill/>
            </a:ln>
          </p:spPr>
          <p:txBody>
            <a:bodyPr lIns="51435" tIns="25718" rIns="51435" bIns="25718"/>
            <a:lstStyle/>
            <a:p>
              <a:pPr>
                <a:defRPr/>
              </a:pPr>
              <a:endParaRPr lang="zh-CN" altLang="en-US" sz="1350" kern="0">
                <a:solidFill>
                  <a:prstClr val="black"/>
                </a:solidFill>
              </a:endParaRPr>
            </a:p>
          </p:txBody>
        </p:sp>
        <p:sp>
          <p:nvSpPr>
            <p:cNvPr id="58" name="MH_Other_5"/>
            <p:cNvSpPr>
              <a:spLocks/>
            </p:cNvSpPr>
            <p:nvPr>
              <p:custDataLst>
                <p:tags r:id="rId5"/>
              </p:custDataLst>
            </p:nvPr>
          </p:nvSpPr>
          <p:spPr bwMode="auto">
            <a:xfrm>
              <a:off x="4616053" y="2987279"/>
              <a:ext cx="1137047" cy="706040"/>
            </a:xfrm>
            <a:custGeom>
              <a:avLst/>
              <a:gdLst>
                <a:gd name="T0" fmla="*/ 888 w 888"/>
                <a:gd name="T1" fmla="*/ 552 h 552"/>
                <a:gd name="T2" fmla="*/ 643 w 888"/>
                <a:gd name="T3" fmla="*/ 0 h 552"/>
                <a:gd name="T4" fmla="*/ 0 w 888"/>
                <a:gd name="T5" fmla="*/ 0 h 552"/>
                <a:gd name="T6" fmla="*/ 552 w 888"/>
                <a:gd name="T7" fmla="*/ 552 h 552"/>
                <a:gd name="T8" fmla="*/ 888 w 888"/>
                <a:gd name="T9" fmla="*/ 552 h 552"/>
              </a:gdLst>
              <a:ahLst/>
              <a:cxnLst>
                <a:cxn ang="0">
                  <a:pos x="T0" y="T1"/>
                </a:cxn>
                <a:cxn ang="0">
                  <a:pos x="T2" y="T3"/>
                </a:cxn>
                <a:cxn ang="0">
                  <a:pos x="T4" y="T5"/>
                </a:cxn>
                <a:cxn ang="0">
                  <a:pos x="T6" y="T7"/>
                </a:cxn>
                <a:cxn ang="0">
                  <a:pos x="T8" y="T9"/>
                </a:cxn>
              </a:cxnLst>
              <a:rect l="0" t="0" r="r" b="b"/>
              <a:pathLst>
                <a:path w="888" h="552">
                  <a:moveTo>
                    <a:pt x="888" y="552"/>
                  </a:moveTo>
                  <a:lnTo>
                    <a:pt x="643" y="0"/>
                  </a:lnTo>
                  <a:lnTo>
                    <a:pt x="0" y="0"/>
                  </a:lnTo>
                  <a:lnTo>
                    <a:pt x="552" y="552"/>
                  </a:lnTo>
                  <a:lnTo>
                    <a:pt x="888" y="552"/>
                  </a:lnTo>
                  <a:close/>
                </a:path>
              </a:pathLst>
            </a:custGeom>
            <a:solidFill>
              <a:schemeClr val="accent2"/>
            </a:solidFill>
            <a:ln>
              <a:noFill/>
            </a:ln>
          </p:spPr>
          <p:txBody>
            <a:bodyPr lIns="51435" tIns="25718" rIns="51435" bIns="25718"/>
            <a:lstStyle/>
            <a:p>
              <a:pPr>
                <a:defRPr/>
              </a:pPr>
              <a:endParaRPr lang="zh-CN" altLang="en-US" sz="1350" kern="0">
                <a:solidFill>
                  <a:prstClr val="black"/>
                </a:solidFill>
              </a:endParaRPr>
            </a:p>
          </p:txBody>
        </p:sp>
        <p:sp>
          <p:nvSpPr>
            <p:cNvPr id="59" name="MH_Other_6"/>
            <p:cNvSpPr>
              <a:spLocks/>
            </p:cNvSpPr>
            <p:nvPr>
              <p:custDataLst>
                <p:tags r:id="rId6"/>
              </p:custDataLst>
            </p:nvPr>
          </p:nvSpPr>
          <p:spPr bwMode="auto">
            <a:xfrm>
              <a:off x="4616053" y="2278857"/>
              <a:ext cx="1137047" cy="708422"/>
            </a:xfrm>
            <a:custGeom>
              <a:avLst/>
              <a:gdLst>
                <a:gd name="T0" fmla="*/ 888 w 888"/>
                <a:gd name="T1" fmla="*/ 0 h 554"/>
                <a:gd name="T2" fmla="*/ 643 w 888"/>
                <a:gd name="T3" fmla="*/ 554 h 554"/>
                <a:gd name="T4" fmla="*/ 0 w 888"/>
                <a:gd name="T5" fmla="*/ 554 h 554"/>
                <a:gd name="T6" fmla="*/ 552 w 888"/>
                <a:gd name="T7" fmla="*/ 0 h 554"/>
                <a:gd name="T8" fmla="*/ 888 w 888"/>
                <a:gd name="T9" fmla="*/ 0 h 554"/>
              </a:gdLst>
              <a:ahLst/>
              <a:cxnLst>
                <a:cxn ang="0">
                  <a:pos x="T0" y="T1"/>
                </a:cxn>
                <a:cxn ang="0">
                  <a:pos x="T2" y="T3"/>
                </a:cxn>
                <a:cxn ang="0">
                  <a:pos x="T4" y="T5"/>
                </a:cxn>
                <a:cxn ang="0">
                  <a:pos x="T6" y="T7"/>
                </a:cxn>
                <a:cxn ang="0">
                  <a:pos x="T8" y="T9"/>
                </a:cxn>
              </a:cxnLst>
              <a:rect l="0" t="0" r="r" b="b"/>
              <a:pathLst>
                <a:path w="888" h="554">
                  <a:moveTo>
                    <a:pt x="888" y="0"/>
                  </a:moveTo>
                  <a:lnTo>
                    <a:pt x="643" y="554"/>
                  </a:lnTo>
                  <a:lnTo>
                    <a:pt x="0" y="554"/>
                  </a:lnTo>
                  <a:lnTo>
                    <a:pt x="552" y="0"/>
                  </a:lnTo>
                  <a:lnTo>
                    <a:pt x="888" y="0"/>
                  </a:lnTo>
                  <a:close/>
                </a:path>
              </a:pathLst>
            </a:custGeom>
            <a:solidFill>
              <a:schemeClr val="accent2">
                <a:lumMod val="60000"/>
                <a:lumOff val="40000"/>
              </a:schemeClr>
            </a:solidFill>
            <a:ln>
              <a:noFill/>
            </a:ln>
          </p:spPr>
          <p:txBody>
            <a:bodyPr lIns="51435" tIns="25718" rIns="51435" bIns="25718"/>
            <a:lstStyle/>
            <a:p>
              <a:pPr>
                <a:defRPr/>
              </a:pPr>
              <a:endParaRPr lang="zh-CN" altLang="en-US" sz="1350" kern="0">
                <a:solidFill>
                  <a:prstClr val="black"/>
                </a:solidFill>
              </a:endParaRPr>
            </a:p>
          </p:txBody>
        </p:sp>
        <p:sp>
          <p:nvSpPr>
            <p:cNvPr id="60" name="MH_Other_7"/>
            <p:cNvSpPr>
              <a:spLocks/>
            </p:cNvSpPr>
            <p:nvPr>
              <p:custDataLst>
                <p:tags r:id="rId7"/>
              </p:custDataLst>
            </p:nvPr>
          </p:nvSpPr>
          <p:spPr bwMode="auto">
            <a:xfrm>
              <a:off x="3860006" y="3050381"/>
              <a:ext cx="706041" cy="1139429"/>
            </a:xfrm>
            <a:custGeom>
              <a:avLst/>
              <a:gdLst>
                <a:gd name="T0" fmla="*/ 0 w 552"/>
                <a:gd name="T1" fmla="*/ 890 h 890"/>
                <a:gd name="T2" fmla="*/ 552 w 552"/>
                <a:gd name="T3" fmla="*/ 643 h 890"/>
                <a:gd name="T4" fmla="*/ 552 w 552"/>
                <a:gd name="T5" fmla="*/ 0 h 890"/>
                <a:gd name="T6" fmla="*/ 0 w 552"/>
                <a:gd name="T7" fmla="*/ 555 h 890"/>
                <a:gd name="T8" fmla="*/ 0 w 552"/>
                <a:gd name="T9" fmla="*/ 890 h 890"/>
              </a:gdLst>
              <a:ahLst/>
              <a:cxnLst>
                <a:cxn ang="0">
                  <a:pos x="T0" y="T1"/>
                </a:cxn>
                <a:cxn ang="0">
                  <a:pos x="T2" y="T3"/>
                </a:cxn>
                <a:cxn ang="0">
                  <a:pos x="T4" y="T5"/>
                </a:cxn>
                <a:cxn ang="0">
                  <a:pos x="T6" y="T7"/>
                </a:cxn>
                <a:cxn ang="0">
                  <a:pos x="T8" y="T9"/>
                </a:cxn>
              </a:cxnLst>
              <a:rect l="0" t="0" r="r" b="b"/>
              <a:pathLst>
                <a:path w="552" h="890">
                  <a:moveTo>
                    <a:pt x="0" y="890"/>
                  </a:moveTo>
                  <a:lnTo>
                    <a:pt x="552" y="643"/>
                  </a:lnTo>
                  <a:lnTo>
                    <a:pt x="552" y="0"/>
                  </a:lnTo>
                  <a:lnTo>
                    <a:pt x="0" y="555"/>
                  </a:lnTo>
                  <a:lnTo>
                    <a:pt x="0" y="890"/>
                  </a:lnTo>
                  <a:close/>
                </a:path>
              </a:pathLst>
            </a:custGeom>
            <a:solidFill>
              <a:schemeClr val="accent3">
                <a:lumMod val="60000"/>
                <a:lumOff val="40000"/>
              </a:schemeClr>
            </a:solidFill>
            <a:ln>
              <a:noFill/>
            </a:ln>
          </p:spPr>
          <p:txBody>
            <a:bodyPr lIns="51435" tIns="25718" rIns="51435" bIns="25718"/>
            <a:lstStyle/>
            <a:p>
              <a:pPr>
                <a:defRPr/>
              </a:pPr>
              <a:endParaRPr lang="zh-CN" altLang="en-US" sz="1350" kern="0">
                <a:solidFill>
                  <a:prstClr val="black"/>
                </a:solidFill>
              </a:endParaRPr>
            </a:p>
          </p:txBody>
        </p:sp>
        <p:sp>
          <p:nvSpPr>
            <p:cNvPr id="61" name="MH_Other_8"/>
            <p:cNvSpPr>
              <a:spLocks/>
            </p:cNvSpPr>
            <p:nvPr>
              <p:custDataLst>
                <p:tags r:id="rId8"/>
              </p:custDataLst>
            </p:nvPr>
          </p:nvSpPr>
          <p:spPr bwMode="auto">
            <a:xfrm>
              <a:off x="4566047" y="3050381"/>
              <a:ext cx="704850" cy="1139429"/>
            </a:xfrm>
            <a:custGeom>
              <a:avLst/>
              <a:gdLst>
                <a:gd name="T0" fmla="*/ 551 w 551"/>
                <a:gd name="T1" fmla="*/ 890 h 890"/>
                <a:gd name="T2" fmla="*/ 0 w 551"/>
                <a:gd name="T3" fmla="*/ 643 h 890"/>
                <a:gd name="T4" fmla="*/ 0 w 551"/>
                <a:gd name="T5" fmla="*/ 0 h 890"/>
                <a:gd name="T6" fmla="*/ 551 w 551"/>
                <a:gd name="T7" fmla="*/ 555 h 890"/>
                <a:gd name="T8" fmla="*/ 551 w 551"/>
                <a:gd name="T9" fmla="*/ 890 h 890"/>
              </a:gdLst>
              <a:ahLst/>
              <a:cxnLst>
                <a:cxn ang="0">
                  <a:pos x="T0" y="T1"/>
                </a:cxn>
                <a:cxn ang="0">
                  <a:pos x="T2" y="T3"/>
                </a:cxn>
                <a:cxn ang="0">
                  <a:pos x="T4" y="T5"/>
                </a:cxn>
                <a:cxn ang="0">
                  <a:pos x="T6" y="T7"/>
                </a:cxn>
                <a:cxn ang="0">
                  <a:pos x="T8" y="T9"/>
                </a:cxn>
              </a:cxnLst>
              <a:rect l="0" t="0" r="r" b="b"/>
              <a:pathLst>
                <a:path w="551" h="890">
                  <a:moveTo>
                    <a:pt x="551" y="890"/>
                  </a:moveTo>
                  <a:lnTo>
                    <a:pt x="0" y="643"/>
                  </a:lnTo>
                  <a:lnTo>
                    <a:pt x="0" y="0"/>
                  </a:lnTo>
                  <a:lnTo>
                    <a:pt x="551" y="555"/>
                  </a:lnTo>
                  <a:lnTo>
                    <a:pt x="551" y="890"/>
                  </a:lnTo>
                  <a:close/>
                </a:path>
              </a:pathLst>
            </a:custGeom>
            <a:solidFill>
              <a:schemeClr val="accent3"/>
            </a:solidFill>
            <a:ln>
              <a:noFill/>
            </a:ln>
          </p:spPr>
          <p:txBody>
            <a:bodyPr lIns="51435" tIns="25718" rIns="51435" bIns="25718"/>
            <a:lstStyle/>
            <a:p>
              <a:pPr>
                <a:defRPr/>
              </a:pPr>
              <a:endParaRPr lang="zh-CN" altLang="en-US" sz="1350" kern="0">
                <a:solidFill>
                  <a:prstClr val="black"/>
                </a:solidFill>
              </a:endParaRPr>
            </a:p>
          </p:txBody>
        </p:sp>
        <p:sp>
          <p:nvSpPr>
            <p:cNvPr id="62" name="MH_SubTitle_1"/>
            <p:cNvSpPr txBox="1">
              <a:spLocks noChangeArrowheads="1"/>
            </p:cNvSpPr>
            <p:nvPr>
              <p:custDataLst>
                <p:tags r:id="rId9"/>
              </p:custDataLst>
            </p:nvPr>
          </p:nvSpPr>
          <p:spPr bwMode="auto">
            <a:xfrm>
              <a:off x="3604184" y="1318712"/>
              <a:ext cx="1883569" cy="672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gn="ctr" eaLnBrk="1" hangingPunct="1">
                <a:lnSpc>
                  <a:spcPct val="120000"/>
                </a:lnSpc>
              </a:pPr>
              <a:r>
                <a:rPr lang="zh-CN" altLang="en-US" sz="2400" dirty="0" smtClean="0">
                  <a:solidFill>
                    <a:schemeClr val="tx1">
                      <a:lumMod val="85000"/>
                    </a:schemeClr>
                  </a:solidFill>
                  <a:latin typeface="微软雅黑" panose="020B0503020204020204" pitchFamily="34" charset="-122"/>
                </a:rPr>
                <a:t>内建函数</a:t>
              </a:r>
              <a:endParaRPr lang="zh-CN" altLang="en-US" sz="2400" dirty="0">
                <a:solidFill>
                  <a:schemeClr val="tx1">
                    <a:lumMod val="85000"/>
                  </a:schemeClr>
                </a:solidFill>
                <a:latin typeface="微软雅黑" panose="020B0503020204020204" pitchFamily="34" charset="-122"/>
              </a:endParaRPr>
            </a:p>
          </p:txBody>
        </p:sp>
        <p:sp>
          <p:nvSpPr>
            <p:cNvPr id="63" name="MH_Other_13"/>
            <p:cNvSpPr txBox="1">
              <a:spLocks noChangeArrowheads="1"/>
            </p:cNvSpPr>
            <p:nvPr>
              <p:custDataLst>
                <p:tags r:id="rId10"/>
              </p:custDataLst>
            </p:nvPr>
          </p:nvSpPr>
          <p:spPr bwMode="auto">
            <a:xfrm>
              <a:off x="4069557" y="2089057"/>
              <a:ext cx="476412"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r>
                <a:rPr lang="en-US" altLang="zh-CN" sz="2250" dirty="0">
                  <a:solidFill>
                    <a:schemeClr val="accent1"/>
                  </a:solidFill>
                  <a:latin typeface="+mn-lt"/>
                  <a:ea typeface="+mn-ea"/>
                </a:rPr>
                <a:t>01</a:t>
              </a:r>
              <a:endParaRPr lang="zh-CN" altLang="en-US" sz="2250" dirty="0">
                <a:solidFill>
                  <a:schemeClr val="accent1"/>
                </a:solidFill>
                <a:latin typeface="+mn-lt"/>
                <a:ea typeface="+mn-ea"/>
              </a:endParaRPr>
            </a:p>
          </p:txBody>
        </p:sp>
        <p:sp>
          <p:nvSpPr>
            <p:cNvPr id="64" name="MH_SubTitle_3"/>
            <p:cNvSpPr txBox="1">
              <a:spLocks noChangeArrowheads="1"/>
            </p:cNvSpPr>
            <p:nvPr>
              <p:custDataLst>
                <p:tags r:id="rId11"/>
              </p:custDataLst>
            </p:nvPr>
          </p:nvSpPr>
          <p:spPr bwMode="auto">
            <a:xfrm>
              <a:off x="3604184" y="3989904"/>
              <a:ext cx="1883569" cy="620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gn="ctr" eaLnBrk="1" hangingPunct="1">
                <a:lnSpc>
                  <a:spcPct val="120000"/>
                </a:lnSpc>
              </a:pPr>
              <a:r>
                <a:rPr lang="zh-CN" altLang="en-US" sz="2400" dirty="0" smtClean="0">
                  <a:solidFill>
                    <a:schemeClr val="tx1">
                      <a:lumMod val="85000"/>
                    </a:schemeClr>
                  </a:solidFill>
                  <a:latin typeface="微软雅黑" panose="020B0503020204020204" pitchFamily="34" charset="-122"/>
                </a:rPr>
                <a:t>第三方库</a:t>
              </a:r>
              <a:endParaRPr lang="zh-CN" altLang="en-US" sz="2400" dirty="0">
                <a:solidFill>
                  <a:schemeClr val="tx1">
                    <a:lumMod val="85000"/>
                  </a:schemeClr>
                </a:solidFill>
                <a:latin typeface="微软雅黑" panose="020B0503020204020204" pitchFamily="34" charset="-122"/>
              </a:endParaRPr>
            </a:p>
          </p:txBody>
        </p:sp>
        <p:sp>
          <p:nvSpPr>
            <p:cNvPr id="65" name="MH_Other_14"/>
            <p:cNvSpPr txBox="1">
              <a:spLocks noChangeArrowheads="1"/>
            </p:cNvSpPr>
            <p:nvPr>
              <p:custDataLst>
                <p:tags r:id="rId12"/>
              </p:custDataLst>
            </p:nvPr>
          </p:nvSpPr>
          <p:spPr bwMode="auto">
            <a:xfrm>
              <a:off x="4096540" y="3372990"/>
              <a:ext cx="476412"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r>
                <a:rPr lang="en-US" altLang="zh-CN" sz="2250" dirty="0">
                  <a:solidFill>
                    <a:schemeClr val="accent3"/>
                  </a:solidFill>
                  <a:latin typeface="+mn-lt"/>
                  <a:ea typeface="+mn-ea"/>
                </a:rPr>
                <a:t>03</a:t>
              </a:r>
              <a:endParaRPr lang="zh-CN" altLang="en-US" sz="2250" dirty="0">
                <a:solidFill>
                  <a:schemeClr val="accent3"/>
                </a:solidFill>
                <a:latin typeface="+mn-lt"/>
                <a:ea typeface="+mn-ea"/>
              </a:endParaRPr>
            </a:p>
          </p:txBody>
        </p:sp>
        <p:sp>
          <p:nvSpPr>
            <p:cNvPr id="66" name="MH_SubTitle_2"/>
            <p:cNvSpPr txBox="1">
              <a:spLocks noChangeArrowheads="1"/>
            </p:cNvSpPr>
            <p:nvPr>
              <p:custDataLst>
                <p:tags r:id="rId13"/>
              </p:custDataLst>
            </p:nvPr>
          </p:nvSpPr>
          <p:spPr bwMode="auto">
            <a:xfrm>
              <a:off x="5322094" y="2543846"/>
              <a:ext cx="1953136" cy="872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gn="ctr" eaLnBrk="1" hangingPunct="1">
                <a:lnSpc>
                  <a:spcPct val="120000"/>
                </a:lnSpc>
              </a:pPr>
              <a:r>
                <a:rPr lang="zh-CN" altLang="en-US" sz="2400" dirty="0" smtClean="0">
                  <a:solidFill>
                    <a:schemeClr val="tx1">
                      <a:lumMod val="85000"/>
                    </a:schemeClr>
                  </a:solidFill>
                  <a:latin typeface="微软雅黑" panose="020B0503020204020204" pitchFamily="34" charset="-122"/>
                </a:rPr>
                <a:t>标准库函数</a:t>
              </a:r>
              <a:endParaRPr lang="zh-CN" altLang="en-US" sz="2400" dirty="0">
                <a:solidFill>
                  <a:schemeClr val="tx1">
                    <a:lumMod val="85000"/>
                  </a:schemeClr>
                </a:solidFill>
                <a:latin typeface="微软雅黑" panose="020B0503020204020204" pitchFamily="34" charset="-122"/>
              </a:endParaRPr>
            </a:p>
          </p:txBody>
        </p:sp>
        <p:sp>
          <p:nvSpPr>
            <p:cNvPr id="67" name="MH_Other_15"/>
            <p:cNvSpPr txBox="1">
              <a:spLocks noChangeArrowheads="1"/>
            </p:cNvSpPr>
            <p:nvPr>
              <p:custDataLst>
                <p:tags r:id="rId14"/>
              </p:custDataLst>
            </p:nvPr>
          </p:nvSpPr>
          <p:spPr bwMode="auto">
            <a:xfrm>
              <a:off x="4982684" y="2520338"/>
              <a:ext cx="476412"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r>
                <a:rPr lang="en-US" altLang="zh-CN" sz="2250" dirty="0">
                  <a:solidFill>
                    <a:schemeClr val="accent2"/>
                  </a:solidFill>
                  <a:latin typeface="+mn-lt"/>
                  <a:ea typeface="+mn-ea"/>
                </a:rPr>
                <a:t>02</a:t>
              </a:r>
              <a:endParaRPr lang="zh-CN" altLang="en-US" sz="2250" dirty="0">
                <a:solidFill>
                  <a:schemeClr val="accent2"/>
                </a:solidFill>
                <a:latin typeface="+mn-lt"/>
                <a:ea typeface="+mn-ea"/>
              </a:endParaRPr>
            </a:p>
          </p:txBody>
        </p:sp>
        <p:sp>
          <p:nvSpPr>
            <p:cNvPr id="68" name="MH_SubTitle_4"/>
            <p:cNvSpPr txBox="1">
              <a:spLocks noChangeArrowheads="1"/>
            </p:cNvSpPr>
            <p:nvPr>
              <p:custDataLst>
                <p:tags r:id="rId15"/>
              </p:custDataLst>
            </p:nvPr>
          </p:nvSpPr>
          <p:spPr bwMode="auto">
            <a:xfrm>
              <a:off x="1330027" y="2574352"/>
              <a:ext cx="2356148" cy="872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gn="ctr" eaLnBrk="1" hangingPunct="1">
                <a:lnSpc>
                  <a:spcPct val="120000"/>
                </a:lnSpc>
              </a:pPr>
              <a:r>
                <a:rPr lang="zh-CN" altLang="en-US" sz="2400" dirty="0" smtClean="0">
                  <a:solidFill>
                    <a:schemeClr val="tx1">
                      <a:lumMod val="85000"/>
                    </a:schemeClr>
                  </a:solidFill>
                  <a:latin typeface="微软雅黑" panose="020B0503020204020204" pitchFamily="34" charset="-122"/>
                </a:rPr>
                <a:t>用户自定义函数</a:t>
              </a:r>
              <a:endParaRPr lang="zh-CN" altLang="en-US" sz="2400" dirty="0">
                <a:solidFill>
                  <a:schemeClr val="tx1">
                    <a:lumMod val="85000"/>
                  </a:schemeClr>
                </a:solidFill>
                <a:latin typeface="微软雅黑" panose="020B0503020204020204" pitchFamily="34" charset="-122"/>
              </a:endParaRPr>
            </a:p>
          </p:txBody>
        </p:sp>
        <p:sp>
          <p:nvSpPr>
            <p:cNvPr id="69" name="MH_Other_16"/>
            <p:cNvSpPr txBox="1">
              <a:spLocks noChangeArrowheads="1"/>
            </p:cNvSpPr>
            <p:nvPr>
              <p:custDataLst>
                <p:tags r:id="rId16"/>
              </p:custDataLst>
            </p:nvPr>
          </p:nvSpPr>
          <p:spPr bwMode="auto">
            <a:xfrm>
              <a:off x="3686175" y="2527639"/>
              <a:ext cx="476412"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r>
                <a:rPr lang="en-US" altLang="zh-CN" sz="2250" dirty="0">
                  <a:solidFill>
                    <a:schemeClr val="accent4"/>
                  </a:solidFill>
                  <a:latin typeface="+mn-lt"/>
                  <a:ea typeface="+mn-ea"/>
                </a:rPr>
                <a:t>04</a:t>
              </a:r>
              <a:endParaRPr lang="zh-CN" altLang="en-US" sz="2250" dirty="0">
                <a:solidFill>
                  <a:schemeClr val="accent4"/>
                </a:solidFill>
                <a:latin typeface="+mn-lt"/>
                <a:ea typeface="+mn-ea"/>
              </a:endParaRPr>
            </a:p>
          </p:txBody>
        </p:sp>
      </p:grpSp>
    </p:spTree>
    <p:extLst>
      <p:ext uri="{BB962C8B-B14F-4D97-AF65-F5344CB8AC3E}">
        <p14:creationId xmlns:p14="http://schemas.microsoft.com/office/powerpoint/2010/main" val="1844945746"/>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变量的作用域</a:t>
            </a:r>
            <a:endParaRPr lang="zh-CN" altLang="en-US" dirty="0"/>
          </a:p>
        </p:txBody>
      </p:sp>
      <p:sp>
        <p:nvSpPr>
          <p:cNvPr id="5" name="TextBox 4"/>
          <p:cNvSpPr txBox="1"/>
          <p:nvPr/>
        </p:nvSpPr>
        <p:spPr>
          <a:xfrm>
            <a:off x="0" y="2643758"/>
            <a:ext cx="1494806" cy="861774"/>
          </a:xfrm>
          <a:prstGeom prst="rect">
            <a:avLst/>
          </a:prstGeom>
          <a:noFill/>
        </p:spPr>
        <p:txBody>
          <a:bodyPr wrap="square" rtlCol="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en-US" altLang="zh-CN" sz="5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6.5</a:t>
            </a:r>
            <a:endParaRPr lang="zh-CN" altLang="en-US" sz="5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4" name="灯片编号占位符 3"/>
          <p:cNvSpPr>
            <a:spLocks noGrp="1"/>
          </p:cNvSpPr>
          <p:nvPr>
            <p:ph type="sldNum" sz="quarter" idx="4"/>
          </p:nvPr>
        </p:nvSpPr>
        <p:spPr>
          <a:xfrm>
            <a:off x="8028384" y="357504"/>
            <a:ext cx="360000" cy="432048"/>
          </a:xfrm>
        </p:spPr>
        <p:txBody>
          <a:bodyPr/>
          <a:lstStyle/>
          <a:p>
            <a:fld id="{D18B1CCC-5B4E-41DC-9FD8-30B8F0069F97}" type="slidenum">
              <a:rPr lang="zh-CN" altLang="en-US" smtClean="0"/>
              <a:pPr/>
              <a:t>70</a:t>
            </a:fld>
            <a:endParaRPr lang="zh-CN" altLang="en-US" dirty="0"/>
          </a:p>
        </p:txBody>
      </p:sp>
    </p:spTree>
    <p:extLst>
      <p:ext uri="{BB962C8B-B14F-4D97-AF65-F5344CB8AC3E}">
        <p14:creationId xmlns:p14="http://schemas.microsoft.com/office/powerpoint/2010/main" val="3468582220"/>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变量作用域</a:t>
            </a:r>
            <a:endParaRPr lang="zh-CN" altLang="en-US" dirty="0"/>
          </a:p>
        </p:txBody>
      </p:sp>
      <p:sp>
        <p:nvSpPr>
          <p:cNvPr id="5" name="内容占位符 4"/>
          <p:cNvSpPr>
            <a:spLocks noGrp="1"/>
          </p:cNvSpPr>
          <p:nvPr>
            <p:ph idx="1"/>
          </p:nvPr>
        </p:nvSpPr>
        <p:spPr>
          <a:xfrm>
            <a:off x="461397" y="987574"/>
            <a:ext cx="5118715" cy="3495836"/>
          </a:xfrm>
        </p:spPr>
        <p:txBody>
          <a:bodyPr/>
          <a:lstStyle/>
          <a:p>
            <a:r>
              <a:rPr lang="zh-CN" altLang="zh-CN" dirty="0"/>
              <a:t>每个变量都有自己的</a:t>
            </a:r>
            <a:r>
              <a:rPr lang="zh-CN" altLang="zh-CN" dirty="0" smtClean="0"/>
              <a:t>作用域，</a:t>
            </a:r>
            <a:r>
              <a:rPr lang="zh-CN" altLang="zh-CN" dirty="0"/>
              <a:t>也就是在某个代码段内使用该变量是合法的，在此代码段外使用该变量则是非法的。除了作为全局作用域的变量外，每次函数调用都会创建一个新的作用域。</a:t>
            </a:r>
            <a:endParaRPr lang="zh-CN" altLang="en-US" dirty="0"/>
          </a:p>
        </p:txBody>
      </p:sp>
      <p:sp>
        <p:nvSpPr>
          <p:cNvPr id="3" name="灯片编号占位符 2"/>
          <p:cNvSpPr>
            <a:spLocks noGrp="1"/>
          </p:cNvSpPr>
          <p:nvPr>
            <p:ph type="sldNum" sz="quarter" idx="4"/>
          </p:nvPr>
        </p:nvSpPr>
        <p:spPr/>
        <p:txBody>
          <a:bodyPr/>
          <a:lstStyle/>
          <a:p>
            <a:fld id="{D18B1CCC-5B4E-41DC-9FD8-30B8F0069F97}" type="slidenum">
              <a:rPr lang="zh-CN" altLang="en-US" smtClean="0"/>
              <a:pPr/>
              <a:t>71</a:t>
            </a:fld>
            <a:endParaRPr lang="zh-CN" altLang="en-US" dirty="0"/>
          </a:p>
        </p:txBody>
      </p:sp>
      <p:pic>
        <p:nvPicPr>
          <p:cNvPr id="3074" name="Picture 2" descr="variable scope python 的图像结果"/>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00192" y="1779662"/>
            <a:ext cx="2202513" cy="18996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68840092"/>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dirty="0" smtClean="0"/>
              <a:t>变量作用域</a:t>
            </a:r>
            <a:endParaRPr lang="zh-CN" altLang="en-US" dirty="0"/>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72</a:t>
            </a:fld>
            <a:endParaRPr lang="zh-CN" altLang="en-US" dirty="0"/>
          </a:p>
        </p:txBody>
      </p:sp>
      <p:grpSp>
        <p:nvGrpSpPr>
          <p:cNvPr id="6" name="组合 5"/>
          <p:cNvGrpSpPr/>
          <p:nvPr/>
        </p:nvGrpSpPr>
        <p:grpSpPr>
          <a:xfrm>
            <a:off x="1331640" y="1347614"/>
            <a:ext cx="5904656" cy="2943447"/>
            <a:chOff x="-1976049" y="730979"/>
            <a:chExt cx="6496764" cy="2007398"/>
          </a:xfrm>
        </p:grpSpPr>
        <p:sp>
          <p:nvSpPr>
            <p:cNvPr id="7" name="任意多边形 6"/>
            <p:cNvSpPr/>
            <p:nvPr/>
          </p:nvSpPr>
          <p:spPr>
            <a:xfrm>
              <a:off x="-1976049" y="730979"/>
              <a:ext cx="6496764" cy="2007398"/>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altLang="zh-CN" sz="2400" dirty="0"/>
            </a:p>
            <a:p>
              <a:r>
                <a:rPr lang="en-US" altLang="zh-CN" sz="2400" dirty="0"/>
                <a:t>&gt;&gt;&gt; </a:t>
              </a:r>
              <a:r>
                <a:rPr lang="en-US" altLang="zh-CN" sz="2400" dirty="0" err="1">
                  <a:solidFill>
                    <a:schemeClr val="accent6"/>
                  </a:solidFill>
                </a:rPr>
                <a:t>def</a:t>
              </a:r>
              <a:r>
                <a:rPr lang="en-US" altLang="zh-CN" sz="2400" dirty="0"/>
                <a:t> </a:t>
              </a:r>
              <a:r>
                <a:rPr lang="en-US" altLang="zh-CN" sz="2400" dirty="0">
                  <a:solidFill>
                    <a:srgbClr val="0070C0"/>
                  </a:solidFill>
                </a:rPr>
                <a:t>f</a:t>
              </a:r>
              <a:r>
                <a:rPr lang="en-US" altLang="zh-CN" sz="2400" dirty="0"/>
                <a:t>(): x = </a:t>
              </a:r>
              <a:r>
                <a:rPr lang="en-US" altLang="zh-CN" sz="2400" dirty="0" smtClean="0"/>
                <a:t>5</a:t>
              </a:r>
              <a:endParaRPr lang="en-US" altLang="zh-CN" sz="2400" dirty="0"/>
            </a:p>
            <a:p>
              <a:r>
                <a:rPr lang="en-US" altLang="zh-CN" sz="2400" dirty="0"/>
                <a:t>&gt;&gt;&gt; f()</a:t>
              </a:r>
            </a:p>
            <a:p>
              <a:r>
                <a:rPr lang="en-US" altLang="zh-CN" sz="2400" dirty="0"/>
                <a:t>&gt;&gt;&gt; </a:t>
              </a:r>
              <a:r>
                <a:rPr lang="en-US" altLang="zh-CN" sz="2400" dirty="0">
                  <a:solidFill>
                    <a:srgbClr val="7030A0"/>
                  </a:solidFill>
                </a:rPr>
                <a:t>print</a:t>
              </a:r>
              <a:r>
                <a:rPr lang="en-US" altLang="zh-CN" sz="2400" dirty="0"/>
                <a:t>(x)</a:t>
              </a:r>
            </a:p>
            <a:p>
              <a:r>
                <a:rPr lang="en-US" altLang="zh-CN" sz="2400" dirty="0" err="1">
                  <a:solidFill>
                    <a:srgbClr val="C00000"/>
                  </a:solidFill>
                </a:rPr>
                <a:t>Traceback</a:t>
              </a:r>
              <a:r>
                <a:rPr lang="en-US" altLang="zh-CN" sz="2400" dirty="0">
                  <a:solidFill>
                    <a:srgbClr val="C00000"/>
                  </a:solidFill>
                </a:rPr>
                <a:t> (most recent call last):</a:t>
              </a:r>
            </a:p>
            <a:p>
              <a:r>
                <a:rPr lang="en-US" altLang="zh-CN" sz="2400" dirty="0">
                  <a:solidFill>
                    <a:srgbClr val="C00000"/>
                  </a:solidFill>
                </a:rPr>
                <a:t>  File "&lt;pyshell#17&gt;", line 1, in &lt;module&gt;</a:t>
              </a:r>
            </a:p>
            <a:p>
              <a:r>
                <a:rPr lang="en-US" altLang="zh-CN" sz="2400" dirty="0">
                  <a:solidFill>
                    <a:srgbClr val="C00000"/>
                  </a:solidFill>
                </a:rPr>
                <a:t>    print(x)</a:t>
              </a:r>
            </a:p>
            <a:p>
              <a:r>
                <a:rPr lang="en-US" altLang="zh-CN" sz="2400" dirty="0" err="1">
                  <a:solidFill>
                    <a:srgbClr val="C00000"/>
                  </a:solidFill>
                </a:rPr>
                <a:t>NameError</a:t>
              </a:r>
              <a:r>
                <a:rPr lang="en-US" altLang="zh-CN" sz="2400" dirty="0">
                  <a:solidFill>
                    <a:srgbClr val="C00000"/>
                  </a:solidFill>
                </a:rPr>
                <a:t>: name 'x' is not defined</a:t>
              </a:r>
              <a:endParaRPr lang="zh-CN" altLang="zh-CN" sz="2400" dirty="0">
                <a:solidFill>
                  <a:srgbClr val="C00000"/>
                </a:solidFill>
              </a:endParaRPr>
            </a:p>
          </p:txBody>
        </p:sp>
        <p:sp>
          <p:nvSpPr>
            <p:cNvPr id="8" name="椭圆形标注 7"/>
            <p:cNvSpPr/>
            <p:nvPr/>
          </p:nvSpPr>
          <p:spPr>
            <a:xfrm>
              <a:off x="-1823216" y="730979"/>
              <a:ext cx="797913" cy="196435"/>
            </a:xfrm>
            <a:prstGeom prst="wedgeEllipseCallout">
              <a:avLst/>
            </a:prstGeom>
            <a:ln w="19050"/>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b="1" dirty="0">
                  <a:solidFill>
                    <a:schemeClr val="accent6"/>
                  </a:solidFill>
                </a:rPr>
                <a:t>S</a:t>
              </a:r>
              <a:r>
                <a:rPr lang="en-US" altLang="zh-CN" sz="600" dirty="0">
                  <a:solidFill>
                    <a:schemeClr val="accent6"/>
                  </a:solidFill>
                </a:rPr>
                <a:t>ource</a:t>
              </a:r>
              <a:endParaRPr lang="zh-CN" altLang="en-US" sz="600" dirty="0">
                <a:solidFill>
                  <a:schemeClr val="accent6"/>
                </a:solidFill>
              </a:endParaRPr>
            </a:p>
          </p:txBody>
        </p:sp>
      </p:grpSp>
    </p:spTree>
    <p:extLst>
      <p:ext uri="{BB962C8B-B14F-4D97-AF65-F5344CB8AC3E}">
        <p14:creationId xmlns:p14="http://schemas.microsoft.com/office/powerpoint/2010/main" val="3646586616"/>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对不同作用域同名变量的处理</a:t>
            </a:r>
            <a:endParaRPr lang="zh-CN" altLang="en-US" dirty="0"/>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73</a:t>
            </a:fld>
            <a:endParaRPr lang="zh-CN" altLang="en-US" dirty="0"/>
          </a:p>
        </p:txBody>
      </p:sp>
      <p:grpSp>
        <p:nvGrpSpPr>
          <p:cNvPr id="5" name="组合 4"/>
          <p:cNvGrpSpPr/>
          <p:nvPr/>
        </p:nvGrpSpPr>
        <p:grpSpPr>
          <a:xfrm>
            <a:off x="1691680" y="1563638"/>
            <a:ext cx="2401080" cy="2295375"/>
            <a:chOff x="-1976049" y="730979"/>
            <a:chExt cx="2233321" cy="1565420"/>
          </a:xfrm>
        </p:grpSpPr>
        <p:sp>
          <p:nvSpPr>
            <p:cNvPr id="6" name="任意多边形 5"/>
            <p:cNvSpPr/>
            <p:nvPr/>
          </p:nvSpPr>
          <p:spPr>
            <a:xfrm>
              <a:off x="-1976049" y="730979"/>
              <a:ext cx="2233321" cy="1565420"/>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altLang="zh-CN" sz="2400" dirty="0"/>
            </a:p>
            <a:p>
              <a:r>
                <a:rPr lang="en-US" altLang="zh-CN" sz="2400" dirty="0"/>
                <a:t>&gt;&gt;&gt; </a:t>
              </a:r>
              <a:r>
                <a:rPr lang="en-US" altLang="zh-CN" sz="2400" dirty="0" err="1">
                  <a:solidFill>
                    <a:schemeClr val="accent6"/>
                  </a:solidFill>
                </a:rPr>
                <a:t>def</a:t>
              </a:r>
              <a:r>
                <a:rPr lang="en-US" altLang="zh-CN" sz="2400" dirty="0"/>
                <a:t> </a:t>
              </a:r>
              <a:r>
                <a:rPr lang="en-US" altLang="zh-CN" sz="2400" dirty="0">
                  <a:solidFill>
                    <a:srgbClr val="0070C0"/>
                  </a:solidFill>
                </a:rPr>
                <a:t>f</a:t>
              </a:r>
              <a:r>
                <a:rPr lang="en-US" altLang="zh-CN" sz="2400" dirty="0"/>
                <a:t>(): x = </a:t>
              </a:r>
              <a:r>
                <a:rPr lang="en-US" altLang="zh-CN" sz="2400" dirty="0" smtClean="0"/>
                <a:t>5</a:t>
              </a:r>
              <a:endParaRPr lang="en-US" altLang="zh-CN" sz="2400" dirty="0"/>
            </a:p>
            <a:p>
              <a:r>
                <a:rPr lang="en-US" altLang="zh-CN" sz="2400" dirty="0"/>
                <a:t>&gt;&gt;&gt; x = 3</a:t>
              </a:r>
            </a:p>
            <a:p>
              <a:r>
                <a:rPr lang="en-US" altLang="zh-CN" sz="2400" dirty="0"/>
                <a:t>&gt;&gt;&gt; f()</a:t>
              </a:r>
            </a:p>
            <a:p>
              <a:r>
                <a:rPr lang="en-US" altLang="zh-CN" sz="2400" dirty="0"/>
                <a:t>&gt;&gt;&gt; </a:t>
              </a:r>
              <a:r>
                <a:rPr lang="en-US" altLang="zh-CN" sz="2400" dirty="0">
                  <a:solidFill>
                    <a:srgbClr val="7030A0"/>
                  </a:solidFill>
                </a:rPr>
                <a:t>print</a:t>
              </a:r>
              <a:r>
                <a:rPr lang="en-US" altLang="zh-CN" sz="2400" dirty="0"/>
                <a:t>(x)</a:t>
              </a:r>
            </a:p>
            <a:p>
              <a:r>
                <a:rPr lang="en-US" altLang="zh-CN" sz="2400" dirty="0">
                  <a:solidFill>
                    <a:srgbClr val="0070C0"/>
                  </a:solidFill>
                </a:rPr>
                <a:t>3</a:t>
              </a:r>
            </a:p>
          </p:txBody>
        </p:sp>
        <p:sp>
          <p:nvSpPr>
            <p:cNvPr id="7" name="椭圆形标注 6"/>
            <p:cNvSpPr/>
            <p:nvPr/>
          </p:nvSpPr>
          <p:spPr>
            <a:xfrm>
              <a:off x="-1823216" y="730979"/>
              <a:ext cx="719999" cy="190379"/>
            </a:xfrm>
            <a:prstGeom prst="wedgeEllipseCallout">
              <a:avLst/>
            </a:prstGeom>
            <a:ln w="19050"/>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b="1" dirty="0">
                  <a:solidFill>
                    <a:schemeClr val="accent6"/>
                  </a:solidFill>
                </a:rPr>
                <a:t>S</a:t>
              </a:r>
              <a:r>
                <a:rPr lang="en-US" altLang="zh-CN" sz="600" dirty="0">
                  <a:solidFill>
                    <a:schemeClr val="accent6"/>
                  </a:solidFill>
                </a:rPr>
                <a:t>ource</a:t>
              </a:r>
              <a:endParaRPr lang="zh-CN" altLang="en-US" sz="600" dirty="0">
                <a:solidFill>
                  <a:schemeClr val="accent6"/>
                </a:solidFill>
              </a:endParaRPr>
            </a:p>
          </p:txBody>
        </p:sp>
      </p:grpSp>
      <p:grpSp>
        <p:nvGrpSpPr>
          <p:cNvPr id="8" name="组合 7"/>
          <p:cNvGrpSpPr/>
          <p:nvPr/>
        </p:nvGrpSpPr>
        <p:grpSpPr>
          <a:xfrm>
            <a:off x="5076056" y="1563638"/>
            <a:ext cx="2401080" cy="2295375"/>
            <a:chOff x="-1976049" y="730979"/>
            <a:chExt cx="2233321" cy="1565420"/>
          </a:xfrm>
        </p:grpSpPr>
        <p:sp>
          <p:nvSpPr>
            <p:cNvPr id="9" name="任意多边形 8"/>
            <p:cNvSpPr/>
            <p:nvPr/>
          </p:nvSpPr>
          <p:spPr>
            <a:xfrm>
              <a:off x="-1976049" y="730979"/>
              <a:ext cx="2233321" cy="1565420"/>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altLang="zh-CN" sz="2400" dirty="0"/>
            </a:p>
            <a:p>
              <a:r>
                <a:rPr lang="en-US" altLang="zh-CN" sz="2400" dirty="0"/>
                <a:t>&gt;&gt;&gt; </a:t>
              </a:r>
              <a:r>
                <a:rPr lang="en-US" altLang="zh-CN" sz="2400" dirty="0" err="1">
                  <a:solidFill>
                    <a:schemeClr val="accent6"/>
                  </a:solidFill>
                </a:rPr>
                <a:t>def</a:t>
              </a:r>
              <a:r>
                <a:rPr lang="en-US" altLang="zh-CN" sz="2400" dirty="0"/>
                <a:t> </a:t>
              </a:r>
              <a:r>
                <a:rPr lang="en-US" altLang="zh-CN" sz="2400" dirty="0">
                  <a:solidFill>
                    <a:srgbClr val="0070C0"/>
                  </a:solidFill>
                </a:rPr>
                <a:t>f</a:t>
              </a:r>
              <a:r>
                <a:rPr lang="en-US" altLang="zh-CN" sz="2400" dirty="0"/>
                <a:t>(): </a:t>
              </a:r>
              <a:r>
                <a:rPr lang="en-US" altLang="zh-CN" sz="2400" dirty="0" smtClean="0"/>
                <a:t>y </a:t>
              </a:r>
              <a:r>
                <a:rPr lang="en-US" altLang="zh-CN" sz="2400" dirty="0"/>
                <a:t>= 5</a:t>
              </a:r>
            </a:p>
            <a:p>
              <a:r>
                <a:rPr lang="en-US" altLang="zh-CN" sz="2400" dirty="0"/>
                <a:t>&gt;&gt;&gt; x = 3</a:t>
              </a:r>
            </a:p>
            <a:p>
              <a:r>
                <a:rPr lang="en-US" altLang="zh-CN" sz="2400" dirty="0"/>
                <a:t>&gt;&gt;&gt; f()</a:t>
              </a:r>
            </a:p>
            <a:p>
              <a:r>
                <a:rPr lang="en-US" altLang="zh-CN" sz="2400" dirty="0"/>
                <a:t>&gt;&gt;&gt; </a:t>
              </a:r>
              <a:r>
                <a:rPr lang="en-US" altLang="zh-CN" sz="2400" dirty="0">
                  <a:solidFill>
                    <a:srgbClr val="7030A0"/>
                  </a:solidFill>
                </a:rPr>
                <a:t>print</a:t>
              </a:r>
              <a:r>
                <a:rPr lang="en-US" altLang="zh-CN" sz="2400" dirty="0"/>
                <a:t>(x)</a:t>
              </a:r>
            </a:p>
            <a:p>
              <a:r>
                <a:rPr lang="en-US" altLang="zh-CN" sz="2400" dirty="0">
                  <a:solidFill>
                    <a:srgbClr val="0070C0"/>
                  </a:solidFill>
                </a:rPr>
                <a:t>3</a:t>
              </a:r>
            </a:p>
          </p:txBody>
        </p:sp>
        <p:sp>
          <p:nvSpPr>
            <p:cNvPr id="10" name="椭圆形标注 9"/>
            <p:cNvSpPr/>
            <p:nvPr/>
          </p:nvSpPr>
          <p:spPr>
            <a:xfrm>
              <a:off x="-1823216" y="730979"/>
              <a:ext cx="719999" cy="190379"/>
            </a:xfrm>
            <a:prstGeom prst="wedgeEllipseCallout">
              <a:avLst/>
            </a:prstGeom>
            <a:ln w="19050"/>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b="1" dirty="0">
                  <a:solidFill>
                    <a:schemeClr val="accent6"/>
                  </a:solidFill>
                </a:rPr>
                <a:t>S</a:t>
              </a:r>
              <a:r>
                <a:rPr lang="en-US" altLang="zh-CN" sz="600" dirty="0">
                  <a:solidFill>
                    <a:schemeClr val="accent6"/>
                  </a:solidFill>
                </a:rPr>
                <a:t>ource</a:t>
              </a:r>
              <a:endParaRPr lang="zh-CN" altLang="en-US" sz="600" dirty="0">
                <a:solidFill>
                  <a:schemeClr val="accent6"/>
                </a:solidFill>
              </a:endParaRPr>
            </a:p>
          </p:txBody>
        </p:sp>
      </p:grpSp>
      <p:sp>
        <p:nvSpPr>
          <p:cNvPr id="3" name="右箭头 2"/>
          <p:cNvSpPr/>
          <p:nvPr/>
        </p:nvSpPr>
        <p:spPr>
          <a:xfrm>
            <a:off x="3995936" y="2643758"/>
            <a:ext cx="864096" cy="432048"/>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20610843"/>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函数</a:t>
            </a:r>
            <a:r>
              <a:rPr lang="zh-CN" altLang="zh-CN" dirty="0" smtClean="0"/>
              <a:t>内部使用</a:t>
            </a:r>
            <a:r>
              <a:rPr lang="zh-CN" altLang="zh-CN" dirty="0"/>
              <a:t>全局变量</a:t>
            </a:r>
            <a:endParaRPr lang="zh-CN" altLang="en-US" dirty="0"/>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74</a:t>
            </a:fld>
            <a:endParaRPr lang="zh-CN" altLang="en-US" dirty="0"/>
          </a:p>
        </p:txBody>
      </p:sp>
      <p:grpSp>
        <p:nvGrpSpPr>
          <p:cNvPr id="5" name="组合 4"/>
          <p:cNvGrpSpPr/>
          <p:nvPr/>
        </p:nvGrpSpPr>
        <p:grpSpPr>
          <a:xfrm>
            <a:off x="5292080" y="1563638"/>
            <a:ext cx="2808312" cy="2439391"/>
            <a:chOff x="-1976049" y="730979"/>
            <a:chExt cx="2233321" cy="1663637"/>
          </a:xfrm>
        </p:grpSpPr>
        <p:sp>
          <p:nvSpPr>
            <p:cNvPr id="6" name="任意多边形 5"/>
            <p:cNvSpPr/>
            <p:nvPr/>
          </p:nvSpPr>
          <p:spPr>
            <a:xfrm>
              <a:off x="-1976049" y="730979"/>
              <a:ext cx="2233321" cy="1663637"/>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altLang="zh-CN" sz="2400" dirty="0"/>
            </a:p>
            <a:p>
              <a:r>
                <a:rPr lang="en-US" altLang="zh-CN" sz="2400" dirty="0" smtClean="0"/>
                <a:t>&gt;&gt;&gt; </a:t>
              </a:r>
              <a:r>
                <a:rPr lang="en-US" altLang="zh-CN" sz="2400" dirty="0" err="1" smtClean="0">
                  <a:solidFill>
                    <a:schemeClr val="accent6"/>
                  </a:solidFill>
                </a:rPr>
                <a:t>def</a:t>
              </a:r>
              <a:r>
                <a:rPr lang="en-US" altLang="zh-CN" sz="2400" dirty="0" smtClean="0"/>
                <a:t> </a:t>
              </a:r>
              <a:r>
                <a:rPr lang="en-US" altLang="zh-CN" sz="2400" dirty="0" smtClean="0">
                  <a:solidFill>
                    <a:srgbClr val="0070C0"/>
                  </a:solidFill>
                </a:rPr>
                <a:t>f</a:t>
              </a:r>
              <a:r>
                <a:rPr lang="en-US" altLang="zh-CN" sz="2400" dirty="0" smtClean="0"/>
                <a:t>()</a:t>
              </a:r>
              <a:r>
                <a:rPr lang="es-ES" altLang="zh-CN" sz="2400" dirty="0" smtClean="0"/>
                <a:t>: </a:t>
              </a:r>
              <a:endParaRPr lang="es-ES" altLang="zh-CN" sz="2400" dirty="0"/>
            </a:p>
            <a:p>
              <a:r>
                <a:rPr lang="es-ES" altLang="zh-CN" sz="2400" dirty="0" smtClean="0"/>
                <a:t>                y </a:t>
              </a:r>
              <a:r>
                <a:rPr lang="es-ES" altLang="zh-CN" sz="2400" dirty="0"/>
                <a:t>= 5</a:t>
              </a:r>
            </a:p>
            <a:p>
              <a:r>
                <a:rPr lang="es-ES" altLang="zh-CN" sz="2400" dirty="0" smtClean="0"/>
                <a:t>                </a:t>
              </a:r>
              <a:r>
                <a:rPr lang="es-ES" altLang="zh-CN" sz="2400" dirty="0" smtClean="0">
                  <a:solidFill>
                    <a:srgbClr val="7030A0"/>
                  </a:solidFill>
                </a:rPr>
                <a:t>print</a:t>
              </a:r>
              <a:r>
                <a:rPr lang="es-ES" altLang="zh-CN" sz="2400" dirty="0" smtClean="0"/>
                <a:t>(x </a:t>
              </a:r>
              <a:r>
                <a:rPr lang="es-ES" altLang="zh-CN" sz="2400" dirty="0"/>
                <a:t>+ y)</a:t>
              </a:r>
            </a:p>
            <a:p>
              <a:r>
                <a:rPr lang="es-ES" altLang="zh-CN" sz="2400" dirty="0"/>
                <a:t>&gt;&gt;&gt; x = 3</a:t>
              </a:r>
            </a:p>
            <a:p>
              <a:r>
                <a:rPr lang="es-ES" altLang="zh-CN" sz="2400" dirty="0"/>
                <a:t>&gt;&gt;&gt; f()</a:t>
              </a:r>
            </a:p>
            <a:p>
              <a:r>
                <a:rPr lang="es-ES" altLang="zh-CN" sz="2400" dirty="0">
                  <a:solidFill>
                    <a:srgbClr val="0070C0"/>
                  </a:solidFill>
                </a:rPr>
                <a:t>8</a:t>
              </a:r>
            </a:p>
          </p:txBody>
        </p:sp>
        <p:sp>
          <p:nvSpPr>
            <p:cNvPr id="7" name="椭圆形标注 6"/>
            <p:cNvSpPr/>
            <p:nvPr/>
          </p:nvSpPr>
          <p:spPr>
            <a:xfrm>
              <a:off x="-1823216" y="730979"/>
              <a:ext cx="591608" cy="190379"/>
            </a:xfrm>
            <a:prstGeom prst="wedgeEllipseCallout">
              <a:avLst/>
            </a:prstGeom>
            <a:ln w="19050"/>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b="1" dirty="0">
                  <a:solidFill>
                    <a:schemeClr val="accent6"/>
                  </a:solidFill>
                </a:rPr>
                <a:t>S</a:t>
              </a:r>
              <a:r>
                <a:rPr lang="en-US" altLang="zh-CN" sz="600" dirty="0">
                  <a:solidFill>
                    <a:schemeClr val="accent6"/>
                  </a:solidFill>
                </a:rPr>
                <a:t>ource</a:t>
              </a:r>
              <a:endParaRPr lang="zh-CN" altLang="en-US" sz="600" dirty="0">
                <a:solidFill>
                  <a:schemeClr val="accent6"/>
                </a:solidFill>
              </a:endParaRPr>
            </a:p>
          </p:txBody>
        </p:sp>
      </p:grpSp>
      <p:sp>
        <p:nvSpPr>
          <p:cNvPr id="11" name="矩形 10"/>
          <p:cNvSpPr/>
          <p:nvPr/>
        </p:nvSpPr>
        <p:spPr>
          <a:xfrm>
            <a:off x="457200" y="1563638"/>
            <a:ext cx="4114800" cy="1966620"/>
          </a:xfrm>
          <a:prstGeom prst="rect">
            <a:avLst/>
          </a:prstGeom>
          <a:solidFill>
            <a:schemeClr val="tx2">
              <a:lumMod val="20000"/>
              <a:lumOff val="80000"/>
            </a:schemeClr>
          </a:solidFill>
          <a:effectLst>
            <a:outerShdw blurRad="50800" dist="38100" dir="2700000" algn="tl" rotWithShape="0">
              <a:prstClr val="black">
                <a:alpha val="40000"/>
              </a:prstClr>
            </a:outerShdw>
          </a:effectLst>
        </p:spPr>
        <p:txBody>
          <a:bodyPr wrap="square" tIns="46800" bIns="72000">
            <a:spAutoFit/>
          </a:bodyPr>
          <a:lstStyle/>
          <a:p>
            <a:pPr algn="just"/>
            <a:r>
              <a:rPr lang="zh-CN" altLang="en-US" sz="2400" dirty="0">
                <a:latin typeface="微软雅黑 Light" panose="020B0502040204020203" pitchFamily="34" charset="-122"/>
                <a:ea typeface="微软雅黑 Light" panose="020B0502040204020203" pitchFamily="34" charset="-122"/>
              </a:rPr>
              <a:t>函数内部虽然可以使用全局变量，但使用要慎重，如果在多个函数内部使用全局变量，则无法确定全局变量某一时刻的值，容易发生错误。</a:t>
            </a:r>
          </a:p>
        </p:txBody>
      </p:sp>
    </p:spTree>
    <p:extLst>
      <p:ext uri="{BB962C8B-B14F-4D97-AF65-F5344CB8AC3E}">
        <p14:creationId xmlns:p14="http://schemas.microsoft.com/office/powerpoint/2010/main" val="3616912140"/>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局部变量和全局变量同名时</a:t>
            </a:r>
            <a:endParaRPr lang="zh-CN" altLang="en-US" dirty="0"/>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75</a:t>
            </a:fld>
            <a:endParaRPr lang="zh-CN" altLang="en-US" dirty="0"/>
          </a:p>
        </p:txBody>
      </p:sp>
      <p:grpSp>
        <p:nvGrpSpPr>
          <p:cNvPr id="5" name="组合 4"/>
          <p:cNvGrpSpPr/>
          <p:nvPr/>
        </p:nvGrpSpPr>
        <p:grpSpPr>
          <a:xfrm>
            <a:off x="5652120" y="1450567"/>
            <a:ext cx="2824325" cy="2232248"/>
            <a:chOff x="-1976050" y="730979"/>
            <a:chExt cx="2626995" cy="1424152"/>
          </a:xfrm>
        </p:grpSpPr>
        <p:sp>
          <p:nvSpPr>
            <p:cNvPr id="6" name="任意多边形 5"/>
            <p:cNvSpPr/>
            <p:nvPr/>
          </p:nvSpPr>
          <p:spPr>
            <a:xfrm>
              <a:off x="-1976050" y="730980"/>
              <a:ext cx="2626995" cy="1424151"/>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altLang="zh-CN" sz="2400" dirty="0" smtClean="0"/>
            </a:p>
            <a:p>
              <a:r>
                <a:rPr lang="es-ES" altLang="zh-CN" sz="2400" dirty="0"/>
                <a:t>&gt;&gt;&gt; x = </a:t>
              </a:r>
              <a:r>
                <a:rPr lang="es-ES" altLang="zh-CN" sz="2400" dirty="0" smtClean="0"/>
                <a:t>3</a:t>
              </a:r>
              <a:endParaRPr lang="en-US" altLang="zh-CN" sz="2400" dirty="0"/>
            </a:p>
            <a:p>
              <a:r>
                <a:rPr lang="en-US" altLang="zh-CN" sz="2400" dirty="0" smtClean="0"/>
                <a:t>&gt;&gt;&gt; </a:t>
              </a:r>
              <a:r>
                <a:rPr lang="en-US" altLang="zh-CN" sz="2400" dirty="0" err="1" smtClean="0">
                  <a:solidFill>
                    <a:schemeClr val="accent6"/>
                  </a:solidFill>
                </a:rPr>
                <a:t>def</a:t>
              </a:r>
              <a:r>
                <a:rPr lang="en-US" altLang="zh-CN" sz="2400" dirty="0" smtClean="0"/>
                <a:t> </a:t>
              </a:r>
              <a:r>
                <a:rPr lang="en-US" altLang="zh-CN" sz="2400" dirty="0" smtClean="0">
                  <a:solidFill>
                    <a:srgbClr val="0070C0"/>
                  </a:solidFill>
                </a:rPr>
                <a:t>f</a:t>
              </a:r>
              <a:r>
                <a:rPr lang="en-US" altLang="zh-CN" sz="2400" dirty="0" smtClean="0"/>
                <a:t>()</a:t>
              </a:r>
              <a:r>
                <a:rPr lang="es-ES" altLang="zh-CN" sz="2400" dirty="0" smtClean="0"/>
                <a:t>: </a:t>
              </a:r>
            </a:p>
            <a:p>
              <a:r>
                <a:rPr lang="es-ES" altLang="zh-CN" sz="2400" dirty="0" smtClean="0"/>
                <a:t>               </a:t>
              </a:r>
              <a:r>
                <a:rPr lang="en-US" altLang="zh-CN" sz="2400" dirty="0" smtClean="0"/>
                <a:t>x</a:t>
              </a:r>
              <a:r>
                <a:rPr lang="es-ES" altLang="zh-CN" sz="2400" dirty="0" smtClean="0"/>
                <a:t> </a:t>
              </a:r>
              <a:r>
                <a:rPr lang="es-ES" altLang="zh-CN" sz="2400" dirty="0"/>
                <a:t>= 5</a:t>
              </a:r>
            </a:p>
            <a:p>
              <a:r>
                <a:rPr lang="es-ES" altLang="zh-CN" sz="2400" dirty="0" smtClean="0"/>
                <a:t>               </a:t>
              </a:r>
              <a:r>
                <a:rPr lang="es-ES" altLang="zh-CN" sz="2400" dirty="0" smtClean="0">
                  <a:solidFill>
                    <a:srgbClr val="7030A0"/>
                  </a:solidFill>
                </a:rPr>
                <a:t>print</a:t>
              </a:r>
              <a:r>
                <a:rPr lang="es-ES" altLang="zh-CN" sz="2400" dirty="0" smtClean="0"/>
                <a:t>(x </a:t>
              </a:r>
              <a:r>
                <a:rPr lang="zh-CN" altLang="en-US" sz="2400" dirty="0" smtClean="0"/>
                <a:t>** </a:t>
              </a:r>
              <a:r>
                <a:rPr lang="en-US" altLang="zh-CN" sz="2400" dirty="0" smtClean="0"/>
                <a:t>2</a:t>
              </a:r>
              <a:r>
                <a:rPr lang="es-ES" altLang="zh-CN" sz="2400" dirty="0" smtClean="0"/>
                <a:t>)</a:t>
              </a:r>
            </a:p>
            <a:p>
              <a:r>
                <a:rPr lang="es-ES" altLang="zh-CN" sz="2400" dirty="0"/>
                <a:t>&gt;&gt;&gt; f()</a:t>
              </a:r>
            </a:p>
          </p:txBody>
        </p:sp>
        <p:sp>
          <p:nvSpPr>
            <p:cNvPr id="7" name="椭圆形标注 6"/>
            <p:cNvSpPr/>
            <p:nvPr/>
          </p:nvSpPr>
          <p:spPr>
            <a:xfrm>
              <a:off x="-1823216" y="730979"/>
              <a:ext cx="719999" cy="190379"/>
            </a:xfrm>
            <a:prstGeom prst="wedgeEllipseCallout">
              <a:avLst/>
            </a:prstGeom>
            <a:ln w="19050"/>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b="1" dirty="0">
                  <a:solidFill>
                    <a:schemeClr val="accent6"/>
                  </a:solidFill>
                </a:rPr>
                <a:t>S</a:t>
              </a:r>
              <a:r>
                <a:rPr lang="en-US" altLang="zh-CN" sz="600" dirty="0">
                  <a:solidFill>
                    <a:schemeClr val="accent6"/>
                  </a:solidFill>
                </a:rPr>
                <a:t>ource</a:t>
              </a:r>
              <a:endParaRPr lang="zh-CN" altLang="en-US" sz="600" dirty="0">
                <a:solidFill>
                  <a:schemeClr val="accent6"/>
                </a:solidFill>
              </a:endParaRPr>
            </a:p>
          </p:txBody>
        </p:sp>
      </p:grpSp>
      <p:sp>
        <p:nvSpPr>
          <p:cNvPr id="11" name="矩形 10"/>
          <p:cNvSpPr/>
          <p:nvPr/>
        </p:nvSpPr>
        <p:spPr>
          <a:xfrm>
            <a:off x="755576" y="1748971"/>
            <a:ext cx="4562762" cy="1227956"/>
          </a:xfrm>
          <a:prstGeom prst="rect">
            <a:avLst/>
          </a:prstGeom>
          <a:solidFill>
            <a:schemeClr val="tx2">
              <a:lumMod val="20000"/>
              <a:lumOff val="80000"/>
            </a:schemeClr>
          </a:solidFill>
          <a:effectLst>
            <a:outerShdw blurRad="50800" dist="38100" dir="2700000" algn="tl" rotWithShape="0">
              <a:prstClr val="black">
                <a:alpha val="40000"/>
              </a:prstClr>
            </a:outerShdw>
          </a:effectLst>
        </p:spPr>
        <p:txBody>
          <a:bodyPr wrap="square" tIns="46800" bIns="72000">
            <a:spAutoFit/>
          </a:bodyPr>
          <a:lstStyle/>
          <a:p>
            <a:pPr algn="just"/>
            <a:r>
              <a:rPr lang="zh-CN" altLang="en-US" sz="2400" dirty="0">
                <a:latin typeface="微软雅黑 Light" panose="020B0502040204020203" pitchFamily="34" charset="-122"/>
                <a:ea typeface="微软雅黑 Light" panose="020B0502040204020203" pitchFamily="34" charset="-122"/>
              </a:rPr>
              <a:t>在局部变量（包括形参）和全局变量同名时，局部变量</a:t>
            </a:r>
            <a:r>
              <a:rPr lang="zh-CN" altLang="en-US" sz="2400" dirty="0" smtClean="0">
                <a:latin typeface="微软雅黑 Light" panose="020B0502040204020203" pitchFamily="34" charset="-122"/>
                <a:ea typeface="微软雅黑 Light" panose="020B0502040204020203" pitchFamily="34" charset="-122"/>
              </a:rPr>
              <a:t>屏蔽（</a:t>
            </a:r>
            <a:r>
              <a:rPr lang="en-US" altLang="zh-CN" sz="2400" dirty="0" smtClean="0">
                <a:latin typeface="微软雅黑 Light" panose="020B0502040204020203" pitchFamily="34" charset="-122"/>
                <a:ea typeface="微软雅黑 Light" panose="020B0502040204020203" pitchFamily="34" charset="-122"/>
              </a:rPr>
              <a:t>Shadowing</a:t>
            </a:r>
            <a:r>
              <a:rPr lang="zh-CN" altLang="en-US" sz="2400" dirty="0">
                <a:latin typeface="微软雅黑 Light" panose="020B0502040204020203" pitchFamily="34" charset="-122"/>
                <a:ea typeface="微软雅黑 Light" panose="020B0502040204020203" pitchFamily="34" charset="-122"/>
              </a:rPr>
              <a:t>）</a:t>
            </a:r>
            <a:r>
              <a:rPr lang="zh-CN" altLang="en-US" sz="2400" dirty="0" smtClean="0">
                <a:latin typeface="微软雅黑 Light" panose="020B0502040204020203" pitchFamily="34" charset="-122"/>
                <a:ea typeface="微软雅黑 Light" panose="020B0502040204020203" pitchFamily="34" charset="-122"/>
              </a:rPr>
              <a:t>全局变量</a:t>
            </a:r>
            <a:endParaRPr lang="zh-CN" altLang="en-US" sz="2400" dirty="0">
              <a:latin typeface="微软雅黑 Light" panose="020B0502040204020203" pitchFamily="34" charset="-122"/>
              <a:ea typeface="微软雅黑 Light" panose="020B0502040204020203" pitchFamily="34" charset="-122"/>
            </a:endParaRPr>
          </a:p>
        </p:txBody>
      </p:sp>
      <p:sp>
        <p:nvSpPr>
          <p:cNvPr id="8" name="内容占位符 4"/>
          <p:cNvSpPr>
            <a:spLocks noGrp="1"/>
          </p:cNvSpPr>
          <p:nvPr>
            <p:ph idx="1"/>
          </p:nvPr>
        </p:nvSpPr>
        <p:spPr>
          <a:xfrm>
            <a:off x="1331640" y="3363838"/>
            <a:ext cx="3106688" cy="720080"/>
          </a:xfrm>
        </p:spPr>
        <p:txBody>
          <a:bodyPr>
            <a:normAutofit/>
          </a:bodyPr>
          <a:lstStyle/>
          <a:p>
            <a:r>
              <a:rPr lang="zh-CN" altLang="en-US" dirty="0" smtClean="0"/>
              <a:t>程序</a:t>
            </a:r>
            <a:r>
              <a:rPr lang="zh-CN" altLang="en-US" dirty="0"/>
              <a:t>执行</a:t>
            </a:r>
            <a:r>
              <a:rPr lang="zh-CN" altLang="en-US" dirty="0" smtClean="0"/>
              <a:t>结果</a:t>
            </a:r>
            <a:r>
              <a:rPr lang="en-US" altLang="zh-CN" dirty="0" smtClean="0"/>
              <a:t>=</a:t>
            </a:r>
            <a:r>
              <a:rPr lang="zh-CN" altLang="en-US" dirty="0" smtClean="0"/>
              <a:t>？</a:t>
            </a:r>
            <a:endParaRPr lang="zh-CN" altLang="en-US" dirty="0"/>
          </a:p>
        </p:txBody>
      </p:sp>
    </p:spTree>
    <p:extLst>
      <p:ext uri="{BB962C8B-B14F-4D97-AF65-F5344CB8AC3E}">
        <p14:creationId xmlns:p14="http://schemas.microsoft.com/office/powerpoint/2010/main" val="2406916043"/>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函数内部同时出现局部变量和全局变量</a:t>
            </a:r>
            <a:endParaRPr lang="zh-CN" altLang="en-US" dirty="0"/>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76</a:t>
            </a:fld>
            <a:endParaRPr lang="zh-CN" altLang="en-US" dirty="0"/>
          </a:p>
        </p:txBody>
      </p:sp>
      <p:grpSp>
        <p:nvGrpSpPr>
          <p:cNvPr id="5" name="组合 4"/>
          <p:cNvGrpSpPr/>
          <p:nvPr/>
        </p:nvGrpSpPr>
        <p:grpSpPr>
          <a:xfrm>
            <a:off x="1619672" y="994215"/>
            <a:ext cx="6480720" cy="3762417"/>
            <a:chOff x="-1976049" y="730979"/>
            <a:chExt cx="6027924" cy="2565926"/>
          </a:xfrm>
        </p:grpSpPr>
        <p:sp>
          <p:nvSpPr>
            <p:cNvPr id="6" name="任意多边形 5"/>
            <p:cNvSpPr/>
            <p:nvPr/>
          </p:nvSpPr>
          <p:spPr>
            <a:xfrm>
              <a:off x="-1976049" y="730980"/>
              <a:ext cx="6027924" cy="2565925"/>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altLang="zh-CN" dirty="0" smtClean="0"/>
            </a:p>
            <a:p>
              <a:r>
                <a:rPr lang="en-US" altLang="zh-CN" dirty="0"/>
                <a:t>&gt;&gt;&gt; x = 3</a:t>
              </a:r>
            </a:p>
            <a:p>
              <a:r>
                <a:rPr lang="en-US" altLang="zh-CN" dirty="0"/>
                <a:t>&gt;&gt;&gt; </a:t>
              </a:r>
              <a:r>
                <a:rPr lang="en-US" altLang="zh-CN" dirty="0" err="1">
                  <a:solidFill>
                    <a:schemeClr val="accent6"/>
                  </a:solidFill>
                </a:rPr>
                <a:t>def</a:t>
              </a:r>
              <a:r>
                <a:rPr lang="en-US" altLang="zh-CN" dirty="0"/>
                <a:t> </a:t>
              </a:r>
              <a:r>
                <a:rPr lang="en-US" altLang="zh-CN" dirty="0">
                  <a:solidFill>
                    <a:srgbClr val="0070C0"/>
                  </a:solidFill>
                </a:rPr>
                <a:t>f</a:t>
              </a:r>
              <a:r>
                <a:rPr lang="en-US" altLang="zh-CN" dirty="0" smtClean="0"/>
                <a:t>():</a:t>
              </a:r>
            </a:p>
            <a:p>
              <a:r>
                <a:rPr lang="en-US" altLang="zh-CN" dirty="0"/>
                <a:t> </a:t>
              </a:r>
              <a:r>
                <a:rPr lang="en-US" altLang="zh-CN" dirty="0" smtClean="0"/>
                <a:t>             </a:t>
              </a:r>
              <a:r>
                <a:rPr lang="en-US" altLang="zh-CN" dirty="0" smtClean="0">
                  <a:solidFill>
                    <a:srgbClr val="7030A0"/>
                  </a:solidFill>
                </a:rPr>
                <a:t>print</a:t>
              </a:r>
              <a:r>
                <a:rPr lang="en-US" altLang="zh-CN" dirty="0" smtClean="0"/>
                <a:t>(x </a:t>
              </a:r>
              <a:r>
                <a:rPr lang="en-US" altLang="zh-CN" dirty="0"/>
                <a:t>** 2)</a:t>
              </a:r>
            </a:p>
            <a:p>
              <a:r>
                <a:rPr lang="en-US" altLang="zh-CN" dirty="0"/>
                <a:t> </a:t>
              </a:r>
              <a:r>
                <a:rPr lang="en-US" altLang="zh-CN" dirty="0" smtClean="0"/>
                <a:t>             x </a:t>
              </a:r>
              <a:r>
                <a:rPr lang="en-US" altLang="zh-CN" dirty="0"/>
                <a:t>= 5</a:t>
              </a:r>
            </a:p>
            <a:p>
              <a:r>
                <a:rPr lang="en-US" altLang="zh-CN" dirty="0" smtClean="0"/>
                <a:t>              </a:t>
              </a:r>
              <a:r>
                <a:rPr lang="en-US" altLang="zh-CN" dirty="0" smtClean="0">
                  <a:solidFill>
                    <a:srgbClr val="7030A0"/>
                  </a:solidFill>
                </a:rPr>
                <a:t>print</a:t>
              </a:r>
              <a:r>
                <a:rPr lang="en-US" altLang="zh-CN" dirty="0" smtClean="0"/>
                <a:t>(x </a:t>
              </a:r>
              <a:r>
                <a:rPr lang="en-US" altLang="zh-CN" dirty="0"/>
                <a:t>** 2)</a:t>
              </a:r>
            </a:p>
            <a:p>
              <a:r>
                <a:rPr lang="en-US" altLang="zh-CN" dirty="0"/>
                <a:t>&gt;&gt;&gt; f()</a:t>
              </a:r>
            </a:p>
            <a:p>
              <a:r>
                <a:rPr lang="en-US" altLang="zh-CN" dirty="0" err="1">
                  <a:solidFill>
                    <a:srgbClr val="C00000"/>
                  </a:solidFill>
                </a:rPr>
                <a:t>Traceback</a:t>
              </a:r>
              <a:r>
                <a:rPr lang="en-US" altLang="zh-CN" dirty="0">
                  <a:solidFill>
                    <a:srgbClr val="C00000"/>
                  </a:solidFill>
                </a:rPr>
                <a:t> (most recent call last):</a:t>
              </a:r>
            </a:p>
            <a:p>
              <a:r>
                <a:rPr lang="en-US" altLang="zh-CN" dirty="0">
                  <a:solidFill>
                    <a:srgbClr val="C00000"/>
                  </a:solidFill>
                </a:rPr>
                <a:t>  File "&lt;pyshell#1&gt;", line 1, in &lt;module&gt;</a:t>
              </a:r>
            </a:p>
            <a:p>
              <a:r>
                <a:rPr lang="en-US" altLang="zh-CN" dirty="0">
                  <a:solidFill>
                    <a:srgbClr val="C00000"/>
                  </a:solidFill>
                </a:rPr>
                <a:t>    f()</a:t>
              </a:r>
            </a:p>
            <a:p>
              <a:r>
                <a:rPr lang="en-US" altLang="zh-CN" dirty="0">
                  <a:solidFill>
                    <a:srgbClr val="C00000"/>
                  </a:solidFill>
                </a:rPr>
                <a:t>  File "&lt;pyshell#2&gt;", line 2, in f</a:t>
              </a:r>
            </a:p>
            <a:p>
              <a:r>
                <a:rPr lang="en-US" altLang="zh-CN" dirty="0">
                  <a:solidFill>
                    <a:srgbClr val="C00000"/>
                  </a:solidFill>
                </a:rPr>
                <a:t>    print(x **2)</a:t>
              </a:r>
            </a:p>
            <a:p>
              <a:r>
                <a:rPr lang="en-US" altLang="zh-CN" dirty="0" err="1">
                  <a:solidFill>
                    <a:srgbClr val="C00000"/>
                  </a:solidFill>
                </a:rPr>
                <a:t>UnboundLocalError</a:t>
              </a:r>
              <a:r>
                <a:rPr lang="en-US" altLang="zh-CN" dirty="0">
                  <a:solidFill>
                    <a:srgbClr val="C00000"/>
                  </a:solidFill>
                </a:rPr>
                <a:t>: local variable 'x' referenced before assignment</a:t>
              </a:r>
            </a:p>
          </p:txBody>
        </p:sp>
        <p:sp>
          <p:nvSpPr>
            <p:cNvPr id="7" name="椭圆形标注 6"/>
            <p:cNvSpPr/>
            <p:nvPr/>
          </p:nvSpPr>
          <p:spPr>
            <a:xfrm>
              <a:off x="-1823216" y="730979"/>
              <a:ext cx="719999" cy="190379"/>
            </a:xfrm>
            <a:prstGeom prst="wedgeEllipseCallout">
              <a:avLst/>
            </a:prstGeom>
            <a:ln w="19050"/>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b="1" dirty="0">
                  <a:solidFill>
                    <a:schemeClr val="accent6"/>
                  </a:solidFill>
                </a:rPr>
                <a:t>S</a:t>
              </a:r>
              <a:r>
                <a:rPr lang="en-US" altLang="zh-CN" sz="600" dirty="0">
                  <a:solidFill>
                    <a:schemeClr val="accent6"/>
                  </a:solidFill>
                </a:rPr>
                <a:t>ource</a:t>
              </a:r>
              <a:endParaRPr lang="zh-CN" altLang="en-US" sz="600" dirty="0">
                <a:solidFill>
                  <a:schemeClr val="accent6"/>
                </a:solidFill>
              </a:endParaRPr>
            </a:p>
          </p:txBody>
        </p:sp>
      </p:grpSp>
    </p:spTree>
    <p:extLst>
      <p:ext uri="{BB962C8B-B14F-4D97-AF65-F5344CB8AC3E}">
        <p14:creationId xmlns:p14="http://schemas.microsoft.com/office/powerpoint/2010/main" val="2775321596"/>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函数内部同时出现局部变量和全局变量</a:t>
            </a:r>
            <a:endParaRPr lang="zh-CN" altLang="en-US"/>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77</a:t>
            </a:fld>
            <a:endParaRPr lang="zh-CN" altLang="en-US" dirty="0"/>
          </a:p>
        </p:txBody>
      </p:sp>
      <p:grpSp>
        <p:nvGrpSpPr>
          <p:cNvPr id="5" name="组合 4"/>
          <p:cNvGrpSpPr/>
          <p:nvPr/>
        </p:nvGrpSpPr>
        <p:grpSpPr>
          <a:xfrm>
            <a:off x="1835696" y="1059582"/>
            <a:ext cx="2592288" cy="3474384"/>
            <a:chOff x="-1976049" y="730979"/>
            <a:chExt cx="2411170" cy="2369491"/>
          </a:xfrm>
        </p:grpSpPr>
        <p:sp>
          <p:nvSpPr>
            <p:cNvPr id="6" name="任意多边形 5"/>
            <p:cNvSpPr/>
            <p:nvPr/>
          </p:nvSpPr>
          <p:spPr>
            <a:xfrm>
              <a:off x="-1976049" y="730980"/>
              <a:ext cx="2411170" cy="2369490"/>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altLang="zh-CN" sz="2000" dirty="0" smtClean="0"/>
            </a:p>
            <a:p>
              <a:r>
                <a:rPr lang="en-US" altLang="zh-CN" sz="2000" dirty="0"/>
                <a:t>&gt;&gt;&gt; x = 3</a:t>
              </a:r>
            </a:p>
            <a:p>
              <a:r>
                <a:rPr lang="en-US" altLang="zh-CN" sz="2000" dirty="0"/>
                <a:t>&gt;&gt;&gt; </a:t>
              </a:r>
              <a:r>
                <a:rPr lang="en-US" altLang="zh-CN" sz="2000" dirty="0" err="1">
                  <a:solidFill>
                    <a:schemeClr val="accent6"/>
                  </a:solidFill>
                </a:rPr>
                <a:t>def</a:t>
              </a:r>
              <a:r>
                <a:rPr lang="en-US" altLang="zh-CN" sz="2000" dirty="0"/>
                <a:t> </a:t>
              </a:r>
              <a:r>
                <a:rPr lang="en-US" altLang="zh-CN" sz="2000" dirty="0">
                  <a:solidFill>
                    <a:srgbClr val="0070C0"/>
                  </a:solidFill>
                </a:rPr>
                <a:t>f</a:t>
              </a:r>
              <a:r>
                <a:rPr lang="en-US" altLang="zh-CN" sz="2000" dirty="0" smtClean="0"/>
                <a:t>():</a:t>
              </a:r>
            </a:p>
            <a:p>
              <a:r>
                <a:rPr lang="en-US" altLang="zh-CN" sz="2000" dirty="0" smtClean="0"/>
                <a:t>              </a:t>
              </a:r>
              <a:r>
                <a:rPr lang="en-US" altLang="zh-CN" sz="2000" dirty="0" smtClean="0">
                  <a:solidFill>
                    <a:schemeClr val="accent6"/>
                  </a:solidFill>
                </a:rPr>
                <a:t>global </a:t>
              </a:r>
              <a:r>
                <a:rPr lang="en-US" altLang="zh-CN" sz="2000" dirty="0"/>
                <a:t>x</a:t>
              </a:r>
              <a:r>
                <a:rPr lang="en-US" altLang="zh-CN" sz="2000" dirty="0" smtClean="0"/>
                <a:t>         </a:t>
              </a:r>
            </a:p>
            <a:p>
              <a:r>
                <a:rPr lang="en-US" altLang="zh-CN" sz="2000" dirty="0" smtClean="0">
                  <a:solidFill>
                    <a:srgbClr val="7030A0"/>
                  </a:solidFill>
                </a:rPr>
                <a:t>              print</a:t>
              </a:r>
              <a:r>
                <a:rPr lang="en-US" altLang="zh-CN" sz="2000" dirty="0" smtClean="0"/>
                <a:t>(x </a:t>
              </a:r>
              <a:r>
                <a:rPr lang="en-US" altLang="zh-CN" sz="2000" dirty="0"/>
                <a:t>** 2)</a:t>
              </a:r>
            </a:p>
            <a:p>
              <a:r>
                <a:rPr lang="en-US" altLang="zh-CN" sz="2000" dirty="0"/>
                <a:t> </a:t>
              </a:r>
              <a:r>
                <a:rPr lang="en-US" altLang="zh-CN" sz="2000" dirty="0" smtClean="0"/>
                <a:t>             x </a:t>
              </a:r>
              <a:r>
                <a:rPr lang="en-US" altLang="zh-CN" sz="2000" dirty="0"/>
                <a:t>= 5</a:t>
              </a:r>
            </a:p>
            <a:p>
              <a:r>
                <a:rPr lang="en-US" altLang="zh-CN" sz="2000" dirty="0" smtClean="0"/>
                <a:t>              </a:t>
              </a:r>
              <a:r>
                <a:rPr lang="en-US" altLang="zh-CN" sz="2000" dirty="0" smtClean="0">
                  <a:solidFill>
                    <a:srgbClr val="7030A0"/>
                  </a:solidFill>
                </a:rPr>
                <a:t>print</a:t>
              </a:r>
              <a:r>
                <a:rPr lang="en-US" altLang="zh-CN" sz="2000" dirty="0" smtClean="0"/>
                <a:t>(x </a:t>
              </a:r>
              <a:r>
                <a:rPr lang="en-US" altLang="zh-CN" sz="2000" dirty="0"/>
                <a:t>** 2)</a:t>
              </a:r>
            </a:p>
            <a:p>
              <a:r>
                <a:rPr lang="en-US" altLang="zh-CN" sz="2000" dirty="0"/>
                <a:t>&gt;&gt;&gt; x = 3</a:t>
              </a:r>
            </a:p>
            <a:p>
              <a:r>
                <a:rPr lang="en-US" altLang="zh-CN" sz="2000" dirty="0" smtClean="0"/>
                <a:t>&gt;&gt;&gt; </a:t>
              </a:r>
              <a:r>
                <a:rPr lang="en-US" altLang="zh-CN" sz="2000" dirty="0"/>
                <a:t>f()</a:t>
              </a:r>
            </a:p>
            <a:p>
              <a:r>
                <a:rPr lang="en-US" altLang="zh-CN" sz="2000" dirty="0">
                  <a:solidFill>
                    <a:srgbClr val="0070C0"/>
                  </a:solidFill>
                </a:rPr>
                <a:t>9</a:t>
              </a:r>
            </a:p>
            <a:p>
              <a:r>
                <a:rPr lang="en-US" altLang="zh-CN" sz="2000" dirty="0">
                  <a:solidFill>
                    <a:srgbClr val="0070C0"/>
                  </a:solidFill>
                </a:rPr>
                <a:t>25</a:t>
              </a:r>
            </a:p>
          </p:txBody>
        </p:sp>
        <p:sp>
          <p:nvSpPr>
            <p:cNvPr id="7" name="椭圆形标注 6"/>
            <p:cNvSpPr/>
            <p:nvPr/>
          </p:nvSpPr>
          <p:spPr>
            <a:xfrm>
              <a:off x="-1823216" y="730979"/>
              <a:ext cx="719999" cy="190379"/>
            </a:xfrm>
            <a:prstGeom prst="wedgeEllipseCallout">
              <a:avLst/>
            </a:prstGeom>
            <a:ln w="19050"/>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b="1" dirty="0">
                  <a:solidFill>
                    <a:schemeClr val="accent6"/>
                  </a:solidFill>
                </a:rPr>
                <a:t>S</a:t>
              </a:r>
              <a:r>
                <a:rPr lang="en-US" altLang="zh-CN" sz="600" dirty="0">
                  <a:solidFill>
                    <a:schemeClr val="accent6"/>
                  </a:solidFill>
                </a:rPr>
                <a:t>ource</a:t>
              </a:r>
              <a:endParaRPr lang="zh-CN" altLang="en-US" sz="600" dirty="0">
                <a:solidFill>
                  <a:schemeClr val="accent6"/>
                </a:solidFill>
              </a:endParaRPr>
            </a:p>
          </p:txBody>
        </p:sp>
      </p:grpSp>
      <p:sp>
        <p:nvSpPr>
          <p:cNvPr id="8" name="矩形 7"/>
          <p:cNvSpPr/>
          <p:nvPr/>
        </p:nvSpPr>
        <p:spPr>
          <a:xfrm>
            <a:off x="5521888" y="2211710"/>
            <a:ext cx="2866496" cy="858624"/>
          </a:xfrm>
          <a:prstGeom prst="rect">
            <a:avLst/>
          </a:prstGeom>
          <a:solidFill>
            <a:schemeClr val="tx2">
              <a:lumMod val="20000"/>
              <a:lumOff val="80000"/>
            </a:schemeClr>
          </a:solidFill>
          <a:effectLst>
            <a:outerShdw blurRad="50800" dist="38100" dir="2700000" algn="tl" rotWithShape="0">
              <a:prstClr val="black">
                <a:alpha val="40000"/>
              </a:prstClr>
            </a:outerShdw>
          </a:effectLst>
        </p:spPr>
        <p:txBody>
          <a:bodyPr wrap="square" tIns="46800" bIns="72000">
            <a:spAutoFit/>
          </a:bodyPr>
          <a:lstStyle/>
          <a:p>
            <a:pPr algn="just"/>
            <a:r>
              <a:rPr lang="zh-CN" altLang="en-US" sz="2400" dirty="0">
                <a:latin typeface="微软雅黑 Light" panose="020B0502040204020203" pitchFamily="34" charset="-122"/>
                <a:ea typeface="微软雅黑 Light" panose="020B0502040204020203" pitchFamily="34" charset="-122"/>
              </a:rPr>
              <a:t>使用关键字</a:t>
            </a:r>
            <a:r>
              <a:rPr lang="en-US" altLang="zh-CN" sz="2400" dirty="0">
                <a:latin typeface="微软雅黑 Light" panose="020B0502040204020203" pitchFamily="34" charset="-122"/>
                <a:ea typeface="微软雅黑 Light" panose="020B0502040204020203" pitchFamily="34" charset="-122"/>
              </a:rPr>
              <a:t>global</a:t>
            </a:r>
            <a:r>
              <a:rPr lang="zh-CN" altLang="en-US" sz="2400" dirty="0">
                <a:latin typeface="微软雅黑 Light" panose="020B0502040204020203" pitchFamily="34" charset="-122"/>
                <a:ea typeface="微软雅黑 Light" panose="020B0502040204020203" pitchFamily="34" charset="-122"/>
              </a:rPr>
              <a:t>声明将使用全局变量</a:t>
            </a:r>
          </a:p>
        </p:txBody>
      </p:sp>
    </p:spTree>
    <p:extLst>
      <p:ext uri="{BB962C8B-B14F-4D97-AF65-F5344CB8AC3E}">
        <p14:creationId xmlns:p14="http://schemas.microsoft.com/office/powerpoint/2010/main" val="984078317"/>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递归</a:t>
            </a:r>
            <a:endParaRPr lang="zh-CN" altLang="en-US" dirty="0"/>
          </a:p>
        </p:txBody>
      </p:sp>
      <p:sp>
        <p:nvSpPr>
          <p:cNvPr id="5" name="TextBox 4"/>
          <p:cNvSpPr txBox="1"/>
          <p:nvPr/>
        </p:nvSpPr>
        <p:spPr>
          <a:xfrm>
            <a:off x="107504" y="2571750"/>
            <a:ext cx="1782838" cy="861774"/>
          </a:xfrm>
          <a:prstGeom prst="rect">
            <a:avLst/>
          </a:prstGeom>
          <a:noFill/>
        </p:spPr>
        <p:txBody>
          <a:bodyPr wrap="square" rtlCol="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en-US" altLang="zh-CN" sz="5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6.6</a:t>
            </a:r>
            <a:endParaRPr lang="zh-CN" altLang="en-US" sz="5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4" name="灯片编号占位符 3"/>
          <p:cNvSpPr>
            <a:spLocks noGrp="1"/>
          </p:cNvSpPr>
          <p:nvPr>
            <p:ph type="sldNum" sz="quarter" idx="4"/>
          </p:nvPr>
        </p:nvSpPr>
        <p:spPr>
          <a:xfrm>
            <a:off x="8028384" y="357504"/>
            <a:ext cx="360000" cy="432048"/>
          </a:xfrm>
        </p:spPr>
        <p:txBody>
          <a:bodyPr/>
          <a:lstStyle/>
          <a:p>
            <a:fld id="{D18B1CCC-5B4E-41DC-9FD8-30B8F0069F97}" type="slidenum">
              <a:rPr lang="zh-CN" altLang="en-US" smtClean="0"/>
              <a:pPr/>
              <a:t>78</a:t>
            </a:fld>
            <a:endParaRPr lang="zh-CN" altLang="en-US" dirty="0"/>
          </a:p>
        </p:txBody>
      </p:sp>
    </p:spTree>
    <p:extLst>
      <p:ext uri="{BB962C8B-B14F-4D97-AF65-F5344CB8AC3E}">
        <p14:creationId xmlns:p14="http://schemas.microsoft.com/office/powerpoint/2010/main" val="4189215620"/>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递归</a:t>
            </a:r>
            <a:endParaRPr lang="zh-CN" altLang="en-US" dirty="0"/>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9682" y="1462680"/>
            <a:ext cx="2189802" cy="2491994"/>
          </a:xfrm>
          <a:prstGeom prst="rect">
            <a:avLst/>
          </a:prstGeom>
        </p:spPr>
      </p:pic>
      <p:sp>
        <p:nvSpPr>
          <p:cNvPr id="5" name="灯片编号占位符 4"/>
          <p:cNvSpPr>
            <a:spLocks noGrp="1"/>
          </p:cNvSpPr>
          <p:nvPr>
            <p:ph type="sldNum" sz="quarter" idx="4"/>
          </p:nvPr>
        </p:nvSpPr>
        <p:spPr/>
        <p:txBody>
          <a:bodyPr/>
          <a:lstStyle/>
          <a:p>
            <a:fld id="{D18B1CCC-5B4E-41DC-9FD8-30B8F0069F97}" type="slidenum">
              <a:rPr lang="zh-CN" altLang="en-US" smtClean="0"/>
              <a:pPr/>
              <a:t>79</a:t>
            </a:fld>
            <a:endParaRPr lang="zh-CN" altLang="en-US" dirty="0"/>
          </a:p>
        </p:txBody>
      </p:sp>
      <p:grpSp>
        <p:nvGrpSpPr>
          <p:cNvPr id="18" name="组合 17"/>
          <p:cNvGrpSpPr/>
          <p:nvPr/>
        </p:nvGrpSpPr>
        <p:grpSpPr>
          <a:xfrm>
            <a:off x="3464897" y="1923678"/>
            <a:ext cx="4563487" cy="1005294"/>
            <a:chOff x="3445770" y="1468320"/>
            <a:chExt cx="4563487" cy="1005294"/>
          </a:xfrm>
        </p:grpSpPr>
        <p:sp>
          <p:nvSpPr>
            <p:cNvPr id="6" name="右箭头 25"/>
            <p:cNvSpPr/>
            <p:nvPr/>
          </p:nvSpPr>
          <p:spPr>
            <a:xfrm>
              <a:off x="4536668" y="1492875"/>
              <a:ext cx="2340900" cy="75600"/>
            </a:xfrm>
            <a:custGeom>
              <a:avLst/>
              <a:gdLst>
                <a:gd name="connsiteX0" fmla="*/ 0 w 3007862"/>
                <a:gd name="connsiteY0" fmla="*/ 33698 h 134792"/>
                <a:gd name="connsiteX1" fmla="*/ 2940466 w 3007862"/>
                <a:gd name="connsiteY1" fmla="*/ 33698 h 134792"/>
                <a:gd name="connsiteX2" fmla="*/ 2940466 w 3007862"/>
                <a:gd name="connsiteY2" fmla="*/ 0 h 134792"/>
                <a:gd name="connsiteX3" fmla="*/ 3007862 w 3007862"/>
                <a:gd name="connsiteY3" fmla="*/ 67396 h 134792"/>
                <a:gd name="connsiteX4" fmla="*/ 2940466 w 3007862"/>
                <a:gd name="connsiteY4" fmla="*/ 134792 h 134792"/>
                <a:gd name="connsiteX5" fmla="*/ 2940466 w 3007862"/>
                <a:gd name="connsiteY5" fmla="*/ 101094 h 134792"/>
                <a:gd name="connsiteX6" fmla="*/ 0 w 3007862"/>
                <a:gd name="connsiteY6" fmla="*/ 101094 h 134792"/>
                <a:gd name="connsiteX7" fmla="*/ 0 w 3007862"/>
                <a:gd name="connsiteY7" fmla="*/ 33698 h 134792"/>
                <a:gd name="connsiteX0" fmla="*/ 0 w 3106336"/>
                <a:gd name="connsiteY0" fmla="*/ 33698 h 134792"/>
                <a:gd name="connsiteX1" fmla="*/ 2940466 w 3106336"/>
                <a:gd name="connsiteY1" fmla="*/ 33698 h 134792"/>
                <a:gd name="connsiteX2" fmla="*/ 2940466 w 3106336"/>
                <a:gd name="connsiteY2" fmla="*/ 0 h 134792"/>
                <a:gd name="connsiteX3" fmla="*/ 3106336 w 3106336"/>
                <a:gd name="connsiteY3" fmla="*/ 39260 h 134792"/>
                <a:gd name="connsiteX4" fmla="*/ 2940466 w 3106336"/>
                <a:gd name="connsiteY4" fmla="*/ 134792 h 134792"/>
                <a:gd name="connsiteX5" fmla="*/ 2940466 w 3106336"/>
                <a:gd name="connsiteY5" fmla="*/ 101094 h 134792"/>
                <a:gd name="connsiteX6" fmla="*/ 0 w 3106336"/>
                <a:gd name="connsiteY6" fmla="*/ 101094 h 134792"/>
                <a:gd name="connsiteX7" fmla="*/ 0 w 3106336"/>
                <a:gd name="connsiteY7" fmla="*/ 33698 h 134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06336" h="134792">
                  <a:moveTo>
                    <a:pt x="0" y="33698"/>
                  </a:moveTo>
                  <a:lnTo>
                    <a:pt x="2940466" y="33698"/>
                  </a:lnTo>
                  <a:lnTo>
                    <a:pt x="2940466" y="0"/>
                  </a:lnTo>
                  <a:lnTo>
                    <a:pt x="3106336" y="39260"/>
                  </a:lnTo>
                  <a:lnTo>
                    <a:pt x="2940466" y="134792"/>
                  </a:lnTo>
                  <a:lnTo>
                    <a:pt x="2940466" y="101094"/>
                  </a:lnTo>
                  <a:lnTo>
                    <a:pt x="0" y="101094"/>
                  </a:lnTo>
                  <a:lnTo>
                    <a:pt x="0" y="33698"/>
                  </a:lnTo>
                  <a:close/>
                </a:path>
              </a:pathLst>
            </a:custGeom>
            <a:gradFill flip="none" rotWithShape="1">
              <a:gsLst>
                <a:gs pos="25000">
                  <a:schemeClr val="bg1">
                    <a:lumMod val="95000"/>
                    <a:alpha val="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p>
          </p:txBody>
        </p:sp>
        <p:sp>
          <p:nvSpPr>
            <p:cNvPr id="7" name="右箭头 25"/>
            <p:cNvSpPr/>
            <p:nvPr/>
          </p:nvSpPr>
          <p:spPr>
            <a:xfrm flipH="1">
              <a:off x="4522794" y="2397793"/>
              <a:ext cx="2340004" cy="75821"/>
            </a:xfrm>
            <a:custGeom>
              <a:avLst/>
              <a:gdLst>
                <a:gd name="connsiteX0" fmla="*/ 0 w 3007862"/>
                <a:gd name="connsiteY0" fmla="*/ 33698 h 134792"/>
                <a:gd name="connsiteX1" fmla="*/ 2940466 w 3007862"/>
                <a:gd name="connsiteY1" fmla="*/ 33698 h 134792"/>
                <a:gd name="connsiteX2" fmla="*/ 2940466 w 3007862"/>
                <a:gd name="connsiteY2" fmla="*/ 0 h 134792"/>
                <a:gd name="connsiteX3" fmla="*/ 3007862 w 3007862"/>
                <a:gd name="connsiteY3" fmla="*/ 67396 h 134792"/>
                <a:gd name="connsiteX4" fmla="*/ 2940466 w 3007862"/>
                <a:gd name="connsiteY4" fmla="*/ 134792 h 134792"/>
                <a:gd name="connsiteX5" fmla="*/ 2940466 w 3007862"/>
                <a:gd name="connsiteY5" fmla="*/ 101094 h 134792"/>
                <a:gd name="connsiteX6" fmla="*/ 0 w 3007862"/>
                <a:gd name="connsiteY6" fmla="*/ 101094 h 134792"/>
                <a:gd name="connsiteX7" fmla="*/ 0 w 3007862"/>
                <a:gd name="connsiteY7" fmla="*/ 33698 h 134792"/>
                <a:gd name="connsiteX0" fmla="*/ 0 w 3106336"/>
                <a:gd name="connsiteY0" fmla="*/ 33698 h 134792"/>
                <a:gd name="connsiteX1" fmla="*/ 2940466 w 3106336"/>
                <a:gd name="connsiteY1" fmla="*/ 33698 h 134792"/>
                <a:gd name="connsiteX2" fmla="*/ 2940466 w 3106336"/>
                <a:gd name="connsiteY2" fmla="*/ 0 h 134792"/>
                <a:gd name="connsiteX3" fmla="*/ 3106336 w 3106336"/>
                <a:gd name="connsiteY3" fmla="*/ 39260 h 134792"/>
                <a:gd name="connsiteX4" fmla="*/ 2940466 w 3106336"/>
                <a:gd name="connsiteY4" fmla="*/ 134792 h 134792"/>
                <a:gd name="connsiteX5" fmla="*/ 2940466 w 3106336"/>
                <a:gd name="connsiteY5" fmla="*/ 101094 h 134792"/>
                <a:gd name="connsiteX6" fmla="*/ 0 w 3106336"/>
                <a:gd name="connsiteY6" fmla="*/ 101094 h 134792"/>
                <a:gd name="connsiteX7" fmla="*/ 0 w 3106336"/>
                <a:gd name="connsiteY7" fmla="*/ 33698 h 134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06336" h="134792">
                  <a:moveTo>
                    <a:pt x="0" y="33698"/>
                  </a:moveTo>
                  <a:lnTo>
                    <a:pt x="2940466" y="33698"/>
                  </a:lnTo>
                  <a:lnTo>
                    <a:pt x="2940466" y="0"/>
                  </a:lnTo>
                  <a:lnTo>
                    <a:pt x="3106336" y="39260"/>
                  </a:lnTo>
                  <a:lnTo>
                    <a:pt x="2940466" y="134792"/>
                  </a:lnTo>
                  <a:lnTo>
                    <a:pt x="2940466" y="101094"/>
                  </a:lnTo>
                  <a:lnTo>
                    <a:pt x="0" y="101094"/>
                  </a:lnTo>
                  <a:lnTo>
                    <a:pt x="0" y="33698"/>
                  </a:lnTo>
                  <a:close/>
                </a:path>
              </a:pathLst>
            </a:custGeom>
            <a:gradFill flip="none" rotWithShape="1">
              <a:gsLst>
                <a:gs pos="25000">
                  <a:schemeClr val="bg1">
                    <a:lumMod val="95000"/>
                    <a:alpha val="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p>
          </p:txBody>
        </p:sp>
        <p:grpSp>
          <p:nvGrpSpPr>
            <p:cNvPr id="8" name="组合 7"/>
            <p:cNvGrpSpPr/>
            <p:nvPr/>
          </p:nvGrpSpPr>
          <p:grpSpPr>
            <a:xfrm>
              <a:off x="4450658" y="1703250"/>
              <a:ext cx="2484276" cy="550069"/>
              <a:chOff x="3292475" y="2590800"/>
              <a:chExt cx="2540000" cy="733425"/>
            </a:xfrm>
          </p:grpSpPr>
          <p:sp>
            <p:nvSpPr>
              <p:cNvPr id="9" name="矩形 8"/>
              <p:cNvSpPr/>
              <p:nvPr/>
            </p:nvSpPr>
            <p:spPr>
              <a:xfrm>
                <a:off x="3292475" y="2590800"/>
                <a:ext cx="2540000" cy="733425"/>
              </a:xfrm>
              <a:prstGeom prst="rect">
                <a:avLst/>
              </a:prstGeom>
              <a:solidFill>
                <a:schemeClr val="bg1">
                  <a:lumMod val="95000"/>
                </a:schemeClr>
              </a:solidFill>
              <a:ln w="635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a:p>
            </p:txBody>
          </p:sp>
          <p:sp>
            <p:nvSpPr>
              <p:cNvPr id="10" name="矩形 9"/>
              <p:cNvSpPr/>
              <p:nvPr/>
            </p:nvSpPr>
            <p:spPr>
              <a:xfrm>
                <a:off x="3323769" y="2771636"/>
                <a:ext cx="2496464" cy="451405"/>
              </a:xfrm>
              <a:prstGeom prst="rect">
                <a:avLst/>
              </a:prstGeom>
            </p:spPr>
            <p:txBody>
              <a:bodyPr wrap="none">
                <a:spAutoFit/>
              </a:bodyPr>
              <a:lstStyle/>
              <a:p>
                <a:pPr algn="ctr"/>
                <a:r>
                  <a:rPr lang="zh-CN" altLang="en-US" sz="1600" dirty="0">
                    <a:latin typeface="微软雅黑" panose="020B0503020204020204" pitchFamily="34" charset="-122"/>
                    <a:ea typeface="微软雅黑" panose="020B0503020204020204" pitchFamily="34" charset="-122"/>
                  </a:rPr>
                  <a:t>生成斐波那契数列的方法</a:t>
                </a:r>
              </a:p>
            </p:txBody>
          </p:sp>
        </p:grpSp>
        <p:grpSp>
          <p:nvGrpSpPr>
            <p:cNvPr id="3" name="组合 2"/>
            <p:cNvGrpSpPr/>
            <p:nvPr/>
          </p:nvGrpSpPr>
          <p:grpSpPr>
            <a:xfrm>
              <a:off x="3445770" y="1468320"/>
              <a:ext cx="4563487" cy="967383"/>
              <a:chOff x="3445770" y="1468320"/>
              <a:chExt cx="4563487" cy="967383"/>
            </a:xfrm>
          </p:grpSpPr>
          <p:grpSp>
            <p:nvGrpSpPr>
              <p:cNvPr id="11" name="组合 10"/>
              <p:cNvGrpSpPr/>
              <p:nvPr/>
            </p:nvGrpSpPr>
            <p:grpSpPr>
              <a:xfrm>
                <a:off x="3445770" y="1468320"/>
                <a:ext cx="960835" cy="960834"/>
                <a:chOff x="2187575" y="2300288"/>
                <a:chExt cx="1281113" cy="1281112"/>
              </a:xfrm>
            </p:grpSpPr>
            <p:sp>
              <p:nvSpPr>
                <p:cNvPr id="12" name="椭圆 11"/>
                <p:cNvSpPr/>
                <p:nvPr/>
              </p:nvSpPr>
              <p:spPr>
                <a:xfrm>
                  <a:off x="2187575" y="2300288"/>
                  <a:ext cx="1281113" cy="1281112"/>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anchor="ctr"/>
                <a:lstStyle/>
                <a:p>
                  <a:pPr algn="ctr">
                    <a:defRPr/>
                  </a:pPr>
                  <a:endParaRPr lang="zh-CN" altLang="en-US" b="1">
                    <a:latin typeface="微软雅黑" panose="020B0503020204020204" pitchFamily="34" charset="-122"/>
                    <a:ea typeface="微软雅黑" panose="020B0503020204020204" pitchFamily="34" charset="-122"/>
                  </a:endParaRPr>
                </a:p>
              </p:txBody>
            </p:sp>
            <p:sp>
              <p:nvSpPr>
                <p:cNvPr id="13" name="椭圆 12"/>
                <p:cNvSpPr/>
                <p:nvPr/>
              </p:nvSpPr>
              <p:spPr bwMode="auto">
                <a:xfrm>
                  <a:off x="2311400" y="2409825"/>
                  <a:ext cx="1038225" cy="1038225"/>
                </a:xfrm>
                <a:prstGeom prst="ellipse">
                  <a:avLst/>
                </a:prstGeom>
                <a:solidFill>
                  <a:srgbClr val="FFC000"/>
                </a:solidFill>
                <a:ln w="1016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b="1" dirty="0">
                      <a:latin typeface="微软雅黑" panose="020B0503020204020204" pitchFamily="34" charset="-122"/>
                      <a:ea typeface="微软雅黑" panose="020B0503020204020204" pitchFamily="34" charset="-122"/>
                    </a:rPr>
                    <a:t>循环</a:t>
                  </a:r>
                </a:p>
              </p:txBody>
            </p:sp>
          </p:grpSp>
          <p:grpSp>
            <p:nvGrpSpPr>
              <p:cNvPr id="14" name="组合 13"/>
              <p:cNvGrpSpPr/>
              <p:nvPr/>
            </p:nvGrpSpPr>
            <p:grpSpPr>
              <a:xfrm>
                <a:off x="7048422" y="1474869"/>
                <a:ext cx="960835" cy="960834"/>
                <a:chOff x="5657850" y="2297113"/>
                <a:chExt cx="1281113" cy="1281112"/>
              </a:xfrm>
            </p:grpSpPr>
            <p:sp>
              <p:nvSpPr>
                <p:cNvPr id="15" name="椭圆 14"/>
                <p:cNvSpPr/>
                <p:nvPr/>
              </p:nvSpPr>
              <p:spPr>
                <a:xfrm>
                  <a:off x="5657850" y="2297113"/>
                  <a:ext cx="1281113" cy="128111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anchor="ctr"/>
                <a:lstStyle/>
                <a:p>
                  <a:pPr algn="ctr">
                    <a:defRPr/>
                  </a:pPr>
                  <a:endParaRPr lang="zh-CN" altLang="en-US" b="1">
                    <a:latin typeface="微软雅黑" panose="020B0503020204020204" pitchFamily="34" charset="-122"/>
                    <a:ea typeface="微软雅黑" panose="020B0503020204020204" pitchFamily="34" charset="-122"/>
                  </a:endParaRPr>
                </a:p>
              </p:txBody>
            </p:sp>
            <p:sp>
              <p:nvSpPr>
                <p:cNvPr id="16" name="椭圆 15"/>
                <p:cNvSpPr/>
                <p:nvPr/>
              </p:nvSpPr>
              <p:spPr bwMode="auto">
                <a:xfrm>
                  <a:off x="5775325" y="2409825"/>
                  <a:ext cx="1038225" cy="1038225"/>
                </a:xfrm>
                <a:prstGeom prst="ellipse">
                  <a:avLst/>
                </a:prstGeom>
                <a:solidFill>
                  <a:srgbClr val="00B0F0"/>
                </a:solidFill>
                <a:ln w="1016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b="1" dirty="0">
                      <a:latin typeface="微软雅黑" panose="020B0503020204020204" pitchFamily="34" charset="-122"/>
                      <a:ea typeface="微软雅黑" panose="020B0503020204020204" pitchFamily="34" charset="-122"/>
                    </a:rPr>
                    <a:t>递归</a:t>
                  </a:r>
                </a:p>
              </p:txBody>
            </p:sp>
          </p:grpSp>
        </p:grpSp>
      </p:grpSp>
      <p:sp>
        <p:nvSpPr>
          <p:cNvPr id="17" name="矩形 16"/>
          <p:cNvSpPr/>
          <p:nvPr/>
        </p:nvSpPr>
        <p:spPr>
          <a:xfrm>
            <a:off x="3535378" y="3147814"/>
            <a:ext cx="4360375" cy="400110"/>
          </a:xfrm>
          <a:prstGeom prst="rect">
            <a:avLst/>
          </a:prstGeom>
          <a:effectLst>
            <a:outerShdw blurRad="152400" dist="317500" dir="5400000" sx="90000" sy="-19000" rotWithShape="0">
              <a:prstClr val="black">
                <a:alpha val="15000"/>
              </a:prstClr>
            </a:outerShdw>
          </a:effectLst>
        </p:spPr>
        <p:style>
          <a:lnRef idx="1">
            <a:schemeClr val="accent2"/>
          </a:lnRef>
          <a:fillRef idx="3">
            <a:schemeClr val="accent2"/>
          </a:fillRef>
          <a:effectRef idx="2">
            <a:schemeClr val="accent2"/>
          </a:effectRef>
          <a:fontRef idx="minor">
            <a:schemeClr val="lt1"/>
          </a:fontRef>
        </p:style>
        <p:txBody>
          <a:bodyPr wrap="square">
            <a:spAutoFit/>
          </a:bodyPr>
          <a:lstStyle/>
          <a:p>
            <a:pPr algn="ctr"/>
            <a:r>
              <a:rPr lang="zh-CN" altLang="en-US" sz="2000" b="1" dirty="0">
                <a:latin typeface="微软雅黑" panose="020B0503020204020204" pitchFamily="34" charset="-122"/>
                <a:ea typeface="微软雅黑" panose="020B0503020204020204" pitchFamily="34" charset="-122"/>
              </a:rPr>
              <a:t>递归是最能表现计算思维的算法之一</a:t>
            </a:r>
          </a:p>
        </p:txBody>
      </p:sp>
    </p:spTree>
    <p:extLst>
      <p:ext uri="{BB962C8B-B14F-4D97-AF65-F5344CB8AC3E}">
        <p14:creationId xmlns:p14="http://schemas.microsoft.com/office/powerpoint/2010/main" val="247374264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Python</a:t>
            </a:r>
            <a:r>
              <a:rPr lang="zh-CN" altLang="en-US" dirty="0"/>
              <a:t>中的函数</a:t>
            </a:r>
          </a:p>
        </p:txBody>
      </p:sp>
      <p:sp>
        <p:nvSpPr>
          <p:cNvPr id="3" name="灯片编号占位符 2"/>
          <p:cNvSpPr>
            <a:spLocks noGrp="1"/>
          </p:cNvSpPr>
          <p:nvPr>
            <p:ph type="sldNum" sz="quarter" idx="4"/>
          </p:nvPr>
        </p:nvSpPr>
        <p:spPr/>
        <p:txBody>
          <a:bodyPr/>
          <a:lstStyle/>
          <a:p>
            <a:fld id="{D18B1CCC-5B4E-41DC-9FD8-30B8F0069F97}" type="slidenum">
              <a:rPr lang="zh-CN" altLang="en-US" smtClean="0"/>
              <a:pPr/>
              <a:t>8</a:t>
            </a:fld>
            <a:endParaRPr lang="zh-CN" altLang="en-US" dirty="0"/>
          </a:p>
        </p:txBody>
      </p:sp>
      <p:grpSp>
        <p:nvGrpSpPr>
          <p:cNvPr id="4" name="组合 3"/>
          <p:cNvGrpSpPr/>
          <p:nvPr/>
        </p:nvGrpSpPr>
        <p:grpSpPr>
          <a:xfrm>
            <a:off x="611560" y="1347614"/>
            <a:ext cx="7981552" cy="3037418"/>
            <a:chOff x="1638300" y="1718216"/>
            <a:chExt cx="5867400" cy="3037418"/>
          </a:xfrm>
        </p:grpSpPr>
        <p:sp>
          <p:nvSpPr>
            <p:cNvPr id="6" name="MH_Other_2"/>
            <p:cNvSpPr/>
            <p:nvPr>
              <p:custDataLst>
                <p:tags r:id="rId1"/>
              </p:custDataLst>
            </p:nvPr>
          </p:nvSpPr>
          <p:spPr bwMode="auto">
            <a:xfrm>
              <a:off x="1653804" y="1741116"/>
              <a:ext cx="1232297" cy="3014518"/>
            </a:xfrm>
            <a:prstGeom prst="rect">
              <a:avLst/>
            </a:prstGeom>
            <a:noFill/>
            <a:ln w="25400" cap="flat" cmpd="sng" algn="ctr">
              <a:solidFill>
                <a:schemeClr val="bg1">
                  <a:lumMod val="85000"/>
                </a:schemeClr>
              </a:solidFill>
              <a:prstDash val="solid"/>
              <a:headEnd type="none" w="med" len="med"/>
              <a:tailEnd type="none" w="med" len="med"/>
            </a:ln>
            <a:effectLst/>
          </p:spPr>
          <p:txBody>
            <a:bodyPr wrap="none" anchor="b"/>
            <a:lstStyle/>
            <a:p>
              <a:pPr algn="ctr" eaLnBrk="1" hangingPunct="1">
                <a:defRPr/>
              </a:pPr>
              <a:endParaRPr lang="zh-TW" altLang="en-US" sz="1350" b="1" kern="0" dirty="0">
                <a:solidFill>
                  <a:prstClr val="black"/>
                </a:solidFill>
                <a:latin typeface="微软雅黑 Light" panose="020B0502040204020203" pitchFamily="34" charset="-122"/>
                <a:ea typeface="微软雅黑 Light" panose="020B0502040204020203" pitchFamily="34" charset="-122"/>
              </a:endParaRPr>
            </a:p>
          </p:txBody>
        </p:sp>
        <p:sp>
          <p:nvSpPr>
            <p:cNvPr id="8" name="MH_SubTitle_1"/>
            <p:cNvSpPr/>
            <p:nvPr>
              <p:custDataLst>
                <p:tags r:id="rId2"/>
              </p:custDataLst>
            </p:nvPr>
          </p:nvSpPr>
          <p:spPr bwMode="auto">
            <a:xfrm>
              <a:off x="1638300" y="1718217"/>
              <a:ext cx="1250156" cy="566647"/>
            </a:xfrm>
            <a:prstGeom prst="rect">
              <a:avLst/>
            </a:prstGeom>
            <a:solidFill>
              <a:schemeClr val="accent1"/>
            </a:solidFill>
            <a:ln w="38100" cap="flat" cmpd="sng" algn="ctr">
              <a:noFill/>
              <a:prstDash val="solid"/>
              <a:headEnd type="none" w="med" len="med"/>
              <a:tailEnd type="none" w="med" len="med"/>
            </a:ln>
            <a:effectLst/>
          </p:spPr>
          <p:txBody>
            <a:bodyPr wrap="none" anchor="ctr"/>
            <a:lstStyle/>
            <a:p>
              <a:pPr algn="ctr" eaLnBrk="1" hangingPunct="1">
                <a:lnSpc>
                  <a:spcPct val="120000"/>
                </a:lnSpc>
                <a:defRPr/>
              </a:pPr>
              <a:r>
                <a:rPr lang="zh-CN" altLang="en-US" b="1" kern="0" dirty="0" smtClean="0">
                  <a:solidFill>
                    <a:srgbClr val="FFFFFF"/>
                  </a:solidFill>
                  <a:latin typeface="微软雅黑 Light" panose="020B0502040204020203" pitchFamily="34" charset="-122"/>
                  <a:ea typeface="微软雅黑 Light" panose="020B0502040204020203" pitchFamily="34" charset="-122"/>
                </a:rPr>
                <a:t>内建函数</a:t>
              </a:r>
              <a:endParaRPr lang="da-DK" altLang="zh-CN" b="1" kern="0" dirty="0">
                <a:solidFill>
                  <a:srgbClr val="FFFFFF"/>
                </a:solidFill>
                <a:latin typeface="微软雅黑 Light" panose="020B0502040204020203" pitchFamily="34" charset="-122"/>
                <a:ea typeface="微软雅黑 Light" panose="020B0502040204020203" pitchFamily="34" charset="-122"/>
              </a:endParaRPr>
            </a:p>
          </p:txBody>
        </p:sp>
        <p:sp>
          <p:nvSpPr>
            <p:cNvPr id="10" name="MH_Text_1"/>
            <p:cNvSpPr txBox="1"/>
            <p:nvPr>
              <p:custDataLst>
                <p:tags r:id="rId3"/>
              </p:custDataLst>
            </p:nvPr>
          </p:nvSpPr>
          <p:spPr>
            <a:xfrm>
              <a:off x="1640681" y="2473937"/>
              <a:ext cx="1247775" cy="2258798"/>
            </a:xfrm>
            <a:prstGeom prst="rect">
              <a:avLst/>
            </a:prstGeom>
            <a:noFill/>
          </p:spPr>
          <p:txBody>
            <a:bodyPr lIns="54000" tIns="0" rIns="54000" bIns="0">
              <a:normAutofit/>
            </a:bodyPr>
            <a:lstStyle/>
            <a:p>
              <a:pPr algn="just">
                <a:defRPr/>
              </a:pPr>
              <a:r>
                <a:rPr lang="zh-CN" altLang="zh-CN" sz="2200" dirty="0">
                  <a:latin typeface="微软雅黑 Light" panose="020B0502040204020203" pitchFamily="34" charset="-122"/>
                  <a:ea typeface="微软雅黑 Light" panose="020B0502040204020203" pitchFamily="34" charset="-122"/>
                </a:rPr>
                <a:t>指包含在</a:t>
              </a:r>
              <a:r>
                <a:rPr lang="en-US" altLang="zh-CN" sz="2200" dirty="0">
                  <a:latin typeface="微软雅黑 Light" panose="020B0502040204020203" pitchFamily="34" charset="-122"/>
                  <a:ea typeface="微软雅黑 Light" panose="020B0502040204020203" pitchFamily="34" charset="-122"/>
                </a:rPr>
                <a:t>__</a:t>
              </a:r>
              <a:r>
                <a:rPr lang="en-US" altLang="zh-CN" sz="2200" dirty="0" err="1">
                  <a:latin typeface="微软雅黑 Light" panose="020B0502040204020203" pitchFamily="34" charset="-122"/>
                  <a:ea typeface="微软雅黑 Light" panose="020B0502040204020203" pitchFamily="34" charset="-122"/>
                </a:rPr>
                <a:t>builtins</a:t>
              </a:r>
              <a:r>
                <a:rPr lang="en-US" altLang="zh-CN" sz="2200" dirty="0">
                  <a:latin typeface="微软雅黑 Light" panose="020B0502040204020203" pitchFamily="34" charset="-122"/>
                  <a:ea typeface="微软雅黑 Light" panose="020B0502040204020203" pitchFamily="34" charset="-122"/>
                </a:rPr>
                <a:t>__</a:t>
              </a:r>
              <a:r>
                <a:rPr lang="zh-CN" altLang="zh-CN" sz="2200" dirty="0">
                  <a:latin typeface="微软雅黑 Light" panose="020B0502040204020203" pitchFamily="34" charset="-122"/>
                  <a:ea typeface="微软雅黑 Light" panose="020B0502040204020203" pitchFamily="34" charset="-122"/>
                </a:rPr>
                <a:t>模块中的</a:t>
              </a:r>
              <a:r>
                <a:rPr lang="zh-CN" altLang="zh-CN" sz="2200" dirty="0" smtClean="0">
                  <a:latin typeface="微软雅黑 Light" panose="020B0502040204020203" pitchFamily="34" charset="-122"/>
                  <a:ea typeface="微软雅黑 Light" panose="020B0502040204020203" pitchFamily="34" charset="-122"/>
                </a:rPr>
                <a:t>函数，</a:t>
              </a:r>
              <a:r>
                <a:rPr lang="zh-CN" altLang="zh-CN" sz="2200" dirty="0">
                  <a:latin typeface="微软雅黑 Light" panose="020B0502040204020203" pitchFamily="34" charset="-122"/>
                  <a:ea typeface="微软雅黑 Light" panose="020B0502040204020203" pitchFamily="34" charset="-122"/>
                </a:rPr>
                <a:t>安装完</a:t>
              </a:r>
              <a:r>
                <a:rPr lang="en-US" altLang="zh-CN" sz="2200" dirty="0">
                  <a:latin typeface="微软雅黑 Light" panose="020B0502040204020203" pitchFamily="34" charset="-122"/>
                  <a:ea typeface="微软雅黑 Light" panose="020B0502040204020203" pitchFamily="34" charset="-122"/>
                </a:rPr>
                <a:t>Python</a:t>
              </a:r>
              <a:r>
                <a:rPr lang="zh-CN" altLang="zh-CN" sz="2200" dirty="0">
                  <a:latin typeface="微软雅黑 Light" panose="020B0502040204020203" pitchFamily="34" charset="-122"/>
                  <a:ea typeface="微软雅黑 Light" panose="020B0502040204020203" pitchFamily="34" charset="-122"/>
                </a:rPr>
                <a:t>后可以直接</a:t>
              </a:r>
              <a:r>
                <a:rPr lang="zh-CN" altLang="zh-CN" sz="2200" dirty="0" smtClean="0">
                  <a:latin typeface="微软雅黑 Light" panose="020B0502040204020203" pitchFamily="34" charset="-122"/>
                  <a:ea typeface="微软雅黑 Light" panose="020B0502040204020203" pitchFamily="34" charset="-122"/>
                </a:rPr>
                <a:t>使用</a:t>
              </a:r>
              <a:endParaRPr lang="da-DK" altLang="zh-CN" sz="2200" kern="0" dirty="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sp>
          <p:nvSpPr>
            <p:cNvPr id="12" name="MH_Other_6"/>
            <p:cNvSpPr/>
            <p:nvPr>
              <p:custDataLst>
                <p:tags r:id="rId4"/>
              </p:custDataLst>
            </p:nvPr>
          </p:nvSpPr>
          <p:spPr bwMode="auto">
            <a:xfrm>
              <a:off x="3188494" y="1741116"/>
              <a:ext cx="1231106" cy="2991619"/>
            </a:xfrm>
            <a:prstGeom prst="rect">
              <a:avLst/>
            </a:prstGeom>
            <a:noFill/>
            <a:ln w="25400" cap="flat" cmpd="sng" algn="ctr">
              <a:solidFill>
                <a:schemeClr val="bg1">
                  <a:lumMod val="85000"/>
                </a:schemeClr>
              </a:solidFill>
              <a:prstDash val="solid"/>
              <a:headEnd type="none" w="med" len="med"/>
              <a:tailEnd type="none" w="med" len="med"/>
            </a:ln>
            <a:effectLst/>
          </p:spPr>
          <p:txBody>
            <a:bodyPr wrap="none" anchor="b"/>
            <a:lstStyle/>
            <a:p>
              <a:pPr algn="ctr" eaLnBrk="1" hangingPunct="1">
                <a:defRPr/>
              </a:pPr>
              <a:endParaRPr lang="zh-TW" altLang="en-US" sz="1350" b="1" kern="0" dirty="0">
                <a:solidFill>
                  <a:prstClr val="black"/>
                </a:solidFill>
                <a:latin typeface="微软雅黑 Light" panose="020B0502040204020203" pitchFamily="34" charset="-122"/>
                <a:ea typeface="微软雅黑 Light" panose="020B0502040204020203" pitchFamily="34" charset="-122"/>
              </a:endParaRPr>
            </a:p>
          </p:txBody>
        </p:sp>
        <p:sp>
          <p:nvSpPr>
            <p:cNvPr id="15" name="MH_SubTitle_2"/>
            <p:cNvSpPr/>
            <p:nvPr>
              <p:custDataLst>
                <p:tags r:id="rId5"/>
              </p:custDataLst>
            </p:nvPr>
          </p:nvSpPr>
          <p:spPr bwMode="auto">
            <a:xfrm>
              <a:off x="3186112" y="1729436"/>
              <a:ext cx="1250156" cy="566647"/>
            </a:xfrm>
            <a:prstGeom prst="rect">
              <a:avLst/>
            </a:prstGeom>
            <a:solidFill>
              <a:schemeClr val="accent2"/>
            </a:solidFill>
            <a:ln w="38100" cap="flat" cmpd="sng" algn="ctr">
              <a:noFill/>
              <a:prstDash val="solid"/>
              <a:headEnd type="none" w="med" len="med"/>
              <a:tailEnd type="none" w="med" len="med"/>
            </a:ln>
            <a:effectLst/>
          </p:spPr>
          <p:txBody>
            <a:bodyPr wrap="none" anchor="ctr"/>
            <a:lstStyle/>
            <a:p>
              <a:pPr algn="ctr" eaLnBrk="1" hangingPunct="1">
                <a:lnSpc>
                  <a:spcPct val="120000"/>
                </a:lnSpc>
                <a:defRPr/>
              </a:pPr>
              <a:r>
                <a:rPr lang="zh-CN" altLang="en-US" b="1" kern="0" dirty="0" smtClean="0">
                  <a:solidFill>
                    <a:srgbClr val="FFFFFF"/>
                  </a:solidFill>
                  <a:latin typeface="微软雅黑 Light" panose="020B0502040204020203" pitchFamily="34" charset="-122"/>
                  <a:ea typeface="微软雅黑 Light" panose="020B0502040204020203" pitchFamily="34" charset="-122"/>
                </a:rPr>
                <a:t>标准库</a:t>
              </a:r>
              <a:endParaRPr lang="da-DK" altLang="zh-CN" b="1" kern="0" dirty="0">
                <a:solidFill>
                  <a:srgbClr val="FFFFFF"/>
                </a:solidFill>
                <a:latin typeface="微软雅黑 Light" panose="020B0502040204020203" pitchFamily="34" charset="-122"/>
                <a:ea typeface="微软雅黑 Light" panose="020B0502040204020203" pitchFamily="34" charset="-122"/>
              </a:endParaRPr>
            </a:p>
          </p:txBody>
        </p:sp>
        <p:sp>
          <p:nvSpPr>
            <p:cNvPr id="16" name="MH_Text_2"/>
            <p:cNvSpPr txBox="1"/>
            <p:nvPr>
              <p:custDataLst>
                <p:tags r:id="rId6"/>
              </p:custDataLst>
            </p:nvPr>
          </p:nvSpPr>
          <p:spPr>
            <a:xfrm>
              <a:off x="3180160" y="2473937"/>
              <a:ext cx="1247775" cy="2258798"/>
            </a:xfrm>
            <a:prstGeom prst="rect">
              <a:avLst/>
            </a:prstGeom>
            <a:noFill/>
          </p:spPr>
          <p:txBody>
            <a:bodyPr lIns="54000" tIns="0" rIns="54000" bIns="0">
              <a:normAutofit/>
            </a:bodyPr>
            <a:lstStyle/>
            <a:p>
              <a:pPr algn="just">
                <a:defRPr/>
              </a:pPr>
              <a:r>
                <a:rPr lang="zh-CN" altLang="zh-CN" sz="2400" dirty="0">
                  <a:latin typeface="微软雅黑 Light" panose="020B0502040204020203" pitchFamily="34" charset="-122"/>
                  <a:ea typeface="微软雅黑 Light" panose="020B0502040204020203" pitchFamily="34" charset="-122"/>
                </a:rPr>
                <a:t>需要先导入模块再使用函数，每个库有相关的一些</a:t>
              </a:r>
              <a:r>
                <a:rPr lang="zh-CN" altLang="zh-CN" sz="2400" dirty="0" smtClean="0">
                  <a:latin typeface="微软雅黑 Light" panose="020B0502040204020203" pitchFamily="34" charset="-122"/>
                  <a:ea typeface="微软雅黑 Light" panose="020B0502040204020203" pitchFamily="34" charset="-122"/>
                </a:rPr>
                <a:t>函数</a:t>
              </a:r>
              <a:endParaRPr lang="da-DK" altLang="zh-CN" sz="2400" kern="0" dirty="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sp>
          <p:nvSpPr>
            <p:cNvPr id="18" name="MH_Other_10"/>
            <p:cNvSpPr/>
            <p:nvPr>
              <p:custDataLst>
                <p:tags r:id="rId7"/>
              </p:custDataLst>
            </p:nvPr>
          </p:nvSpPr>
          <p:spPr bwMode="auto">
            <a:xfrm>
              <a:off x="4726782" y="1718218"/>
              <a:ext cx="1231106" cy="3014518"/>
            </a:xfrm>
            <a:prstGeom prst="rect">
              <a:avLst/>
            </a:prstGeom>
            <a:noFill/>
            <a:ln w="25400" cap="flat" cmpd="sng" algn="ctr">
              <a:solidFill>
                <a:sysClr val="window" lastClr="FFFFFF">
                  <a:lumMod val="85000"/>
                </a:sysClr>
              </a:solidFill>
              <a:prstDash val="solid"/>
              <a:headEnd type="none" w="med" len="med"/>
              <a:tailEnd type="none" w="med" len="med"/>
            </a:ln>
            <a:effectLst/>
          </p:spPr>
          <p:txBody>
            <a:bodyPr wrap="none" anchor="b"/>
            <a:lstStyle/>
            <a:p>
              <a:pPr algn="ctr" eaLnBrk="1" hangingPunct="1">
                <a:defRPr/>
              </a:pPr>
              <a:endParaRPr lang="zh-TW" altLang="en-US" sz="1350" b="1" kern="0" dirty="0">
                <a:solidFill>
                  <a:prstClr val="black"/>
                </a:solidFill>
                <a:latin typeface="微软雅黑 Light" panose="020B0502040204020203" pitchFamily="34" charset="-122"/>
                <a:ea typeface="微软雅黑 Light" panose="020B0502040204020203" pitchFamily="34" charset="-122"/>
              </a:endParaRPr>
            </a:p>
          </p:txBody>
        </p:sp>
        <p:sp>
          <p:nvSpPr>
            <p:cNvPr id="21" name="MH_SubTitle_3"/>
            <p:cNvSpPr/>
            <p:nvPr>
              <p:custDataLst>
                <p:tags r:id="rId8"/>
              </p:custDataLst>
            </p:nvPr>
          </p:nvSpPr>
          <p:spPr bwMode="auto">
            <a:xfrm>
              <a:off x="4710884" y="1718216"/>
              <a:ext cx="1270428" cy="566647"/>
            </a:xfrm>
            <a:prstGeom prst="rect">
              <a:avLst/>
            </a:prstGeom>
            <a:solidFill>
              <a:schemeClr val="accent3"/>
            </a:solidFill>
            <a:ln w="38100" cap="flat" cmpd="sng" algn="ctr">
              <a:solidFill>
                <a:sysClr val="window" lastClr="FFFFFF"/>
              </a:solidFill>
              <a:prstDash val="solid"/>
              <a:headEnd type="none" w="med" len="med"/>
              <a:tailEnd type="none" w="med" len="med"/>
            </a:ln>
            <a:effectLst/>
          </p:spPr>
          <p:txBody>
            <a:bodyPr wrap="none" anchor="ctr"/>
            <a:lstStyle/>
            <a:p>
              <a:pPr algn="ctr" eaLnBrk="1" hangingPunct="1">
                <a:lnSpc>
                  <a:spcPct val="120000"/>
                </a:lnSpc>
                <a:defRPr/>
              </a:pPr>
              <a:r>
                <a:rPr lang="zh-CN" altLang="en-US" b="1" kern="0" dirty="0" smtClean="0">
                  <a:solidFill>
                    <a:srgbClr val="FFFFFF"/>
                  </a:solidFill>
                  <a:latin typeface="微软雅黑 Light" panose="020B0502040204020203" pitchFamily="34" charset="-122"/>
                  <a:ea typeface="微软雅黑 Light" panose="020B0502040204020203" pitchFamily="34" charset="-122"/>
                </a:rPr>
                <a:t>第三方库</a:t>
              </a:r>
              <a:endParaRPr lang="da-DK" altLang="zh-CN" b="1" kern="0" dirty="0">
                <a:solidFill>
                  <a:srgbClr val="FFFFFF"/>
                </a:solidFill>
                <a:latin typeface="微软雅黑 Light" panose="020B0502040204020203" pitchFamily="34" charset="-122"/>
                <a:ea typeface="微软雅黑 Light" panose="020B0502040204020203" pitchFamily="34" charset="-122"/>
              </a:endParaRPr>
            </a:p>
          </p:txBody>
        </p:sp>
        <p:sp>
          <p:nvSpPr>
            <p:cNvPr id="22" name="MH_Text_3"/>
            <p:cNvSpPr txBox="1"/>
            <p:nvPr>
              <p:custDataLst>
                <p:tags r:id="rId9"/>
              </p:custDataLst>
            </p:nvPr>
          </p:nvSpPr>
          <p:spPr>
            <a:xfrm>
              <a:off x="4719638" y="2473937"/>
              <a:ext cx="1247775" cy="2258798"/>
            </a:xfrm>
            <a:prstGeom prst="rect">
              <a:avLst/>
            </a:prstGeom>
            <a:noFill/>
          </p:spPr>
          <p:txBody>
            <a:bodyPr lIns="54000" tIns="0" rIns="54000" bIns="0">
              <a:normAutofit/>
            </a:bodyPr>
            <a:lstStyle/>
            <a:p>
              <a:pPr algn="just">
                <a:defRPr/>
              </a:pPr>
              <a:r>
                <a:rPr lang="zh-CN" altLang="en-US" sz="2400" dirty="0" smtClean="0">
                  <a:latin typeface="微软雅黑 Light" panose="020B0502040204020203" pitchFamily="34" charset="-122"/>
                  <a:ea typeface="微软雅黑 Light" panose="020B0502040204020203" pitchFamily="34" charset="-122"/>
                </a:rPr>
                <a:t>非常多，是</a:t>
              </a:r>
              <a:r>
                <a:rPr lang="en-US" altLang="zh-CN" sz="2400" dirty="0" smtClean="0">
                  <a:latin typeface="微软雅黑 Light" panose="020B0502040204020203" pitchFamily="34" charset="-122"/>
                  <a:ea typeface="微软雅黑 Light" panose="020B0502040204020203" pitchFamily="34" charset="-122"/>
                </a:rPr>
                <a:t>Python</a:t>
              </a:r>
              <a:r>
                <a:rPr lang="zh-CN" altLang="zh-CN" sz="2400" dirty="0">
                  <a:latin typeface="微软雅黑 Light" panose="020B0502040204020203" pitchFamily="34" charset="-122"/>
                  <a:ea typeface="微软雅黑 Light" panose="020B0502040204020203" pitchFamily="34" charset="-122"/>
                </a:rPr>
                <a:t>重要的特征和</a:t>
              </a:r>
              <a:r>
                <a:rPr lang="zh-CN" altLang="zh-CN" sz="2400" dirty="0" smtClean="0">
                  <a:latin typeface="微软雅黑 Light" panose="020B0502040204020203" pitchFamily="34" charset="-122"/>
                  <a:ea typeface="微软雅黑 Light" panose="020B0502040204020203" pitchFamily="34" charset="-122"/>
                </a:rPr>
                <a:t>优势</a:t>
              </a:r>
              <a:endParaRPr lang="da-DK" altLang="zh-CN" sz="2400" kern="0" dirty="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sp>
          <p:nvSpPr>
            <p:cNvPr id="24" name="MH_Other_14"/>
            <p:cNvSpPr/>
            <p:nvPr>
              <p:custDataLst>
                <p:tags r:id="rId10"/>
              </p:custDataLst>
            </p:nvPr>
          </p:nvSpPr>
          <p:spPr bwMode="auto">
            <a:xfrm>
              <a:off x="6266260" y="1718216"/>
              <a:ext cx="1231106" cy="3014519"/>
            </a:xfrm>
            <a:prstGeom prst="rect">
              <a:avLst/>
            </a:prstGeom>
            <a:noFill/>
            <a:ln w="25400" cap="flat" cmpd="sng" algn="ctr">
              <a:solidFill>
                <a:sysClr val="window" lastClr="FFFFFF">
                  <a:lumMod val="85000"/>
                </a:sysClr>
              </a:solidFill>
              <a:prstDash val="solid"/>
              <a:headEnd type="none" w="med" len="med"/>
              <a:tailEnd type="none" w="med" len="med"/>
            </a:ln>
            <a:effectLst/>
          </p:spPr>
          <p:txBody>
            <a:bodyPr wrap="none" anchor="b"/>
            <a:lstStyle/>
            <a:p>
              <a:pPr algn="ctr" eaLnBrk="1" hangingPunct="1">
                <a:defRPr/>
              </a:pPr>
              <a:endParaRPr lang="zh-TW" altLang="en-US" sz="1350" b="1" kern="0" dirty="0">
                <a:solidFill>
                  <a:prstClr val="black"/>
                </a:solidFill>
                <a:latin typeface="微软雅黑 Light" panose="020B0502040204020203" pitchFamily="34" charset="-122"/>
                <a:ea typeface="微软雅黑 Light" panose="020B0502040204020203" pitchFamily="34" charset="-122"/>
              </a:endParaRPr>
            </a:p>
          </p:txBody>
        </p:sp>
        <p:sp>
          <p:nvSpPr>
            <p:cNvPr id="27" name="MH_SubTitle_4"/>
            <p:cNvSpPr/>
            <p:nvPr>
              <p:custDataLst>
                <p:tags r:id="rId11"/>
              </p:custDataLst>
            </p:nvPr>
          </p:nvSpPr>
          <p:spPr bwMode="auto">
            <a:xfrm>
              <a:off x="6255544" y="1724010"/>
              <a:ext cx="1250156" cy="566647"/>
            </a:xfrm>
            <a:prstGeom prst="rect">
              <a:avLst/>
            </a:prstGeom>
            <a:solidFill>
              <a:schemeClr val="accent4"/>
            </a:solidFill>
            <a:ln w="38100" cap="flat" cmpd="sng" algn="ctr">
              <a:noFill/>
              <a:prstDash val="solid"/>
              <a:headEnd type="none" w="med" len="med"/>
              <a:tailEnd type="none" w="med" len="med"/>
            </a:ln>
            <a:effectLst/>
          </p:spPr>
          <p:txBody>
            <a:bodyPr wrap="none" anchor="ctr"/>
            <a:lstStyle/>
            <a:p>
              <a:pPr algn="ctr" eaLnBrk="1" hangingPunct="1">
                <a:lnSpc>
                  <a:spcPct val="120000"/>
                </a:lnSpc>
                <a:defRPr/>
              </a:pPr>
              <a:r>
                <a:rPr lang="zh-CN" altLang="en-US" b="1" kern="0" dirty="0" smtClean="0">
                  <a:solidFill>
                    <a:srgbClr val="FFFFFF"/>
                  </a:solidFill>
                  <a:latin typeface="微软雅黑 Light" panose="020B0502040204020203" pitchFamily="34" charset="-122"/>
                  <a:ea typeface="微软雅黑 Light" panose="020B0502040204020203" pitchFamily="34" charset="-122"/>
                </a:rPr>
                <a:t>用户自定义函数</a:t>
              </a:r>
              <a:endParaRPr lang="da-DK" altLang="zh-CN" b="1" kern="0" dirty="0">
                <a:solidFill>
                  <a:srgbClr val="FFFFFF"/>
                </a:solidFill>
                <a:latin typeface="微软雅黑 Light" panose="020B0502040204020203" pitchFamily="34" charset="-122"/>
                <a:ea typeface="微软雅黑 Light" panose="020B0502040204020203" pitchFamily="34" charset="-122"/>
              </a:endParaRPr>
            </a:p>
          </p:txBody>
        </p:sp>
        <p:sp>
          <p:nvSpPr>
            <p:cNvPr id="28" name="MH_Text_4"/>
            <p:cNvSpPr txBox="1"/>
            <p:nvPr>
              <p:custDataLst>
                <p:tags r:id="rId12"/>
              </p:custDataLst>
            </p:nvPr>
          </p:nvSpPr>
          <p:spPr>
            <a:xfrm>
              <a:off x="6257925" y="2473937"/>
              <a:ext cx="1247775" cy="2258798"/>
            </a:xfrm>
            <a:prstGeom prst="rect">
              <a:avLst/>
            </a:prstGeom>
            <a:noFill/>
          </p:spPr>
          <p:txBody>
            <a:bodyPr lIns="54000" tIns="0" rIns="54000" bIns="0">
              <a:normAutofit/>
            </a:bodyPr>
            <a:lstStyle/>
            <a:p>
              <a:pPr algn="just">
                <a:defRPr/>
              </a:pPr>
              <a:r>
                <a:rPr lang="zh-CN" altLang="zh-CN" sz="2400" dirty="0">
                  <a:latin typeface="微软雅黑 Light" panose="020B0502040204020203" pitchFamily="34" charset="-122"/>
                  <a:ea typeface="微软雅黑 Light" panose="020B0502040204020203" pitchFamily="34" charset="-122"/>
                </a:rPr>
                <a:t>有固定的定义、调用和参数传递方式</a:t>
              </a:r>
              <a:r>
                <a:rPr lang="zh-CN" altLang="zh-CN" sz="2400" dirty="0" smtClean="0">
                  <a:latin typeface="微软雅黑 Light" panose="020B0502040204020203" pitchFamily="34" charset="-122"/>
                  <a:ea typeface="微软雅黑 Light" panose="020B0502040204020203" pitchFamily="34" charset="-122"/>
                </a:rPr>
                <a:t>等</a:t>
              </a:r>
              <a:endParaRPr lang="da-DK" altLang="zh-CN" sz="2400" kern="0" dirty="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grpSp>
    </p:spTree>
    <p:extLst>
      <p:ext uri="{BB962C8B-B14F-4D97-AF65-F5344CB8AC3E}">
        <p14:creationId xmlns:p14="http://schemas.microsoft.com/office/powerpoint/2010/main" val="2882105838"/>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函数的嵌套调用</a:t>
            </a:r>
            <a:endParaRPr lang="zh-CN" altLang="en-US" dirty="0"/>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80</a:t>
            </a:fld>
            <a:endParaRPr lang="zh-CN" altLang="en-US" dirty="0"/>
          </a:p>
        </p:txBody>
      </p:sp>
      <p:grpSp>
        <p:nvGrpSpPr>
          <p:cNvPr id="29" name="组合 28"/>
          <p:cNvGrpSpPr/>
          <p:nvPr/>
        </p:nvGrpSpPr>
        <p:grpSpPr>
          <a:xfrm>
            <a:off x="2483768" y="1131590"/>
            <a:ext cx="3888432" cy="2451267"/>
            <a:chOff x="1187624" y="1779662"/>
            <a:chExt cx="1871230" cy="1285976"/>
          </a:xfrm>
        </p:grpSpPr>
        <p:sp>
          <p:nvSpPr>
            <p:cNvPr id="7" name="文本框 15"/>
            <p:cNvSpPr txBox="1"/>
            <p:nvPr/>
          </p:nvSpPr>
          <p:spPr>
            <a:xfrm>
              <a:off x="1266049" y="2260683"/>
              <a:ext cx="266430" cy="223542"/>
            </a:xfrm>
            <a:prstGeom prst="rect">
              <a:avLst/>
            </a:prstGeom>
            <a:solidFill>
              <a:schemeClr val="lt1"/>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algn="ctr">
                <a:spcAft>
                  <a:spcPts val="0"/>
                </a:spcAft>
              </a:pPr>
              <a:r>
                <a:rPr lang="en-US" sz="2000" kern="100">
                  <a:effectLst/>
                  <a:ea typeface="宋体" panose="02010600030101010101" pitchFamily="2" charset="-122"/>
                  <a:cs typeface="Times New Roman" panose="02020603050405020304" pitchFamily="18" charset="0"/>
                </a:rPr>
                <a:t>f1()</a:t>
              </a:r>
              <a:endParaRPr lang="zh-CN" sz="2000" kern="100">
                <a:effectLst/>
                <a:ea typeface="宋体" panose="02010600030101010101" pitchFamily="2" charset="-122"/>
                <a:cs typeface="Times New Roman" panose="02020603050405020304" pitchFamily="18" charset="0"/>
              </a:endParaRPr>
            </a:p>
          </p:txBody>
        </p:sp>
        <p:sp>
          <p:nvSpPr>
            <p:cNvPr id="8" name="文本框 15"/>
            <p:cNvSpPr txBox="1"/>
            <p:nvPr/>
          </p:nvSpPr>
          <p:spPr>
            <a:xfrm>
              <a:off x="1187624" y="1793337"/>
              <a:ext cx="381605" cy="222885"/>
            </a:xfrm>
            <a:prstGeom prst="rect">
              <a:avLst/>
            </a:prstGeom>
            <a:solidFill>
              <a:schemeClr val="lt1"/>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algn="ctr">
                <a:spcAft>
                  <a:spcPts val="0"/>
                </a:spcAft>
              </a:pPr>
              <a:r>
                <a:rPr lang="en-US" sz="2000" b="1">
                  <a:effectLst/>
                  <a:ea typeface="宋体" panose="02010600030101010101" pitchFamily="2" charset="-122"/>
                  <a:cs typeface="Times New Roman" panose="02020603050405020304" pitchFamily="18" charset="0"/>
                </a:rPr>
                <a:t>main</a:t>
              </a:r>
              <a:endParaRPr lang="zh-CN" sz="2000">
                <a:effectLst/>
                <a:ea typeface="宋体" panose="02010600030101010101" pitchFamily="2" charset="-122"/>
                <a:cs typeface="宋体" panose="02010600030101010101" pitchFamily="2" charset="-122"/>
              </a:endParaRPr>
            </a:p>
          </p:txBody>
        </p:sp>
        <p:sp>
          <p:nvSpPr>
            <p:cNvPr id="9" name="文本框 15"/>
            <p:cNvSpPr txBox="1"/>
            <p:nvPr/>
          </p:nvSpPr>
          <p:spPr>
            <a:xfrm>
              <a:off x="1244455" y="1987425"/>
              <a:ext cx="266065" cy="222885"/>
            </a:xfrm>
            <a:prstGeom prst="rect">
              <a:avLst/>
            </a:prstGeom>
            <a:solidFill>
              <a:schemeClr val="lt1"/>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algn="ctr">
                <a:spcAft>
                  <a:spcPts val="0"/>
                </a:spcAft>
              </a:pPr>
              <a:r>
                <a:rPr lang="en-US" sz="2000">
                  <a:effectLst/>
                  <a:ea typeface="宋体" panose="02010600030101010101" pitchFamily="2" charset="-122"/>
                  <a:cs typeface="Times New Roman" panose="02020603050405020304" pitchFamily="18" charset="0"/>
                </a:rPr>
                <a:t>…</a:t>
              </a:r>
              <a:endParaRPr lang="zh-CN" sz="2000">
                <a:effectLst/>
                <a:ea typeface="宋体" panose="02010600030101010101" pitchFamily="2" charset="-122"/>
                <a:cs typeface="宋体" panose="02010600030101010101" pitchFamily="2" charset="-122"/>
              </a:endParaRPr>
            </a:p>
          </p:txBody>
        </p:sp>
        <p:sp>
          <p:nvSpPr>
            <p:cNvPr id="10" name="文本框 15"/>
            <p:cNvSpPr txBox="1"/>
            <p:nvPr/>
          </p:nvSpPr>
          <p:spPr>
            <a:xfrm>
              <a:off x="1295849" y="2822625"/>
              <a:ext cx="265430" cy="222250"/>
            </a:xfrm>
            <a:prstGeom prst="rect">
              <a:avLst/>
            </a:prstGeom>
            <a:solidFill>
              <a:schemeClr val="lt1"/>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algn="ctr">
                <a:spcAft>
                  <a:spcPts val="0"/>
                </a:spcAft>
              </a:pPr>
              <a:r>
                <a:rPr lang="en-US" sz="2000">
                  <a:effectLst/>
                  <a:ea typeface="宋体" panose="02010600030101010101" pitchFamily="2" charset="-122"/>
                  <a:cs typeface="宋体" panose="02010600030101010101" pitchFamily="2" charset="-122"/>
                </a:rPr>
                <a:t>End</a:t>
              </a:r>
              <a:endParaRPr lang="zh-CN" sz="2000">
                <a:effectLst/>
                <a:ea typeface="宋体" panose="02010600030101010101" pitchFamily="2" charset="-122"/>
                <a:cs typeface="宋体" panose="02010600030101010101" pitchFamily="2" charset="-122"/>
              </a:endParaRPr>
            </a:p>
          </p:txBody>
        </p:sp>
        <p:sp>
          <p:nvSpPr>
            <p:cNvPr id="11" name="文本框 15"/>
            <p:cNvSpPr txBox="1"/>
            <p:nvPr/>
          </p:nvSpPr>
          <p:spPr>
            <a:xfrm>
              <a:off x="2029234" y="2269024"/>
              <a:ext cx="266065" cy="222885"/>
            </a:xfrm>
            <a:prstGeom prst="rect">
              <a:avLst/>
            </a:prstGeom>
            <a:solidFill>
              <a:schemeClr val="lt1"/>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algn="ctr">
                <a:spcAft>
                  <a:spcPts val="0"/>
                </a:spcAft>
              </a:pPr>
              <a:r>
                <a:rPr lang="en-US" sz="2000">
                  <a:effectLst/>
                  <a:ea typeface="宋体" panose="02010600030101010101" pitchFamily="2" charset="-122"/>
                  <a:cs typeface="Times New Roman" panose="02020603050405020304" pitchFamily="18" charset="0"/>
                </a:rPr>
                <a:t>f2()</a:t>
              </a:r>
              <a:endParaRPr lang="zh-CN" sz="2000">
                <a:effectLst/>
                <a:ea typeface="宋体" panose="02010600030101010101" pitchFamily="2" charset="-122"/>
                <a:cs typeface="宋体" panose="02010600030101010101" pitchFamily="2" charset="-122"/>
              </a:endParaRPr>
            </a:p>
          </p:txBody>
        </p:sp>
        <p:sp>
          <p:nvSpPr>
            <p:cNvPr id="12" name="文本框 15"/>
            <p:cNvSpPr txBox="1"/>
            <p:nvPr/>
          </p:nvSpPr>
          <p:spPr>
            <a:xfrm>
              <a:off x="1920270" y="1779662"/>
              <a:ext cx="338420" cy="222250"/>
            </a:xfrm>
            <a:prstGeom prst="rect">
              <a:avLst/>
            </a:prstGeom>
            <a:solidFill>
              <a:schemeClr val="lt1"/>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algn="ctr">
                <a:spcAft>
                  <a:spcPts val="0"/>
                </a:spcAft>
              </a:pPr>
              <a:r>
                <a:rPr lang="en-US" sz="2000" b="1">
                  <a:effectLst/>
                  <a:ea typeface="宋体" panose="02010600030101010101" pitchFamily="2" charset="-122"/>
                  <a:cs typeface="Times New Roman" panose="02020603050405020304" pitchFamily="18" charset="0"/>
                </a:rPr>
                <a:t>f1()</a:t>
              </a:r>
              <a:endParaRPr lang="zh-CN" sz="2000">
                <a:effectLst/>
                <a:ea typeface="宋体" panose="02010600030101010101" pitchFamily="2" charset="-122"/>
                <a:cs typeface="宋体" panose="02010600030101010101" pitchFamily="2" charset="-122"/>
              </a:endParaRPr>
            </a:p>
          </p:txBody>
        </p:sp>
        <p:sp>
          <p:nvSpPr>
            <p:cNvPr id="13" name="文本框 15"/>
            <p:cNvSpPr txBox="1"/>
            <p:nvPr/>
          </p:nvSpPr>
          <p:spPr>
            <a:xfrm>
              <a:off x="2007644" y="1988290"/>
              <a:ext cx="266065" cy="222250"/>
            </a:xfrm>
            <a:prstGeom prst="rect">
              <a:avLst/>
            </a:prstGeom>
            <a:solidFill>
              <a:schemeClr val="lt1"/>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algn="ctr">
                <a:spcAft>
                  <a:spcPts val="0"/>
                </a:spcAft>
              </a:pPr>
              <a:r>
                <a:rPr lang="en-US" sz="2000">
                  <a:effectLst/>
                  <a:ea typeface="宋体" panose="02010600030101010101" pitchFamily="2" charset="-122"/>
                  <a:cs typeface="Times New Roman" panose="02020603050405020304" pitchFamily="18" charset="0"/>
                </a:rPr>
                <a:t>…</a:t>
              </a:r>
              <a:endParaRPr lang="zh-CN" sz="2000">
                <a:effectLst/>
                <a:ea typeface="宋体" panose="02010600030101010101" pitchFamily="2" charset="-122"/>
                <a:cs typeface="宋体" panose="02010600030101010101" pitchFamily="2" charset="-122"/>
              </a:endParaRPr>
            </a:p>
          </p:txBody>
        </p:sp>
        <p:sp>
          <p:nvSpPr>
            <p:cNvPr id="14" name="文本框 15"/>
            <p:cNvSpPr txBox="1"/>
            <p:nvPr/>
          </p:nvSpPr>
          <p:spPr>
            <a:xfrm>
              <a:off x="2000454" y="2513490"/>
              <a:ext cx="265430" cy="221615"/>
            </a:xfrm>
            <a:prstGeom prst="rect">
              <a:avLst/>
            </a:prstGeom>
            <a:solidFill>
              <a:schemeClr val="lt1"/>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algn="ctr">
                <a:spcAft>
                  <a:spcPts val="0"/>
                </a:spcAft>
              </a:pPr>
              <a:r>
                <a:rPr lang="en-US" sz="2000">
                  <a:effectLst/>
                  <a:ea typeface="宋体" panose="02010600030101010101" pitchFamily="2" charset="-122"/>
                  <a:cs typeface="Times New Roman" panose="02020603050405020304" pitchFamily="18" charset="0"/>
                </a:rPr>
                <a:t>…</a:t>
              </a:r>
              <a:endParaRPr lang="zh-CN" sz="2000">
                <a:effectLst/>
                <a:ea typeface="宋体" panose="02010600030101010101" pitchFamily="2" charset="-122"/>
                <a:cs typeface="宋体" panose="02010600030101010101" pitchFamily="2" charset="-122"/>
              </a:endParaRPr>
            </a:p>
          </p:txBody>
        </p:sp>
        <p:sp>
          <p:nvSpPr>
            <p:cNvPr id="15" name="文本框 15"/>
            <p:cNvSpPr txBox="1"/>
            <p:nvPr/>
          </p:nvSpPr>
          <p:spPr>
            <a:xfrm>
              <a:off x="2634034" y="1785789"/>
              <a:ext cx="280820" cy="222250"/>
            </a:xfrm>
            <a:prstGeom prst="rect">
              <a:avLst/>
            </a:prstGeom>
            <a:solidFill>
              <a:schemeClr val="lt1"/>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algn="ctr">
                <a:spcAft>
                  <a:spcPts val="0"/>
                </a:spcAft>
              </a:pPr>
              <a:r>
                <a:rPr lang="en-US" sz="2000" b="1">
                  <a:effectLst/>
                  <a:ea typeface="宋体" panose="02010600030101010101" pitchFamily="2" charset="-122"/>
                  <a:cs typeface="Times New Roman" panose="02020603050405020304" pitchFamily="18" charset="0"/>
                </a:rPr>
                <a:t>f2()</a:t>
              </a:r>
              <a:endParaRPr lang="zh-CN" sz="2000">
                <a:effectLst/>
                <a:ea typeface="宋体" panose="02010600030101010101" pitchFamily="2" charset="-122"/>
                <a:cs typeface="宋体" panose="02010600030101010101" pitchFamily="2" charset="-122"/>
              </a:endParaRPr>
            </a:p>
          </p:txBody>
        </p:sp>
        <p:sp>
          <p:nvSpPr>
            <p:cNvPr id="16" name="文本框 15"/>
            <p:cNvSpPr txBox="1"/>
            <p:nvPr/>
          </p:nvSpPr>
          <p:spPr>
            <a:xfrm>
              <a:off x="2727634" y="2268996"/>
              <a:ext cx="266065" cy="222250"/>
            </a:xfrm>
            <a:prstGeom prst="rect">
              <a:avLst/>
            </a:prstGeom>
            <a:solidFill>
              <a:schemeClr val="lt1"/>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algn="ctr">
                <a:spcAft>
                  <a:spcPts val="0"/>
                </a:spcAft>
              </a:pPr>
              <a:r>
                <a:rPr lang="en-US" sz="2000">
                  <a:effectLst/>
                  <a:ea typeface="宋体" panose="02010600030101010101" pitchFamily="2" charset="-122"/>
                  <a:cs typeface="Times New Roman" panose="02020603050405020304" pitchFamily="18" charset="0"/>
                </a:rPr>
                <a:t>…</a:t>
              </a:r>
              <a:endParaRPr lang="zh-CN" sz="2000">
                <a:effectLst/>
                <a:ea typeface="宋体" panose="02010600030101010101" pitchFamily="2" charset="-122"/>
                <a:cs typeface="宋体" panose="02010600030101010101" pitchFamily="2" charset="-122"/>
              </a:endParaRPr>
            </a:p>
          </p:txBody>
        </p:sp>
        <p:sp>
          <p:nvSpPr>
            <p:cNvPr id="17" name="文本框 15"/>
            <p:cNvSpPr txBox="1"/>
            <p:nvPr/>
          </p:nvSpPr>
          <p:spPr>
            <a:xfrm>
              <a:off x="1230054" y="2549025"/>
              <a:ext cx="266065" cy="222250"/>
            </a:xfrm>
            <a:prstGeom prst="rect">
              <a:avLst/>
            </a:prstGeom>
            <a:solidFill>
              <a:schemeClr val="lt1"/>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algn="ctr">
                <a:spcAft>
                  <a:spcPts val="0"/>
                </a:spcAft>
              </a:pPr>
              <a:r>
                <a:rPr lang="en-US" sz="2000">
                  <a:effectLst/>
                  <a:ea typeface="宋体" panose="02010600030101010101" pitchFamily="2" charset="-122"/>
                  <a:cs typeface="Times New Roman" panose="02020603050405020304" pitchFamily="18" charset="0"/>
                </a:rPr>
                <a:t>…</a:t>
              </a:r>
              <a:endParaRPr lang="zh-CN" sz="2000">
                <a:effectLst/>
                <a:ea typeface="宋体" panose="02010600030101010101" pitchFamily="2" charset="-122"/>
                <a:cs typeface="宋体" panose="02010600030101010101" pitchFamily="2" charset="-122"/>
              </a:endParaRPr>
            </a:p>
          </p:txBody>
        </p:sp>
        <p:sp>
          <p:nvSpPr>
            <p:cNvPr id="18" name="文本框 15"/>
            <p:cNvSpPr txBox="1"/>
            <p:nvPr/>
          </p:nvSpPr>
          <p:spPr>
            <a:xfrm>
              <a:off x="2058054" y="2844023"/>
              <a:ext cx="265430" cy="221615"/>
            </a:xfrm>
            <a:prstGeom prst="rect">
              <a:avLst/>
            </a:prstGeom>
            <a:solidFill>
              <a:schemeClr val="lt1"/>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algn="ctr">
                <a:spcAft>
                  <a:spcPts val="0"/>
                </a:spcAft>
              </a:pPr>
              <a:r>
                <a:rPr lang="en-US" sz="2000">
                  <a:effectLst/>
                  <a:ea typeface="宋体" panose="02010600030101010101" pitchFamily="2" charset="-122"/>
                  <a:cs typeface="宋体" panose="02010600030101010101" pitchFamily="2" charset="-122"/>
                </a:rPr>
                <a:t>End</a:t>
              </a:r>
              <a:endParaRPr lang="zh-CN" sz="2000">
                <a:effectLst/>
                <a:ea typeface="宋体" panose="02010600030101010101" pitchFamily="2" charset="-122"/>
                <a:cs typeface="宋体" panose="02010600030101010101" pitchFamily="2" charset="-122"/>
              </a:endParaRPr>
            </a:p>
          </p:txBody>
        </p:sp>
        <p:sp>
          <p:nvSpPr>
            <p:cNvPr id="19" name="文本框 15"/>
            <p:cNvSpPr txBox="1"/>
            <p:nvPr/>
          </p:nvSpPr>
          <p:spPr>
            <a:xfrm>
              <a:off x="2793424" y="2842405"/>
              <a:ext cx="265430" cy="221615"/>
            </a:xfrm>
            <a:prstGeom prst="rect">
              <a:avLst/>
            </a:prstGeom>
            <a:solidFill>
              <a:schemeClr val="lt1"/>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algn="ctr">
                <a:spcAft>
                  <a:spcPts val="0"/>
                </a:spcAft>
              </a:pPr>
              <a:r>
                <a:rPr lang="en-US" sz="2000">
                  <a:effectLst/>
                  <a:ea typeface="宋体" panose="02010600030101010101" pitchFamily="2" charset="-122"/>
                  <a:cs typeface="宋体" panose="02010600030101010101" pitchFamily="2" charset="-122"/>
                </a:rPr>
                <a:t>End</a:t>
              </a:r>
              <a:endParaRPr lang="zh-CN" sz="2000">
                <a:effectLst/>
                <a:ea typeface="宋体" panose="02010600030101010101" pitchFamily="2" charset="-122"/>
                <a:cs typeface="宋体" panose="02010600030101010101" pitchFamily="2" charset="-122"/>
              </a:endParaRPr>
            </a:p>
          </p:txBody>
        </p:sp>
        <p:cxnSp>
          <p:nvCxnSpPr>
            <p:cNvPr id="20" name="直接箭头连接符 19"/>
            <p:cNvCxnSpPr/>
            <p:nvPr/>
          </p:nvCxnSpPr>
          <p:spPr>
            <a:xfrm flipV="1">
              <a:off x="1553998" y="1987428"/>
              <a:ext cx="395963" cy="352642"/>
            </a:xfrm>
            <a:prstGeom prst="straightConnector1">
              <a:avLst/>
            </a:prstGeom>
            <a:ln>
              <a:solidFill>
                <a:schemeClr val="tx1"/>
              </a:solidFill>
              <a:tailEnd type="triangle" w="sm" len="med"/>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p:nvPr/>
          </p:nvCxnSpPr>
          <p:spPr>
            <a:xfrm flipV="1">
              <a:off x="2338727" y="2016225"/>
              <a:ext cx="331327" cy="338268"/>
            </a:xfrm>
            <a:prstGeom prst="straightConnector1">
              <a:avLst/>
            </a:prstGeom>
            <a:ln>
              <a:solidFill>
                <a:schemeClr val="tx1"/>
              </a:solidFill>
              <a:tailEnd type="triangle" w="sm" len="med"/>
            </a:ln>
          </p:spPr>
          <p:style>
            <a:lnRef idx="1">
              <a:schemeClr val="accent1"/>
            </a:lnRef>
            <a:fillRef idx="0">
              <a:schemeClr val="accent1"/>
            </a:fillRef>
            <a:effectRef idx="0">
              <a:schemeClr val="accent1"/>
            </a:effectRef>
            <a:fontRef idx="minor">
              <a:schemeClr val="tx1"/>
            </a:fontRef>
          </p:style>
        </p:cxnSp>
        <p:cxnSp>
          <p:nvCxnSpPr>
            <p:cNvPr id="22" name="直接箭头连接符 21"/>
            <p:cNvCxnSpPr/>
            <p:nvPr/>
          </p:nvCxnSpPr>
          <p:spPr>
            <a:xfrm flipH="1" flipV="1">
              <a:off x="2389274" y="2433825"/>
              <a:ext cx="388800" cy="460800"/>
            </a:xfrm>
            <a:prstGeom prst="straightConnector1">
              <a:avLst/>
            </a:prstGeom>
            <a:ln>
              <a:solidFill>
                <a:schemeClr val="tx1"/>
              </a:solidFill>
              <a:tailEnd type="triangle" w="sm" len="med"/>
            </a:ln>
          </p:spPr>
          <p:style>
            <a:lnRef idx="1">
              <a:schemeClr val="accent1"/>
            </a:lnRef>
            <a:fillRef idx="0">
              <a:schemeClr val="accent1"/>
            </a:fillRef>
            <a:effectRef idx="0">
              <a:schemeClr val="accent1"/>
            </a:effectRef>
            <a:fontRef idx="minor">
              <a:schemeClr val="tx1"/>
            </a:fontRef>
          </p:style>
        </p:cxnSp>
        <p:cxnSp>
          <p:nvCxnSpPr>
            <p:cNvPr id="23" name="直接箭头连接符 22"/>
            <p:cNvCxnSpPr/>
            <p:nvPr/>
          </p:nvCxnSpPr>
          <p:spPr>
            <a:xfrm flipH="1" flipV="1">
              <a:off x="1626234" y="2433825"/>
              <a:ext cx="388620" cy="460375"/>
            </a:xfrm>
            <a:prstGeom prst="straightConnector1">
              <a:avLst/>
            </a:prstGeom>
            <a:ln>
              <a:solidFill>
                <a:schemeClr val="tx1"/>
              </a:solidFill>
              <a:tailEnd type="triangle" w="sm" len="med"/>
            </a:ln>
          </p:spPr>
          <p:style>
            <a:lnRef idx="1">
              <a:schemeClr val="accent1"/>
            </a:lnRef>
            <a:fillRef idx="0">
              <a:schemeClr val="accent1"/>
            </a:fillRef>
            <a:effectRef idx="0">
              <a:schemeClr val="accent1"/>
            </a:effectRef>
            <a:fontRef idx="minor">
              <a:schemeClr val="tx1"/>
            </a:fontRef>
          </p:style>
        </p:cxnSp>
        <p:sp>
          <p:nvSpPr>
            <p:cNvPr id="25" name="文本框 15"/>
            <p:cNvSpPr txBox="1"/>
            <p:nvPr/>
          </p:nvSpPr>
          <p:spPr>
            <a:xfrm>
              <a:off x="1438854" y="1987044"/>
              <a:ext cx="264795" cy="221615"/>
            </a:xfrm>
            <a:prstGeom prst="rect">
              <a:avLst/>
            </a:prstGeom>
            <a:solidFill>
              <a:schemeClr val="lt1"/>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algn="r">
                <a:spcAft>
                  <a:spcPts val="0"/>
                </a:spcAft>
              </a:pPr>
              <a:r>
                <a:rPr lang="zh-CN" sz="2000">
                  <a:effectLst/>
                  <a:ea typeface="宋体" panose="02010600030101010101" pitchFamily="2" charset="-122"/>
                  <a:cs typeface="宋体" panose="02010600030101010101" pitchFamily="2" charset="-122"/>
                </a:rPr>
                <a:t>①</a:t>
              </a:r>
            </a:p>
          </p:txBody>
        </p:sp>
        <p:sp>
          <p:nvSpPr>
            <p:cNvPr id="26" name="文本框 15"/>
            <p:cNvSpPr txBox="1"/>
            <p:nvPr/>
          </p:nvSpPr>
          <p:spPr>
            <a:xfrm>
              <a:off x="2202054" y="1994229"/>
              <a:ext cx="264160" cy="220980"/>
            </a:xfrm>
            <a:prstGeom prst="rect">
              <a:avLst/>
            </a:prstGeom>
            <a:solidFill>
              <a:schemeClr val="lt1"/>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algn="r">
                <a:spcAft>
                  <a:spcPts val="0"/>
                </a:spcAft>
              </a:pPr>
              <a:r>
                <a:rPr lang="zh-CN" sz="2000">
                  <a:effectLst/>
                  <a:ea typeface="宋体" panose="02010600030101010101" pitchFamily="2" charset="-122"/>
                  <a:cs typeface="宋体" panose="02010600030101010101" pitchFamily="2" charset="-122"/>
                </a:rPr>
                <a:t>②</a:t>
              </a:r>
            </a:p>
          </p:txBody>
        </p:sp>
        <p:sp>
          <p:nvSpPr>
            <p:cNvPr id="27" name="文本框 15"/>
            <p:cNvSpPr txBox="1"/>
            <p:nvPr/>
          </p:nvSpPr>
          <p:spPr>
            <a:xfrm>
              <a:off x="1482023" y="2628225"/>
              <a:ext cx="264160" cy="220980"/>
            </a:xfrm>
            <a:prstGeom prst="rect">
              <a:avLst/>
            </a:prstGeom>
            <a:solidFill>
              <a:schemeClr val="lt1"/>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algn="r">
                <a:spcAft>
                  <a:spcPts val="0"/>
                </a:spcAft>
              </a:pPr>
              <a:r>
                <a:rPr lang="zh-CN" sz="2000">
                  <a:effectLst/>
                  <a:ea typeface="宋体" panose="02010600030101010101" pitchFamily="2" charset="-122"/>
                  <a:cs typeface="宋体" panose="02010600030101010101" pitchFamily="2" charset="-122"/>
                </a:rPr>
                <a:t>③</a:t>
              </a:r>
            </a:p>
          </p:txBody>
        </p:sp>
        <p:sp>
          <p:nvSpPr>
            <p:cNvPr id="28" name="文本框 15"/>
            <p:cNvSpPr txBox="1"/>
            <p:nvPr/>
          </p:nvSpPr>
          <p:spPr>
            <a:xfrm>
              <a:off x="2259654" y="2628208"/>
              <a:ext cx="264160" cy="220980"/>
            </a:xfrm>
            <a:prstGeom prst="rect">
              <a:avLst/>
            </a:prstGeom>
            <a:solidFill>
              <a:schemeClr val="lt1"/>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algn="r">
                <a:spcAft>
                  <a:spcPts val="0"/>
                </a:spcAft>
              </a:pPr>
              <a:r>
                <a:rPr lang="zh-CN" sz="2000">
                  <a:effectLst/>
                  <a:ea typeface="宋体" panose="02010600030101010101" pitchFamily="2" charset="-122"/>
                  <a:cs typeface="宋体" panose="02010600030101010101" pitchFamily="2" charset="-122"/>
                </a:rPr>
                <a:t>④</a:t>
              </a:r>
            </a:p>
          </p:txBody>
        </p:sp>
      </p:grpSp>
      <p:sp>
        <p:nvSpPr>
          <p:cNvPr id="54" name="矩形 53"/>
          <p:cNvSpPr/>
          <p:nvPr/>
        </p:nvSpPr>
        <p:spPr>
          <a:xfrm>
            <a:off x="1627054" y="3598453"/>
            <a:ext cx="6041290" cy="1015663"/>
          </a:xfrm>
          <a:prstGeom prst="rect">
            <a:avLst/>
          </a:prstGeom>
        </p:spPr>
        <p:txBody>
          <a:bodyPr wrap="square">
            <a:spAutoFit/>
          </a:bodyPr>
          <a:lstStyle/>
          <a:p>
            <a:pPr marL="285750" indent="-285750">
              <a:buFont typeface="Arial" panose="020B0604020202020204" pitchFamily="34" charset="0"/>
              <a:buChar char="•"/>
            </a:pPr>
            <a:r>
              <a:rPr lang="zh-CN" altLang="zh-CN" sz="2000" dirty="0">
                <a:latin typeface="微软雅黑 Light" panose="020B0502040204020203" pitchFamily="34" charset="-122"/>
                <a:ea typeface="微软雅黑 Light" panose="020B0502040204020203" pitchFamily="34" charset="-122"/>
                <a:cs typeface="Times New Roman" panose="02020603050405020304" pitchFamily="18" charset="0"/>
              </a:rPr>
              <a:t>函数间可以相互调用，如果</a:t>
            </a:r>
            <a:r>
              <a:rPr lang="zh-CN" altLang="zh-CN" sz="2000" dirty="0" smtClean="0">
                <a:latin typeface="微软雅黑 Light" panose="020B0502040204020203" pitchFamily="34" charset="-122"/>
                <a:ea typeface="微软雅黑 Light" panose="020B0502040204020203" pitchFamily="34" charset="-122"/>
                <a:cs typeface="Times New Roman" panose="02020603050405020304" pitchFamily="18" charset="0"/>
              </a:rPr>
              <a:t>在</a:t>
            </a:r>
            <a:r>
              <a:rPr lang="en-US" altLang="zh-CN" sz="2000" dirty="0" smtClean="0">
                <a:latin typeface="微软雅黑 Light" panose="020B0502040204020203" pitchFamily="34" charset="-122"/>
                <a:ea typeface="微软雅黑 Light" panose="020B0502040204020203" pitchFamily="34" charset="-122"/>
                <a:cs typeface="Times New Roman" panose="02020603050405020304" pitchFamily="18" charset="0"/>
              </a:rPr>
              <a:t>__main__</a:t>
            </a:r>
            <a:r>
              <a:rPr lang="zh-CN" altLang="en-US" sz="2000" dirty="0" smtClean="0">
                <a:latin typeface="微软雅黑 Light" panose="020B0502040204020203" pitchFamily="34" charset="-122"/>
                <a:ea typeface="微软雅黑 Light" panose="020B0502040204020203" pitchFamily="34" charset="-122"/>
                <a:cs typeface="Times New Roman" panose="02020603050405020304" pitchFamily="18" charset="0"/>
              </a:rPr>
              <a:t>模块</a:t>
            </a:r>
            <a:r>
              <a:rPr lang="zh-CN" altLang="zh-CN" sz="2000" dirty="0" smtClean="0">
                <a:latin typeface="微软雅黑 Light" panose="020B0502040204020203" pitchFamily="34" charset="-122"/>
                <a:ea typeface="微软雅黑 Light" panose="020B0502040204020203" pitchFamily="34" charset="-122"/>
                <a:cs typeface="Times New Roman" panose="02020603050405020304" pitchFamily="18" charset="0"/>
              </a:rPr>
              <a:t>中</a:t>
            </a:r>
            <a:r>
              <a:rPr lang="zh-CN" altLang="zh-CN" sz="2000" dirty="0">
                <a:latin typeface="微软雅黑 Light" panose="020B0502040204020203" pitchFamily="34" charset="-122"/>
                <a:ea typeface="微软雅黑 Light" panose="020B0502040204020203" pitchFamily="34" charset="-122"/>
                <a:cs typeface="Times New Roman" panose="02020603050405020304" pitchFamily="18" charset="0"/>
              </a:rPr>
              <a:t>调用了</a:t>
            </a:r>
            <a:r>
              <a:rPr lang="en-US" altLang="zh-CN" sz="2000" dirty="0">
                <a:latin typeface="微软雅黑 Light" panose="020B0502040204020203" pitchFamily="34" charset="-122"/>
                <a:ea typeface="微软雅黑 Light" panose="020B0502040204020203" pitchFamily="34" charset="-122"/>
                <a:cs typeface="Times New Roman" panose="02020603050405020304" pitchFamily="18" charset="0"/>
              </a:rPr>
              <a:t>f1</a:t>
            </a:r>
            <a:r>
              <a:rPr lang="zh-CN" altLang="zh-CN" sz="2000" dirty="0">
                <a:latin typeface="微软雅黑 Light" panose="020B0502040204020203" pitchFamily="34" charset="-122"/>
                <a:ea typeface="微软雅黑 Light" panose="020B0502040204020203" pitchFamily="34" charset="-122"/>
                <a:cs typeface="Times New Roman" panose="02020603050405020304" pitchFamily="18" charset="0"/>
              </a:rPr>
              <a:t>函数，在函数</a:t>
            </a:r>
            <a:r>
              <a:rPr lang="en-US" altLang="zh-CN" sz="2000" dirty="0">
                <a:latin typeface="微软雅黑 Light" panose="020B0502040204020203" pitchFamily="34" charset="-122"/>
                <a:ea typeface="微软雅黑 Light" panose="020B0502040204020203" pitchFamily="34" charset="-122"/>
                <a:cs typeface="Times New Roman" panose="02020603050405020304" pitchFamily="18" charset="0"/>
              </a:rPr>
              <a:t>f1</a:t>
            </a:r>
            <a:r>
              <a:rPr lang="zh-CN" altLang="zh-CN" sz="2000" dirty="0">
                <a:latin typeface="微软雅黑 Light" panose="020B0502040204020203" pitchFamily="34" charset="-122"/>
                <a:ea typeface="微软雅黑 Light" panose="020B0502040204020203" pitchFamily="34" charset="-122"/>
                <a:cs typeface="Times New Roman" panose="02020603050405020304" pitchFamily="18" charset="0"/>
              </a:rPr>
              <a:t>中又调用了函数</a:t>
            </a:r>
            <a:r>
              <a:rPr lang="en-US" altLang="zh-CN" sz="2000" dirty="0">
                <a:latin typeface="微软雅黑 Light" panose="020B0502040204020203" pitchFamily="34" charset="-122"/>
                <a:ea typeface="微软雅黑 Light" panose="020B0502040204020203" pitchFamily="34" charset="-122"/>
                <a:cs typeface="Times New Roman" panose="02020603050405020304" pitchFamily="18" charset="0"/>
              </a:rPr>
              <a:t>f2</a:t>
            </a:r>
            <a:r>
              <a:rPr lang="zh-CN" altLang="zh-CN" sz="2000" dirty="0">
                <a:latin typeface="微软雅黑 Light" panose="020B0502040204020203" pitchFamily="34" charset="-122"/>
                <a:ea typeface="微软雅黑 Light" panose="020B0502040204020203" pitchFamily="34" charset="-122"/>
                <a:cs typeface="Times New Roman" panose="02020603050405020304" pitchFamily="18" charset="0"/>
              </a:rPr>
              <a:t>，就形成了函数的嵌套调用。</a:t>
            </a:r>
            <a:endParaRPr lang="zh-CN" altLang="en-US" sz="2000"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894345947"/>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直接递归和间接递归</a:t>
            </a:r>
            <a:endParaRPr lang="zh-CN" altLang="en-US" dirty="0"/>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81</a:t>
            </a:fld>
            <a:endParaRPr lang="zh-CN" altLang="en-US" dirty="0"/>
          </a:p>
        </p:txBody>
      </p:sp>
      <p:grpSp>
        <p:nvGrpSpPr>
          <p:cNvPr id="29" name="组合 28"/>
          <p:cNvGrpSpPr/>
          <p:nvPr/>
        </p:nvGrpSpPr>
        <p:grpSpPr>
          <a:xfrm>
            <a:off x="640318" y="1203598"/>
            <a:ext cx="7776864" cy="2520280"/>
            <a:chOff x="2588154" y="1563638"/>
            <a:chExt cx="3106085" cy="1336465"/>
          </a:xfrm>
        </p:grpSpPr>
        <p:sp>
          <p:nvSpPr>
            <p:cNvPr id="7" name="文本框 7"/>
            <p:cNvSpPr txBox="1"/>
            <p:nvPr/>
          </p:nvSpPr>
          <p:spPr>
            <a:xfrm>
              <a:off x="2631308" y="1941945"/>
              <a:ext cx="266430" cy="223542"/>
            </a:xfrm>
            <a:prstGeom prst="rect">
              <a:avLst/>
            </a:prstGeom>
            <a:solidFill>
              <a:sysClr val="window" lastClr="FFFFFF"/>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algn="ctr">
                <a:spcAft>
                  <a:spcPts val="0"/>
                </a:spcAft>
              </a:pPr>
              <a:r>
                <a:rPr lang="en-US" sz="2000" kern="100">
                  <a:effectLst/>
                  <a:latin typeface="Calibri" panose="020F0502020204030204" pitchFamily="34" charset="0"/>
                  <a:ea typeface="宋体" panose="02010600030101010101" pitchFamily="2" charset="-122"/>
                  <a:cs typeface="Times New Roman" panose="02020603050405020304" pitchFamily="18" charset="0"/>
                </a:rPr>
                <a:t>f2(…)</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8" name="文本框 15"/>
            <p:cNvSpPr txBox="1"/>
            <p:nvPr/>
          </p:nvSpPr>
          <p:spPr>
            <a:xfrm>
              <a:off x="2588154" y="1563638"/>
              <a:ext cx="381605" cy="222885"/>
            </a:xfrm>
            <a:prstGeom prst="rect">
              <a:avLst/>
            </a:prstGeom>
            <a:solidFill>
              <a:sysClr val="window" lastClr="FFFFFF"/>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a:spcAft>
                  <a:spcPts val="0"/>
                </a:spcAft>
              </a:pPr>
              <a:r>
                <a:rPr lang="en-US" sz="2000">
                  <a:effectLst/>
                  <a:latin typeface="Calibri" panose="020F0502020204030204" pitchFamily="34" charset="0"/>
                  <a:ea typeface="宋体" panose="02010600030101010101" pitchFamily="2" charset="-122"/>
                  <a:cs typeface="Times New Roman" panose="02020603050405020304" pitchFamily="18" charset="0"/>
                </a:rPr>
                <a:t>f1(…)</a:t>
              </a:r>
              <a:endParaRPr lang="zh-CN" sz="2000">
                <a:effectLst/>
                <a:latin typeface="宋体" panose="02010600030101010101" pitchFamily="2" charset="-122"/>
                <a:ea typeface="宋体" panose="02010600030101010101" pitchFamily="2" charset="-122"/>
                <a:cs typeface="宋体" panose="02010600030101010101" pitchFamily="2" charset="-122"/>
              </a:endParaRPr>
            </a:p>
          </p:txBody>
        </p:sp>
        <p:sp>
          <p:nvSpPr>
            <p:cNvPr id="9" name="文本框 15"/>
            <p:cNvSpPr txBox="1"/>
            <p:nvPr/>
          </p:nvSpPr>
          <p:spPr>
            <a:xfrm>
              <a:off x="2595359" y="1733460"/>
              <a:ext cx="266065" cy="222885"/>
            </a:xfrm>
            <a:prstGeom prst="rect">
              <a:avLst/>
            </a:prstGeom>
            <a:solidFill>
              <a:sysClr val="window" lastClr="FFFFFF"/>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algn="ctr">
                <a:spcAft>
                  <a:spcPts val="0"/>
                </a:spcAft>
              </a:pPr>
              <a:r>
                <a:rPr lang="en-US" sz="2000">
                  <a:effectLst/>
                  <a:latin typeface="Calibri" panose="020F0502020204030204" pitchFamily="34" charset="0"/>
                  <a:ea typeface="宋体" panose="02010600030101010101" pitchFamily="2" charset="-122"/>
                  <a:cs typeface="Times New Roman" panose="02020603050405020304" pitchFamily="18" charset="0"/>
                </a:rPr>
                <a:t>…</a:t>
              </a:r>
              <a:endParaRPr lang="zh-CN" sz="2000">
                <a:effectLst/>
                <a:latin typeface="宋体" panose="02010600030101010101" pitchFamily="2" charset="-122"/>
                <a:ea typeface="宋体" panose="02010600030101010101" pitchFamily="2" charset="-122"/>
                <a:cs typeface="宋体" panose="02010600030101010101" pitchFamily="2" charset="-122"/>
              </a:endParaRPr>
            </a:p>
          </p:txBody>
        </p:sp>
        <p:sp>
          <p:nvSpPr>
            <p:cNvPr id="10" name="文本框 15"/>
            <p:cNvSpPr txBox="1"/>
            <p:nvPr/>
          </p:nvSpPr>
          <p:spPr>
            <a:xfrm>
              <a:off x="3380139" y="2334897"/>
              <a:ext cx="266065" cy="222885"/>
            </a:xfrm>
            <a:prstGeom prst="rect">
              <a:avLst/>
            </a:prstGeom>
            <a:solidFill>
              <a:sysClr val="window" lastClr="FFFFFF"/>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algn="ctr">
                <a:spcAft>
                  <a:spcPts val="0"/>
                </a:spcAft>
              </a:pPr>
              <a:r>
                <a:rPr lang="en-US" sz="2000">
                  <a:effectLst/>
                  <a:latin typeface="Calibri" panose="020F0502020204030204" pitchFamily="34" charset="0"/>
                  <a:ea typeface="宋体" panose="02010600030101010101" pitchFamily="2" charset="-122"/>
                  <a:cs typeface="Times New Roman" panose="02020603050405020304" pitchFamily="18" charset="0"/>
                </a:rPr>
                <a:t>f1(…)</a:t>
              </a:r>
              <a:endParaRPr lang="zh-CN" sz="2000">
                <a:effectLst/>
                <a:latin typeface="宋体" panose="02010600030101010101" pitchFamily="2" charset="-122"/>
                <a:ea typeface="宋体" panose="02010600030101010101" pitchFamily="2" charset="-122"/>
                <a:cs typeface="宋体" panose="02010600030101010101" pitchFamily="2" charset="-122"/>
              </a:endParaRPr>
            </a:p>
          </p:txBody>
        </p:sp>
        <p:sp>
          <p:nvSpPr>
            <p:cNvPr id="11" name="文本框 15"/>
            <p:cNvSpPr txBox="1"/>
            <p:nvPr/>
          </p:nvSpPr>
          <p:spPr>
            <a:xfrm>
              <a:off x="3257759" y="1941945"/>
              <a:ext cx="338420" cy="222250"/>
            </a:xfrm>
            <a:prstGeom prst="rect">
              <a:avLst/>
            </a:prstGeom>
            <a:solidFill>
              <a:sysClr val="window" lastClr="FFFFFF"/>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algn="ctr">
                <a:spcAft>
                  <a:spcPts val="0"/>
                </a:spcAft>
              </a:pPr>
              <a:r>
                <a:rPr lang="en-US" sz="2000">
                  <a:effectLst/>
                  <a:latin typeface="Calibri" panose="020F0502020204030204" pitchFamily="34" charset="0"/>
                  <a:ea typeface="宋体" panose="02010600030101010101" pitchFamily="2" charset="-122"/>
                  <a:cs typeface="Times New Roman" panose="02020603050405020304" pitchFamily="18" charset="0"/>
                </a:rPr>
                <a:t>f2(…)</a:t>
              </a:r>
              <a:endParaRPr lang="zh-CN" sz="2000">
                <a:effectLst/>
                <a:latin typeface="宋体" panose="02010600030101010101" pitchFamily="2" charset="-122"/>
                <a:ea typeface="宋体" panose="02010600030101010101" pitchFamily="2" charset="-122"/>
                <a:cs typeface="宋体" panose="02010600030101010101" pitchFamily="2" charset="-122"/>
              </a:endParaRPr>
            </a:p>
          </p:txBody>
        </p:sp>
        <p:sp>
          <p:nvSpPr>
            <p:cNvPr id="12" name="文本框 15"/>
            <p:cNvSpPr txBox="1"/>
            <p:nvPr/>
          </p:nvSpPr>
          <p:spPr>
            <a:xfrm>
              <a:off x="3330114" y="2112647"/>
              <a:ext cx="266065" cy="222250"/>
            </a:xfrm>
            <a:prstGeom prst="rect">
              <a:avLst/>
            </a:prstGeom>
            <a:solidFill>
              <a:sysClr val="window" lastClr="FFFFFF"/>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algn="ctr">
                <a:spcAft>
                  <a:spcPts val="0"/>
                </a:spcAft>
              </a:pPr>
              <a:r>
                <a:rPr lang="en-US" sz="2000">
                  <a:effectLst/>
                  <a:latin typeface="Calibri" panose="020F0502020204030204" pitchFamily="34" charset="0"/>
                  <a:ea typeface="宋体" panose="02010600030101010101" pitchFamily="2" charset="-122"/>
                  <a:cs typeface="Times New Roman" panose="02020603050405020304" pitchFamily="18" charset="0"/>
                </a:rPr>
                <a:t>…</a:t>
              </a:r>
              <a:endParaRPr lang="zh-CN" sz="2000">
                <a:effectLst/>
                <a:latin typeface="宋体" panose="02010600030101010101" pitchFamily="2" charset="-122"/>
                <a:ea typeface="宋体" panose="02010600030101010101" pitchFamily="2" charset="-122"/>
                <a:cs typeface="宋体" panose="02010600030101010101" pitchFamily="2" charset="-122"/>
              </a:endParaRPr>
            </a:p>
          </p:txBody>
        </p:sp>
        <p:sp>
          <p:nvSpPr>
            <p:cNvPr id="13" name="文本框 15"/>
            <p:cNvSpPr txBox="1"/>
            <p:nvPr/>
          </p:nvSpPr>
          <p:spPr>
            <a:xfrm>
              <a:off x="3351359" y="2500163"/>
              <a:ext cx="265430" cy="221615"/>
            </a:xfrm>
            <a:prstGeom prst="rect">
              <a:avLst/>
            </a:prstGeom>
            <a:solidFill>
              <a:sysClr val="window" lastClr="FFFFFF"/>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algn="ctr">
                <a:spcAft>
                  <a:spcPts val="0"/>
                </a:spcAft>
              </a:pPr>
              <a:r>
                <a:rPr lang="en-US" sz="2000">
                  <a:effectLst/>
                  <a:latin typeface="Calibri" panose="020F0502020204030204" pitchFamily="34" charset="0"/>
                  <a:ea typeface="宋体" panose="02010600030101010101" pitchFamily="2" charset="-122"/>
                  <a:cs typeface="Times New Roman" panose="02020603050405020304" pitchFamily="18" charset="0"/>
                </a:rPr>
                <a:t>…</a:t>
              </a:r>
              <a:endParaRPr lang="zh-CN" sz="2000">
                <a:effectLst/>
                <a:latin typeface="宋体" panose="02010600030101010101" pitchFamily="2" charset="-122"/>
                <a:ea typeface="宋体" panose="02010600030101010101" pitchFamily="2" charset="-122"/>
                <a:cs typeface="宋体" panose="02010600030101010101" pitchFamily="2" charset="-122"/>
              </a:endParaRPr>
            </a:p>
          </p:txBody>
        </p:sp>
        <p:sp>
          <p:nvSpPr>
            <p:cNvPr id="14" name="文本框 15"/>
            <p:cNvSpPr txBox="1"/>
            <p:nvPr/>
          </p:nvSpPr>
          <p:spPr>
            <a:xfrm>
              <a:off x="2595359" y="2151087"/>
              <a:ext cx="266065" cy="222250"/>
            </a:xfrm>
            <a:prstGeom prst="rect">
              <a:avLst/>
            </a:prstGeom>
            <a:solidFill>
              <a:sysClr val="window" lastClr="FFFFFF"/>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algn="ctr">
                <a:spcAft>
                  <a:spcPts val="0"/>
                </a:spcAft>
              </a:pPr>
              <a:r>
                <a:rPr lang="en-US" sz="2000">
                  <a:effectLst/>
                  <a:latin typeface="Calibri" panose="020F0502020204030204" pitchFamily="34" charset="0"/>
                  <a:ea typeface="宋体" panose="02010600030101010101" pitchFamily="2" charset="-122"/>
                  <a:cs typeface="Times New Roman" panose="02020603050405020304" pitchFamily="18" charset="0"/>
                </a:rPr>
                <a:t>…</a:t>
              </a:r>
              <a:endParaRPr lang="zh-CN" sz="2000">
                <a:effectLst/>
                <a:latin typeface="宋体" panose="02010600030101010101" pitchFamily="2" charset="-122"/>
                <a:ea typeface="宋体" panose="02010600030101010101" pitchFamily="2" charset="-122"/>
                <a:cs typeface="宋体" panose="02010600030101010101" pitchFamily="2" charset="-122"/>
              </a:endParaRPr>
            </a:p>
          </p:txBody>
        </p:sp>
        <p:sp>
          <p:nvSpPr>
            <p:cNvPr id="15" name="文本框 20"/>
            <p:cNvSpPr txBox="1"/>
            <p:nvPr/>
          </p:nvSpPr>
          <p:spPr>
            <a:xfrm>
              <a:off x="2753713" y="2706428"/>
              <a:ext cx="1097280" cy="193675"/>
            </a:xfrm>
            <a:prstGeom prst="rect">
              <a:avLst/>
            </a:prstGeom>
            <a:solidFill>
              <a:sysClr val="window" lastClr="FFFFFF"/>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algn="just">
                <a:spcAft>
                  <a:spcPts val="0"/>
                </a:spcAft>
              </a:pPr>
              <a:r>
                <a:rPr lang="zh-CN" sz="2000">
                  <a:effectLst/>
                  <a:latin typeface="Calibri" panose="020F0502020204030204" pitchFamily="34" charset="0"/>
                  <a:ea typeface="楷体" panose="02010609060101010101" pitchFamily="49" charset="-122"/>
                  <a:cs typeface="Times New Roman" panose="02020603050405020304" pitchFamily="18" charset="0"/>
                </a:rPr>
                <a:t>（</a:t>
              </a:r>
              <a:r>
                <a:rPr lang="en-US" sz="2000">
                  <a:effectLst/>
                  <a:latin typeface="Calibri" panose="020F0502020204030204" pitchFamily="34" charset="0"/>
                  <a:ea typeface="楷体" panose="02010609060101010101" pitchFamily="49" charset="-122"/>
                  <a:cs typeface="Times New Roman" panose="02020603050405020304" pitchFamily="18" charset="0"/>
                </a:rPr>
                <a:t>a</a:t>
              </a:r>
              <a:r>
                <a:rPr lang="zh-CN" sz="2000">
                  <a:effectLst/>
                  <a:latin typeface="Calibri" panose="020F0502020204030204" pitchFamily="34" charset="0"/>
                  <a:ea typeface="楷体" panose="02010609060101010101" pitchFamily="49" charset="-122"/>
                  <a:cs typeface="Times New Roman" panose="02020603050405020304" pitchFamily="18" charset="0"/>
                </a:rPr>
                <a:t>）间接递归调用</a:t>
              </a:r>
              <a:endParaRPr lang="zh-CN" sz="2000">
                <a:effectLst/>
                <a:latin typeface="宋体" panose="02010600030101010101" pitchFamily="2" charset="-122"/>
                <a:ea typeface="宋体" panose="02010600030101010101" pitchFamily="2" charset="-122"/>
                <a:cs typeface="宋体" panose="02010600030101010101" pitchFamily="2" charset="-122"/>
              </a:endParaRPr>
            </a:p>
          </p:txBody>
        </p:sp>
        <p:cxnSp>
          <p:nvCxnSpPr>
            <p:cNvPr id="16" name="直接箭头连接符 15"/>
            <p:cNvCxnSpPr/>
            <p:nvPr/>
          </p:nvCxnSpPr>
          <p:spPr>
            <a:xfrm flipV="1">
              <a:off x="2948184" y="2046098"/>
              <a:ext cx="338375" cy="7200"/>
            </a:xfrm>
            <a:prstGeom prst="straightConnector1">
              <a:avLst/>
            </a:prstGeom>
            <a:ln>
              <a:solidFill>
                <a:schemeClr val="tx1"/>
              </a:solidFill>
              <a:tailEnd type="triangle" w="sm" len="med"/>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3675379" y="2434898"/>
              <a:ext cx="25198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flipV="1">
              <a:off x="3920159" y="1664498"/>
              <a:ext cx="14400" cy="7704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p:nvPr/>
          </p:nvCxnSpPr>
          <p:spPr>
            <a:xfrm flipH="1">
              <a:off x="2879795" y="1664498"/>
              <a:ext cx="1036728" cy="7200"/>
            </a:xfrm>
            <a:prstGeom prst="straightConnector1">
              <a:avLst/>
            </a:prstGeom>
            <a:ln>
              <a:solidFill>
                <a:schemeClr val="tx1"/>
              </a:solidFill>
              <a:tailEnd type="triangle" w="sm" len="med"/>
            </a:ln>
          </p:spPr>
          <p:style>
            <a:lnRef idx="1">
              <a:schemeClr val="accent1"/>
            </a:lnRef>
            <a:fillRef idx="0">
              <a:schemeClr val="accent1"/>
            </a:fillRef>
            <a:effectRef idx="0">
              <a:schemeClr val="accent1"/>
            </a:effectRef>
            <a:fontRef idx="minor">
              <a:schemeClr val="tx1"/>
            </a:fontRef>
          </p:style>
        </p:cxnSp>
        <p:sp>
          <p:nvSpPr>
            <p:cNvPr id="20" name="文本框 15"/>
            <p:cNvSpPr txBox="1"/>
            <p:nvPr/>
          </p:nvSpPr>
          <p:spPr>
            <a:xfrm>
              <a:off x="4791359" y="1570898"/>
              <a:ext cx="381000" cy="222885"/>
            </a:xfrm>
            <a:prstGeom prst="rect">
              <a:avLst/>
            </a:prstGeom>
            <a:solidFill>
              <a:sysClr val="window" lastClr="FFFFFF"/>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a:spcAft>
                  <a:spcPts val="0"/>
                </a:spcAft>
              </a:pPr>
              <a:r>
                <a:rPr lang="en-US" sz="2000">
                  <a:effectLst/>
                  <a:latin typeface="Calibri" panose="020F0502020204030204" pitchFamily="34" charset="0"/>
                  <a:ea typeface="宋体" panose="02010600030101010101" pitchFamily="2" charset="-122"/>
                  <a:cs typeface="Times New Roman" panose="02020603050405020304" pitchFamily="18" charset="0"/>
                </a:rPr>
                <a:t>f1(…)</a:t>
              </a:r>
              <a:endParaRPr lang="zh-CN" sz="2000">
                <a:effectLst/>
                <a:latin typeface="宋体" panose="02010600030101010101" pitchFamily="2" charset="-122"/>
                <a:ea typeface="宋体" panose="02010600030101010101" pitchFamily="2" charset="-122"/>
                <a:cs typeface="宋体" panose="02010600030101010101" pitchFamily="2" charset="-122"/>
              </a:endParaRPr>
            </a:p>
          </p:txBody>
        </p:sp>
        <p:sp>
          <p:nvSpPr>
            <p:cNvPr id="21" name="文本框 15"/>
            <p:cNvSpPr txBox="1"/>
            <p:nvPr/>
          </p:nvSpPr>
          <p:spPr>
            <a:xfrm>
              <a:off x="4863359" y="1786523"/>
              <a:ext cx="266065" cy="222885"/>
            </a:xfrm>
            <a:prstGeom prst="rect">
              <a:avLst/>
            </a:prstGeom>
            <a:solidFill>
              <a:sysClr val="window" lastClr="FFFFFF"/>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algn="ctr">
                <a:spcAft>
                  <a:spcPts val="0"/>
                </a:spcAft>
              </a:pPr>
              <a:r>
                <a:rPr lang="en-US" sz="2000">
                  <a:effectLst/>
                  <a:latin typeface="Calibri" panose="020F0502020204030204" pitchFamily="34" charset="0"/>
                  <a:ea typeface="宋体" panose="02010600030101010101" pitchFamily="2" charset="-122"/>
                  <a:cs typeface="Times New Roman" panose="02020603050405020304" pitchFamily="18" charset="0"/>
                </a:rPr>
                <a:t>…</a:t>
              </a:r>
              <a:endParaRPr lang="zh-CN" sz="2000">
                <a:effectLst/>
                <a:latin typeface="宋体" panose="02010600030101010101" pitchFamily="2" charset="-122"/>
                <a:ea typeface="宋体" panose="02010600030101010101" pitchFamily="2" charset="-122"/>
                <a:cs typeface="宋体" panose="02010600030101010101" pitchFamily="2" charset="-122"/>
              </a:endParaRPr>
            </a:p>
          </p:txBody>
        </p:sp>
        <p:sp>
          <p:nvSpPr>
            <p:cNvPr id="22" name="文本框 7"/>
            <p:cNvSpPr txBox="1"/>
            <p:nvPr/>
          </p:nvSpPr>
          <p:spPr>
            <a:xfrm>
              <a:off x="4913759" y="2053298"/>
              <a:ext cx="266065" cy="223520"/>
            </a:xfrm>
            <a:prstGeom prst="rect">
              <a:avLst/>
            </a:prstGeom>
            <a:solidFill>
              <a:sysClr val="window" lastClr="FFFFFF"/>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algn="ctr">
                <a:spcAft>
                  <a:spcPts val="0"/>
                </a:spcAft>
              </a:pPr>
              <a:r>
                <a:rPr lang="en-US" sz="2000">
                  <a:effectLst/>
                  <a:latin typeface="Calibri" panose="020F0502020204030204" pitchFamily="34" charset="0"/>
                  <a:ea typeface="宋体" panose="02010600030101010101" pitchFamily="2" charset="-122"/>
                  <a:cs typeface="Times New Roman" panose="02020603050405020304" pitchFamily="18" charset="0"/>
                </a:rPr>
                <a:t>f1(…)</a:t>
              </a:r>
              <a:endParaRPr lang="zh-CN" sz="2000">
                <a:effectLst/>
                <a:latin typeface="宋体" panose="02010600030101010101" pitchFamily="2" charset="-122"/>
                <a:ea typeface="宋体" panose="02010600030101010101" pitchFamily="2" charset="-122"/>
                <a:cs typeface="宋体" panose="02010600030101010101" pitchFamily="2" charset="-122"/>
              </a:endParaRPr>
            </a:p>
          </p:txBody>
        </p:sp>
        <p:sp>
          <p:nvSpPr>
            <p:cNvPr id="23" name="文本框 15"/>
            <p:cNvSpPr txBox="1"/>
            <p:nvPr/>
          </p:nvSpPr>
          <p:spPr>
            <a:xfrm>
              <a:off x="4877759" y="2277278"/>
              <a:ext cx="266065" cy="222885"/>
            </a:xfrm>
            <a:prstGeom prst="rect">
              <a:avLst/>
            </a:prstGeom>
            <a:solidFill>
              <a:sysClr val="window" lastClr="FFFFFF"/>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algn="ctr">
                <a:spcAft>
                  <a:spcPts val="0"/>
                </a:spcAft>
              </a:pPr>
              <a:r>
                <a:rPr lang="en-US" sz="2000">
                  <a:effectLst/>
                  <a:latin typeface="Calibri" panose="020F0502020204030204" pitchFamily="34" charset="0"/>
                  <a:ea typeface="宋体" panose="02010600030101010101" pitchFamily="2" charset="-122"/>
                  <a:cs typeface="Times New Roman" panose="02020603050405020304" pitchFamily="18" charset="0"/>
                </a:rPr>
                <a:t>…</a:t>
              </a:r>
              <a:endParaRPr lang="zh-CN" sz="2000">
                <a:effectLst/>
                <a:latin typeface="宋体" panose="02010600030101010101" pitchFamily="2" charset="-122"/>
                <a:ea typeface="宋体" panose="02010600030101010101" pitchFamily="2" charset="-122"/>
                <a:cs typeface="宋体" panose="02010600030101010101" pitchFamily="2" charset="-122"/>
              </a:endParaRPr>
            </a:p>
          </p:txBody>
        </p:sp>
        <p:sp>
          <p:nvSpPr>
            <p:cNvPr id="25" name="文本框 20"/>
            <p:cNvSpPr txBox="1"/>
            <p:nvPr/>
          </p:nvSpPr>
          <p:spPr>
            <a:xfrm>
              <a:off x="4596959" y="2679698"/>
              <a:ext cx="1097280" cy="193675"/>
            </a:xfrm>
            <a:prstGeom prst="rect">
              <a:avLst/>
            </a:prstGeom>
            <a:solidFill>
              <a:sysClr val="window" lastClr="FFFFFF"/>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algn="just">
                <a:spcAft>
                  <a:spcPts val="0"/>
                </a:spcAft>
              </a:pPr>
              <a:r>
                <a:rPr lang="zh-CN" sz="2000">
                  <a:effectLst/>
                  <a:latin typeface="Calibri" panose="020F0502020204030204" pitchFamily="34" charset="0"/>
                  <a:ea typeface="楷体" panose="02010609060101010101" pitchFamily="49" charset="-122"/>
                  <a:cs typeface="Times New Roman" panose="02020603050405020304" pitchFamily="18" charset="0"/>
                </a:rPr>
                <a:t>（</a:t>
              </a:r>
              <a:r>
                <a:rPr lang="en-US" sz="2000">
                  <a:effectLst/>
                  <a:latin typeface="Calibri" panose="020F0502020204030204" pitchFamily="34" charset="0"/>
                  <a:ea typeface="楷体" panose="02010609060101010101" pitchFamily="49" charset="-122"/>
                  <a:cs typeface="Times New Roman" panose="02020603050405020304" pitchFamily="18" charset="0"/>
                </a:rPr>
                <a:t>b</a:t>
              </a:r>
              <a:r>
                <a:rPr lang="zh-CN" sz="2000">
                  <a:effectLst/>
                  <a:latin typeface="Calibri" panose="020F0502020204030204" pitchFamily="34" charset="0"/>
                  <a:ea typeface="楷体" panose="02010609060101010101" pitchFamily="49" charset="-122"/>
                  <a:cs typeface="Times New Roman" panose="02020603050405020304" pitchFamily="18" charset="0"/>
                </a:rPr>
                <a:t>）直接递归调用</a:t>
              </a:r>
              <a:endParaRPr lang="zh-CN" sz="2000">
                <a:effectLst/>
                <a:latin typeface="宋体" panose="02010600030101010101" pitchFamily="2" charset="-122"/>
                <a:ea typeface="宋体" panose="02010600030101010101" pitchFamily="2" charset="-122"/>
                <a:cs typeface="宋体" panose="02010600030101010101" pitchFamily="2" charset="-122"/>
              </a:endParaRPr>
            </a:p>
          </p:txBody>
        </p:sp>
        <p:cxnSp>
          <p:nvCxnSpPr>
            <p:cNvPr id="26" name="直接连接符 25"/>
            <p:cNvCxnSpPr/>
            <p:nvPr/>
          </p:nvCxnSpPr>
          <p:spPr>
            <a:xfrm>
              <a:off x="5172359" y="2165487"/>
              <a:ext cx="25146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5423819" y="1671698"/>
              <a:ext cx="0" cy="4896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箭头连接符 27"/>
            <p:cNvCxnSpPr/>
            <p:nvPr/>
          </p:nvCxnSpPr>
          <p:spPr>
            <a:xfrm flipH="1">
              <a:off x="5050559" y="1664498"/>
              <a:ext cx="373260" cy="0"/>
            </a:xfrm>
            <a:prstGeom prst="straightConnector1">
              <a:avLst/>
            </a:prstGeom>
            <a:ln>
              <a:solidFill>
                <a:schemeClr val="tx1"/>
              </a:solidFill>
              <a:tailEnd type="triangle" w="sm" len="med"/>
            </a:ln>
          </p:spPr>
          <p:style>
            <a:lnRef idx="1">
              <a:schemeClr val="accent1"/>
            </a:lnRef>
            <a:fillRef idx="0">
              <a:schemeClr val="accent1"/>
            </a:fillRef>
            <a:effectRef idx="0">
              <a:schemeClr val="accent1"/>
            </a:effectRef>
            <a:fontRef idx="minor">
              <a:schemeClr val="tx1"/>
            </a:fontRef>
          </p:style>
        </p:cxnSp>
      </p:grpSp>
      <p:sp>
        <p:nvSpPr>
          <p:cNvPr id="30" name="矩形 29"/>
          <p:cNvSpPr/>
          <p:nvPr/>
        </p:nvSpPr>
        <p:spPr>
          <a:xfrm>
            <a:off x="1973502" y="4022374"/>
            <a:ext cx="5268874" cy="400110"/>
          </a:xfrm>
          <a:prstGeom prst="rect">
            <a:avLst/>
          </a:prstGeom>
        </p:spPr>
        <p:txBody>
          <a:bodyPr wrap="square">
            <a:spAutoFit/>
          </a:bodyPr>
          <a:lstStyle/>
          <a:p>
            <a:r>
              <a:rPr lang="zh-CN" altLang="zh-CN" sz="2000" dirty="0">
                <a:latin typeface="微软雅黑 Light" panose="020B0502040204020203" pitchFamily="34" charset="-122"/>
                <a:ea typeface="微软雅黑 Light" panose="020B0502040204020203" pitchFamily="34" charset="-122"/>
                <a:cs typeface="Times New Roman" panose="02020603050405020304" pitchFamily="18" charset="0"/>
              </a:rPr>
              <a:t>递归是特殊的嵌套调用，是对函数自身的调用</a:t>
            </a:r>
            <a:endParaRPr lang="zh-CN" altLang="en-US" sz="2000"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4138452875"/>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正确的递归</a:t>
            </a:r>
            <a:r>
              <a:rPr lang="zh-CN" altLang="zh-CN" dirty="0" smtClean="0"/>
              <a:t>调用</a:t>
            </a:r>
            <a:r>
              <a:rPr lang="zh-CN" altLang="en-US" dirty="0" smtClean="0"/>
              <a:t>的</a:t>
            </a:r>
            <a:r>
              <a:rPr lang="zh-CN" altLang="zh-CN" dirty="0" smtClean="0"/>
              <a:t>要求</a:t>
            </a:r>
            <a:endParaRPr lang="zh-CN" altLang="en-US" dirty="0"/>
          </a:p>
        </p:txBody>
      </p:sp>
      <p:sp>
        <p:nvSpPr>
          <p:cNvPr id="3" name="内容占位符 2"/>
          <p:cNvSpPr>
            <a:spLocks noGrp="1"/>
          </p:cNvSpPr>
          <p:nvPr>
            <p:ph idx="1"/>
          </p:nvPr>
        </p:nvSpPr>
        <p:spPr/>
        <p:txBody>
          <a:bodyPr/>
          <a:lstStyle/>
          <a:p>
            <a:r>
              <a:rPr lang="zh-CN" altLang="zh-CN" dirty="0" smtClean="0"/>
              <a:t>有</a:t>
            </a:r>
            <a:r>
              <a:rPr lang="zh-CN" altLang="zh-CN" dirty="0"/>
              <a:t>一个比原始调用规模小的函数副本；</a:t>
            </a:r>
          </a:p>
          <a:p>
            <a:r>
              <a:rPr lang="zh-CN" altLang="zh-CN" dirty="0" smtClean="0"/>
              <a:t>有基本</a:t>
            </a:r>
            <a:r>
              <a:rPr lang="zh-CN" altLang="zh-CN" dirty="0"/>
              <a:t>情况即递归终止条件。</a:t>
            </a:r>
          </a:p>
          <a:p>
            <a:endParaRPr lang="zh-CN" altLang="en-US" dirty="0"/>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82</a:t>
            </a:fld>
            <a:endParaRPr lang="zh-CN" altLang="en-US" dirty="0"/>
          </a:p>
        </p:txBody>
      </p:sp>
      <p:grpSp>
        <p:nvGrpSpPr>
          <p:cNvPr id="5" name="组合 4"/>
          <p:cNvGrpSpPr/>
          <p:nvPr/>
        </p:nvGrpSpPr>
        <p:grpSpPr>
          <a:xfrm>
            <a:off x="1691680" y="2571750"/>
            <a:ext cx="1197134" cy="1152128"/>
            <a:chOff x="-27423" y="730978"/>
            <a:chExt cx="1117829" cy="1300790"/>
          </a:xfrm>
        </p:grpSpPr>
        <p:sp>
          <p:nvSpPr>
            <p:cNvPr id="6" name="任意多边形 5"/>
            <p:cNvSpPr/>
            <p:nvPr/>
          </p:nvSpPr>
          <p:spPr>
            <a:xfrm>
              <a:off x="-27423" y="730978"/>
              <a:ext cx="1117829" cy="1300790"/>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altLang="zh-CN" sz="2200" dirty="0">
                <a:latin typeface="+mj-lt"/>
              </a:endParaRPr>
            </a:p>
            <a:p>
              <a:r>
                <a:rPr lang="en-US" altLang="zh-CN" sz="2200" dirty="0" err="1" smtClean="0">
                  <a:solidFill>
                    <a:schemeClr val="accent6"/>
                  </a:solidFill>
                  <a:latin typeface="+mj-lt"/>
                  <a:ea typeface="宋体" charset="-122"/>
                  <a:cs typeface="Consolas" panose="020B0609020204030204" pitchFamily="49" charset="0"/>
                </a:rPr>
                <a:t>def</a:t>
              </a:r>
              <a:r>
                <a:rPr lang="en-US" altLang="zh-CN" sz="2200" dirty="0" smtClean="0">
                  <a:latin typeface="+mj-lt"/>
                  <a:ea typeface="宋体" charset="-122"/>
                  <a:cs typeface="Consolas" panose="020B0609020204030204" pitchFamily="49" charset="0"/>
                </a:rPr>
                <a:t> </a:t>
              </a:r>
              <a:r>
                <a:rPr lang="en-US" altLang="zh-CN" sz="2200" dirty="0" smtClean="0">
                  <a:solidFill>
                    <a:srgbClr val="0070C0"/>
                  </a:solidFill>
                </a:rPr>
                <a:t>f</a:t>
              </a:r>
              <a:r>
                <a:rPr lang="en-US" altLang="zh-CN" sz="2200" dirty="0"/>
                <a:t>():</a:t>
              </a:r>
              <a:endParaRPr lang="zh-CN" altLang="zh-CN" sz="2200" dirty="0"/>
            </a:p>
            <a:p>
              <a:r>
                <a:rPr lang="en-US" altLang="zh-CN" sz="2200" dirty="0"/>
                <a:t> </a:t>
              </a:r>
              <a:r>
                <a:rPr lang="en-US" altLang="zh-CN" sz="2200" dirty="0" smtClean="0"/>
                <a:t>       f</a:t>
              </a:r>
              <a:r>
                <a:rPr lang="en-US" altLang="zh-CN" sz="2200" dirty="0"/>
                <a:t>()</a:t>
              </a:r>
              <a:endParaRPr lang="en-US" altLang="zh-CN" sz="2200" dirty="0">
                <a:latin typeface="+mj-lt"/>
                <a:ea typeface="宋体" charset="-122"/>
                <a:cs typeface="Consolas" panose="020B0609020204030204" pitchFamily="49" charset="0"/>
              </a:endParaRPr>
            </a:p>
          </p:txBody>
        </p:sp>
        <p:sp>
          <p:nvSpPr>
            <p:cNvPr id="7" name="椭圆形标注 6"/>
            <p:cNvSpPr/>
            <p:nvPr/>
          </p:nvSpPr>
          <p:spPr>
            <a:xfrm>
              <a:off x="78256" y="730978"/>
              <a:ext cx="600190" cy="406497"/>
            </a:xfrm>
            <a:prstGeom prst="wedgeEllipseCallout">
              <a:avLst/>
            </a:prstGeom>
            <a:ln w="19050"/>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b="1" dirty="0">
                  <a:solidFill>
                    <a:schemeClr val="accent6"/>
                  </a:solidFill>
                  <a:latin typeface="+mj-lt"/>
                </a:rPr>
                <a:t>S</a:t>
              </a:r>
              <a:r>
                <a:rPr lang="en-US" altLang="zh-CN" sz="600" dirty="0">
                  <a:solidFill>
                    <a:schemeClr val="accent6"/>
                  </a:solidFill>
                  <a:latin typeface="+mj-lt"/>
                </a:rPr>
                <a:t>ource</a:t>
              </a:r>
              <a:endParaRPr lang="zh-CN" altLang="en-US" sz="600" dirty="0">
                <a:solidFill>
                  <a:schemeClr val="accent6"/>
                </a:solidFill>
                <a:latin typeface="+mj-lt"/>
              </a:endParaRPr>
            </a:p>
          </p:txBody>
        </p:sp>
      </p:grpSp>
      <p:sp>
        <p:nvSpPr>
          <p:cNvPr id="9" name="矩形 8"/>
          <p:cNvSpPr/>
          <p:nvPr/>
        </p:nvSpPr>
        <p:spPr>
          <a:xfrm>
            <a:off x="3419872" y="2739845"/>
            <a:ext cx="4320480" cy="489292"/>
          </a:xfrm>
          <a:prstGeom prst="rect">
            <a:avLst/>
          </a:prstGeom>
          <a:solidFill>
            <a:schemeClr val="tx2">
              <a:lumMod val="20000"/>
              <a:lumOff val="80000"/>
            </a:schemeClr>
          </a:solidFill>
          <a:effectLst>
            <a:outerShdw blurRad="50800" dist="38100" dir="2700000" algn="tl" rotWithShape="0">
              <a:prstClr val="black">
                <a:alpha val="40000"/>
              </a:prstClr>
            </a:outerShdw>
          </a:effectLst>
        </p:spPr>
        <p:txBody>
          <a:bodyPr wrap="square" tIns="46800" bIns="72000">
            <a:spAutoFit/>
          </a:bodyPr>
          <a:lstStyle/>
          <a:p>
            <a:pPr algn="just"/>
            <a:r>
              <a:rPr lang="zh-CN" altLang="en-US" sz="2400" dirty="0">
                <a:latin typeface="微软雅黑 Light" panose="020B0502040204020203" pitchFamily="34" charset="-122"/>
                <a:ea typeface="微软雅黑 Light" panose="020B0502040204020203" pitchFamily="34" charset="-122"/>
              </a:rPr>
              <a:t>无穷递归（</a:t>
            </a:r>
            <a:r>
              <a:rPr lang="en-US" altLang="zh-CN" sz="2400" dirty="0">
                <a:latin typeface="微软雅黑 Light" panose="020B0502040204020203" pitchFamily="34" charset="-122"/>
                <a:ea typeface="微软雅黑 Light" panose="020B0502040204020203" pitchFamily="34" charset="-122"/>
              </a:rPr>
              <a:t>infinite recursion</a:t>
            </a:r>
            <a:r>
              <a:rPr lang="zh-CN" altLang="en-US" sz="2400" dirty="0">
                <a:latin typeface="微软雅黑 Light" panose="020B0502040204020203" pitchFamily="34" charset="-122"/>
                <a:ea typeface="微软雅黑 Light" panose="020B0502040204020203" pitchFamily="34" charset="-122"/>
              </a:rPr>
              <a:t>）</a:t>
            </a:r>
          </a:p>
        </p:txBody>
      </p:sp>
    </p:spTree>
    <p:extLst>
      <p:ext uri="{BB962C8B-B14F-4D97-AF65-F5344CB8AC3E}">
        <p14:creationId xmlns:p14="http://schemas.microsoft.com/office/powerpoint/2010/main" val="2935644792"/>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正确的递归调用的要求</a:t>
            </a:r>
            <a:endParaRPr lang="zh-CN" altLang="en-US" dirty="0"/>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83</a:t>
            </a:fld>
            <a:endParaRPr lang="zh-CN" altLang="en-US" dirty="0"/>
          </a:p>
        </p:txBody>
      </p:sp>
      <p:grpSp>
        <p:nvGrpSpPr>
          <p:cNvPr id="5" name="组合 4"/>
          <p:cNvGrpSpPr/>
          <p:nvPr/>
        </p:nvGrpSpPr>
        <p:grpSpPr>
          <a:xfrm>
            <a:off x="611560" y="1107282"/>
            <a:ext cx="7442200" cy="2502693"/>
            <a:chOff x="865188" y="1590676"/>
            <a:chExt cx="7442200" cy="2502693"/>
          </a:xfrm>
        </p:grpSpPr>
        <p:cxnSp>
          <p:nvCxnSpPr>
            <p:cNvPr id="6" name="MH_Other_1"/>
            <p:cNvCxnSpPr/>
            <p:nvPr>
              <p:custDataLst>
                <p:tags r:id="rId1"/>
              </p:custDataLst>
            </p:nvPr>
          </p:nvCxnSpPr>
          <p:spPr>
            <a:xfrm rot="19980000">
              <a:off x="865188" y="2897981"/>
              <a:ext cx="1152525"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 name="MH_Other_2"/>
            <p:cNvCxnSpPr/>
            <p:nvPr>
              <p:custDataLst>
                <p:tags r:id="rId2"/>
              </p:custDataLst>
            </p:nvPr>
          </p:nvCxnSpPr>
          <p:spPr>
            <a:xfrm rot="19980000">
              <a:off x="1266826" y="2672954"/>
              <a:ext cx="1008063" cy="0"/>
            </a:xfrm>
            <a:prstGeom prst="line">
              <a:avLst/>
            </a:prstGeom>
            <a:ln>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8" name="MH_Other_3"/>
            <p:cNvCxnSpPr/>
            <p:nvPr>
              <p:custDataLst>
                <p:tags r:id="rId3"/>
              </p:custDataLst>
            </p:nvPr>
          </p:nvCxnSpPr>
          <p:spPr>
            <a:xfrm rot="19980000">
              <a:off x="4183064" y="1704975"/>
              <a:ext cx="865187" cy="0"/>
            </a:xfrm>
            <a:prstGeom prst="line">
              <a:avLst/>
            </a:prstGeom>
            <a:ln>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9" name="MH_Other_4"/>
            <p:cNvCxnSpPr/>
            <p:nvPr>
              <p:custDataLst>
                <p:tags r:id="rId4"/>
              </p:custDataLst>
            </p:nvPr>
          </p:nvCxnSpPr>
          <p:spPr>
            <a:xfrm rot="19980000">
              <a:off x="4168775" y="1704975"/>
              <a:ext cx="503238"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MH_Text_1"/>
            <p:cNvSpPr/>
            <p:nvPr>
              <p:custDataLst>
                <p:tags r:id="rId5"/>
              </p:custDataLst>
            </p:nvPr>
          </p:nvSpPr>
          <p:spPr>
            <a:xfrm>
              <a:off x="2008189" y="1760935"/>
              <a:ext cx="2160587" cy="1195388"/>
            </a:xfrm>
            <a:custGeom>
              <a:avLst/>
              <a:gdLst>
                <a:gd name="connsiteX0" fmla="*/ 0 w 2160000"/>
                <a:gd name="connsiteY0" fmla="*/ 1377240 h 1593240"/>
                <a:gd name="connsiteX1" fmla="*/ 54000 w 2160000"/>
                <a:gd name="connsiteY1" fmla="*/ 1377240 h 1593240"/>
                <a:gd name="connsiteX2" fmla="*/ 54000 w 2160000"/>
                <a:gd name="connsiteY2" fmla="*/ 1539240 h 1593240"/>
                <a:gd name="connsiteX3" fmla="*/ 2106000 w 2160000"/>
                <a:gd name="connsiteY3" fmla="*/ 1539240 h 1593240"/>
                <a:gd name="connsiteX4" fmla="*/ 2106000 w 2160000"/>
                <a:gd name="connsiteY4" fmla="*/ 1377240 h 1593240"/>
                <a:gd name="connsiteX5" fmla="*/ 2160000 w 2160000"/>
                <a:gd name="connsiteY5" fmla="*/ 1377240 h 1593240"/>
                <a:gd name="connsiteX6" fmla="*/ 2160000 w 2160000"/>
                <a:gd name="connsiteY6" fmla="*/ 1539240 h 1593240"/>
                <a:gd name="connsiteX7" fmla="*/ 2160000 w 2160000"/>
                <a:gd name="connsiteY7" fmla="*/ 1593240 h 1593240"/>
                <a:gd name="connsiteX8" fmla="*/ 2106000 w 2160000"/>
                <a:gd name="connsiteY8" fmla="*/ 1593240 h 1593240"/>
                <a:gd name="connsiteX9" fmla="*/ 54000 w 2160000"/>
                <a:gd name="connsiteY9" fmla="*/ 1593240 h 1593240"/>
                <a:gd name="connsiteX10" fmla="*/ 0 w 2160000"/>
                <a:gd name="connsiteY10" fmla="*/ 1593240 h 1593240"/>
                <a:gd name="connsiteX11" fmla="*/ 0 w 2160000"/>
                <a:gd name="connsiteY11" fmla="*/ 1539240 h 1593240"/>
                <a:gd name="connsiteX12" fmla="*/ 1800000 w 2160000"/>
                <a:gd name="connsiteY12" fmla="*/ 0 h 1593240"/>
                <a:gd name="connsiteX13" fmla="*/ 2106000 w 2160000"/>
                <a:gd name="connsiteY13" fmla="*/ 0 h 1593240"/>
                <a:gd name="connsiteX14" fmla="*/ 2160000 w 2160000"/>
                <a:gd name="connsiteY14" fmla="*/ 0 h 1593240"/>
                <a:gd name="connsiteX15" fmla="*/ 2160000 w 2160000"/>
                <a:gd name="connsiteY15" fmla="*/ 54000 h 1593240"/>
                <a:gd name="connsiteX16" fmla="*/ 2160000 w 2160000"/>
                <a:gd name="connsiteY16" fmla="*/ 216000 h 1593240"/>
                <a:gd name="connsiteX17" fmla="*/ 2106000 w 2160000"/>
                <a:gd name="connsiteY17" fmla="*/ 216000 h 1593240"/>
                <a:gd name="connsiteX18" fmla="*/ 2106000 w 2160000"/>
                <a:gd name="connsiteY18" fmla="*/ 54000 h 1593240"/>
                <a:gd name="connsiteX19" fmla="*/ 1800000 w 2160000"/>
                <a:gd name="connsiteY19" fmla="*/ 54000 h 1593240"/>
                <a:gd name="connsiteX20" fmla="*/ 0 w 2160000"/>
                <a:gd name="connsiteY20" fmla="*/ 0 h 1593240"/>
                <a:gd name="connsiteX21" fmla="*/ 54000 w 2160000"/>
                <a:gd name="connsiteY21" fmla="*/ 0 h 1593240"/>
                <a:gd name="connsiteX22" fmla="*/ 360000 w 2160000"/>
                <a:gd name="connsiteY22" fmla="*/ 0 h 1593240"/>
                <a:gd name="connsiteX23" fmla="*/ 360000 w 2160000"/>
                <a:gd name="connsiteY23" fmla="*/ 54000 h 1593240"/>
                <a:gd name="connsiteX24" fmla="*/ 54000 w 2160000"/>
                <a:gd name="connsiteY24" fmla="*/ 54000 h 1593240"/>
                <a:gd name="connsiteX25" fmla="*/ 54000 w 2160000"/>
                <a:gd name="connsiteY25" fmla="*/ 216000 h 1593240"/>
                <a:gd name="connsiteX26" fmla="*/ 0 w 2160000"/>
                <a:gd name="connsiteY26" fmla="*/ 216000 h 1593240"/>
                <a:gd name="connsiteX27" fmla="*/ 0 w 2160000"/>
                <a:gd name="connsiteY27" fmla="*/ 54000 h 1593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160000" h="1593240">
                  <a:moveTo>
                    <a:pt x="0" y="1377240"/>
                  </a:moveTo>
                  <a:lnTo>
                    <a:pt x="54000" y="1377240"/>
                  </a:lnTo>
                  <a:lnTo>
                    <a:pt x="54000" y="1539240"/>
                  </a:lnTo>
                  <a:lnTo>
                    <a:pt x="2106000" y="1539240"/>
                  </a:lnTo>
                  <a:lnTo>
                    <a:pt x="2106000" y="1377240"/>
                  </a:lnTo>
                  <a:lnTo>
                    <a:pt x="2160000" y="1377240"/>
                  </a:lnTo>
                  <a:lnTo>
                    <a:pt x="2160000" y="1539240"/>
                  </a:lnTo>
                  <a:lnTo>
                    <a:pt x="2160000" y="1593240"/>
                  </a:lnTo>
                  <a:lnTo>
                    <a:pt x="2106000" y="1593240"/>
                  </a:lnTo>
                  <a:lnTo>
                    <a:pt x="54000" y="1593240"/>
                  </a:lnTo>
                  <a:lnTo>
                    <a:pt x="0" y="1593240"/>
                  </a:lnTo>
                  <a:lnTo>
                    <a:pt x="0" y="1539240"/>
                  </a:lnTo>
                  <a:close/>
                  <a:moveTo>
                    <a:pt x="1800000" y="0"/>
                  </a:moveTo>
                  <a:lnTo>
                    <a:pt x="2106000" y="0"/>
                  </a:lnTo>
                  <a:lnTo>
                    <a:pt x="2160000" y="0"/>
                  </a:lnTo>
                  <a:lnTo>
                    <a:pt x="2160000" y="54000"/>
                  </a:lnTo>
                  <a:lnTo>
                    <a:pt x="2160000" y="216000"/>
                  </a:lnTo>
                  <a:lnTo>
                    <a:pt x="2106000" y="216000"/>
                  </a:lnTo>
                  <a:lnTo>
                    <a:pt x="2106000" y="54000"/>
                  </a:lnTo>
                  <a:lnTo>
                    <a:pt x="1800000" y="54000"/>
                  </a:lnTo>
                  <a:close/>
                  <a:moveTo>
                    <a:pt x="0" y="0"/>
                  </a:moveTo>
                  <a:lnTo>
                    <a:pt x="54000" y="0"/>
                  </a:lnTo>
                  <a:lnTo>
                    <a:pt x="360000" y="0"/>
                  </a:lnTo>
                  <a:lnTo>
                    <a:pt x="360000" y="54000"/>
                  </a:lnTo>
                  <a:lnTo>
                    <a:pt x="54000" y="54000"/>
                  </a:lnTo>
                  <a:lnTo>
                    <a:pt x="54000" y="216000"/>
                  </a:lnTo>
                  <a:lnTo>
                    <a:pt x="0" y="216000"/>
                  </a:lnTo>
                  <a:lnTo>
                    <a:pt x="0" y="54000"/>
                  </a:lnTo>
                  <a:close/>
                </a:path>
              </a:pathLst>
            </a:custGeom>
            <a:solidFill>
              <a:schemeClr val="accent1"/>
            </a:solidFill>
          </p:spPr>
          <p:txBody>
            <a:bodyPr lIns="108000" tIns="144000" rIns="108000" anchor="ctr">
              <a:normAutofit/>
            </a:bodyPr>
            <a:lstStyle/>
            <a:p>
              <a:pPr algn="ctr">
                <a:lnSpc>
                  <a:spcPct val="120000"/>
                </a:lnSpc>
                <a:defRPr/>
              </a:pPr>
              <a:r>
                <a:rPr lang="zh-CN" altLang="en-US" b="1" dirty="0">
                  <a:solidFill>
                    <a:schemeClr val="tx1">
                      <a:lumMod val="65000"/>
                      <a:lumOff val="35000"/>
                    </a:schemeClr>
                  </a:solidFill>
                  <a:latin typeface="幼圆" pitchFamily="49" charset="-122"/>
                  <a:ea typeface="幼圆" pitchFamily="49" charset="-122"/>
                </a:rPr>
                <a:t>有一个比原始调用规模小的函数副本</a:t>
              </a:r>
            </a:p>
          </p:txBody>
        </p:sp>
        <p:sp>
          <p:nvSpPr>
            <p:cNvPr id="11" name="MH_SubTitle_1"/>
            <p:cNvSpPr/>
            <p:nvPr>
              <p:custDataLst>
                <p:tags r:id="rId6"/>
              </p:custDataLst>
            </p:nvPr>
          </p:nvSpPr>
          <p:spPr>
            <a:xfrm>
              <a:off x="2368551" y="1590676"/>
              <a:ext cx="1439863" cy="392906"/>
            </a:xfrm>
            <a:prstGeom prst="rect">
              <a:avLst/>
            </a:prstGeom>
          </p:spPr>
          <p:txBody>
            <a:bodyPr lIns="0" tIns="0" rIns="0" bIns="0" anchor="ctr">
              <a:normAutofit/>
            </a:bodyPr>
            <a:lstStyle/>
            <a:p>
              <a:pPr algn="ctr" eaLnBrk="1" fontAlgn="auto" hangingPunct="1">
                <a:spcBef>
                  <a:spcPts val="0"/>
                </a:spcBef>
                <a:spcAft>
                  <a:spcPts val="0"/>
                </a:spcAft>
                <a:defRPr/>
              </a:pPr>
              <a:r>
                <a:rPr lang="zh-CN" altLang="en-US" sz="2400" b="1" dirty="0" smtClean="0">
                  <a:solidFill>
                    <a:schemeClr val="accent1"/>
                  </a:solidFill>
                  <a:latin typeface="幼圆" pitchFamily="49" charset="-122"/>
                  <a:ea typeface="幼圆" pitchFamily="49" charset="-122"/>
                </a:rPr>
                <a:t>要求</a:t>
              </a:r>
              <a:r>
                <a:rPr lang="en-US" altLang="zh-CN" sz="2400" b="1" dirty="0" smtClean="0">
                  <a:solidFill>
                    <a:schemeClr val="accent1"/>
                  </a:solidFill>
                  <a:latin typeface="幼圆" pitchFamily="49" charset="-122"/>
                  <a:ea typeface="幼圆" pitchFamily="49" charset="-122"/>
                </a:rPr>
                <a:t>1</a:t>
              </a:r>
              <a:endParaRPr lang="zh-CN" altLang="en-US" sz="2400" b="1" dirty="0">
                <a:solidFill>
                  <a:schemeClr val="accent1"/>
                </a:solidFill>
                <a:latin typeface="幼圆" pitchFamily="49" charset="-122"/>
                <a:ea typeface="幼圆" pitchFamily="49" charset="-122"/>
              </a:endParaRPr>
            </a:p>
          </p:txBody>
        </p:sp>
        <p:cxnSp>
          <p:nvCxnSpPr>
            <p:cNvPr id="12" name="MH_Other_5"/>
            <p:cNvCxnSpPr/>
            <p:nvPr>
              <p:custDataLst>
                <p:tags r:id="rId7"/>
              </p:custDataLst>
            </p:nvPr>
          </p:nvCxnSpPr>
          <p:spPr>
            <a:xfrm rot="19980000">
              <a:off x="4125914" y="4035029"/>
              <a:ext cx="1150937"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3" name="MH_Other_6"/>
            <p:cNvCxnSpPr/>
            <p:nvPr>
              <p:custDataLst>
                <p:tags r:id="rId8"/>
              </p:custDataLst>
            </p:nvPr>
          </p:nvCxnSpPr>
          <p:spPr>
            <a:xfrm rot="19980000">
              <a:off x="4525963" y="3810000"/>
              <a:ext cx="1008062" cy="0"/>
            </a:xfrm>
            <a:prstGeom prst="line">
              <a:avLst/>
            </a:prstGeom>
            <a:ln>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4" name="MH_Other_7"/>
            <p:cNvCxnSpPr/>
            <p:nvPr>
              <p:custDataLst>
                <p:tags r:id="rId9"/>
              </p:custDataLst>
            </p:nvPr>
          </p:nvCxnSpPr>
          <p:spPr>
            <a:xfrm rot="19980000">
              <a:off x="7443788" y="2842022"/>
              <a:ext cx="8636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5" name="MH_Other_8"/>
            <p:cNvCxnSpPr/>
            <p:nvPr>
              <p:custDataLst>
                <p:tags r:id="rId10"/>
              </p:custDataLst>
            </p:nvPr>
          </p:nvCxnSpPr>
          <p:spPr>
            <a:xfrm rot="19980000">
              <a:off x="7427914" y="2842022"/>
              <a:ext cx="504825" cy="0"/>
            </a:xfrm>
            <a:prstGeom prst="line">
              <a:avLst/>
            </a:prstGeom>
            <a:ln>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16" name="MH_Text_2"/>
            <p:cNvSpPr/>
            <p:nvPr>
              <p:custDataLst>
                <p:tags r:id="rId11"/>
              </p:custDataLst>
            </p:nvPr>
          </p:nvSpPr>
          <p:spPr>
            <a:xfrm>
              <a:off x="5268913" y="2897981"/>
              <a:ext cx="2159000" cy="1195388"/>
            </a:xfrm>
            <a:custGeom>
              <a:avLst/>
              <a:gdLst>
                <a:gd name="connsiteX0" fmla="*/ 0 w 2160000"/>
                <a:gd name="connsiteY0" fmla="*/ 1377240 h 1593240"/>
                <a:gd name="connsiteX1" fmla="*/ 54000 w 2160000"/>
                <a:gd name="connsiteY1" fmla="*/ 1377240 h 1593240"/>
                <a:gd name="connsiteX2" fmla="*/ 54000 w 2160000"/>
                <a:gd name="connsiteY2" fmla="*/ 1539240 h 1593240"/>
                <a:gd name="connsiteX3" fmla="*/ 2106000 w 2160000"/>
                <a:gd name="connsiteY3" fmla="*/ 1539240 h 1593240"/>
                <a:gd name="connsiteX4" fmla="*/ 2106000 w 2160000"/>
                <a:gd name="connsiteY4" fmla="*/ 1377240 h 1593240"/>
                <a:gd name="connsiteX5" fmla="*/ 2160000 w 2160000"/>
                <a:gd name="connsiteY5" fmla="*/ 1377240 h 1593240"/>
                <a:gd name="connsiteX6" fmla="*/ 2160000 w 2160000"/>
                <a:gd name="connsiteY6" fmla="*/ 1539240 h 1593240"/>
                <a:gd name="connsiteX7" fmla="*/ 2160000 w 2160000"/>
                <a:gd name="connsiteY7" fmla="*/ 1593240 h 1593240"/>
                <a:gd name="connsiteX8" fmla="*/ 2106000 w 2160000"/>
                <a:gd name="connsiteY8" fmla="*/ 1593240 h 1593240"/>
                <a:gd name="connsiteX9" fmla="*/ 54000 w 2160000"/>
                <a:gd name="connsiteY9" fmla="*/ 1593240 h 1593240"/>
                <a:gd name="connsiteX10" fmla="*/ 0 w 2160000"/>
                <a:gd name="connsiteY10" fmla="*/ 1593240 h 1593240"/>
                <a:gd name="connsiteX11" fmla="*/ 0 w 2160000"/>
                <a:gd name="connsiteY11" fmla="*/ 1539240 h 1593240"/>
                <a:gd name="connsiteX12" fmla="*/ 1800000 w 2160000"/>
                <a:gd name="connsiteY12" fmla="*/ 0 h 1593240"/>
                <a:gd name="connsiteX13" fmla="*/ 2106000 w 2160000"/>
                <a:gd name="connsiteY13" fmla="*/ 0 h 1593240"/>
                <a:gd name="connsiteX14" fmla="*/ 2160000 w 2160000"/>
                <a:gd name="connsiteY14" fmla="*/ 0 h 1593240"/>
                <a:gd name="connsiteX15" fmla="*/ 2160000 w 2160000"/>
                <a:gd name="connsiteY15" fmla="*/ 54000 h 1593240"/>
                <a:gd name="connsiteX16" fmla="*/ 2160000 w 2160000"/>
                <a:gd name="connsiteY16" fmla="*/ 216000 h 1593240"/>
                <a:gd name="connsiteX17" fmla="*/ 2106000 w 2160000"/>
                <a:gd name="connsiteY17" fmla="*/ 216000 h 1593240"/>
                <a:gd name="connsiteX18" fmla="*/ 2106000 w 2160000"/>
                <a:gd name="connsiteY18" fmla="*/ 54000 h 1593240"/>
                <a:gd name="connsiteX19" fmla="*/ 1800000 w 2160000"/>
                <a:gd name="connsiteY19" fmla="*/ 54000 h 1593240"/>
                <a:gd name="connsiteX20" fmla="*/ 0 w 2160000"/>
                <a:gd name="connsiteY20" fmla="*/ 0 h 1593240"/>
                <a:gd name="connsiteX21" fmla="*/ 54000 w 2160000"/>
                <a:gd name="connsiteY21" fmla="*/ 0 h 1593240"/>
                <a:gd name="connsiteX22" fmla="*/ 360000 w 2160000"/>
                <a:gd name="connsiteY22" fmla="*/ 0 h 1593240"/>
                <a:gd name="connsiteX23" fmla="*/ 360000 w 2160000"/>
                <a:gd name="connsiteY23" fmla="*/ 54000 h 1593240"/>
                <a:gd name="connsiteX24" fmla="*/ 54000 w 2160000"/>
                <a:gd name="connsiteY24" fmla="*/ 54000 h 1593240"/>
                <a:gd name="connsiteX25" fmla="*/ 54000 w 2160000"/>
                <a:gd name="connsiteY25" fmla="*/ 216000 h 1593240"/>
                <a:gd name="connsiteX26" fmla="*/ 0 w 2160000"/>
                <a:gd name="connsiteY26" fmla="*/ 216000 h 1593240"/>
                <a:gd name="connsiteX27" fmla="*/ 0 w 2160000"/>
                <a:gd name="connsiteY27" fmla="*/ 54000 h 1593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160000" h="1593240">
                  <a:moveTo>
                    <a:pt x="0" y="1377240"/>
                  </a:moveTo>
                  <a:lnTo>
                    <a:pt x="54000" y="1377240"/>
                  </a:lnTo>
                  <a:lnTo>
                    <a:pt x="54000" y="1539240"/>
                  </a:lnTo>
                  <a:lnTo>
                    <a:pt x="2106000" y="1539240"/>
                  </a:lnTo>
                  <a:lnTo>
                    <a:pt x="2106000" y="1377240"/>
                  </a:lnTo>
                  <a:lnTo>
                    <a:pt x="2160000" y="1377240"/>
                  </a:lnTo>
                  <a:lnTo>
                    <a:pt x="2160000" y="1539240"/>
                  </a:lnTo>
                  <a:lnTo>
                    <a:pt x="2160000" y="1593240"/>
                  </a:lnTo>
                  <a:lnTo>
                    <a:pt x="2106000" y="1593240"/>
                  </a:lnTo>
                  <a:lnTo>
                    <a:pt x="54000" y="1593240"/>
                  </a:lnTo>
                  <a:lnTo>
                    <a:pt x="0" y="1593240"/>
                  </a:lnTo>
                  <a:lnTo>
                    <a:pt x="0" y="1539240"/>
                  </a:lnTo>
                  <a:close/>
                  <a:moveTo>
                    <a:pt x="1800000" y="0"/>
                  </a:moveTo>
                  <a:lnTo>
                    <a:pt x="2106000" y="0"/>
                  </a:lnTo>
                  <a:lnTo>
                    <a:pt x="2160000" y="0"/>
                  </a:lnTo>
                  <a:lnTo>
                    <a:pt x="2160000" y="54000"/>
                  </a:lnTo>
                  <a:lnTo>
                    <a:pt x="2160000" y="216000"/>
                  </a:lnTo>
                  <a:lnTo>
                    <a:pt x="2106000" y="216000"/>
                  </a:lnTo>
                  <a:lnTo>
                    <a:pt x="2106000" y="54000"/>
                  </a:lnTo>
                  <a:lnTo>
                    <a:pt x="1800000" y="54000"/>
                  </a:lnTo>
                  <a:close/>
                  <a:moveTo>
                    <a:pt x="0" y="0"/>
                  </a:moveTo>
                  <a:lnTo>
                    <a:pt x="54000" y="0"/>
                  </a:lnTo>
                  <a:lnTo>
                    <a:pt x="360000" y="0"/>
                  </a:lnTo>
                  <a:lnTo>
                    <a:pt x="360000" y="54000"/>
                  </a:lnTo>
                  <a:lnTo>
                    <a:pt x="54000" y="54000"/>
                  </a:lnTo>
                  <a:lnTo>
                    <a:pt x="54000" y="216000"/>
                  </a:lnTo>
                  <a:lnTo>
                    <a:pt x="0" y="216000"/>
                  </a:lnTo>
                  <a:lnTo>
                    <a:pt x="0" y="54000"/>
                  </a:lnTo>
                  <a:close/>
                </a:path>
              </a:pathLst>
            </a:custGeom>
            <a:solidFill>
              <a:schemeClr val="accent1"/>
            </a:solidFill>
          </p:spPr>
          <p:txBody>
            <a:bodyPr lIns="108000" tIns="144000" rIns="108000" anchor="ctr">
              <a:normAutofit/>
            </a:bodyPr>
            <a:lstStyle/>
            <a:p>
              <a:r>
                <a:rPr lang="zh-CN" altLang="en-US" b="1" dirty="0">
                  <a:latin typeface="幼圆" pitchFamily="49" charset="-122"/>
                  <a:ea typeface="幼圆" pitchFamily="49" charset="-122"/>
                </a:rPr>
                <a:t>有基本情况，即递归终止条件</a:t>
              </a:r>
            </a:p>
          </p:txBody>
        </p:sp>
        <p:sp>
          <p:nvSpPr>
            <p:cNvPr id="17" name="MH_SubTitle_2"/>
            <p:cNvSpPr/>
            <p:nvPr>
              <p:custDataLst>
                <p:tags r:id="rId12"/>
              </p:custDataLst>
            </p:nvPr>
          </p:nvSpPr>
          <p:spPr>
            <a:xfrm>
              <a:off x="5627688" y="2727723"/>
              <a:ext cx="1441450" cy="392906"/>
            </a:xfrm>
            <a:prstGeom prst="rect">
              <a:avLst/>
            </a:prstGeom>
          </p:spPr>
          <p:txBody>
            <a:bodyPr lIns="0" tIns="0" rIns="0" bIns="0" anchor="ctr">
              <a:normAutofit/>
            </a:bodyPr>
            <a:lstStyle/>
            <a:p>
              <a:pPr algn="ctr" eaLnBrk="1" fontAlgn="auto" hangingPunct="1">
                <a:spcBef>
                  <a:spcPts val="0"/>
                </a:spcBef>
                <a:spcAft>
                  <a:spcPts val="0"/>
                </a:spcAft>
                <a:defRPr/>
              </a:pPr>
              <a:r>
                <a:rPr lang="zh-CN" altLang="en-US" sz="2400" b="1" dirty="0" smtClean="0">
                  <a:solidFill>
                    <a:schemeClr val="accent1"/>
                  </a:solidFill>
                  <a:latin typeface="幼圆" pitchFamily="49" charset="-122"/>
                  <a:ea typeface="幼圆" pitchFamily="49" charset="-122"/>
                </a:rPr>
                <a:t>要求</a:t>
              </a:r>
              <a:r>
                <a:rPr lang="en-US" altLang="zh-CN" sz="2400" b="1" dirty="0" smtClean="0">
                  <a:solidFill>
                    <a:schemeClr val="accent1"/>
                  </a:solidFill>
                  <a:latin typeface="幼圆" pitchFamily="49" charset="-122"/>
                  <a:ea typeface="幼圆" pitchFamily="49" charset="-122"/>
                </a:rPr>
                <a:t>2</a:t>
              </a:r>
              <a:endParaRPr lang="zh-CN" altLang="en-US" sz="2400" b="1" dirty="0">
                <a:solidFill>
                  <a:schemeClr val="accent1"/>
                </a:solidFill>
                <a:latin typeface="幼圆" pitchFamily="49" charset="-122"/>
                <a:ea typeface="幼圆" pitchFamily="49" charset="-122"/>
              </a:endParaRPr>
            </a:p>
          </p:txBody>
        </p:sp>
      </p:grpSp>
    </p:spTree>
    <p:extLst>
      <p:ext uri="{BB962C8B-B14F-4D97-AF65-F5344CB8AC3E}">
        <p14:creationId xmlns:p14="http://schemas.microsoft.com/office/powerpoint/2010/main" val="1786872314"/>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递归调用的过程</a:t>
            </a:r>
            <a:endParaRPr lang="zh-CN" altLang="en-US" dirty="0"/>
          </a:p>
        </p:txBody>
      </p:sp>
      <p:sp>
        <p:nvSpPr>
          <p:cNvPr id="3" name="内容占位符 2"/>
          <p:cNvSpPr>
            <a:spLocks noGrp="1"/>
          </p:cNvSpPr>
          <p:nvPr>
            <p:ph idx="1"/>
          </p:nvPr>
        </p:nvSpPr>
        <p:spPr/>
        <p:txBody>
          <a:bodyPr>
            <a:normAutofit fontScale="92500" lnSpcReduction="20000"/>
          </a:bodyPr>
          <a:lstStyle/>
          <a:p>
            <a:r>
              <a:rPr lang="zh-CN" altLang="zh-CN" dirty="0"/>
              <a:t>每一次递归调用要解决的问题都要比上一次的调用简单，规模较大的问题可以往下分解为若干个规模较小的问题，规模越来越小最终达到最小规模的递归终止条件（基本情况</a:t>
            </a:r>
            <a:r>
              <a:rPr lang="zh-CN" altLang="zh-CN" dirty="0" smtClean="0"/>
              <a:t>）</a:t>
            </a:r>
            <a:endParaRPr lang="en-US" altLang="zh-CN" dirty="0" smtClean="0"/>
          </a:p>
          <a:p>
            <a:r>
              <a:rPr lang="zh-CN" altLang="zh-CN" dirty="0" smtClean="0"/>
              <a:t>解决</a:t>
            </a:r>
            <a:r>
              <a:rPr lang="zh-CN" altLang="zh-CN" dirty="0"/>
              <a:t>完基本情况后函数沿着调用顺序逐级返回上次调用，直到函数的原始调用处</a:t>
            </a:r>
            <a:r>
              <a:rPr lang="zh-CN" altLang="zh-CN" dirty="0" smtClean="0"/>
              <a:t>结束</a:t>
            </a:r>
            <a:endParaRPr lang="en-US" altLang="zh-CN" dirty="0" smtClean="0"/>
          </a:p>
          <a:p>
            <a:r>
              <a:rPr lang="zh-CN" altLang="zh-CN" dirty="0" smtClean="0"/>
              <a:t>一般</a:t>
            </a:r>
            <a:r>
              <a:rPr lang="zh-CN" altLang="zh-CN" dirty="0"/>
              <a:t>会包含一个选择结构，条件为真时计算基本</a:t>
            </a:r>
            <a:r>
              <a:rPr lang="zh-CN" altLang="zh-CN" dirty="0" smtClean="0"/>
              <a:t>情况结束</a:t>
            </a:r>
            <a:r>
              <a:rPr lang="zh-CN" altLang="zh-CN" dirty="0"/>
              <a:t>递归</a:t>
            </a:r>
            <a:r>
              <a:rPr lang="zh-CN" altLang="zh-CN" dirty="0" smtClean="0"/>
              <a:t>调用</a:t>
            </a:r>
            <a:r>
              <a:rPr lang="zh-CN" altLang="en-US" dirty="0" smtClean="0"/>
              <a:t>后返回</a:t>
            </a:r>
            <a:r>
              <a:rPr lang="zh-CN" altLang="zh-CN" dirty="0" smtClean="0"/>
              <a:t>，</a:t>
            </a:r>
            <a:r>
              <a:rPr lang="zh-CN" altLang="zh-CN" dirty="0"/>
              <a:t>条件为假时简化问题执行副本继续递归调用。</a:t>
            </a:r>
          </a:p>
          <a:p>
            <a:endParaRPr lang="zh-CN" altLang="en-US" dirty="0"/>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84</a:t>
            </a:fld>
            <a:endParaRPr lang="zh-CN" altLang="en-US" dirty="0"/>
          </a:p>
        </p:txBody>
      </p:sp>
    </p:spTree>
    <p:extLst>
      <p:ext uri="{BB962C8B-B14F-4D97-AF65-F5344CB8AC3E}">
        <p14:creationId xmlns:p14="http://schemas.microsoft.com/office/powerpoint/2010/main" val="2917181475"/>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递归的特点</a:t>
            </a:r>
            <a:endParaRPr lang="zh-CN" altLang="en-US" dirty="0"/>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85</a:t>
            </a:fld>
            <a:endParaRPr lang="zh-CN" altLang="en-US" dirty="0"/>
          </a:p>
        </p:txBody>
      </p:sp>
      <p:cxnSp>
        <p:nvCxnSpPr>
          <p:cNvPr id="5" name="直接连接符 4"/>
          <p:cNvCxnSpPr/>
          <p:nvPr/>
        </p:nvCxnSpPr>
        <p:spPr>
          <a:xfrm>
            <a:off x="5387689" y="2366548"/>
            <a:ext cx="1452563" cy="0"/>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sp>
        <p:nvSpPr>
          <p:cNvPr id="6" name="矩形 11"/>
          <p:cNvSpPr/>
          <p:nvPr/>
        </p:nvSpPr>
        <p:spPr>
          <a:xfrm rot="1829024" flipH="1">
            <a:off x="3532696" y="2615462"/>
            <a:ext cx="2064544" cy="654844"/>
          </a:xfrm>
          <a:custGeom>
            <a:avLst/>
            <a:gdLst/>
            <a:ahLst/>
            <a:cxnLst/>
            <a:rect l="l" t="t" r="r" b="b"/>
            <a:pathLst>
              <a:path w="3476936" h="1103550">
                <a:moveTo>
                  <a:pt x="3476936" y="0"/>
                </a:moveTo>
                <a:lnTo>
                  <a:pt x="649619" y="0"/>
                </a:lnTo>
                <a:lnTo>
                  <a:pt x="0" y="1103550"/>
                </a:lnTo>
                <a:lnTo>
                  <a:pt x="2901204" y="1103550"/>
                </a:lnTo>
                <a:lnTo>
                  <a:pt x="3476936" y="125517"/>
                </a:lnTo>
                <a:close/>
              </a:path>
            </a:pathLst>
          </a:custGeom>
          <a:solidFill>
            <a:srgbClr val="E7E7E8"/>
          </a:solidFill>
          <a:ln w="25400" cap="flat" cmpd="sng" algn="ctr">
            <a:noFill/>
            <a:prstDash val="solid"/>
          </a:ln>
          <a:effectLst/>
        </p:spPr>
        <p:txBody>
          <a:bodyPr anchor="ctr"/>
          <a:lstStyle/>
          <a:p>
            <a:pPr algn="ctr">
              <a:defRPr/>
            </a:pPr>
            <a:endParaRPr lang="zh-CN" altLang="en-US" sz="1350" kern="0">
              <a:solidFill>
                <a:sysClr val="window" lastClr="FFFFFF"/>
              </a:solidFill>
              <a:latin typeface="Calibri"/>
              <a:ea typeface="宋体"/>
            </a:endParaRPr>
          </a:p>
        </p:txBody>
      </p:sp>
      <p:sp>
        <p:nvSpPr>
          <p:cNvPr id="7" name="KSO_GT2.1"/>
          <p:cNvSpPr txBox="1"/>
          <p:nvPr/>
        </p:nvSpPr>
        <p:spPr>
          <a:xfrm>
            <a:off x="2141730" y="3057805"/>
            <a:ext cx="1452563" cy="746297"/>
          </a:xfrm>
          <a:prstGeom prst="rect">
            <a:avLst/>
          </a:prstGeom>
          <a:noFill/>
        </p:spPr>
        <p:txBody>
          <a:bodyPr lIns="0" tIns="0" rIns="0" bIns="0" anchor="ctr"/>
          <a:lstStyle>
            <a:defPPr>
              <a:defRPr lang="zh-CN"/>
            </a:defPPr>
            <a:lvl1pPr marL="6350" indent="-6350" algn="dist">
              <a:defRPr sz="2400" b="1">
                <a:solidFill>
                  <a:schemeClr val="bg1">
                    <a:lumMod val="65000"/>
                  </a:schemeClr>
                </a:solidFill>
                <a:latin typeface="微软雅黑" panose="020B0503020204020204" pitchFamily="34" charset="-122"/>
                <a:ea typeface="微软雅黑" panose="020B0503020204020204" pitchFamily="34" charset="-122"/>
              </a:defRPr>
            </a:lvl1pPr>
          </a:lstStyle>
          <a:p>
            <a:r>
              <a:rPr lang="zh-CN" altLang="en-US" sz="1800" dirty="0"/>
              <a:t>系统资源消耗</a:t>
            </a:r>
            <a:r>
              <a:rPr lang="zh-CN" altLang="en-US" sz="1500" dirty="0"/>
              <a:t>比循环</a:t>
            </a:r>
            <a:r>
              <a:rPr lang="zh-CN" altLang="en-US" sz="3600" dirty="0"/>
              <a:t>大</a:t>
            </a:r>
            <a:endParaRPr lang="zh-CN" altLang="en-US" sz="3000" dirty="0"/>
          </a:p>
        </p:txBody>
      </p:sp>
      <p:sp>
        <p:nvSpPr>
          <p:cNvPr id="8" name="KSO_GT2"/>
          <p:cNvSpPr/>
          <p:nvPr/>
        </p:nvSpPr>
        <p:spPr>
          <a:xfrm rot="19770976">
            <a:off x="3492215" y="3479856"/>
            <a:ext cx="2107406" cy="654844"/>
          </a:xfrm>
          <a:custGeom>
            <a:avLst/>
            <a:gdLst/>
            <a:ahLst/>
            <a:cxnLst/>
            <a:rect l="l" t="t" r="r" b="b"/>
            <a:pathLst>
              <a:path w="3550823" h="1103550">
                <a:moveTo>
                  <a:pt x="3550823" y="0"/>
                </a:moveTo>
                <a:lnTo>
                  <a:pt x="2901204" y="1103549"/>
                </a:lnTo>
                <a:lnTo>
                  <a:pt x="0" y="1103550"/>
                </a:lnTo>
                <a:lnTo>
                  <a:pt x="649619" y="0"/>
                </a:lnTo>
                <a:close/>
              </a:path>
            </a:pathLst>
          </a:custGeom>
          <a:solidFill>
            <a:srgbClr val="92D050"/>
          </a:solidFill>
          <a:ln w="25400" cap="flat" cmpd="sng" algn="ctr">
            <a:noFill/>
            <a:prstDash val="solid"/>
          </a:ln>
          <a:effectLst/>
        </p:spPr>
        <p:txBody>
          <a:bodyPr lIns="324000" rIns="324000" anchor="ctr"/>
          <a:lstStyle/>
          <a:p>
            <a:pPr algn="ctr">
              <a:defRPr/>
            </a:pPr>
            <a:r>
              <a:rPr lang="zh-CN" altLang="en-US" b="1" kern="0" dirty="0">
                <a:solidFill>
                  <a:sysClr val="window" lastClr="FFFFFF"/>
                </a:solidFill>
                <a:latin typeface="微软雅黑" panose="020B0503020204020204" pitchFamily="34" charset="-122"/>
                <a:ea typeface="微软雅黑" panose="020B0503020204020204" pitchFamily="34" charset="-122"/>
              </a:rPr>
              <a:t>逐层返回调用至最初层</a:t>
            </a:r>
          </a:p>
        </p:txBody>
      </p:sp>
      <p:sp>
        <p:nvSpPr>
          <p:cNvPr id="9" name="KSO_GN2"/>
          <p:cNvSpPr txBox="1">
            <a:spLocks noChangeArrowheads="1"/>
          </p:cNvSpPr>
          <p:nvPr/>
        </p:nvSpPr>
        <p:spPr bwMode="auto">
          <a:xfrm>
            <a:off x="3760049" y="3369164"/>
            <a:ext cx="1452563" cy="3083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spcBef>
                <a:spcPct val="20000"/>
              </a:spcBef>
              <a:buFont typeface="Arial"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lnSpc>
                <a:spcPct val="130000"/>
              </a:lnSpc>
              <a:spcBef>
                <a:spcPct val="0"/>
              </a:spcBef>
              <a:buFontTx/>
              <a:buNone/>
            </a:pPr>
            <a:r>
              <a:rPr lang="en-US" altLang="zh-CN" sz="2100" b="1" dirty="0">
                <a:solidFill>
                  <a:srgbClr val="92D050"/>
                </a:solidFill>
                <a:latin typeface="Arial" charset="0"/>
                <a:cs typeface="Arial" charset="0"/>
              </a:rPr>
              <a:t>03</a:t>
            </a:r>
            <a:endParaRPr lang="zh-CN" altLang="en-US" sz="2100" b="1" dirty="0">
              <a:solidFill>
                <a:srgbClr val="92D050"/>
              </a:solidFill>
              <a:latin typeface="Arial" charset="0"/>
              <a:cs typeface="Arial" charset="0"/>
            </a:endParaRPr>
          </a:p>
        </p:txBody>
      </p:sp>
      <p:sp>
        <p:nvSpPr>
          <p:cNvPr id="10" name="KSO_GT1.1"/>
          <p:cNvSpPr txBox="1"/>
          <p:nvPr/>
        </p:nvSpPr>
        <p:spPr>
          <a:xfrm>
            <a:off x="5387689" y="2378454"/>
            <a:ext cx="1452563" cy="733357"/>
          </a:xfrm>
          <a:prstGeom prst="rect">
            <a:avLst/>
          </a:prstGeom>
          <a:noFill/>
        </p:spPr>
        <p:txBody>
          <a:bodyPr lIns="0" tIns="0" rIns="0" bIns="0" anchor="ctr"/>
          <a:lstStyle/>
          <a:p>
            <a:pPr marL="4763" indent="-4763" algn="dist">
              <a:defRPr/>
            </a:pPr>
            <a:r>
              <a:rPr lang="zh-CN" altLang="en-US" b="1" dirty="0">
                <a:solidFill>
                  <a:schemeClr val="bg1">
                    <a:lumMod val="65000"/>
                  </a:schemeClr>
                </a:solidFill>
                <a:latin typeface="微软雅黑" panose="020B0503020204020204" pitchFamily="34" charset="-122"/>
                <a:ea typeface="微软雅黑" panose="020B0503020204020204" pitchFamily="34" charset="-122"/>
              </a:rPr>
              <a:t>遇到边界条</a:t>
            </a:r>
            <a:endParaRPr lang="en-US" altLang="zh-CN" b="1" dirty="0">
              <a:solidFill>
                <a:schemeClr val="bg1">
                  <a:lumMod val="65000"/>
                </a:schemeClr>
              </a:solidFill>
              <a:latin typeface="微软雅黑" panose="020B0503020204020204" pitchFamily="34" charset="-122"/>
              <a:ea typeface="微软雅黑" panose="020B0503020204020204" pitchFamily="34" charset="-122"/>
            </a:endParaRPr>
          </a:p>
          <a:p>
            <a:pPr marL="4763" indent="-4763" algn="dist">
              <a:defRPr/>
            </a:pPr>
            <a:r>
              <a:rPr lang="zh-CN" altLang="en-US" b="1" dirty="0">
                <a:solidFill>
                  <a:schemeClr val="bg1">
                    <a:lumMod val="65000"/>
                  </a:schemeClr>
                </a:solidFill>
                <a:latin typeface="微软雅黑" panose="020B0503020204020204" pitchFamily="34" charset="-122"/>
                <a:ea typeface="微软雅黑" panose="020B0503020204020204" pitchFamily="34" charset="-122"/>
              </a:rPr>
              <a:t>件停止递归</a:t>
            </a:r>
          </a:p>
        </p:txBody>
      </p:sp>
      <p:sp>
        <p:nvSpPr>
          <p:cNvPr id="11" name="KSO_GT1"/>
          <p:cNvSpPr/>
          <p:nvPr/>
        </p:nvSpPr>
        <p:spPr>
          <a:xfrm rot="19770976">
            <a:off x="3492215" y="1743924"/>
            <a:ext cx="2107406" cy="654844"/>
          </a:xfrm>
          <a:custGeom>
            <a:avLst/>
            <a:gdLst/>
            <a:ahLst/>
            <a:cxnLst/>
            <a:rect l="l" t="t" r="r" b="b"/>
            <a:pathLst>
              <a:path w="3550824" h="1103550">
                <a:moveTo>
                  <a:pt x="3550824" y="0"/>
                </a:moveTo>
                <a:lnTo>
                  <a:pt x="2901205" y="1103550"/>
                </a:lnTo>
                <a:lnTo>
                  <a:pt x="0" y="1103550"/>
                </a:lnTo>
                <a:lnTo>
                  <a:pt x="649619" y="0"/>
                </a:lnTo>
                <a:close/>
              </a:path>
            </a:pathLst>
          </a:custGeom>
          <a:solidFill>
            <a:srgbClr val="00B0F0"/>
          </a:solidFill>
          <a:ln w="25400" cap="flat" cmpd="sng" algn="ctr">
            <a:noFill/>
            <a:prstDash val="solid"/>
          </a:ln>
          <a:effectLst/>
        </p:spPr>
        <p:txBody>
          <a:bodyPr lIns="324000" rIns="324000" anchor="ctr"/>
          <a:lstStyle/>
          <a:p>
            <a:pPr algn="ctr">
              <a:lnSpc>
                <a:spcPct val="130000"/>
              </a:lnSpc>
              <a:defRPr/>
            </a:pPr>
            <a:r>
              <a:rPr lang="zh-CN" altLang="en-US" b="1" kern="0" dirty="0">
                <a:solidFill>
                  <a:sysClr val="window" lastClr="FFFFFF"/>
                </a:solidFill>
                <a:latin typeface="微软雅黑" panose="020B0503020204020204" pitchFamily="34" charset="-122"/>
                <a:ea typeface="微软雅黑" panose="020B0503020204020204" pitchFamily="34" charset="-122"/>
              </a:rPr>
              <a:t>逐层递归调用</a:t>
            </a:r>
          </a:p>
        </p:txBody>
      </p:sp>
      <p:sp>
        <p:nvSpPr>
          <p:cNvPr id="12" name="KSO_GN1"/>
          <p:cNvSpPr txBox="1">
            <a:spLocks noChangeArrowheads="1"/>
          </p:cNvSpPr>
          <p:nvPr/>
        </p:nvSpPr>
        <p:spPr bwMode="auto">
          <a:xfrm>
            <a:off x="5387689" y="2003407"/>
            <a:ext cx="1452563" cy="3083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spcBef>
                <a:spcPct val="20000"/>
              </a:spcBef>
              <a:buFont typeface="Arial"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lnSpc>
                <a:spcPct val="130000"/>
              </a:lnSpc>
              <a:spcBef>
                <a:spcPct val="0"/>
              </a:spcBef>
              <a:buFontTx/>
              <a:buNone/>
            </a:pPr>
            <a:r>
              <a:rPr lang="en-US" altLang="zh-CN" sz="2100" b="1" dirty="0">
                <a:solidFill>
                  <a:srgbClr val="00B0F0"/>
                </a:solidFill>
                <a:latin typeface="Arial" charset="0"/>
                <a:cs typeface="Arial" charset="0"/>
              </a:rPr>
              <a:t>02</a:t>
            </a:r>
            <a:endParaRPr lang="zh-CN" altLang="en-US" sz="2100" b="1" dirty="0">
              <a:solidFill>
                <a:srgbClr val="00B0F0"/>
              </a:solidFill>
              <a:latin typeface="Arial" charset="0"/>
              <a:cs typeface="Arial" charset="0"/>
            </a:endParaRPr>
          </a:p>
        </p:txBody>
      </p:sp>
      <p:sp>
        <p:nvSpPr>
          <p:cNvPr id="14" name="KSO_GN1"/>
          <p:cNvSpPr txBox="1">
            <a:spLocks noChangeArrowheads="1"/>
          </p:cNvSpPr>
          <p:nvPr/>
        </p:nvSpPr>
        <p:spPr bwMode="auto">
          <a:xfrm>
            <a:off x="3760049" y="1672588"/>
            <a:ext cx="1452563" cy="3083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spcBef>
                <a:spcPct val="20000"/>
              </a:spcBef>
              <a:buFont typeface="Arial"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lnSpc>
                <a:spcPct val="130000"/>
              </a:lnSpc>
              <a:spcBef>
                <a:spcPct val="0"/>
              </a:spcBef>
              <a:buFontTx/>
              <a:buNone/>
            </a:pPr>
            <a:r>
              <a:rPr lang="en-US" altLang="zh-CN" sz="2100" b="1" dirty="0">
                <a:solidFill>
                  <a:srgbClr val="00B0F0"/>
                </a:solidFill>
                <a:latin typeface="Arial" charset="0"/>
                <a:cs typeface="Arial" charset="0"/>
              </a:rPr>
              <a:t>01</a:t>
            </a:r>
            <a:endParaRPr lang="zh-CN" altLang="en-US" sz="2100" b="1" dirty="0">
              <a:solidFill>
                <a:srgbClr val="00B0F0"/>
              </a:solidFill>
              <a:latin typeface="Arial" charset="0"/>
              <a:cs typeface="Arial" charset="0"/>
            </a:endParaRPr>
          </a:p>
        </p:txBody>
      </p:sp>
      <p:cxnSp>
        <p:nvCxnSpPr>
          <p:cNvPr id="15" name="直接连接符 14"/>
          <p:cNvCxnSpPr/>
          <p:nvPr/>
        </p:nvCxnSpPr>
        <p:spPr>
          <a:xfrm>
            <a:off x="2141730" y="2895786"/>
            <a:ext cx="1452563" cy="0"/>
          </a:xfrm>
          <a:prstGeom prst="line">
            <a:avLst/>
          </a:prstGeom>
          <a:ln w="38100">
            <a:solidFill>
              <a:srgbClr val="92D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66166024"/>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例</a:t>
            </a:r>
            <a:r>
              <a:rPr lang="en-US" altLang="zh-CN" dirty="0" smtClean="0"/>
              <a:t>6.8  </a:t>
            </a:r>
            <a:r>
              <a:rPr lang="zh-CN" altLang="zh-CN" dirty="0"/>
              <a:t>编写递归函数计算</a:t>
            </a:r>
            <a:r>
              <a:rPr lang="en-US" altLang="zh-CN" dirty="0"/>
              <a:t>n</a:t>
            </a:r>
            <a:r>
              <a:rPr lang="zh-CN" altLang="zh-CN" dirty="0"/>
              <a:t>的阶乘</a:t>
            </a:r>
            <a:endParaRPr lang="zh-CN" altLang="en-US" dirty="0"/>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86</a:t>
            </a:fld>
            <a:endParaRPr lang="zh-CN" altLang="en-US" dirty="0"/>
          </a:p>
        </p:txBody>
      </p:sp>
      <p:sp>
        <p:nvSpPr>
          <p:cNvPr id="12" name="矩形 11"/>
          <p:cNvSpPr/>
          <p:nvPr/>
        </p:nvSpPr>
        <p:spPr>
          <a:xfrm>
            <a:off x="2080320" y="2643758"/>
            <a:ext cx="4536504" cy="489292"/>
          </a:xfrm>
          <a:prstGeom prst="rect">
            <a:avLst/>
          </a:prstGeom>
          <a:solidFill>
            <a:schemeClr val="tx2">
              <a:lumMod val="20000"/>
              <a:lumOff val="80000"/>
            </a:schemeClr>
          </a:solidFill>
          <a:effectLst>
            <a:outerShdw blurRad="50800" dist="38100" dir="2700000" algn="tl" rotWithShape="0">
              <a:prstClr val="black">
                <a:alpha val="40000"/>
              </a:prstClr>
            </a:outerShdw>
          </a:effectLst>
        </p:spPr>
        <p:txBody>
          <a:bodyPr wrap="square" tIns="46800" bIns="72000">
            <a:spAutoFit/>
          </a:bodyPr>
          <a:lstStyle/>
          <a:p>
            <a:pPr algn="just"/>
            <a:r>
              <a:rPr lang="en-US" altLang="zh-CN" sz="2400" dirty="0">
                <a:latin typeface="微软雅黑 Light" panose="020B0502040204020203" pitchFamily="34" charset="-122"/>
                <a:ea typeface="微软雅黑 Light" panose="020B0502040204020203" pitchFamily="34" charset="-122"/>
              </a:rPr>
              <a:t>n</a:t>
            </a:r>
            <a:r>
              <a:rPr lang="zh-CN" altLang="en-US" sz="2400" dirty="0">
                <a:latin typeface="微软雅黑 Light" panose="020B0502040204020203" pitchFamily="34" charset="-122"/>
                <a:ea typeface="微软雅黑 Light" panose="020B0502040204020203" pitchFamily="34" charset="-122"/>
              </a:rPr>
              <a:t>的阶乘的定义是一种递归定义</a:t>
            </a:r>
          </a:p>
        </p:txBody>
      </p:sp>
      <p:grpSp>
        <p:nvGrpSpPr>
          <p:cNvPr id="5" name="组合 4"/>
          <p:cNvGrpSpPr/>
          <p:nvPr/>
        </p:nvGrpSpPr>
        <p:grpSpPr>
          <a:xfrm>
            <a:off x="1979712" y="1311138"/>
            <a:ext cx="4919704" cy="879094"/>
            <a:chOff x="1979712" y="1311138"/>
            <a:chExt cx="4919704" cy="879094"/>
          </a:xfrm>
        </p:grpSpPr>
        <p:grpSp>
          <p:nvGrpSpPr>
            <p:cNvPr id="10" name="组合 9"/>
            <p:cNvGrpSpPr/>
            <p:nvPr/>
          </p:nvGrpSpPr>
          <p:grpSpPr>
            <a:xfrm>
              <a:off x="1979712" y="1311138"/>
              <a:ext cx="4919704" cy="879094"/>
              <a:chOff x="1403648" y="1087417"/>
              <a:chExt cx="4919704" cy="879094"/>
            </a:xfrm>
          </p:grpSpPr>
          <p:sp>
            <p:nvSpPr>
              <p:cNvPr id="6" name="文本框 98"/>
              <p:cNvSpPr txBox="1">
                <a:spLocks noChangeArrowheads="1"/>
              </p:cNvSpPr>
              <p:nvPr/>
            </p:nvSpPr>
            <p:spPr bwMode="auto">
              <a:xfrm>
                <a:off x="1403648" y="1400030"/>
                <a:ext cx="1115227" cy="501092"/>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lnSpc>
                    <a:spcPts val="2300"/>
                  </a:lnSpc>
                  <a:spcBef>
                    <a:spcPts val="250"/>
                  </a:spcBef>
                  <a:spcAft>
                    <a:spcPts val="0"/>
                  </a:spcAft>
                </a:pPr>
                <a:r>
                  <a:rPr lang="en-US" sz="2800" kern="100" dirty="0">
                    <a:effectLst/>
                    <a:latin typeface="Times New Roman" panose="02020603050405020304" pitchFamily="18" charset="0"/>
                    <a:ea typeface="宋体" panose="02010600030101010101" pitchFamily="2" charset="-122"/>
                    <a:cs typeface="宋体" panose="02010600030101010101" pitchFamily="2" charset="-122"/>
                  </a:rPr>
                  <a:t>n! </a:t>
                </a:r>
                <a:r>
                  <a:rPr lang="zh-CN" sz="2800" kern="100" dirty="0">
                    <a:effectLst/>
                    <a:latin typeface="Times New Roman" panose="02020603050405020304" pitchFamily="18" charset="0"/>
                    <a:ea typeface="宋体" panose="02010600030101010101" pitchFamily="2" charset="-122"/>
                    <a:cs typeface="宋体" panose="02010600030101010101" pitchFamily="2" charset="-122"/>
                  </a:rPr>
                  <a:t>＝</a:t>
                </a:r>
              </a:p>
            </p:txBody>
          </p:sp>
          <p:sp>
            <p:nvSpPr>
              <p:cNvPr id="8" name="文本框 100"/>
              <p:cNvSpPr txBox="1">
                <a:spLocks noChangeArrowheads="1"/>
              </p:cNvSpPr>
              <p:nvPr/>
            </p:nvSpPr>
            <p:spPr bwMode="auto">
              <a:xfrm>
                <a:off x="2362912" y="1087417"/>
                <a:ext cx="3960440" cy="468524"/>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0" rIns="91440" bIns="0" anchor="t" anchorCtr="0" upright="1">
                <a:noAutofit/>
              </a:bodyPr>
              <a:lstStyle/>
              <a:p>
                <a:pPr marL="228600" indent="-228600" algn="just">
                  <a:spcAft>
                    <a:spcPts val="0"/>
                  </a:spcAft>
                  <a:tabLst>
                    <a:tab pos="228600" algn="l"/>
                  </a:tabLst>
                </a:pPr>
                <a:r>
                  <a:rPr lang="en-US" sz="28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sz="2800" kern="100" dirty="0" smtClean="0">
                    <a:effectLst/>
                    <a:latin typeface="Calibri" panose="020F0502020204030204" pitchFamily="34" charset="0"/>
                    <a:ea typeface="宋体" panose="02010600030101010101" pitchFamily="2" charset="-122"/>
                    <a:cs typeface="Times New Roman" panose="02020603050405020304" pitchFamily="18" charset="0"/>
                  </a:rPr>
                  <a:t> 1     </a:t>
                </a:r>
                <a:r>
                  <a:rPr lang="en-US" sz="28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sz="2800" kern="100" dirty="0" smtClean="0">
                    <a:effectLst/>
                    <a:latin typeface="Calibri" panose="020F0502020204030204" pitchFamily="34" charset="0"/>
                    <a:ea typeface="宋体" panose="02010600030101010101" pitchFamily="2" charset="-122"/>
                    <a:cs typeface="Times New Roman" panose="02020603050405020304" pitchFamily="18" charset="0"/>
                  </a:rPr>
                  <a:t>              </a:t>
                </a:r>
                <a:r>
                  <a:rPr lang="zh-CN" sz="2800" kern="100" dirty="0" smtClean="0">
                    <a:effectLst/>
                    <a:latin typeface="Calibri" panose="020F0502020204030204" pitchFamily="34" charset="0"/>
                    <a:ea typeface="宋体" panose="02010600030101010101" pitchFamily="2" charset="-122"/>
                    <a:cs typeface="Times New Roman" panose="02020603050405020304" pitchFamily="18" charset="0"/>
                  </a:rPr>
                  <a:t>（当</a:t>
                </a:r>
                <a:r>
                  <a:rPr lang="en-US" sz="2800" kern="100" dirty="0">
                    <a:effectLst/>
                    <a:latin typeface="Calibri" panose="020F0502020204030204" pitchFamily="34" charset="0"/>
                    <a:ea typeface="宋体" panose="02010600030101010101" pitchFamily="2" charset="-122"/>
                    <a:cs typeface="Times New Roman" panose="02020603050405020304" pitchFamily="18" charset="0"/>
                  </a:rPr>
                  <a:t>n=1</a:t>
                </a:r>
                <a:r>
                  <a:rPr lang="zh-CN" sz="2800" kern="100" dirty="0">
                    <a:effectLst/>
                    <a:latin typeface="Calibri" panose="020F0502020204030204" pitchFamily="34" charset="0"/>
                    <a:ea typeface="宋体" panose="02010600030101010101" pitchFamily="2" charset="-122"/>
                    <a:cs typeface="Times New Roman" panose="02020603050405020304" pitchFamily="18" charset="0"/>
                  </a:rPr>
                  <a:t>）</a:t>
                </a:r>
              </a:p>
              <a:p>
                <a:pPr algn="just">
                  <a:spcAft>
                    <a:spcPts val="0"/>
                  </a:spcAft>
                </a:pPr>
                <a:r>
                  <a:rPr lang="en-US" sz="2800" kern="100" dirty="0">
                    <a:effectLst/>
                    <a:latin typeface="Calibri" panose="020F0502020204030204" pitchFamily="34" charset="0"/>
                    <a:ea typeface="宋体" panose="02010600030101010101" pitchFamily="2" charset="-122"/>
                    <a:cs typeface="Times New Roman" panose="02020603050405020304" pitchFamily="18" charset="0"/>
                  </a:rPr>
                  <a:t> </a:t>
                </a:r>
                <a:endParaRPr lang="zh-CN" sz="2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9" name="文本框 101"/>
              <p:cNvSpPr txBox="1">
                <a:spLocks noChangeArrowheads="1"/>
              </p:cNvSpPr>
              <p:nvPr/>
            </p:nvSpPr>
            <p:spPr bwMode="auto">
              <a:xfrm>
                <a:off x="2515850" y="1443291"/>
                <a:ext cx="3807502" cy="52322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spAutoFit/>
              </a:bodyPr>
              <a:lstStyle/>
              <a:p>
                <a:pPr algn="just">
                  <a:spcAft>
                    <a:spcPts val="0"/>
                  </a:spcAft>
                </a:pPr>
                <a:r>
                  <a:rPr lang="en-US" sz="2800" kern="100" dirty="0">
                    <a:effectLst/>
                    <a:latin typeface="Calibri" panose="020F0502020204030204" pitchFamily="34" charset="0"/>
                    <a:ea typeface="宋体" panose="02010600030101010101" pitchFamily="2" charset="-122"/>
                    <a:cs typeface="Times New Roman" panose="02020603050405020304" pitchFamily="18" charset="0"/>
                  </a:rPr>
                  <a:t>n</a:t>
                </a:r>
                <a:r>
                  <a:rPr lang="zh-CN" sz="2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sz="2800" kern="100" dirty="0">
                    <a:effectLst/>
                    <a:latin typeface="Calibri" panose="020F0502020204030204" pitchFamily="34" charset="0"/>
                    <a:ea typeface="宋体" panose="02010600030101010101" pitchFamily="2" charset="-122"/>
                    <a:cs typeface="Times New Roman" panose="02020603050405020304" pitchFamily="18" charset="0"/>
                  </a:rPr>
                  <a:t>(n-1)</a:t>
                </a:r>
                <a:r>
                  <a:rPr lang="zh-CN" sz="2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sz="28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sz="2800" kern="100" dirty="0" smtClean="0">
                    <a:effectLst/>
                    <a:latin typeface="Calibri" panose="020F0502020204030204" pitchFamily="34" charset="0"/>
                    <a:ea typeface="宋体" panose="02010600030101010101" pitchFamily="2" charset="-122"/>
                    <a:cs typeface="Times New Roman" panose="02020603050405020304" pitchFamily="18" charset="0"/>
                  </a:rPr>
                  <a:t> </a:t>
                </a:r>
                <a:r>
                  <a:rPr lang="zh-CN" sz="2800" kern="100" dirty="0" smtClean="0">
                    <a:effectLst/>
                    <a:latin typeface="Calibri" panose="020F0502020204030204" pitchFamily="34" charset="0"/>
                    <a:ea typeface="宋体" panose="02010600030101010101" pitchFamily="2" charset="-122"/>
                    <a:cs typeface="Times New Roman" panose="02020603050405020304" pitchFamily="18" charset="0"/>
                  </a:rPr>
                  <a:t>（</a:t>
                </a:r>
                <a:r>
                  <a:rPr lang="zh-CN" sz="2800" kern="100" dirty="0">
                    <a:effectLst/>
                    <a:latin typeface="Calibri" panose="020F0502020204030204" pitchFamily="34" charset="0"/>
                    <a:ea typeface="宋体" panose="02010600030101010101" pitchFamily="2" charset="-122"/>
                    <a:cs typeface="Times New Roman" panose="02020603050405020304" pitchFamily="18" charset="0"/>
                  </a:rPr>
                  <a:t>当</a:t>
                </a:r>
                <a:r>
                  <a:rPr lang="en-US" sz="2800" kern="100" dirty="0">
                    <a:effectLst/>
                    <a:latin typeface="Calibri" panose="020F0502020204030204" pitchFamily="34" charset="0"/>
                    <a:ea typeface="宋体" panose="02010600030101010101" pitchFamily="2" charset="-122"/>
                    <a:cs typeface="Times New Roman" panose="02020603050405020304" pitchFamily="18" charset="0"/>
                  </a:rPr>
                  <a:t>n&gt;1</a:t>
                </a:r>
                <a:r>
                  <a:rPr lang="zh-CN" sz="2800" kern="100" dirty="0">
                    <a:effectLst/>
                    <a:latin typeface="Calibri" panose="020F0502020204030204" pitchFamily="34" charset="0"/>
                    <a:ea typeface="宋体" panose="02010600030101010101" pitchFamily="2" charset="-122"/>
                    <a:cs typeface="Times New Roman" panose="02020603050405020304" pitchFamily="18" charset="0"/>
                  </a:rPr>
                  <a:t>）</a:t>
                </a:r>
              </a:p>
            </p:txBody>
          </p:sp>
        </p:grpSp>
        <p:sp>
          <p:nvSpPr>
            <p:cNvPr id="3" name="左大括号 2"/>
            <p:cNvSpPr/>
            <p:nvPr/>
          </p:nvSpPr>
          <p:spPr>
            <a:xfrm>
              <a:off x="2843808" y="1472111"/>
              <a:ext cx="288032" cy="576064"/>
            </a:xfrm>
            <a:prstGeom prst="lef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zh-CN" altLang="en-US"/>
            </a:p>
          </p:txBody>
        </p:sp>
      </p:grpSp>
    </p:spTree>
    <p:extLst>
      <p:ext uri="{BB962C8B-B14F-4D97-AF65-F5344CB8AC3E}">
        <p14:creationId xmlns:p14="http://schemas.microsoft.com/office/powerpoint/2010/main" val="2912678274"/>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例</a:t>
            </a:r>
            <a:r>
              <a:rPr lang="en-US" altLang="zh-CN" dirty="0" smtClean="0"/>
              <a:t>6.8  </a:t>
            </a:r>
            <a:r>
              <a:rPr lang="zh-CN" altLang="zh-CN" dirty="0"/>
              <a:t>编写递归函数计算</a:t>
            </a:r>
            <a:r>
              <a:rPr lang="en-US" altLang="zh-CN" dirty="0"/>
              <a:t>n</a:t>
            </a:r>
            <a:r>
              <a:rPr lang="zh-CN" altLang="zh-CN" dirty="0"/>
              <a:t>的阶乘</a:t>
            </a:r>
            <a:endParaRPr lang="zh-CN" altLang="en-US" dirty="0"/>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87</a:t>
            </a:fld>
            <a:endParaRPr lang="zh-CN" altLang="en-US" dirty="0"/>
          </a:p>
        </p:txBody>
      </p:sp>
      <p:grpSp>
        <p:nvGrpSpPr>
          <p:cNvPr id="5" name="组合 4"/>
          <p:cNvGrpSpPr/>
          <p:nvPr/>
        </p:nvGrpSpPr>
        <p:grpSpPr>
          <a:xfrm>
            <a:off x="1403648" y="1203598"/>
            <a:ext cx="3456384" cy="2994453"/>
            <a:chOff x="193160" y="1361898"/>
            <a:chExt cx="3483484" cy="1997507"/>
          </a:xfrm>
        </p:grpSpPr>
        <p:sp>
          <p:nvSpPr>
            <p:cNvPr id="6" name="任意多边形 5"/>
            <p:cNvSpPr/>
            <p:nvPr/>
          </p:nvSpPr>
          <p:spPr>
            <a:xfrm>
              <a:off x="193160" y="1361898"/>
              <a:ext cx="3483484" cy="1997507"/>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altLang="zh-CN" sz="2400" dirty="0"/>
            </a:p>
            <a:p>
              <a:r>
                <a:rPr lang="en-US" altLang="zh-CN" sz="2000" i="1" dirty="0" smtClean="0">
                  <a:solidFill>
                    <a:schemeClr val="bg1">
                      <a:lumMod val="75000"/>
                    </a:schemeClr>
                  </a:solidFill>
                </a:rPr>
                <a:t># prog6-8.py</a:t>
              </a:r>
              <a:endParaRPr lang="en-US" altLang="zh-CN" sz="2000" i="1" dirty="0">
                <a:solidFill>
                  <a:schemeClr val="bg1">
                    <a:lumMod val="75000"/>
                  </a:schemeClr>
                </a:solidFill>
              </a:endParaRPr>
            </a:p>
            <a:p>
              <a:r>
                <a:rPr lang="en-US" altLang="zh-CN" sz="2400" dirty="0" err="1">
                  <a:solidFill>
                    <a:schemeClr val="accent6"/>
                  </a:solidFill>
                </a:rPr>
                <a:t>def</a:t>
              </a:r>
              <a:r>
                <a:rPr lang="en-US" altLang="zh-CN" sz="2400" dirty="0"/>
                <a:t> </a:t>
              </a:r>
              <a:r>
                <a:rPr lang="en-US" altLang="zh-CN" sz="2400" dirty="0" err="1">
                  <a:solidFill>
                    <a:srgbClr val="0070C0"/>
                  </a:solidFill>
                </a:rPr>
                <a:t>fac</a:t>
              </a:r>
              <a:r>
                <a:rPr lang="en-US" altLang="zh-CN" sz="2400" dirty="0"/>
                <a:t>(n):</a:t>
              </a:r>
            </a:p>
            <a:p>
              <a:r>
                <a:rPr lang="en-US" altLang="zh-CN" sz="2400" dirty="0" smtClean="0"/>
                <a:t>    </a:t>
              </a:r>
              <a:r>
                <a:rPr lang="en-US" altLang="zh-CN" sz="2400" dirty="0" smtClean="0">
                  <a:solidFill>
                    <a:schemeClr val="accent6"/>
                  </a:solidFill>
                </a:rPr>
                <a:t>if</a:t>
              </a:r>
              <a:r>
                <a:rPr lang="en-US" altLang="zh-CN" sz="2400" dirty="0" smtClean="0"/>
                <a:t> n == 1:</a:t>
              </a:r>
            </a:p>
            <a:p>
              <a:r>
                <a:rPr lang="en-US" altLang="zh-CN" sz="2400" dirty="0" smtClean="0"/>
                <a:t>        </a:t>
              </a:r>
              <a:r>
                <a:rPr lang="en-US" altLang="zh-CN" sz="2400" dirty="0">
                  <a:solidFill>
                    <a:schemeClr val="accent6"/>
                  </a:solidFill>
                </a:rPr>
                <a:t>return</a:t>
              </a:r>
              <a:r>
                <a:rPr lang="en-US" altLang="zh-CN" sz="2400" dirty="0"/>
                <a:t> 1</a:t>
              </a:r>
            </a:p>
            <a:p>
              <a:r>
                <a:rPr lang="en-US" altLang="zh-CN" sz="2400" dirty="0"/>
                <a:t>    </a:t>
              </a:r>
              <a:r>
                <a:rPr lang="en-US" altLang="zh-CN" sz="2400" dirty="0">
                  <a:solidFill>
                    <a:schemeClr val="accent6"/>
                  </a:solidFill>
                </a:rPr>
                <a:t>else</a:t>
              </a:r>
              <a:r>
                <a:rPr lang="en-US" altLang="zh-CN" sz="2400" dirty="0"/>
                <a:t>:</a:t>
              </a:r>
            </a:p>
            <a:p>
              <a:r>
                <a:rPr lang="en-US" altLang="zh-CN" sz="2400" dirty="0"/>
                <a:t>        </a:t>
              </a:r>
              <a:r>
                <a:rPr lang="en-US" altLang="zh-CN" sz="2400" dirty="0">
                  <a:solidFill>
                    <a:schemeClr val="accent6"/>
                  </a:solidFill>
                </a:rPr>
                <a:t>return</a:t>
              </a:r>
              <a:r>
                <a:rPr lang="en-US" altLang="zh-CN" sz="2400" dirty="0"/>
                <a:t> n * </a:t>
              </a:r>
              <a:r>
                <a:rPr lang="en-US" altLang="zh-CN" sz="2400" dirty="0" err="1"/>
                <a:t>fac</a:t>
              </a:r>
              <a:r>
                <a:rPr lang="en-US" altLang="zh-CN" sz="2400" dirty="0"/>
                <a:t>(n–1)</a:t>
              </a:r>
            </a:p>
          </p:txBody>
        </p:sp>
        <p:sp>
          <p:nvSpPr>
            <p:cNvPr id="7" name="椭圆形标注 6"/>
            <p:cNvSpPr/>
            <p:nvPr/>
          </p:nvSpPr>
          <p:spPr>
            <a:xfrm>
              <a:off x="338305" y="1382377"/>
              <a:ext cx="677344" cy="265491"/>
            </a:xfrm>
            <a:prstGeom prst="wedgeEllipseCallout">
              <a:avLst/>
            </a:prstGeom>
            <a:ln w="19050">
              <a:solidFill>
                <a:schemeClr val="accent1"/>
              </a:solidFill>
            </a:ln>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b="1" dirty="0">
                  <a:solidFill>
                    <a:schemeClr val="accent1"/>
                  </a:solidFill>
                </a:rPr>
                <a:t>F</a:t>
              </a:r>
              <a:r>
                <a:rPr lang="en-US" altLang="zh-CN" sz="600" dirty="0">
                  <a:solidFill>
                    <a:schemeClr val="accent1"/>
                  </a:solidFill>
                </a:rPr>
                <a:t>ile</a:t>
              </a:r>
              <a:endParaRPr lang="zh-CN" altLang="en-US" sz="600" dirty="0">
                <a:solidFill>
                  <a:schemeClr val="accent1"/>
                </a:solidFill>
              </a:endParaRPr>
            </a:p>
          </p:txBody>
        </p:sp>
      </p:grpSp>
      <p:sp>
        <p:nvSpPr>
          <p:cNvPr id="8" name="矩形 7"/>
          <p:cNvSpPr/>
          <p:nvPr/>
        </p:nvSpPr>
        <p:spPr>
          <a:xfrm>
            <a:off x="5065695" y="2499742"/>
            <a:ext cx="3538753" cy="858624"/>
          </a:xfrm>
          <a:prstGeom prst="rect">
            <a:avLst/>
          </a:prstGeom>
          <a:solidFill>
            <a:schemeClr val="tx2">
              <a:lumMod val="20000"/>
              <a:lumOff val="80000"/>
            </a:schemeClr>
          </a:solidFill>
          <a:effectLst>
            <a:outerShdw blurRad="50800" dist="38100" dir="2700000" algn="tl" rotWithShape="0">
              <a:prstClr val="black">
                <a:alpha val="40000"/>
              </a:prstClr>
            </a:outerShdw>
          </a:effectLst>
        </p:spPr>
        <p:txBody>
          <a:bodyPr wrap="square" tIns="46800" bIns="72000">
            <a:spAutoFit/>
          </a:bodyPr>
          <a:lstStyle/>
          <a:p>
            <a:pPr algn="just"/>
            <a:r>
              <a:rPr lang="zh-CN" altLang="en-US" sz="2400" dirty="0" smtClean="0">
                <a:latin typeface="微软雅黑 Light" panose="020B0502040204020203" pitchFamily="34" charset="-122"/>
                <a:ea typeface="微软雅黑 Light" panose="020B0502040204020203" pitchFamily="34" charset="-122"/>
              </a:rPr>
              <a:t>递归</a:t>
            </a:r>
            <a:r>
              <a:rPr lang="zh-CN" altLang="en-US" sz="2400" dirty="0">
                <a:latin typeface="微软雅黑 Light" panose="020B0502040204020203" pitchFamily="34" charset="-122"/>
                <a:ea typeface="微软雅黑 Light" panose="020B0502040204020203" pitchFamily="34" charset="-122"/>
              </a:rPr>
              <a:t>必须要有边界条件，即停止递归的</a:t>
            </a:r>
            <a:r>
              <a:rPr lang="zh-CN" altLang="en-US" sz="2400" dirty="0" smtClean="0">
                <a:latin typeface="微软雅黑 Light" panose="020B0502040204020203" pitchFamily="34" charset="-122"/>
                <a:ea typeface="微软雅黑 Light" panose="020B0502040204020203" pitchFamily="34" charset="-122"/>
              </a:rPr>
              <a:t>条件</a:t>
            </a:r>
            <a:endParaRPr lang="zh-CN" altLang="en-US" sz="2400"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3162470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10728" y="267494"/>
            <a:ext cx="8229600" cy="504056"/>
          </a:xfrm>
        </p:spPr>
        <p:txBody>
          <a:bodyPr/>
          <a:lstStyle/>
          <a:p>
            <a:r>
              <a:rPr lang="zh-CN" altLang="zh-CN" dirty="0"/>
              <a:t>例</a:t>
            </a:r>
            <a:r>
              <a:rPr lang="en-US" altLang="zh-CN" dirty="0" smtClean="0"/>
              <a:t>6.8  </a:t>
            </a:r>
            <a:r>
              <a:rPr lang="zh-CN" altLang="zh-CN" dirty="0"/>
              <a:t>编写递归函数计算</a:t>
            </a:r>
            <a:r>
              <a:rPr lang="en-US" altLang="zh-CN" dirty="0"/>
              <a:t>n</a:t>
            </a:r>
            <a:r>
              <a:rPr lang="zh-CN" altLang="zh-CN" dirty="0"/>
              <a:t>的</a:t>
            </a:r>
            <a:r>
              <a:rPr lang="zh-CN" altLang="zh-CN" dirty="0" smtClean="0"/>
              <a:t>阶乘</a:t>
            </a:r>
            <a:r>
              <a:rPr lang="en-US" altLang="zh-CN" dirty="0" smtClean="0"/>
              <a:t/>
            </a:r>
            <a:br>
              <a:rPr lang="en-US" altLang="zh-CN" dirty="0" smtClean="0"/>
            </a:br>
            <a:r>
              <a:rPr lang="en-US" altLang="zh-CN" dirty="0" smtClean="0"/>
              <a:t>——</a:t>
            </a:r>
            <a:r>
              <a:rPr lang="zh-CN" altLang="en-US" dirty="0" smtClean="0"/>
              <a:t>递归过程</a:t>
            </a:r>
            <a:endParaRPr lang="zh-CN" altLang="en-US" dirty="0"/>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88</a:t>
            </a:fld>
            <a:endParaRPr lang="zh-CN" altLang="en-US" dirty="0"/>
          </a:p>
        </p:txBody>
      </p:sp>
      <p:grpSp>
        <p:nvGrpSpPr>
          <p:cNvPr id="5" name="画布 102"/>
          <p:cNvGrpSpPr>
            <a:grpSpLocks noChangeAspect="1"/>
          </p:cNvGrpSpPr>
          <p:nvPr/>
        </p:nvGrpSpPr>
        <p:grpSpPr>
          <a:xfrm>
            <a:off x="323528" y="1221057"/>
            <a:ext cx="8274234" cy="2573948"/>
            <a:chOff x="0" y="0"/>
            <a:chExt cx="4974590" cy="1547495"/>
          </a:xfrm>
        </p:grpSpPr>
        <p:sp>
          <p:nvSpPr>
            <p:cNvPr id="6" name="矩形 5"/>
            <p:cNvSpPr/>
            <p:nvPr/>
          </p:nvSpPr>
          <p:spPr>
            <a:xfrm>
              <a:off x="0" y="0"/>
              <a:ext cx="4974590" cy="1547495"/>
            </a:xfrm>
            <a:prstGeom prst="rect">
              <a:avLst/>
            </a:prstGeom>
          </p:spPr>
        </p:sp>
        <p:sp>
          <p:nvSpPr>
            <p:cNvPr id="7" name="文本框 103"/>
            <p:cNvSpPr txBox="1"/>
            <p:nvPr/>
          </p:nvSpPr>
          <p:spPr>
            <a:xfrm>
              <a:off x="122379" y="554160"/>
              <a:ext cx="381621" cy="252102"/>
            </a:xfrm>
            <a:prstGeom prst="rect">
              <a:avLst/>
            </a:prstGeom>
            <a:solidFill>
              <a:schemeClr val="lt1"/>
            </a:solidFill>
            <a:ln w="6350">
              <a:solidFill>
                <a:prstClr val="black"/>
              </a:solidFill>
            </a:ln>
          </p:spPr>
          <p:txBody>
            <a:bodyPr rot="0" spcFirstLastPara="0" vert="horz" wrap="square" lIns="36000" tIns="36000" rIns="36000" bIns="36000" numCol="1" spcCol="0" rtlCol="0" fromWordArt="0" anchor="t" anchorCtr="0" forceAA="0" compatLnSpc="1">
              <a:prstTxWarp prst="textNoShape">
                <a:avLst/>
              </a:prstTxWarp>
              <a:noAutofit/>
            </a:bodyPr>
            <a:lstStyle/>
            <a:p>
              <a:pPr algn="ctr">
                <a:spcAft>
                  <a:spcPts val="0"/>
                </a:spcAft>
              </a:pPr>
              <a:r>
                <a:rPr lang="en-US">
                  <a:effectLst/>
                  <a:latin typeface="Calibri" panose="020F0502020204030204" pitchFamily="34" charset="0"/>
                  <a:ea typeface="宋体" panose="02010600030101010101" pitchFamily="2" charset="-122"/>
                  <a:cs typeface="Times New Roman" panose="02020603050405020304" pitchFamily="18" charset="0"/>
                </a:rPr>
                <a:t>fac(3)</a:t>
              </a:r>
              <a:endParaRPr lang="zh-CN" sz="3200">
                <a:effectLst/>
                <a:latin typeface="宋体" panose="02010600030101010101" pitchFamily="2" charset="-122"/>
                <a:ea typeface="宋体" panose="02010600030101010101" pitchFamily="2" charset="-122"/>
                <a:cs typeface="宋体" panose="02010600030101010101" pitchFamily="2" charset="-122"/>
              </a:endParaRPr>
            </a:p>
          </p:txBody>
        </p:sp>
        <p:sp>
          <p:nvSpPr>
            <p:cNvPr id="8" name="文本框 103"/>
            <p:cNvSpPr txBox="1"/>
            <p:nvPr/>
          </p:nvSpPr>
          <p:spPr>
            <a:xfrm>
              <a:off x="662400" y="99886"/>
              <a:ext cx="1317600" cy="1065530"/>
            </a:xfrm>
            <a:prstGeom prst="rect">
              <a:avLst/>
            </a:prstGeom>
            <a:solidFill>
              <a:schemeClr val="lt1"/>
            </a:solidFill>
            <a:ln w="6350">
              <a:solidFill>
                <a:prstClr val="black"/>
              </a:solidFill>
            </a:ln>
          </p:spPr>
          <p:txBody>
            <a:bodyPr rot="0" spcFirstLastPara="0" vert="horz" wrap="square" lIns="3600" tIns="36000" rIns="3600" bIns="36000" numCol="1" spcCol="0" rtlCol="0" fromWordArt="0" anchor="t" anchorCtr="0" forceAA="0" compatLnSpc="1">
              <a:prstTxWarp prst="textNoShape">
                <a:avLst/>
              </a:prstTxWarp>
              <a:noAutofit/>
            </a:bodyPr>
            <a:lstStyle/>
            <a:p>
              <a:pPr algn="just">
                <a:spcAft>
                  <a:spcPts val="0"/>
                </a:spcAft>
              </a:pPr>
              <a:r>
                <a:rPr lang="en-US">
                  <a:effectLst/>
                  <a:latin typeface="Calibri" panose="020F0502020204030204" pitchFamily="34" charset="0"/>
                  <a:ea typeface="宋体" panose="02010600030101010101" pitchFamily="2" charset="-122"/>
                  <a:cs typeface="Times New Roman" panose="02020603050405020304" pitchFamily="18" charset="0"/>
                </a:rPr>
                <a:t>fac(3):</a:t>
              </a:r>
              <a:endParaRPr lang="zh-CN" sz="3200">
                <a:effectLst/>
                <a:latin typeface="宋体" panose="02010600030101010101" pitchFamily="2" charset="-122"/>
                <a:ea typeface="宋体" panose="02010600030101010101" pitchFamily="2" charset="-122"/>
                <a:cs typeface="宋体" panose="02010600030101010101" pitchFamily="2" charset="-122"/>
              </a:endParaRPr>
            </a:p>
            <a:p>
              <a:pPr indent="228600" algn="just">
                <a:spcAft>
                  <a:spcPts val="0"/>
                </a:spcAft>
              </a:pPr>
              <a:r>
                <a:rPr lang="en-US">
                  <a:effectLst/>
                  <a:latin typeface="Calibri" panose="020F0502020204030204" pitchFamily="34" charset="0"/>
                  <a:ea typeface="宋体" panose="02010600030101010101" pitchFamily="2" charset="-122"/>
                  <a:cs typeface="Times New Roman" panose="02020603050405020304" pitchFamily="18" charset="0"/>
                </a:rPr>
                <a:t>if n == 1:</a:t>
              </a:r>
              <a:endParaRPr lang="zh-CN" sz="3200">
                <a:effectLst/>
                <a:latin typeface="宋体" panose="02010600030101010101" pitchFamily="2" charset="-122"/>
                <a:ea typeface="宋体" panose="02010600030101010101" pitchFamily="2" charset="-122"/>
                <a:cs typeface="宋体" panose="02010600030101010101" pitchFamily="2" charset="-122"/>
              </a:endParaRPr>
            </a:p>
            <a:p>
              <a:pPr indent="265430" algn="just">
                <a:spcAft>
                  <a:spcPts val="0"/>
                </a:spcAft>
              </a:pPr>
              <a:r>
                <a:rPr lang="en-US">
                  <a:effectLst/>
                  <a:latin typeface="Calibri" panose="020F0502020204030204" pitchFamily="34" charset="0"/>
                  <a:ea typeface="宋体" panose="02010600030101010101" pitchFamily="2" charset="-122"/>
                  <a:cs typeface="Times New Roman" panose="02020603050405020304" pitchFamily="18" charset="0"/>
                </a:rPr>
                <a:t>    return 1</a:t>
              </a:r>
              <a:endParaRPr lang="zh-CN" sz="3200">
                <a:effectLst/>
                <a:latin typeface="宋体" panose="02010600030101010101" pitchFamily="2" charset="-122"/>
                <a:ea typeface="宋体" panose="02010600030101010101" pitchFamily="2" charset="-122"/>
                <a:cs typeface="宋体" panose="02010600030101010101" pitchFamily="2" charset="-122"/>
              </a:endParaRPr>
            </a:p>
            <a:p>
              <a:pPr indent="265430" algn="just">
                <a:spcAft>
                  <a:spcPts val="0"/>
                </a:spcAft>
              </a:pPr>
              <a:r>
                <a:rPr lang="en-US">
                  <a:effectLst/>
                  <a:latin typeface="Calibri" panose="020F0502020204030204" pitchFamily="34" charset="0"/>
                  <a:ea typeface="宋体" panose="02010600030101010101" pitchFamily="2" charset="-122"/>
                  <a:cs typeface="Times New Roman" panose="02020603050405020304" pitchFamily="18" charset="0"/>
                </a:rPr>
                <a:t>else:</a:t>
              </a:r>
              <a:endParaRPr lang="zh-CN" sz="3200">
                <a:effectLst/>
                <a:latin typeface="宋体" panose="02010600030101010101" pitchFamily="2" charset="-122"/>
                <a:ea typeface="宋体" panose="02010600030101010101" pitchFamily="2" charset="-122"/>
                <a:cs typeface="宋体" panose="02010600030101010101" pitchFamily="2" charset="-122"/>
              </a:endParaRPr>
            </a:p>
            <a:p>
              <a:pPr indent="265430" algn="just">
                <a:spcAft>
                  <a:spcPts val="0"/>
                </a:spcAft>
              </a:pPr>
              <a:r>
                <a:rPr lang="en-US">
                  <a:effectLst/>
                  <a:latin typeface="Calibri" panose="020F0502020204030204" pitchFamily="34" charset="0"/>
                  <a:ea typeface="宋体" panose="02010600030101010101" pitchFamily="2" charset="-122"/>
                  <a:cs typeface="Times New Roman" panose="02020603050405020304" pitchFamily="18" charset="0"/>
                </a:rPr>
                <a:t>    return 3*fac(3-1)</a:t>
              </a:r>
              <a:endParaRPr lang="zh-CN" sz="3200">
                <a:effectLst/>
                <a:latin typeface="宋体" panose="02010600030101010101" pitchFamily="2" charset="-122"/>
                <a:ea typeface="宋体" panose="02010600030101010101" pitchFamily="2" charset="-122"/>
                <a:cs typeface="宋体" panose="02010600030101010101" pitchFamily="2" charset="-122"/>
              </a:endParaRPr>
            </a:p>
          </p:txBody>
        </p:sp>
        <p:sp>
          <p:nvSpPr>
            <p:cNvPr id="9" name="文本框 103"/>
            <p:cNvSpPr txBox="1"/>
            <p:nvPr/>
          </p:nvSpPr>
          <p:spPr>
            <a:xfrm>
              <a:off x="2130576" y="99779"/>
              <a:ext cx="1303314" cy="1065530"/>
            </a:xfrm>
            <a:prstGeom prst="rect">
              <a:avLst/>
            </a:prstGeom>
            <a:solidFill>
              <a:schemeClr val="lt1"/>
            </a:solidFill>
            <a:ln w="6350">
              <a:solidFill>
                <a:prstClr val="black"/>
              </a:solidFill>
            </a:ln>
          </p:spPr>
          <p:txBody>
            <a:bodyPr rot="0" spcFirstLastPara="0" vert="horz" wrap="square" lIns="3600" tIns="36000" rIns="3600" bIns="36000" numCol="1" spcCol="0" rtlCol="0" fromWordArt="0" anchor="t" anchorCtr="0" forceAA="0" compatLnSpc="1">
              <a:prstTxWarp prst="textNoShape">
                <a:avLst/>
              </a:prstTxWarp>
              <a:noAutofit/>
            </a:bodyPr>
            <a:lstStyle/>
            <a:p>
              <a:pPr algn="just">
                <a:spcAft>
                  <a:spcPts val="0"/>
                </a:spcAft>
              </a:pPr>
              <a:r>
                <a:rPr lang="en-US">
                  <a:effectLst/>
                  <a:latin typeface="Calibri" panose="020F0502020204030204" pitchFamily="34" charset="0"/>
                  <a:ea typeface="宋体" panose="02010600030101010101" pitchFamily="2" charset="-122"/>
                  <a:cs typeface="Times New Roman" panose="02020603050405020304" pitchFamily="18" charset="0"/>
                </a:rPr>
                <a:t>fac(2):</a:t>
              </a:r>
              <a:endParaRPr lang="zh-CN" sz="3200">
                <a:effectLst/>
                <a:latin typeface="宋体" panose="02010600030101010101" pitchFamily="2" charset="-122"/>
                <a:ea typeface="宋体" panose="02010600030101010101" pitchFamily="2" charset="-122"/>
                <a:cs typeface="宋体" panose="02010600030101010101" pitchFamily="2" charset="-122"/>
              </a:endParaRPr>
            </a:p>
            <a:p>
              <a:pPr indent="265430" algn="just">
                <a:spcAft>
                  <a:spcPts val="0"/>
                </a:spcAft>
              </a:pPr>
              <a:r>
                <a:rPr lang="en-US">
                  <a:effectLst/>
                  <a:latin typeface="Calibri" panose="020F0502020204030204" pitchFamily="34" charset="0"/>
                  <a:ea typeface="宋体" panose="02010600030101010101" pitchFamily="2" charset="-122"/>
                  <a:cs typeface="Times New Roman" panose="02020603050405020304" pitchFamily="18" charset="0"/>
                </a:rPr>
                <a:t>if n == 1:</a:t>
              </a:r>
              <a:endParaRPr lang="zh-CN" sz="3200">
                <a:effectLst/>
                <a:latin typeface="宋体" panose="02010600030101010101" pitchFamily="2" charset="-122"/>
                <a:ea typeface="宋体" panose="02010600030101010101" pitchFamily="2" charset="-122"/>
                <a:cs typeface="宋体" panose="02010600030101010101" pitchFamily="2" charset="-122"/>
              </a:endParaRPr>
            </a:p>
            <a:p>
              <a:pPr indent="265430" algn="just">
                <a:spcAft>
                  <a:spcPts val="0"/>
                </a:spcAft>
              </a:pPr>
              <a:r>
                <a:rPr lang="en-US">
                  <a:effectLst/>
                  <a:latin typeface="Calibri" panose="020F0502020204030204" pitchFamily="34" charset="0"/>
                  <a:ea typeface="宋体" panose="02010600030101010101" pitchFamily="2" charset="-122"/>
                  <a:cs typeface="Times New Roman" panose="02020603050405020304" pitchFamily="18" charset="0"/>
                </a:rPr>
                <a:t>    return 1</a:t>
              </a:r>
              <a:endParaRPr lang="zh-CN" sz="3200">
                <a:effectLst/>
                <a:latin typeface="宋体" panose="02010600030101010101" pitchFamily="2" charset="-122"/>
                <a:ea typeface="宋体" panose="02010600030101010101" pitchFamily="2" charset="-122"/>
                <a:cs typeface="宋体" panose="02010600030101010101" pitchFamily="2" charset="-122"/>
              </a:endParaRPr>
            </a:p>
            <a:p>
              <a:pPr indent="265430" algn="just">
                <a:spcAft>
                  <a:spcPts val="0"/>
                </a:spcAft>
              </a:pPr>
              <a:r>
                <a:rPr lang="en-US">
                  <a:effectLst/>
                  <a:latin typeface="Calibri" panose="020F0502020204030204" pitchFamily="34" charset="0"/>
                  <a:ea typeface="宋体" panose="02010600030101010101" pitchFamily="2" charset="-122"/>
                  <a:cs typeface="Times New Roman" panose="02020603050405020304" pitchFamily="18" charset="0"/>
                </a:rPr>
                <a:t>else:</a:t>
              </a:r>
              <a:endParaRPr lang="zh-CN" sz="3200">
                <a:effectLst/>
                <a:latin typeface="宋体" panose="02010600030101010101" pitchFamily="2" charset="-122"/>
                <a:ea typeface="宋体" panose="02010600030101010101" pitchFamily="2" charset="-122"/>
                <a:cs typeface="宋体" panose="02010600030101010101" pitchFamily="2" charset="-122"/>
              </a:endParaRPr>
            </a:p>
            <a:p>
              <a:pPr indent="265430" algn="just">
                <a:spcAft>
                  <a:spcPts val="0"/>
                </a:spcAft>
              </a:pPr>
              <a:r>
                <a:rPr lang="en-US">
                  <a:effectLst/>
                  <a:latin typeface="Calibri" panose="020F0502020204030204" pitchFamily="34" charset="0"/>
                  <a:ea typeface="宋体" panose="02010600030101010101" pitchFamily="2" charset="-122"/>
                  <a:cs typeface="Times New Roman" panose="02020603050405020304" pitchFamily="18" charset="0"/>
                </a:rPr>
                <a:t>    return 2*fac(2-1)</a:t>
              </a:r>
              <a:endParaRPr lang="zh-CN" sz="3200">
                <a:effectLst/>
                <a:latin typeface="宋体" panose="02010600030101010101" pitchFamily="2" charset="-122"/>
                <a:ea typeface="宋体" panose="02010600030101010101" pitchFamily="2" charset="-122"/>
                <a:cs typeface="宋体" panose="02010600030101010101" pitchFamily="2" charset="-122"/>
              </a:endParaRPr>
            </a:p>
          </p:txBody>
        </p:sp>
        <p:sp>
          <p:nvSpPr>
            <p:cNvPr id="10" name="文本框 103"/>
            <p:cNvSpPr txBox="1"/>
            <p:nvPr/>
          </p:nvSpPr>
          <p:spPr>
            <a:xfrm>
              <a:off x="3598700" y="99779"/>
              <a:ext cx="1332690" cy="1065530"/>
            </a:xfrm>
            <a:prstGeom prst="rect">
              <a:avLst/>
            </a:prstGeom>
            <a:solidFill>
              <a:schemeClr val="lt1"/>
            </a:solidFill>
            <a:ln w="6350">
              <a:solidFill>
                <a:prstClr val="black"/>
              </a:solidFill>
            </a:ln>
          </p:spPr>
          <p:txBody>
            <a:bodyPr rot="0" spcFirstLastPara="0" vert="horz" wrap="square" lIns="3600" tIns="36000" rIns="3600" bIns="36000" numCol="1" spcCol="0" rtlCol="0" fromWordArt="0" anchor="t" anchorCtr="0" forceAA="0" compatLnSpc="1">
              <a:prstTxWarp prst="textNoShape">
                <a:avLst/>
              </a:prstTxWarp>
              <a:noAutofit/>
            </a:bodyPr>
            <a:lstStyle/>
            <a:p>
              <a:pPr algn="just">
                <a:spcAft>
                  <a:spcPts val="0"/>
                </a:spcAft>
              </a:pPr>
              <a:r>
                <a:rPr lang="en-US">
                  <a:effectLst/>
                  <a:latin typeface="Calibri" panose="020F0502020204030204" pitchFamily="34" charset="0"/>
                  <a:ea typeface="宋体" panose="02010600030101010101" pitchFamily="2" charset="-122"/>
                  <a:cs typeface="Times New Roman" panose="02020603050405020304" pitchFamily="18" charset="0"/>
                </a:rPr>
                <a:t>fac(1):</a:t>
              </a:r>
              <a:endParaRPr lang="zh-CN" sz="3200">
                <a:effectLst/>
                <a:latin typeface="宋体" panose="02010600030101010101" pitchFamily="2" charset="-122"/>
                <a:ea typeface="宋体" panose="02010600030101010101" pitchFamily="2" charset="-122"/>
                <a:cs typeface="宋体" panose="02010600030101010101" pitchFamily="2" charset="-122"/>
              </a:endParaRPr>
            </a:p>
            <a:p>
              <a:pPr indent="265430" algn="just">
                <a:spcAft>
                  <a:spcPts val="0"/>
                </a:spcAft>
              </a:pPr>
              <a:r>
                <a:rPr lang="en-US">
                  <a:effectLst/>
                  <a:latin typeface="Calibri" panose="020F0502020204030204" pitchFamily="34" charset="0"/>
                  <a:ea typeface="宋体" panose="02010600030101010101" pitchFamily="2" charset="-122"/>
                  <a:cs typeface="Times New Roman" panose="02020603050405020304" pitchFamily="18" charset="0"/>
                </a:rPr>
                <a:t>if n == 1:</a:t>
              </a:r>
              <a:endParaRPr lang="zh-CN" sz="3200">
                <a:effectLst/>
                <a:latin typeface="宋体" panose="02010600030101010101" pitchFamily="2" charset="-122"/>
                <a:ea typeface="宋体" panose="02010600030101010101" pitchFamily="2" charset="-122"/>
                <a:cs typeface="宋体" panose="02010600030101010101" pitchFamily="2" charset="-122"/>
              </a:endParaRPr>
            </a:p>
            <a:p>
              <a:pPr indent="265430" algn="just">
                <a:spcAft>
                  <a:spcPts val="0"/>
                </a:spcAft>
              </a:pPr>
              <a:r>
                <a:rPr lang="en-US">
                  <a:effectLst/>
                  <a:latin typeface="Calibri" panose="020F0502020204030204" pitchFamily="34" charset="0"/>
                  <a:ea typeface="宋体" panose="02010600030101010101" pitchFamily="2" charset="-122"/>
                  <a:cs typeface="Times New Roman" panose="02020603050405020304" pitchFamily="18" charset="0"/>
                </a:rPr>
                <a:t>    return 1</a:t>
              </a:r>
              <a:endParaRPr lang="zh-CN" sz="3200">
                <a:effectLst/>
                <a:latin typeface="宋体" panose="02010600030101010101" pitchFamily="2" charset="-122"/>
                <a:ea typeface="宋体" panose="02010600030101010101" pitchFamily="2" charset="-122"/>
                <a:cs typeface="宋体" panose="02010600030101010101" pitchFamily="2" charset="-122"/>
              </a:endParaRPr>
            </a:p>
            <a:p>
              <a:pPr indent="265430" algn="just">
                <a:spcAft>
                  <a:spcPts val="0"/>
                </a:spcAft>
              </a:pPr>
              <a:r>
                <a:rPr lang="en-US">
                  <a:effectLst/>
                  <a:latin typeface="Calibri" panose="020F0502020204030204" pitchFamily="34" charset="0"/>
                  <a:ea typeface="宋体" panose="02010600030101010101" pitchFamily="2" charset="-122"/>
                  <a:cs typeface="Times New Roman" panose="02020603050405020304" pitchFamily="18" charset="0"/>
                </a:rPr>
                <a:t>else:</a:t>
              </a:r>
              <a:endParaRPr lang="zh-CN" sz="3200">
                <a:effectLst/>
                <a:latin typeface="宋体" panose="02010600030101010101" pitchFamily="2" charset="-122"/>
                <a:ea typeface="宋体" panose="02010600030101010101" pitchFamily="2" charset="-122"/>
                <a:cs typeface="宋体" panose="02010600030101010101" pitchFamily="2" charset="-122"/>
              </a:endParaRPr>
            </a:p>
            <a:p>
              <a:pPr indent="265430" algn="just">
                <a:spcAft>
                  <a:spcPts val="0"/>
                </a:spcAft>
              </a:pPr>
              <a:r>
                <a:rPr lang="en-US">
                  <a:effectLst/>
                  <a:latin typeface="Calibri" panose="020F0502020204030204" pitchFamily="34" charset="0"/>
                  <a:ea typeface="宋体" panose="02010600030101010101" pitchFamily="2" charset="-122"/>
                  <a:cs typeface="Times New Roman" panose="02020603050405020304" pitchFamily="18" charset="0"/>
                </a:rPr>
                <a:t>    return 1*fac (1-1)</a:t>
              </a:r>
              <a:endParaRPr lang="zh-CN" sz="3200">
                <a:effectLst/>
                <a:latin typeface="宋体" panose="02010600030101010101" pitchFamily="2" charset="-122"/>
                <a:ea typeface="宋体" panose="02010600030101010101" pitchFamily="2" charset="-122"/>
                <a:cs typeface="宋体" panose="02010600030101010101" pitchFamily="2" charset="-122"/>
              </a:endParaRPr>
            </a:p>
          </p:txBody>
        </p:sp>
        <p:cxnSp>
          <p:nvCxnSpPr>
            <p:cNvPr id="11" name="直接箭头连接符 10"/>
            <p:cNvCxnSpPr>
              <a:stCxn id="7" idx="3"/>
            </p:cNvCxnSpPr>
            <p:nvPr/>
          </p:nvCxnSpPr>
          <p:spPr>
            <a:xfrm flipV="1">
              <a:off x="504000" y="266033"/>
              <a:ext cx="151200" cy="413918"/>
            </a:xfrm>
            <a:prstGeom prst="straightConnector1">
              <a:avLst/>
            </a:prstGeom>
            <a:ln>
              <a:solidFill>
                <a:schemeClr val="tx1"/>
              </a:solidFill>
              <a:tailEnd type="triangle" w="sm" len="med"/>
            </a:ln>
          </p:spPr>
          <p:style>
            <a:lnRef idx="1">
              <a:schemeClr val="accent1"/>
            </a:lnRef>
            <a:fillRef idx="0">
              <a:schemeClr val="accent1"/>
            </a:fillRef>
            <a:effectRef idx="0">
              <a:schemeClr val="accent1"/>
            </a:effectRef>
            <a:fontRef idx="minor">
              <a:schemeClr val="tx1"/>
            </a:fontRef>
          </p:style>
        </p:cxnSp>
        <p:cxnSp>
          <p:nvCxnSpPr>
            <p:cNvPr id="12" name="直接箭头连接符 11"/>
            <p:cNvCxnSpPr/>
            <p:nvPr/>
          </p:nvCxnSpPr>
          <p:spPr>
            <a:xfrm flipV="1">
              <a:off x="1821269" y="244800"/>
              <a:ext cx="309307" cy="727341"/>
            </a:xfrm>
            <a:prstGeom prst="straightConnector1">
              <a:avLst/>
            </a:prstGeom>
            <a:ln>
              <a:solidFill>
                <a:schemeClr val="tx1"/>
              </a:solidFill>
              <a:tailEnd type="triangle" w="sm" len="med"/>
            </a:ln>
          </p:spPr>
          <p:style>
            <a:lnRef idx="1">
              <a:schemeClr val="accent1"/>
            </a:lnRef>
            <a:fillRef idx="0">
              <a:schemeClr val="accent1"/>
            </a:fillRef>
            <a:effectRef idx="0">
              <a:schemeClr val="accent1"/>
            </a:effectRef>
            <a:fontRef idx="minor">
              <a:schemeClr val="tx1"/>
            </a:fontRef>
          </p:style>
        </p:cxnSp>
        <p:cxnSp>
          <p:nvCxnSpPr>
            <p:cNvPr id="13" name="直接箭头连接符 12"/>
            <p:cNvCxnSpPr/>
            <p:nvPr/>
          </p:nvCxnSpPr>
          <p:spPr>
            <a:xfrm flipH="1" flipV="1">
              <a:off x="518400" y="792000"/>
              <a:ext cx="612000" cy="258933"/>
            </a:xfrm>
            <a:prstGeom prst="straightConnector1">
              <a:avLst/>
            </a:prstGeom>
            <a:ln>
              <a:solidFill>
                <a:schemeClr val="tx1"/>
              </a:solidFill>
              <a:tailEnd type="triangle" w="sm" len="med"/>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p:nvPr/>
          </p:nvCxnSpPr>
          <p:spPr>
            <a:xfrm flipV="1">
              <a:off x="3333600" y="273414"/>
              <a:ext cx="244800" cy="712986"/>
            </a:xfrm>
            <a:prstGeom prst="straightConnector1">
              <a:avLst/>
            </a:prstGeom>
            <a:ln>
              <a:solidFill>
                <a:schemeClr val="tx1"/>
              </a:solidFill>
              <a:tailEnd type="triangle" w="sm" len="med"/>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p:nvPr/>
          </p:nvCxnSpPr>
          <p:spPr>
            <a:xfrm flipH="1">
              <a:off x="1965600" y="1050705"/>
              <a:ext cx="626400" cy="166"/>
            </a:xfrm>
            <a:prstGeom prst="straightConnector1">
              <a:avLst/>
            </a:prstGeom>
            <a:ln>
              <a:solidFill>
                <a:schemeClr val="tx1"/>
              </a:solidFill>
              <a:tailEnd type="triangle" w="sm" len="med"/>
            </a:ln>
          </p:spPr>
          <p:style>
            <a:lnRef idx="1">
              <a:schemeClr val="accent1"/>
            </a:lnRef>
            <a:fillRef idx="0">
              <a:schemeClr val="accent1"/>
            </a:fillRef>
            <a:effectRef idx="0">
              <a:schemeClr val="accent1"/>
            </a:effectRef>
            <a:fontRef idx="minor">
              <a:schemeClr val="tx1"/>
            </a:fontRef>
          </p:style>
        </p:cxnSp>
        <p:sp>
          <p:nvSpPr>
            <p:cNvPr id="17" name="文本框 15"/>
            <p:cNvSpPr txBox="1"/>
            <p:nvPr/>
          </p:nvSpPr>
          <p:spPr>
            <a:xfrm>
              <a:off x="283029" y="265979"/>
              <a:ext cx="264160" cy="220980"/>
            </a:xfrm>
            <a:prstGeom prst="rect">
              <a:avLst/>
            </a:prstGeom>
            <a:solidFill>
              <a:schemeClr val="lt1"/>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algn="r">
                <a:spcAft>
                  <a:spcPts val="0"/>
                </a:spcAft>
              </a:pPr>
              <a:r>
                <a:rPr lang="zh-CN">
                  <a:effectLst/>
                  <a:latin typeface="宋体" panose="02010600030101010101" pitchFamily="2" charset="-122"/>
                  <a:ea typeface="宋体" panose="02010600030101010101" pitchFamily="2" charset="-122"/>
                  <a:cs typeface="宋体" panose="02010600030101010101" pitchFamily="2" charset="-122"/>
                </a:rPr>
                <a:t>①</a:t>
              </a:r>
              <a:endParaRPr lang="zh-CN" sz="3200">
                <a:effectLst/>
                <a:latin typeface="宋体" panose="02010600030101010101" pitchFamily="2" charset="-122"/>
                <a:ea typeface="宋体" panose="02010600030101010101" pitchFamily="2" charset="-122"/>
                <a:cs typeface="宋体" panose="02010600030101010101" pitchFamily="2" charset="-122"/>
              </a:endParaRPr>
            </a:p>
          </p:txBody>
        </p:sp>
        <p:sp>
          <p:nvSpPr>
            <p:cNvPr id="18" name="文本框 15"/>
            <p:cNvSpPr txBox="1"/>
            <p:nvPr/>
          </p:nvSpPr>
          <p:spPr>
            <a:xfrm>
              <a:off x="1792800" y="359724"/>
              <a:ext cx="187200" cy="220980"/>
            </a:xfrm>
            <a:prstGeom prst="rect">
              <a:avLst/>
            </a:prstGeom>
            <a:solidFill>
              <a:schemeClr val="lt1"/>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algn="r">
                <a:spcAft>
                  <a:spcPts val="0"/>
                </a:spcAft>
              </a:pPr>
              <a:r>
                <a:rPr lang="zh-CN">
                  <a:effectLst/>
                  <a:latin typeface="宋体" panose="02010600030101010101" pitchFamily="2" charset="-122"/>
                  <a:ea typeface="宋体" panose="02010600030101010101" pitchFamily="2" charset="-122"/>
                  <a:cs typeface="宋体" panose="02010600030101010101" pitchFamily="2" charset="-122"/>
                </a:rPr>
                <a:t>②</a:t>
              </a:r>
              <a:endParaRPr lang="zh-CN" sz="3200">
                <a:effectLst/>
                <a:latin typeface="宋体" panose="02010600030101010101" pitchFamily="2" charset="-122"/>
                <a:ea typeface="宋体" panose="02010600030101010101" pitchFamily="2" charset="-122"/>
                <a:cs typeface="宋体" panose="02010600030101010101" pitchFamily="2" charset="-122"/>
              </a:endParaRPr>
            </a:p>
          </p:txBody>
        </p:sp>
        <p:sp>
          <p:nvSpPr>
            <p:cNvPr id="19" name="文本框 15"/>
            <p:cNvSpPr txBox="1"/>
            <p:nvPr/>
          </p:nvSpPr>
          <p:spPr>
            <a:xfrm>
              <a:off x="3621600" y="813600"/>
              <a:ext cx="186690" cy="220345"/>
            </a:xfrm>
            <a:prstGeom prst="rect">
              <a:avLst/>
            </a:prstGeom>
            <a:solidFill>
              <a:schemeClr val="lt1"/>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algn="r">
                <a:spcAft>
                  <a:spcPts val="0"/>
                </a:spcAft>
              </a:pPr>
              <a:r>
                <a:rPr lang="zh-CN">
                  <a:effectLst/>
                  <a:latin typeface="宋体" panose="02010600030101010101" pitchFamily="2" charset="-122"/>
                  <a:ea typeface="宋体" panose="02010600030101010101" pitchFamily="2" charset="-122"/>
                  <a:cs typeface="宋体" panose="02010600030101010101" pitchFamily="2" charset="-122"/>
                </a:rPr>
                <a:t>④</a:t>
              </a:r>
              <a:endParaRPr lang="zh-CN" sz="3200">
                <a:effectLst/>
                <a:latin typeface="宋体" panose="02010600030101010101" pitchFamily="2" charset="-122"/>
                <a:ea typeface="宋体" panose="02010600030101010101" pitchFamily="2" charset="-122"/>
                <a:cs typeface="宋体" panose="02010600030101010101" pitchFamily="2" charset="-122"/>
              </a:endParaRPr>
            </a:p>
          </p:txBody>
        </p:sp>
        <p:sp>
          <p:nvSpPr>
            <p:cNvPr id="20" name="文本框 15"/>
            <p:cNvSpPr txBox="1"/>
            <p:nvPr/>
          </p:nvSpPr>
          <p:spPr>
            <a:xfrm>
              <a:off x="2210400" y="830943"/>
              <a:ext cx="186690" cy="220345"/>
            </a:xfrm>
            <a:prstGeom prst="rect">
              <a:avLst/>
            </a:prstGeom>
            <a:solidFill>
              <a:schemeClr val="lt1"/>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a:spcAft>
                  <a:spcPts val="0"/>
                </a:spcAft>
              </a:pPr>
              <a:r>
                <a:rPr lang="zh-CN">
                  <a:effectLst/>
                  <a:latin typeface="宋体" panose="02010600030101010101" pitchFamily="2" charset="-122"/>
                  <a:ea typeface="宋体" panose="02010600030101010101" pitchFamily="2" charset="-122"/>
                  <a:cs typeface="宋体" panose="02010600030101010101" pitchFamily="2" charset="-122"/>
                </a:rPr>
                <a:t>⑤</a:t>
              </a:r>
              <a:endParaRPr lang="zh-CN" sz="3200">
                <a:effectLst/>
                <a:latin typeface="宋体" panose="02010600030101010101" pitchFamily="2" charset="-122"/>
                <a:ea typeface="宋体" panose="02010600030101010101" pitchFamily="2" charset="-122"/>
                <a:cs typeface="宋体" panose="02010600030101010101" pitchFamily="2" charset="-122"/>
              </a:endParaRPr>
            </a:p>
          </p:txBody>
        </p:sp>
        <p:sp>
          <p:nvSpPr>
            <p:cNvPr id="21" name="文本框 15"/>
            <p:cNvSpPr txBox="1"/>
            <p:nvPr/>
          </p:nvSpPr>
          <p:spPr>
            <a:xfrm>
              <a:off x="676192" y="943200"/>
              <a:ext cx="186690" cy="220345"/>
            </a:xfrm>
            <a:prstGeom prst="rect">
              <a:avLst/>
            </a:prstGeom>
            <a:solidFill>
              <a:schemeClr val="lt1"/>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algn="r">
                <a:spcAft>
                  <a:spcPts val="0"/>
                </a:spcAft>
              </a:pPr>
              <a:r>
                <a:rPr lang="zh-CN">
                  <a:effectLst/>
                  <a:latin typeface="宋体" panose="02010600030101010101" pitchFamily="2" charset="-122"/>
                  <a:ea typeface="宋体" panose="02010600030101010101" pitchFamily="2" charset="-122"/>
                  <a:cs typeface="宋体" panose="02010600030101010101" pitchFamily="2" charset="-122"/>
                </a:rPr>
                <a:t>⑥</a:t>
              </a:r>
              <a:endParaRPr lang="zh-CN" sz="3200">
                <a:effectLst/>
                <a:latin typeface="宋体" panose="02010600030101010101" pitchFamily="2" charset="-122"/>
                <a:ea typeface="宋体" panose="02010600030101010101" pitchFamily="2" charset="-122"/>
                <a:cs typeface="宋体" panose="02010600030101010101" pitchFamily="2" charset="-122"/>
              </a:endParaRPr>
            </a:p>
          </p:txBody>
        </p:sp>
        <p:sp>
          <p:nvSpPr>
            <p:cNvPr id="22" name="文本框 15"/>
            <p:cNvSpPr txBox="1"/>
            <p:nvPr/>
          </p:nvSpPr>
          <p:spPr>
            <a:xfrm flipH="1">
              <a:off x="3261090" y="496593"/>
              <a:ext cx="173310" cy="220345"/>
            </a:xfrm>
            <a:prstGeom prst="rect">
              <a:avLst/>
            </a:prstGeom>
            <a:solidFill>
              <a:schemeClr val="lt1"/>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algn="r">
                <a:spcAft>
                  <a:spcPts val="0"/>
                </a:spcAft>
              </a:pPr>
              <a:r>
                <a:rPr lang="zh-CN">
                  <a:effectLst/>
                  <a:latin typeface="宋体" panose="02010600030101010101" pitchFamily="2" charset="-122"/>
                  <a:ea typeface="宋体" panose="02010600030101010101" pitchFamily="2" charset="-122"/>
                  <a:cs typeface="宋体" panose="02010600030101010101" pitchFamily="2" charset="-122"/>
                </a:rPr>
                <a:t>③</a:t>
              </a:r>
              <a:endParaRPr lang="zh-CN" sz="3200">
                <a:effectLst/>
                <a:latin typeface="宋体" panose="02010600030101010101" pitchFamily="2" charset="-122"/>
                <a:ea typeface="宋体" panose="02010600030101010101" pitchFamily="2" charset="-122"/>
                <a:cs typeface="宋体" panose="02010600030101010101" pitchFamily="2" charset="-122"/>
              </a:endParaRPr>
            </a:p>
          </p:txBody>
        </p:sp>
        <p:cxnSp>
          <p:nvCxnSpPr>
            <p:cNvPr id="23" name="直接箭头连接符 22"/>
            <p:cNvCxnSpPr/>
            <p:nvPr/>
          </p:nvCxnSpPr>
          <p:spPr>
            <a:xfrm flipH="1">
              <a:off x="3420001" y="658518"/>
              <a:ext cx="512295" cy="391995"/>
            </a:xfrm>
            <a:prstGeom prst="straightConnector1">
              <a:avLst/>
            </a:prstGeom>
            <a:ln>
              <a:solidFill>
                <a:schemeClr val="tx1"/>
              </a:solidFill>
              <a:tailEnd type="triangle" w="sm" len="med"/>
            </a:ln>
          </p:spPr>
          <p:style>
            <a:lnRef idx="1">
              <a:schemeClr val="accent1"/>
            </a:lnRef>
            <a:fillRef idx="0">
              <a:schemeClr val="accent1"/>
            </a:fillRef>
            <a:effectRef idx="0">
              <a:schemeClr val="accent1"/>
            </a:effectRef>
            <a:fontRef idx="minor">
              <a:schemeClr val="tx1"/>
            </a:fontRef>
          </p:style>
        </p:cxnSp>
      </p:grpSp>
      <p:sp>
        <p:nvSpPr>
          <p:cNvPr id="24" name="矩形 23"/>
          <p:cNvSpPr/>
          <p:nvPr/>
        </p:nvSpPr>
        <p:spPr>
          <a:xfrm>
            <a:off x="794290" y="3441062"/>
            <a:ext cx="8056614" cy="70788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r>
              <a:rPr lang="zh-CN" altLang="zh-CN" sz="2000" dirty="0">
                <a:latin typeface="微软雅黑 Light" panose="020B0502040204020203" pitchFamily="34" charset="-122"/>
                <a:ea typeface="微软雅黑 Light" panose="020B0502040204020203" pitchFamily="34" charset="-122"/>
                <a:cs typeface="Times New Roman" panose="02020603050405020304" pitchFamily="18" charset="0"/>
              </a:rPr>
              <a:t>递归函数的每次调用时系统都为函数的局部变量（包括形参）分配本次调用使用的存储空间，直到本次调用结束返回主调程序时方才释放。</a:t>
            </a:r>
            <a:endParaRPr lang="zh-CN" altLang="en-US" sz="2000"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2922754393"/>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递归和迭代</a:t>
            </a:r>
            <a:endParaRPr lang="zh-CN" altLang="en-US" dirty="0"/>
          </a:p>
        </p:txBody>
      </p:sp>
      <p:sp>
        <p:nvSpPr>
          <p:cNvPr id="3" name="内容占位符 2"/>
          <p:cNvSpPr>
            <a:spLocks noGrp="1"/>
          </p:cNvSpPr>
          <p:nvPr>
            <p:ph idx="1"/>
          </p:nvPr>
        </p:nvSpPr>
        <p:spPr>
          <a:xfrm>
            <a:off x="981944" y="1275606"/>
            <a:ext cx="2598435" cy="1512168"/>
          </a:xfrm>
          <a:solidFill>
            <a:schemeClr val="accent6">
              <a:alpha val="50000"/>
            </a:schemeClr>
          </a:solidFill>
          <a:ln>
            <a:noFill/>
          </a:ln>
        </p:spPr>
        <p:style>
          <a:lnRef idx="0">
            <a:scrgbClr r="0" g="0" b="0"/>
          </a:lnRef>
          <a:fillRef idx="0">
            <a:scrgbClr r="0" g="0" b="0"/>
          </a:fillRef>
          <a:effectRef idx="0">
            <a:scrgbClr r="0" g="0" b="0"/>
          </a:effectRef>
          <a:fontRef idx="minor">
            <a:schemeClr val="lt1"/>
          </a:fontRef>
        </p:style>
        <p:txBody>
          <a:bodyPr>
            <a:noAutofit/>
          </a:bodyPr>
          <a:lstStyle/>
          <a:p>
            <a:pPr marL="0" indent="0">
              <a:buNone/>
            </a:pPr>
            <a:r>
              <a:rPr lang="zh-CN" altLang="zh-CN" sz="2000" dirty="0">
                <a:ln w="0"/>
                <a:solidFill>
                  <a:schemeClr val="tx1"/>
                </a:solidFill>
                <a:latin typeface="微软雅黑 Light" panose="020B0502040204020203" pitchFamily="34" charset="-122"/>
                <a:ea typeface="微软雅黑 Light" panose="020B0502040204020203" pitchFamily="34" charset="-122"/>
              </a:rPr>
              <a:t>求</a:t>
            </a:r>
            <a:r>
              <a:rPr lang="en-US" altLang="zh-CN" sz="2000" dirty="0">
                <a:ln w="0"/>
                <a:solidFill>
                  <a:schemeClr val="tx1"/>
                </a:solidFill>
                <a:latin typeface="微软雅黑 Light" panose="020B0502040204020203" pitchFamily="34" charset="-122"/>
                <a:ea typeface="微软雅黑 Light" panose="020B0502040204020203" pitchFamily="34" charset="-122"/>
              </a:rPr>
              <a:t>n</a:t>
            </a:r>
            <a:r>
              <a:rPr lang="zh-CN" altLang="zh-CN" sz="2000" dirty="0">
                <a:ln w="0"/>
                <a:solidFill>
                  <a:schemeClr val="tx1"/>
                </a:solidFill>
                <a:latin typeface="微软雅黑 Light" panose="020B0502040204020203" pitchFamily="34" charset="-122"/>
                <a:ea typeface="微软雅黑 Light" panose="020B0502040204020203" pitchFamily="34" charset="-122"/>
              </a:rPr>
              <a:t>的</a:t>
            </a:r>
            <a:r>
              <a:rPr lang="zh-CN" altLang="zh-CN" sz="2000" dirty="0" smtClean="0">
                <a:ln w="0"/>
                <a:solidFill>
                  <a:schemeClr val="tx1"/>
                </a:solidFill>
                <a:latin typeface="微软雅黑 Light" panose="020B0502040204020203" pitchFamily="34" charset="-122"/>
                <a:ea typeface="微软雅黑 Light" panose="020B0502040204020203" pitchFamily="34" charset="-122"/>
              </a:rPr>
              <a:t>阶乘</a:t>
            </a:r>
            <a:endParaRPr lang="en-US" altLang="zh-CN" sz="2000" dirty="0" smtClean="0">
              <a:ln w="0"/>
              <a:solidFill>
                <a:schemeClr val="tx1"/>
              </a:solidFill>
              <a:latin typeface="微软雅黑 Light" panose="020B0502040204020203" pitchFamily="34" charset="-122"/>
              <a:ea typeface="微软雅黑 Light" panose="020B0502040204020203" pitchFamily="34" charset="-122"/>
            </a:endParaRPr>
          </a:p>
          <a:p>
            <a:pPr marL="0" indent="0">
              <a:buNone/>
            </a:pPr>
            <a:r>
              <a:rPr lang="zh-CN" altLang="zh-CN" sz="2000" dirty="0" smtClean="0">
                <a:ln w="0"/>
                <a:solidFill>
                  <a:schemeClr val="tx1"/>
                </a:solidFill>
                <a:latin typeface="微软雅黑 Light" panose="020B0502040204020203" pitchFamily="34" charset="-122"/>
                <a:ea typeface="微软雅黑 Light" panose="020B0502040204020203" pitchFamily="34" charset="-122"/>
              </a:rPr>
              <a:t>斐波那契数列</a:t>
            </a:r>
            <a:endParaRPr lang="en-US" altLang="zh-CN" sz="2000" dirty="0" smtClean="0">
              <a:ln w="0"/>
              <a:solidFill>
                <a:schemeClr val="tx1"/>
              </a:solidFill>
              <a:latin typeface="微软雅黑 Light" panose="020B0502040204020203" pitchFamily="34" charset="-122"/>
              <a:ea typeface="微软雅黑 Light" panose="020B0502040204020203" pitchFamily="34" charset="-122"/>
            </a:endParaRPr>
          </a:p>
          <a:p>
            <a:pPr marL="0" indent="0">
              <a:buNone/>
            </a:pPr>
            <a:r>
              <a:rPr lang="zh-CN" altLang="zh-CN" sz="2000" dirty="0" smtClean="0">
                <a:ln w="0"/>
                <a:solidFill>
                  <a:schemeClr val="tx1"/>
                </a:solidFill>
                <a:latin typeface="微软雅黑 Light" panose="020B0502040204020203" pitchFamily="34" charset="-122"/>
                <a:ea typeface="微软雅黑 Light" panose="020B0502040204020203" pitchFamily="34" charset="-122"/>
              </a:rPr>
              <a:t>用</a:t>
            </a:r>
            <a:r>
              <a:rPr lang="zh-CN" altLang="zh-CN" sz="2000" dirty="0">
                <a:ln w="0"/>
                <a:solidFill>
                  <a:schemeClr val="tx1"/>
                </a:solidFill>
                <a:latin typeface="微软雅黑 Light" panose="020B0502040204020203" pitchFamily="34" charset="-122"/>
                <a:ea typeface="微软雅黑 Light" panose="020B0502040204020203" pitchFamily="34" charset="-122"/>
              </a:rPr>
              <a:t>二分法求方程的根</a:t>
            </a:r>
            <a:endParaRPr lang="zh-CN" altLang="en-US" sz="2000" dirty="0">
              <a:ln w="0"/>
              <a:solidFill>
                <a:schemeClr val="tx1"/>
              </a:solidFill>
              <a:latin typeface="微软雅黑 Light" panose="020B0502040204020203" pitchFamily="34" charset="-122"/>
              <a:ea typeface="微软雅黑 Light" panose="020B0502040204020203" pitchFamily="34" charset="-122"/>
            </a:endParaRPr>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89</a:t>
            </a:fld>
            <a:endParaRPr lang="zh-CN" altLang="en-US" dirty="0"/>
          </a:p>
        </p:txBody>
      </p:sp>
      <p:sp>
        <p:nvSpPr>
          <p:cNvPr id="5" name="矩形 4"/>
          <p:cNvSpPr/>
          <p:nvPr/>
        </p:nvSpPr>
        <p:spPr>
          <a:xfrm>
            <a:off x="981944" y="3219822"/>
            <a:ext cx="3433953" cy="1077218"/>
          </a:xfrm>
          <a:prstGeom prst="rect">
            <a:avLst/>
          </a:prstGeom>
          <a:solidFill>
            <a:schemeClr val="accent6">
              <a:alpha val="50000"/>
            </a:schemeClr>
          </a:solidFill>
          <a:ln>
            <a:noFill/>
          </a:ln>
        </p:spPr>
        <p:style>
          <a:lnRef idx="0">
            <a:scrgbClr r="0" g="0" b="0"/>
          </a:lnRef>
          <a:fillRef idx="0">
            <a:scrgbClr r="0" g="0" b="0"/>
          </a:fillRef>
          <a:effectRef idx="0">
            <a:scrgbClr r="0" g="0" b="0"/>
          </a:effectRef>
          <a:fontRef idx="minor">
            <a:schemeClr val="lt1"/>
          </a:fontRef>
        </p:style>
        <p:txBody>
          <a:bodyPr vert="horz" lIns="91440" tIns="45720" rIns="91440" bIns="45720" rtlCol="0">
            <a:noAutofit/>
          </a:bodyPr>
          <a:lstStyle/>
          <a:p>
            <a:pPr>
              <a:lnSpc>
                <a:spcPct val="150000"/>
              </a:lnSpc>
              <a:spcBef>
                <a:spcPct val="20000"/>
              </a:spcBef>
              <a:buFont typeface="Arial" pitchFamily="34" charset="0"/>
              <a:buNone/>
            </a:pPr>
            <a:r>
              <a:rPr lang="zh-CN" altLang="zh-CN" sz="2000" dirty="0">
                <a:ln w="0"/>
                <a:solidFill>
                  <a:schemeClr val="tx1"/>
                </a:solidFill>
                <a:latin typeface="微软雅黑 Light" panose="020B0502040204020203" pitchFamily="34" charset="-122"/>
                <a:ea typeface="微软雅黑 Light" panose="020B0502040204020203" pitchFamily="34" charset="-122"/>
              </a:rPr>
              <a:t>经典的</a:t>
            </a:r>
            <a:r>
              <a:rPr lang="en-US" altLang="zh-CN" sz="2000" dirty="0">
                <a:ln w="0"/>
                <a:solidFill>
                  <a:schemeClr val="tx1"/>
                </a:solidFill>
                <a:latin typeface="微软雅黑 Light" panose="020B0502040204020203" pitchFamily="34" charset="-122"/>
                <a:ea typeface="微软雅黑 Light" panose="020B0502040204020203" pitchFamily="34" charset="-122"/>
              </a:rPr>
              <a:t>Hanoi</a:t>
            </a:r>
            <a:r>
              <a:rPr lang="zh-CN" altLang="zh-CN" sz="2000" dirty="0">
                <a:ln w="0"/>
                <a:solidFill>
                  <a:schemeClr val="tx1"/>
                </a:solidFill>
                <a:latin typeface="微软雅黑 Light" panose="020B0502040204020203" pitchFamily="34" charset="-122"/>
                <a:ea typeface="微软雅黑 Light" panose="020B0502040204020203" pitchFamily="34" charset="-122"/>
              </a:rPr>
              <a:t>（汉诺塔）游戏</a:t>
            </a:r>
            <a:endParaRPr lang="en-US" altLang="zh-CN" sz="2000" dirty="0">
              <a:ln w="0"/>
              <a:solidFill>
                <a:schemeClr val="tx1"/>
              </a:solidFill>
              <a:latin typeface="微软雅黑 Light" panose="020B0502040204020203" pitchFamily="34" charset="-122"/>
              <a:ea typeface="微软雅黑 Light" panose="020B0502040204020203" pitchFamily="34" charset="-122"/>
            </a:endParaRPr>
          </a:p>
          <a:p>
            <a:pPr>
              <a:lnSpc>
                <a:spcPct val="150000"/>
              </a:lnSpc>
              <a:spcBef>
                <a:spcPct val="20000"/>
              </a:spcBef>
              <a:buFont typeface="Arial" pitchFamily="34" charset="0"/>
              <a:buNone/>
            </a:pPr>
            <a:r>
              <a:rPr lang="zh-CN" altLang="zh-CN" sz="2000" dirty="0">
                <a:ln w="0"/>
                <a:solidFill>
                  <a:schemeClr val="tx1"/>
                </a:solidFill>
                <a:latin typeface="微软雅黑 Light" panose="020B0502040204020203" pitchFamily="34" charset="-122"/>
                <a:ea typeface="微软雅黑 Light" panose="020B0502040204020203" pitchFamily="34" charset="-122"/>
              </a:rPr>
              <a:t>八皇后</a:t>
            </a:r>
            <a:endParaRPr lang="zh-CN" altLang="en-US" sz="2000" dirty="0">
              <a:ln w="0"/>
              <a:solidFill>
                <a:schemeClr val="tx1"/>
              </a:solidFill>
              <a:latin typeface="微软雅黑 Light" panose="020B0502040204020203" pitchFamily="34" charset="-122"/>
              <a:ea typeface="微软雅黑 Light" panose="020B0502040204020203" pitchFamily="34" charset="-122"/>
            </a:endParaRPr>
          </a:p>
        </p:txBody>
      </p:sp>
      <p:sp>
        <p:nvSpPr>
          <p:cNvPr id="6" name="右箭头 5"/>
          <p:cNvSpPr/>
          <p:nvPr/>
        </p:nvSpPr>
        <p:spPr>
          <a:xfrm>
            <a:off x="3782608" y="1905263"/>
            <a:ext cx="720080" cy="21602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右箭头 6"/>
          <p:cNvSpPr/>
          <p:nvPr/>
        </p:nvSpPr>
        <p:spPr>
          <a:xfrm>
            <a:off x="4535124" y="3594456"/>
            <a:ext cx="720080" cy="21602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895164" y="1491630"/>
            <a:ext cx="2304256" cy="1043290"/>
          </a:xfrm>
          <a:prstGeom prst="rect">
            <a:avLst/>
          </a:prstGeom>
          <a:solidFill>
            <a:schemeClr val="tx2">
              <a:lumMod val="20000"/>
              <a:lumOff val="80000"/>
            </a:schemeClr>
          </a:solidFill>
          <a:effectLst>
            <a:outerShdw blurRad="50800" dist="38100" dir="2700000" algn="tl" rotWithShape="0">
              <a:prstClr val="black">
                <a:alpha val="40000"/>
              </a:prstClr>
            </a:outerShdw>
          </a:effectLst>
        </p:spPr>
        <p:txBody>
          <a:bodyPr wrap="square" tIns="46800" bIns="72000">
            <a:spAutoFit/>
          </a:bodyPr>
          <a:lstStyle/>
          <a:p>
            <a:pPr algn="just"/>
            <a:r>
              <a:rPr lang="zh-CN" altLang="en-US" sz="2000" dirty="0" smtClean="0">
                <a:latin typeface="微软雅黑 Light" panose="020B0502040204020203" pitchFamily="34" charset="-122"/>
                <a:ea typeface="微软雅黑 Light" panose="020B0502040204020203" pitchFamily="34" charset="-122"/>
              </a:rPr>
              <a:t>有明显的迭代方式，一般不推荐使用递归实现</a:t>
            </a:r>
            <a:endParaRPr lang="zh-CN" altLang="en-US" sz="2000" dirty="0">
              <a:latin typeface="微软雅黑 Light" panose="020B0502040204020203" pitchFamily="34" charset="-122"/>
              <a:ea typeface="微软雅黑 Light" panose="020B0502040204020203" pitchFamily="34" charset="-122"/>
            </a:endParaRPr>
          </a:p>
        </p:txBody>
      </p:sp>
      <p:sp>
        <p:nvSpPr>
          <p:cNvPr id="9" name="矩形 8"/>
          <p:cNvSpPr/>
          <p:nvPr/>
        </p:nvSpPr>
        <p:spPr>
          <a:xfrm>
            <a:off x="5518448" y="3488599"/>
            <a:ext cx="2005880" cy="427737"/>
          </a:xfrm>
          <a:prstGeom prst="rect">
            <a:avLst/>
          </a:prstGeom>
          <a:solidFill>
            <a:schemeClr val="tx2">
              <a:lumMod val="20000"/>
              <a:lumOff val="80000"/>
            </a:schemeClr>
          </a:solidFill>
          <a:effectLst>
            <a:outerShdw blurRad="50800" dist="38100" dir="2700000" algn="tl" rotWithShape="0">
              <a:prstClr val="black">
                <a:alpha val="40000"/>
              </a:prstClr>
            </a:outerShdw>
          </a:effectLst>
        </p:spPr>
        <p:txBody>
          <a:bodyPr wrap="square" tIns="46800" bIns="72000">
            <a:spAutoFit/>
          </a:bodyPr>
          <a:lstStyle/>
          <a:p>
            <a:pPr algn="just"/>
            <a:r>
              <a:rPr lang="zh-CN" altLang="en-US" sz="2000" dirty="0" smtClean="0">
                <a:latin typeface="微软雅黑 Light" panose="020B0502040204020203" pitchFamily="34" charset="-122"/>
                <a:ea typeface="微软雅黑 Light" panose="020B0502040204020203" pitchFamily="34" charset="-122"/>
              </a:rPr>
              <a:t>适合用递归实现</a:t>
            </a:r>
            <a:endParaRPr lang="zh-CN" altLang="en-US" sz="2000"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72258175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75656" y="3363838"/>
            <a:ext cx="3168352" cy="1021556"/>
          </a:xfrm>
        </p:spPr>
        <p:txBody>
          <a:bodyPr/>
          <a:lstStyle/>
          <a:p>
            <a:r>
              <a:rPr lang="zh-CN" altLang="zh-CN" dirty="0"/>
              <a:t>常用</a:t>
            </a:r>
            <a:r>
              <a:rPr lang="en-US" altLang="zh-CN" dirty="0" smtClean="0">
                <a:latin typeface="+mn-lt"/>
              </a:rPr>
              <a:t>P</a:t>
            </a:r>
            <a:r>
              <a:rPr lang="en-US" altLang="zh-CN" cap="none" dirty="0" smtClean="0">
                <a:latin typeface="+mn-lt"/>
              </a:rPr>
              <a:t>ython</a:t>
            </a:r>
            <a:br>
              <a:rPr lang="en-US" altLang="zh-CN" cap="none" dirty="0" smtClean="0">
                <a:latin typeface="+mn-lt"/>
              </a:rPr>
            </a:br>
            <a:r>
              <a:rPr lang="zh-CN" altLang="zh-CN" dirty="0" smtClean="0"/>
              <a:t>标准</a:t>
            </a:r>
            <a:r>
              <a:rPr lang="zh-CN" altLang="zh-CN" dirty="0"/>
              <a:t>库函数</a:t>
            </a:r>
            <a:endParaRPr lang="zh-CN" altLang="en-US" dirty="0"/>
          </a:p>
        </p:txBody>
      </p:sp>
      <p:sp>
        <p:nvSpPr>
          <p:cNvPr id="5" name="TextBox 4"/>
          <p:cNvSpPr txBox="1"/>
          <p:nvPr/>
        </p:nvSpPr>
        <p:spPr>
          <a:xfrm>
            <a:off x="107504" y="2571750"/>
            <a:ext cx="1638822" cy="861774"/>
          </a:xfrm>
          <a:prstGeom prst="rect">
            <a:avLst/>
          </a:prstGeom>
          <a:noFill/>
        </p:spPr>
        <p:txBody>
          <a:bodyPr wrap="square" rtlCol="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en-US" altLang="zh-CN" sz="5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6.2</a:t>
            </a:r>
            <a:endParaRPr lang="zh-CN" altLang="en-US" sz="5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4" name="灯片编号占位符 3"/>
          <p:cNvSpPr>
            <a:spLocks noGrp="1"/>
          </p:cNvSpPr>
          <p:nvPr>
            <p:ph type="sldNum" sz="quarter" idx="4"/>
          </p:nvPr>
        </p:nvSpPr>
        <p:spPr>
          <a:xfrm>
            <a:off x="8028384" y="357504"/>
            <a:ext cx="360000" cy="432048"/>
          </a:xfrm>
        </p:spPr>
        <p:txBody>
          <a:bodyPr/>
          <a:lstStyle/>
          <a:p>
            <a:fld id="{D18B1CCC-5B4E-41DC-9FD8-30B8F0069F97}" type="slidenum">
              <a:rPr lang="zh-CN" altLang="en-US" smtClean="0"/>
              <a:pPr/>
              <a:t>9</a:t>
            </a:fld>
            <a:endParaRPr lang="zh-CN" altLang="en-US" dirty="0"/>
          </a:p>
        </p:txBody>
      </p:sp>
    </p:spTree>
    <p:extLst>
      <p:ext uri="{BB962C8B-B14F-4D97-AF65-F5344CB8AC3E}">
        <p14:creationId xmlns:p14="http://schemas.microsoft.com/office/powerpoint/2010/main" val="2951563810"/>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例</a:t>
            </a:r>
            <a:r>
              <a:rPr lang="en-US" altLang="zh-CN" dirty="0" smtClean="0"/>
              <a:t>6.9  </a:t>
            </a:r>
            <a:r>
              <a:rPr lang="en-US" altLang="zh-CN" dirty="0"/>
              <a:t>Hanoi</a:t>
            </a:r>
            <a:r>
              <a:rPr lang="zh-CN" altLang="zh-CN" dirty="0"/>
              <a:t>塔问题</a:t>
            </a:r>
            <a:endParaRPr lang="zh-CN" altLang="en-US" dirty="0"/>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90</a:t>
            </a:fld>
            <a:endParaRPr lang="zh-CN" altLang="en-US" dirty="0"/>
          </a:p>
        </p:txBody>
      </p:sp>
      <p:grpSp>
        <p:nvGrpSpPr>
          <p:cNvPr id="5" name="画布 127"/>
          <p:cNvGrpSpPr>
            <a:grpSpLocks noChangeAspect="1"/>
          </p:cNvGrpSpPr>
          <p:nvPr/>
        </p:nvGrpSpPr>
        <p:grpSpPr>
          <a:xfrm>
            <a:off x="1033869" y="789552"/>
            <a:ext cx="7076262" cy="1785476"/>
            <a:chOff x="0" y="0"/>
            <a:chExt cx="4449445" cy="1122680"/>
          </a:xfrm>
        </p:grpSpPr>
        <p:sp>
          <p:nvSpPr>
            <p:cNvPr id="6" name="矩形 5"/>
            <p:cNvSpPr/>
            <p:nvPr/>
          </p:nvSpPr>
          <p:spPr>
            <a:xfrm>
              <a:off x="0" y="0"/>
              <a:ext cx="4449445" cy="1122680"/>
            </a:xfrm>
            <a:prstGeom prst="rect">
              <a:avLst/>
            </a:prstGeom>
          </p:spPr>
        </p:sp>
        <p:sp>
          <p:nvSpPr>
            <p:cNvPr id="7" name="矩形 6"/>
            <p:cNvSpPr/>
            <p:nvPr/>
          </p:nvSpPr>
          <p:spPr>
            <a:xfrm>
              <a:off x="662400" y="424799"/>
              <a:ext cx="388800" cy="57401"/>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sz="4800"/>
            </a:p>
          </p:txBody>
        </p:sp>
        <p:sp>
          <p:nvSpPr>
            <p:cNvPr id="8" name="矩形 7"/>
            <p:cNvSpPr/>
            <p:nvPr/>
          </p:nvSpPr>
          <p:spPr>
            <a:xfrm>
              <a:off x="575980" y="482400"/>
              <a:ext cx="590400" cy="57599"/>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sz="4800"/>
            </a:p>
          </p:txBody>
        </p:sp>
        <p:sp>
          <p:nvSpPr>
            <p:cNvPr id="9" name="矩形 8"/>
            <p:cNvSpPr/>
            <p:nvPr/>
          </p:nvSpPr>
          <p:spPr>
            <a:xfrm>
              <a:off x="439200" y="539360"/>
              <a:ext cx="871200" cy="57600"/>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sz="4800"/>
            </a:p>
          </p:txBody>
        </p:sp>
        <p:cxnSp>
          <p:nvCxnSpPr>
            <p:cNvPr id="10" name="直接连接符 9"/>
            <p:cNvCxnSpPr/>
            <p:nvPr/>
          </p:nvCxnSpPr>
          <p:spPr>
            <a:xfrm flipV="1">
              <a:off x="259200" y="603654"/>
              <a:ext cx="1224000" cy="25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文本框 132"/>
            <p:cNvSpPr txBox="1"/>
            <p:nvPr/>
          </p:nvSpPr>
          <p:spPr>
            <a:xfrm>
              <a:off x="741600" y="640251"/>
              <a:ext cx="316800" cy="266949"/>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pPr>
              <a:r>
                <a:rPr lang="en-US" sz="2800" b="1" kern="100">
                  <a:effectLst/>
                  <a:latin typeface="Calibri" panose="020F0502020204030204" pitchFamily="34" charset="0"/>
                  <a:ea typeface="宋体" panose="02010600030101010101" pitchFamily="2" charset="-122"/>
                  <a:cs typeface="Times New Roman" panose="02020603050405020304" pitchFamily="18" charset="0"/>
                </a:rPr>
                <a:t>A</a:t>
              </a:r>
              <a:endParaRPr lang="zh-CN" sz="2800" kern="100">
                <a:effectLst/>
                <a:latin typeface="Calibri" panose="020F0502020204030204" pitchFamily="34" charset="0"/>
                <a:ea typeface="宋体" panose="02010600030101010101" pitchFamily="2" charset="-122"/>
                <a:cs typeface="Times New Roman" panose="02020603050405020304" pitchFamily="18" charset="0"/>
              </a:endParaRPr>
            </a:p>
          </p:txBody>
        </p:sp>
        <p:cxnSp>
          <p:nvCxnSpPr>
            <p:cNvPr id="12" name="直接连接符 11"/>
            <p:cNvCxnSpPr/>
            <p:nvPr/>
          </p:nvCxnSpPr>
          <p:spPr>
            <a:xfrm flipV="1">
              <a:off x="1642035" y="611805"/>
              <a:ext cx="122364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文本框 132"/>
            <p:cNvSpPr txBox="1"/>
            <p:nvPr/>
          </p:nvSpPr>
          <p:spPr>
            <a:xfrm>
              <a:off x="2124000" y="648000"/>
              <a:ext cx="316230" cy="26670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pPr>
              <a:r>
                <a:rPr lang="en-US" sz="2800" b="1">
                  <a:effectLst/>
                  <a:latin typeface="Calibri" panose="020F0502020204030204" pitchFamily="34" charset="0"/>
                  <a:ea typeface="宋体" panose="02010600030101010101" pitchFamily="2" charset="-122"/>
                  <a:cs typeface="Times New Roman" panose="02020603050405020304" pitchFamily="18" charset="0"/>
                </a:rPr>
                <a:t>B</a:t>
              </a:r>
              <a:endParaRPr lang="zh-CN" sz="3600">
                <a:effectLst/>
                <a:latin typeface="宋体" panose="02010600030101010101" pitchFamily="2" charset="-122"/>
                <a:ea typeface="宋体" panose="02010600030101010101" pitchFamily="2" charset="-122"/>
                <a:cs typeface="宋体" panose="02010600030101010101" pitchFamily="2" charset="-122"/>
              </a:endParaRPr>
            </a:p>
          </p:txBody>
        </p:sp>
        <p:cxnSp>
          <p:nvCxnSpPr>
            <p:cNvPr id="14" name="直接连接符 13"/>
            <p:cNvCxnSpPr/>
            <p:nvPr/>
          </p:nvCxnSpPr>
          <p:spPr>
            <a:xfrm flipV="1">
              <a:off x="3002835" y="604097"/>
              <a:ext cx="122364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文本框 132"/>
            <p:cNvSpPr txBox="1"/>
            <p:nvPr/>
          </p:nvSpPr>
          <p:spPr>
            <a:xfrm>
              <a:off x="3484800" y="640292"/>
              <a:ext cx="316230" cy="26670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pPr>
              <a:r>
                <a:rPr lang="en-US" sz="2800" b="1">
                  <a:effectLst/>
                  <a:latin typeface="Calibri" panose="020F0502020204030204" pitchFamily="34" charset="0"/>
                  <a:ea typeface="宋体" panose="02010600030101010101" pitchFamily="2" charset="-122"/>
                  <a:cs typeface="Times New Roman" panose="02020603050405020304" pitchFamily="18" charset="0"/>
                </a:rPr>
                <a:t>C</a:t>
              </a:r>
              <a:endParaRPr lang="zh-CN" sz="3600">
                <a:effectLst/>
                <a:latin typeface="宋体" panose="02010600030101010101" pitchFamily="2" charset="-122"/>
                <a:ea typeface="宋体" panose="02010600030101010101" pitchFamily="2" charset="-122"/>
                <a:cs typeface="宋体" panose="02010600030101010101" pitchFamily="2" charset="-122"/>
              </a:endParaRPr>
            </a:p>
          </p:txBody>
        </p:sp>
        <p:cxnSp>
          <p:nvCxnSpPr>
            <p:cNvPr id="17" name="直接连接符 16"/>
            <p:cNvCxnSpPr/>
            <p:nvPr/>
          </p:nvCxnSpPr>
          <p:spPr>
            <a:xfrm flipV="1">
              <a:off x="856800" y="145449"/>
              <a:ext cx="0" cy="28491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2246215" y="160046"/>
              <a:ext cx="0" cy="45785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V="1">
              <a:off x="3635595" y="146544"/>
              <a:ext cx="0" cy="4572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0" name="矩形 19"/>
          <p:cNvSpPr/>
          <p:nvPr/>
        </p:nvSpPr>
        <p:spPr>
          <a:xfrm>
            <a:off x="899921" y="2320963"/>
            <a:ext cx="7412519" cy="2123658"/>
          </a:xfrm>
          <a:prstGeom prst="rect">
            <a:avLst/>
          </a:prstGeom>
        </p:spPr>
        <p:txBody>
          <a:bodyPr wrap="square">
            <a:spAutoFit/>
          </a:bodyPr>
          <a:lstStyle/>
          <a:p>
            <a:pPr algn="just"/>
            <a:r>
              <a:rPr lang="en-US" altLang="zh-CN" sz="2200" dirty="0">
                <a:latin typeface="微软雅黑 Light" panose="020B0502040204020203" pitchFamily="34" charset="-122"/>
                <a:ea typeface="微软雅黑 Light" panose="020B0502040204020203" pitchFamily="34" charset="-122"/>
                <a:cs typeface="Times New Roman" panose="02020603050405020304" pitchFamily="18" charset="0"/>
              </a:rPr>
              <a:t>Hanoi</a:t>
            </a:r>
            <a:r>
              <a:rPr lang="zh-CN" altLang="zh-CN" sz="2200" dirty="0">
                <a:latin typeface="微软雅黑 Light" panose="020B0502040204020203" pitchFamily="34" charset="-122"/>
                <a:ea typeface="微软雅黑 Light" panose="020B0502040204020203" pitchFamily="34" charset="-122"/>
                <a:cs typeface="Times New Roman" panose="02020603050405020304" pitchFamily="18" charset="0"/>
              </a:rPr>
              <a:t>塔问题的描述是：有</a:t>
            </a:r>
            <a:r>
              <a:rPr lang="en-US" altLang="zh-CN" sz="2200" dirty="0">
                <a:latin typeface="微软雅黑 Light" panose="020B0502040204020203" pitchFamily="34" charset="-122"/>
                <a:ea typeface="微软雅黑 Light" panose="020B0502040204020203" pitchFamily="34" charset="-122"/>
                <a:cs typeface="Times New Roman" panose="02020603050405020304" pitchFamily="18" charset="0"/>
              </a:rPr>
              <a:t>3</a:t>
            </a:r>
            <a:r>
              <a:rPr lang="zh-CN" altLang="zh-CN" sz="2200" dirty="0">
                <a:latin typeface="微软雅黑 Light" panose="020B0502040204020203" pitchFamily="34" charset="-122"/>
                <a:ea typeface="微软雅黑 Light" panose="020B0502040204020203" pitchFamily="34" charset="-122"/>
                <a:cs typeface="Times New Roman" panose="02020603050405020304" pitchFamily="18" charset="0"/>
              </a:rPr>
              <a:t>个底座（分别标记为</a:t>
            </a:r>
            <a:r>
              <a:rPr lang="en-US" altLang="zh-CN" sz="2200" dirty="0">
                <a:latin typeface="微软雅黑 Light" panose="020B0502040204020203" pitchFamily="34" charset="-122"/>
                <a:ea typeface="微软雅黑 Light" panose="020B0502040204020203" pitchFamily="34" charset="-122"/>
                <a:cs typeface="Times New Roman" panose="02020603050405020304" pitchFamily="18" charset="0"/>
              </a:rPr>
              <a:t>A</a:t>
            </a:r>
            <a:r>
              <a:rPr lang="zh-CN" altLang="zh-CN" sz="2200" dirty="0">
                <a:latin typeface="微软雅黑 Light" panose="020B0502040204020203" pitchFamily="34" charset="-122"/>
                <a:ea typeface="微软雅黑 Light" panose="020B0502040204020203" pitchFamily="34" charset="-122"/>
                <a:cs typeface="Times New Roman" panose="02020603050405020304" pitchFamily="18" charset="0"/>
              </a:rPr>
              <a:t>、</a:t>
            </a:r>
            <a:r>
              <a:rPr lang="en-US" altLang="zh-CN" sz="2200" dirty="0">
                <a:latin typeface="微软雅黑 Light" panose="020B0502040204020203" pitchFamily="34" charset="-122"/>
                <a:ea typeface="微软雅黑 Light" panose="020B0502040204020203" pitchFamily="34" charset="-122"/>
                <a:cs typeface="Times New Roman" panose="02020603050405020304" pitchFamily="18" charset="0"/>
              </a:rPr>
              <a:t>B</a:t>
            </a:r>
            <a:r>
              <a:rPr lang="zh-CN" altLang="zh-CN" sz="2200" dirty="0">
                <a:latin typeface="微软雅黑 Light" panose="020B0502040204020203" pitchFamily="34" charset="-122"/>
                <a:ea typeface="微软雅黑 Light" panose="020B0502040204020203" pitchFamily="34" charset="-122"/>
                <a:cs typeface="Times New Roman" panose="02020603050405020304" pitchFamily="18" charset="0"/>
              </a:rPr>
              <a:t>和</a:t>
            </a:r>
            <a:r>
              <a:rPr lang="en-US" altLang="zh-CN" sz="2200" dirty="0">
                <a:latin typeface="微软雅黑 Light" panose="020B0502040204020203" pitchFamily="34" charset="-122"/>
                <a:ea typeface="微软雅黑 Light" panose="020B0502040204020203" pitchFamily="34" charset="-122"/>
                <a:cs typeface="Times New Roman" panose="02020603050405020304" pitchFamily="18" charset="0"/>
              </a:rPr>
              <a:t>C</a:t>
            </a:r>
            <a:r>
              <a:rPr lang="zh-CN" altLang="zh-CN" sz="2200" dirty="0">
                <a:latin typeface="微软雅黑 Light" panose="020B0502040204020203" pitchFamily="34" charset="-122"/>
                <a:ea typeface="微软雅黑 Light" panose="020B0502040204020203" pitchFamily="34" charset="-122"/>
                <a:cs typeface="Times New Roman" panose="02020603050405020304" pitchFamily="18" charset="0"/>
              </a:rPr>
              <a:t>）各有一根针，</a:t>
            </a:r>
            <a:r>
              <a:rPr lang="en-US" altLang="zh-CN" sz="2200" dirty="0">
                <a:latin typeface="微软雅黑 Light" panose="020B0502040204020203" pitchFamily="34" charset="-122"/>
                <a:ea typeface="微软雅黑 Light" panose="020B0502040204020203" pitchFamily="34" charset="-122"/>
                <a:cs typeface="Times New Roman" panose="02020603050405020304" pitchFamily="18" charset="0"/>
              </a:rPr>
              <a:t>A</a:t>
            </a:r>
            <a:r>
              <a:rPr lang="zh-CN" altLang="zh-CN" sz="2200" dirty="0">
                <a:latin typeface="微软雅黑 Light" panose="020B0502040204020203" pitchFamily="34" charset="-122"/>
                <a:ea typeface="微软雅黑 Light" panose="020B0502040204020203" pitchFamily="34" charset="-122"/>
                <a:cs typeface="Times New Roman" panose="02020603050405020304" pitchFamily="18" charset="0"/>
              </a:rPr>
              <a:t>座的针上已从下往上从大到小依次叠放了</a:t>
            </a:r>
            <a:r>
              <a:rPr lang="en-US" altLang="zh-CN" sz="2200" dirty="0">
                <a:latin typeface="微软雅黑 Light" panose="020B0502040204020203" pitchFamily="34" charset="-122"/>
                <a:ea typeface="微软雅黑 Light" panose="020B0502040204020203" pitchFamily="34" charset="-122"/>
                <a:cs typeface="Times New Roman" panose="02020603050405020304" pitchFamily="18" charset="0"/>
              </a:rPr>
              <a:t>64</a:t>
            </a:r>
            <a:r>
              <a:rPr lang="zh-CN" altLang="zh-CN" sz="2200" dirty="0">
                <a:latin typeface="微软雅黑 Light" panose="020B0502040204020203" pitchFamily="34" charset="-122"/>
                <a:ea typeface="微软雅黑 Light" panose="020B0502040204020203" pitchFamily="34" charset="-122"/>
                <a:cs typeface="Times New Roman" panose="02020603050405020304" pitchFamily="18" charset="0"/>
              </a:rPr>
              <a:t>个（简单起见用</a:t>
            </a:r>
            <a:r>
              <a:rPr lang="en-US" altLang="zh-CN" sz="2200" dirty="0">
                <a:latin typeface="微软雅黑 Light" panose="020B0502040204020203" pitchFamily="34" charset="-122"/>
                <a:ea typeface="微软雅黑 Light" panose="020B0502040204020203" pitchFamily="34" charset="-122"/>
                <a:cs typeface="Times New Roman" panose="02020603050405020304" pitchFamily="18" charset="0"/>
              </a:rPr>
              <a:t>3</a:t>
            </a:r>
            <a:r>
              <a:rPr lang="zh-CN" altLang="zh-CN" sz="2200" dirty="0">
                <a:latin typeface="微软雅黑 Light" panose="020B0502040204020203" pitchFamily="34" charset="-122"/>
                <a:ea typeface="微软雅黑 Light" panose="020B0502040204020203" pitchFamily="34" charset="-122"/>
                <a:cs typeface="Times New Roman" panose="02020603050405020304" pitchFamily="18" charset="0"/>
              </a:rPr>
              <a:t>个盘子表示）大小不同的盘子，要求将</a:t>
            </a:r>
            <a:r>
              <a:rPr lang="en-US" altLang="zh-CN" sz="2200" dirty="0">
                <a:latin typeface="微软雅黑 Light" panose="020B0502040204020203" pitchFamily="34" charset="-122"/>
                <a:ea typeface="微软雅黑 Light" panose="020B0502040204020203" pitchFamily="34" charset="-122"/>
                <a:cs typeface="Times New Roman" panose="02020603050405020304" pitchFamily="18" charset="0"/>
              </a:rPr>
              <a:t>A</a:t>
            </a:r>
            <a:r>
              <a:rPr lang="zh-CN" altLang="zh-CN" sz="2200" dirty="0">
                <a:latin typeface="微软雅黑 Light" panose="020B0502040204020203" pitchFamily="34" charset="-122"/>
                <a:ea typeface="微软雅黑 Light" panose="020B0502040204020203" pitchFamily="34" charset="-122"/>
                <a:cs typeface="Times New Roman" panose="02020603050405020304" pitchFamily="18" charset="0"/>
              </a:rPr>
              <a:t>座针上的盘子全部搬到</a:t>
            </a:r>
            <a:r>
              <a:rPr lang="en-US" altLang="zh-CN" sz="2200" dirty="0">
                <a:latin typeface="微软雅黑 Light" panose="020B0502040204020203" pitchFamily="34" charset="-122"/>
                <a:ea typeface="微软雅黑 Light" panose="020B0502040204020203" pitchFamily="34" charset="-122"/>
                <a:cs typeface="Times New Roman" panose="02020603050405020304" pitchFamily="18" charset="0"/>
              </a:rPr>
              <a:t>C</a:t>
            </a:r>
            <a:r>
              <a:rPr lang="zh-CN" altLang="zh-CN" sz="2200" dirty="0">
                <a:latin typeface="微软雅黑 Light" panose="020B0502040204020203" pitchFamily="34" charset="-122"/>
                <a:ea typeface="微软雅黑 Light" panose="020B0502040204020203" pitchFamily="34" charset="-122"/>
                <a:cs typeface="Times New Roman" panose="02020603050405020304" pitchFamily="18" charset="0"/>
              </a:rPr>
              <a:t>座的针上。在搬运过程中可以借助于</a:t>
            </a:r>
            <a:r>
              <a:rPr lang="en-US" altLang="zh-CN" sz="2200" dirty="0">
                <a:latin typeface="微软雅黑 Light" panose="020B0502040204020203" pitchFamily="34" charset="-122"/>
                <a:ea typeface="微软雅黑 Light" panose="020B0502040204020203" pitchFamily="34" charset="-122"/>
                <a:cs typeface="Times New Roman" panose="02020603050405020304" pitchFamily="18" charset="0"/>
              </a:rPr>
              <a:t>B</a:t>
            </a:r>
            <a:r>
              <a:rPr lang="zh-CN" altLang="zh-CN" sz="2200" dirty="0">
                <a:latin typeface="微软雅黑 Light" panose="020B0502040204020203" pitchFamily="34" charset="-122"/>
                <a:ea typeface="微软雅黑 Light" panose="020B0502040204020203" pitchFamily="34" charset="-122"/>
                <a:cs typeface="Times New Roman" panose="02020603050405020304" pitchFamily="18" charset="0"/>
              </a:rPr>
              <a:t>座的针，每次只能搬一个盘子，任何时候每根针上的盘子都必须保持大盘子在下小盘子在上的叠放顺序。</a:t>
            </a:r>
            <a:endParaRPr lang="zh-CN" altLang="en-US" sz="2200"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2204656110"/>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例</a:t>
            </a:r>
            <a:r>
              <a:rPr lang="en-US" altLang="zh-CN" dirty="0" smtClean="0"/>
              <a:t>6.9  </a:t>
            </a:r>
            <a:r>
              <a:rPr lang="en-US" altLang="zh-CN" dirty="0"/>
              <a:t>Hanoi</a:t>
            </a:r>
            <a:r>
              <a:rPr lang="zh-CN" altLang="zh-CN" dirty="0"/>
              <a:t>塔问题</a:t>
            </a:r>
            <a:endParaRPr lang="zh-CN" altLang="en-US" dirty="0"/>
          </a:p>
        </p:txBody>
      </p:sp>
      <p:sp>
        <p:nvSpPr>
          <p:cNvPr id="3" name="内容占位符 2"/>
          <p:cNvSpPr>
            <a:spLocks noGrp="1"/>
          </p:cNvSpPr>
          <p:nvPr>
            <p:ph idx="1"/>
          </p:nvPr>
        </p:nvSpPr>
        <p:spPr/>
        <p:txBody>
          <a:bodyPr>
            <a:normAutofit fontScale="85000" lnSpcReduction="10000"/>
          </a:bodyPr>
          <a:lstStyle/>
          <a:p>
            <a:r>
              <a:rPr lang="en-US" altLang="zh-CN" dirty="0"/>
              <a:t>64</a:t>
            </a:r>
            <a:r>
              <a:rPr lang="zh-CN" altLang="zh-CN" dirty="0"/>
              <a:t>个盘子需要搬运</a:t>
            </a:r>
            <a:r>
              <a:rPr lang="en-US" altLang="zh-CN" dirty="0"/>
              <a:t>2</a:t>
            </a:r>
            <a:r>
              <a:rPr lang="en-US" altLang="zh-CN" baseline="30000" dirty="0"/>
              <a:t>64</a:t>
            </a:r>
            <a:r>
              <a:rPr lang="en-US" altLang="zh-CN" dirty="0"/>
              <a:t>-1</a:t>
            </a:r>
            <a:r>
              <a:rPr lang="zh-CN" altLang="zh-CN" dirty="0"/>
              <a:t>次。当</a:t>
            </a:r>
            <a:r>
              <a:rPr lang="en-US" altLang="zh-CN" dirty="0"/>
              <a:t>A</a:t>
            </a:r>
            <a:r>
              <a:rPr lang="zh-CN" altLang="zh-CN" dirty="0"/>
              <a:t>座的针上只有一个盘子时（即</a:t>
            </a:r>
            <a:r>
              <a:rPr lang="en-US" altLang="zh-CN" dirty="0"/>
              <a:t>n=1</a:t>
            </a:r>
            <a:r>
              <a:rPr lang="zh-CN" altLang="zh-CN" dirty="0"/>
              <a:t>）数据规模最小，依据搬运要求和搬运规则可以很容易搬运这个盘子，因此直接输出搬运该盘子的操作指令后返回。当</a:t>
            </a:r>
            <a:r>
              <a:rPr lang="en-US" altLang="zh-CN" dirty="0"/>
              <a:t>A</a:t>
            </a:r>
            <a:r>
              <a:rPr lang="zh-CN" altLang="zh-CN" dirty="0"/>
              <a:t>座针上有多个盘子时（即</a:t>
            </a:r>
            <a:r>
              <a:rPr lang="en-US" altLang="zh-CN" dirty="0"/>
              <a:t>n&gt;1</a:t>
            </a:r>
            <a:r>
              <a:rPr lang="zh-CN" altLang="zh-CN" dirty="0"/>
              <a:t>），可以将这</a:t>
            </a:r>
            <a:r>
              <a:rPr lang="en-US" altLang="zh-CN" dirty="0"/>
              <a:t>n</a:t>
            </a:r>
            <a:r>
              <a:rPr lang="zh-CN" altLang="zh-CN" dirty="0"/>
              <a:t>个盘子的搬运操作分解为三部分：</a:t>
            </a:r>
          </a:p>
          <a:p>
            <a:pPr lvl="1"/>
            <a:r>
              <a:rPr lang="zh-CN" altLang="zh-CN" dirty="0"/>
              <a:t>（</a:t>
            </a:r>
            <a:r>
              <a:rPr lang="en-US" altLang="zh-CN" dirty="0"/>
              <a:t>1</a:t>
            </a:r>
            <a:r>
              <a:rPr lang="zh-CN" altLang="zh-CN" dirty="0"/>
              <a:t>）输出将</a:t>
            </a:r>
            <a:r>
              <a:rPr lang="en-US" altLang="zh-CN" dirty="0"/>
              <a:t>A</a:t>
            </a:r>
            <a:r>
              <a:rPr lang="zh-CN" altLang="zh-CN" dirty="0"/>
              <a:t>座针上的前</a:t>
            </a:r>
            <a:r>
              <a:rPr lang="en-US" altLang="zh-CN" dirty="0"/>
              <a:t>n-1</a:t>
            </a:r>
            <a:r>
              <a:rPr lang="zh-CN" altLang="zh-CN" dirty="0"/>
              <a:t>个盘子借助</a:t>
            </a:r>
            <a:r>
              <a:rPr lang="en-US" altLang="zh-CN" dirty="0"/>
              <a:t>C</a:t>
            </a:r>
            <a:r>
              <a:rPr lang="zh-CN" altLang="zh-CN" dirty="0"/>
              <a:t>座针搬到</a:t>
            </a:r>
            <a:r>
              <a:rPr lang="en-US" altLang="zh-CN" dirty="0"/>
              <a:t>B</a:t>
            </a:r>
            <a:r>
              <a:rPr lang="zh-CN" altLang="zh-CN" dirty="0"/>
              <a:t>座针的搬运指令；</a:t>
            </a:r>
          </a:p>
          <a:p>
            <a:pPr lvl="1"/>
            <a:r>
              <a:rPr lang="zh-CN" altLang="zh-CN" dirty="0"/>
              <a:t>（</a:t>
            </a:r>
            <a:r>
              <a:rPr lang="en-US" altLang="zh-CN" dirty="0"/>
              <a:t>2</a:t>
            </a:r>
            <a:r>
              <a:rPr lang="zh-CN" altLang="zh-CN" dirty="0"/>
              <a:t>）输出将</a:t>
            </a:r>
            <a:r>
              <a:rPr lang="en-US" altLang="zh-CN" dirty="0"/>
              <a:t>A</a:t>
            </a:r>
            <a:r>
              <a:rPr lang="zh-CN" altLang="zh-CN" dirty="0"/>
              <a:t>座针上剩下的最后一个盘子（编号为</a:t>
            </a:r>
            <a:r>
              <a:rPr lang="en-US" altLang="zh-CN" dirty="0"/>
              <a:t>n</a:t>
            </a:r>
            <a:r>
              <a:rPr lang="zh-CN" altLang="zh-CN" dirty="0"/>
              <a:t>）直接从</a:t>
            </a:r>
            <a:r>
              <a:rPr lang="en-US" altLang="zh-CN" dirty="0"/>
              <a:t>A</a:t>
            </a:r>
            <a:r>
              <a:rPr lang="zh-CN" altLang="zh-CN" dirty="0"/>
              <a:t>座针搬到</a:t>
            </a:r>
            <a:r>
              <a:rPr lang="en-US" altLang="zh-CN" dirty="0"/>
              <a:t>C</a:t>
            </a:r>
            <a:r>
              <a:rPr lang="zh-CN" altLang="zh-CN" dirty="0"/>
              <a:t>座针的搬运指令；</a:t>
            </a:r>
          </a:p>
          <a:p>
            <a:pPr lvl="1"/>
            <a:r>
              <a:rPr lang="zh-CN" altLang="zh-CN" dirty="0"/>
              <a:t>（</a:t>
            </a:r>
            <a:r>
              <a:rPr lang="en-US" altLang="zh-CN" dirty="0"/>
              <a:t>3</a:t>
            </a:r>
            <a:r>
              <a:rPr lang="zh-CN" altLang="zh-CN" dirty="0"/>
              <a:t>）输出将</a:t>
            </a:r>
            <a:r>
              <a:rPr lang="en-US" altLang="zh-CN" dirty="0"/>
              <a:t>B</a:t>
            </a:r>
            <a:r>
              <a:rPr lang="zh-CN" altLang="zh-CN" dirty="0"/>
              <a:t>座针上的</a:t>
            </a:r>
            <a:r>
              <a:rPr lang="en-US" altLang="zh-CN" dirty="0"/>
              <a:t>n-1</a:t>
            </a:r>
            <a:r>
              <a:rPr lang="zh-CN" altLang="zh-CN" dirty="0"/>
              <a:t>个盘子借助</a:t>
            </a:r>
            <a:r>
              <a:rPr lang="en-US" altLang="zh-CN" dirty="0"/>
              <a:t>A</a:t>
            </a:r>
            <a:r>
              <a:rPr lang="zh-CN" altLang="zh-CN" dirty="0"/>
              <a:t>座针搬到</a:t>
            </a:r>
            <a:r>
              <a:rPr lang="en-US" altLang="zh-CN" dirty="0"/>
              <a:t>C</a:t>
            </a:r>
            <a:r>
              <a:rPr lang="zh-CN" altLang="zh-CN" dirty="0"/>
              <a:t>座针的搬运指令。</a:t>
            </a:r>
          </a:p>
          <a:p>
            <a:endParaRPr lang="zh-CN" altLang="en-US" dirty="0"/>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91</a:t>
            </a:fld>
            <a:endParaRPr lang="zh-CN" altLang="en-US" dirty="0"/>
          </a:p>
        </p:txBody>
      </p:sp>
    </p:spTree>
    <p:extLst>
      <p:ext uri="{BB962C8B-B14F-4D97-AF65-F5344CB8AC3E}">
        <p14:creationId xmlns:p14="http://schemas.microsoft.com/office/powerpoint/2010/main" val="211044337"/>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标题 1"/>
          <p:cNvSpPr>
            <a:spLocks noGrp="1"/>
          </p:cNvSpPr>
          <p:nvPr>
            <p:ph type="title"/>
          </p:nvPr>
        </p:nvSpPr>
        <p:spPr>
          <a:noFill/>
          <a:ln w="9525">
            <a:noFill/>
            <a:miter lim="800000"/>
            <a:headEnd/>
            <a:tailEnd/>
          </a:ln>
        </p:spPr>
        <p:txBody>
          <a:bodyPr vert="horz" wrap="square" lIns="51435" tIns="25718" rIns="51435" bIns="25718" numCol="1" rtlCol="0" anchor="ctr" anchorCtr="0" compatLnSpc="1">
            <a:prstTxWarp prst="textNoShape">
              <a:avLst/>
            </a:prstTxWarp>
            <a:normAutofit/>
          </a:bodyPr>
          <a:lstStyle/>
          <a:p>
            <a:r>
              <a:rPr lang="zh-CN" altLang="zh-CN" dirty="0"/>
              <a:t>例</a:t>
            </a:r>
            <a:r>
              <a:rPr lang="en-US" altLang="zh-CN" dirty="0" smtClean="0"/>
              <a:t>6.9  </a:t>
            </a:r>
            <a:r>
              <a:rPr lang="en-US" altLang="zh-CN" dirty="0"/>
              <a:t>Hanoi</a:t>
            </a:r>
            <a:r>
              <a:rPr lang="zh-CN" altLang="zh-CN" dirty="0"/>
              <a:t>塔问题</a:t>
            </a:r>
            <a:endParaRPr lang="zh-CN" altLang="en-US" b="1" dirty="0"/>
          </a:p>
        </p:txBody>
      </p:sp>
      <p:sp>
        <p:nvSpPr>
          <p:cNvPr id="2" name="灯片编号占位符 1"/>
          <p:cNvSpPr>
            <a:spLocks noGrp="1"/>
          </p:cNvSpPr>
          <p:nvPr>
            <p:ph type="sldNum" sz="quarter" idx="4"/>
          </p:nvPr>
        </p:nvSpPr>
        <p:spPr/>
        <p:txBody>
          <a:bodyPr/>
          <a:lstStyle/>
          <a:p>
            <a:fld id="{D18B1CCC-5B4E-41DC-9FD8-30B8F0069F97}" type="slidenum">
              <a:rPr lang="zh-CN" altLang="en-US" smtClean="0">
                <a:solidFill>
                  <a:prstClr val="white"/>
                </a:solidFill>
              </a:rPr>
              <a:pPr/>
              <a:t>92</a:t>
            </a:fld>
            <a:endParaRPr lang="zh-CN" altLang="en-US" dirty="0">
              <a:solidFill>
                <a:prstClr val="white"/>
              </a:solidFill>
            </a:endParaRPr>
          </a:p>
        </p:txBody>
      </p:sp>
      <p:sp>
        <p:nvSpPr>
          <p:cNvPr id="11" name="Text Box 4"/>
          <p:cNvSpPr txBox="1">
            <a:spLocks noChangeArrowheads="1"/>
          </p:cNvSpPr>
          <p:nvPr/>
        </p:nvSpPr>
        <p:spPr bwMode="auto">
          <a:xfrm>
            <a:off x="5220072" y="1203598"/>
            <a:ext cx="3034680" cy="2234458"/>
          </a:xfrm>
          <a:prstGeom prst="rect">
            <a:avLst/>
          </a:prstGeom>
          <a:ln>
            <a:headEnd/>
            <a:tailEnd/>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wrap="square">
            <a:spAutoFit/>
          </a:bodyPr>
          <a:lstStyle>
            <a:lvl1pPr>
              <a:spcBef>
                <a:spcPct val="20000"/>
              </a:spcBef>
              <a:buChar char="•"/>
              <a:defRPr sz="3200">
                <a:solidFill>
                  <a:schemeClr val="tx2"/>
                </a:solidFill>
                <a:latin typeface="Arial" charset="0"/>
                <a:ea typeface="Arial Unicode MS" pitchFamily="34" charset="-122"/>
                <a:cs typeface="Arial Unicode MS" pitchFamily="34" charset="-122"/>
              </a:defRPr>
            </a:lvl1pPr>
            <a:lvl2pPr marL="742950" indent="-285750">
              <a:spcBef>
                <a:spcPct val="20000"/>
              </a:spcBef>
              <a:buChar char="–"/>
              <a:defRPr sz="3200">
                <a:solidFill>
                  <a:schemeClr val="tx2"/>
                </a:solidFill>
                <a:latin typeface="Arial" charset="0"/>
                <a:ea typeface="Arial Unicode MS" pitchFamily="34" charset="-122"/>
                <a:cs typeface="Arial Unicode MS" pitchFamily="34" charset="-122"/>
              </a:defRPr>
            </a:lvl2pPr>
            <a:lvl3pPr marL="1143000" indent="-228600">
              <a:spcBef>
                <a:spcPct val="20000"/>
              </a:spcBef>
              <a:buChar char="•"/>
              <a:defRPr sz="3200">
                <a:solidFill>
                  <a:schemeClr val="tx2"/>
                </a:solidFill>
                <a:latin typeface="Arial" charset="0"/>
                <a:ea typeface="Arial Unicode MS" pitchFamily="34" charset="-122"/>
                <a:cs typeface="Arial Unicode MS" pitchFamily="34" charset="-122"/>
              </a:defRPr>
            </a:lvl3pPr>
            <a:lvl4pPr marL="1600200" indent="-228600">
              <a:spcBef>
                <a:spcPct val="20000"/>
              </a:spcBef>
              <a:buChar char="–"/>
              <a:defRPr sz="3200">
                <a:solidFill>
                  <a:schemeClr val="tx2"/>
                </a:solidFill>
                <a:latin typeface="Arial" charset="0"/>
                <a:ea typeface="Arial Unicode MS" pitchFamily="34" charset="-122"/>
                <a:cs typeface="Arial Unicode MS" pitchFamily="34" charset="-122"/>
              </a:defRPr>
            </a:lvl4pPr>
            <a:lvl5pPr marL="2057400" indent="-228600">
              <a:spcBef>
                <a:spcPct val="20000"/>
              </a:spcBef>
              <a:buChar char="»"/>
              <a:defRPr sz="3200">
                <a:solidFill>
                  <a:schemeClr val="tx2"/>
                </a:solidFill>
                <a:latin typeface="Arial" charset="0"/>
                <a:ea typeface="Arial Unicode MS" pitchFamily="34" charset="-122"/>
                <a:cs typeface="Arial Unicode MS" pitchFamily="34" charset="-122"/>
              </a:defRPr>
            </a:lvl5pPr>
            <a:lvl6pPr marL="2514600" indent="-228600" eaLnBrk="0" fontAlgn="base" hangingPunct="0">
              <a:spcBef>
                <a:spcPct val="20000"/>
              </a:spcBef>
              <a:spcAft>
                <a:spcPct val="0"/>
              </a:spcAft>
              <a:buChar char="»"/>
              <a:defRPr sz="3200">
                <a:solidFill>
                  <a:schemeClr val="tx2"/>
                </a:solidFill>
                <a:latin typeface="Arial" charset="0"/>
                <a:ea typeface="Arial Unicode MS" pitchFamily="34" charset="-122"/>
                <a:cs typeface="Arial Unicode MS" pitchFamily="34" charset="-122"/>
              </a:defRPr>
            </a:lvl6pPr>
            <a:lvl7pPr marL="2971800" indent="-228600" eaLnBrk="0" fontAlgn="base" hangingPunct="0">
              <a:spcBef>
                <a:spcPct val="20000"/>
              </a:spcBef>
              <a:spcAft>
                <a:spcPct val="0"/>
              </a:spcAft>
              <a:buChar char="»"/>
              <a:defRPr sz="3200">
                <a:solidFill>
                  <a:schemeClr val="tx2"/>
                </a:solidFill>
                <a:latin typeface="Arial" charset="0"/>
                <a:ea typeface="Arial Unicode MS" pitchFamily="34" charset="-122"/>
                <a:cs typeface="Arial Unicode MS" pitchFamily="34" charset="-122"/>
              </a:defRPr>
            </a:lvl7pPr>
            <a:lvl8pPr marL="3429000" indent="-228600" eaLnBrk="0" fontAlgn="base" hangingPunct="0">
              <a:spcBef>
                <a:spcPct val="20000"/>
              </a:spcBef>
              <a:spcAft>
                <a:spcPct val="0"/>
              </a:spcAft>
              <a:buChar char="»"/>
              <a:defRPr sz="3200">
                <a:solidFill>
                  <a:schemeClr val="tx2"/>
                </a:solidFill>
                <a:latin typeface="Arial" charset="0"/>
                <a:ea typeface="Arial Unicode MS" pitchFamily="34" charset="-122"/>
                <a:cs typeface="Arial Unicode MS" pitchFamily="34" charset="-122"/>
              </a:defRPr>
            </a:lvl8pPr>
            <a:lvl9pPr marL="3886200" indent="-228600" eaLnBrk="0" fontAlgn="base" hangingPunct="0">
              <a:spcBef>
                <a:spcPct val="20000"/>
              </a:spcBef>
              <a:spcAft>
                <a:spcPct val="0"/>
              </a:spcAft>
              <a:buChar char="»"/>
              <a:defRPr sz="3200">
                <a:solidFill>
                  <a:schemeClr val="tx2"/>
                </a:solidFill>
                <a:latin typeface="Arial" charset="0"/>
                <a:ea typeface="Arial Unicode MS" pitchFamily="34" charset="-122"/>
                <a:cs typeface="Arial Unicode MS" pitchFamily="34" charset="-122"/>
              </a:defRPr>
            </a:lvl9pPr>
          </a:lstStyle>
          <a:p>
            <a:pPr lvl="0">
              <a:spcBef>
                <a:spcPct val="0"/>
              </a:spcBef>
              <a:buNone/>
            </a:pPr>
            <a:r>
              <a:rPr lang="en-US" altLang="zh-CN" sz="2400" u="sng" dirty="0">
                <a:solidFill>
                  <a:prstClr val="black"/>
                </a:solidFill>
                <a:latin typeface="Calibri"/>
                <a:ea typeface="宋体" charset="-122"/>
                <a:cs typeface="+mn-cs"/>
              </a:rPr>
              <a:t>Output</a:t>
            </a:r>
            <a:r>
              <a:rPr lang="en-US" altLang="zh-CN" sz="2400" dirty="0">
                <a:solidFill>
                  <a:prstClr val="black"/>
                </a:solidFill>
                <a:latin typeface="Calibri"/>
                <a:ea typeface="宋体" charset="-122"/>
                <a:cs typeface="+mn-cs"/>
              </a:rPr>
              <a:t>:</a:t>
            </a:r>
          </a:p>
          <a:p>
            <a:pPr lvl="0">
              <a:lnSpc>
                <a:spcPct val="80000"/>
              </a:lnSpc>
              <a:spcBef>
                <a:spcPts val="0"/>
              </a:spcBef>
              <a:buNone/>
            </a:pPr>
            <a:r>
              <a:rPr lang="en-US" altLang="zh-CN" sz="1800" dirty="0">
                <a:solidFill>
                  <a:srgbClr val="0070C0"/>
                </a:solidFill>
                <a:latin typeface="Calibri"/>
                <a:ea typeface="宋体" panose="02010600030101010101" pitchFamily="2" charset="-122"/>
                <a:cs typeface="+mn-cs"/>
              </a:rPr>
              <a:t>input the number of plates: </a:t>
            </a:r>
            <a:r>
              <a:rPr lang="en-US" altLang="zh-CN" sz="1800" dirty="0" smtClean="0">
                <a:solidFill>
                  <a:srgbClr val="0070C0"/>
                </a:solidFill>
                <a:latin typeface="Calibri"/>
                <a:ea typeface="宋体" panose="02010600030101010101" pitchFamily="2" charset="-122"/>
                <a:cs typeface="+mn-cs"/>
              </a:rPr>
              <a:t>3</a:t>
            </a:r>
            <a:endParaRPr lang="en-US" altLang="zh-CN" sz="1800" dirty="0">
              <a:solidFill>
                <a:srgbClr val="0070C0"/>
              </a:solidFill>
              <a:latin typeface="Calibri"/>
              <a:ea typeface="宋体" panose="02010600030101010101" pitchFamily="2" charset="-122"/>
              <a:cs typeface="+mn-cs"/>
            </a:endParaRPr>
          </a:p>
          <a:p>
            <a:pPr lvl="0">
              <a:lnSpc>
                <a:spcPct val="80000"/>
              </a:lnSpc>
              <a:spcBef>
                <a:spcPts val="0"/>
              </a:spcBef>
              <a:buNone/>
            </a:pPr>
            <a:r>
              <a:rPr lang="en-US" altLang="zh-CN" sz="1800" dirty="0">
                <a:solidFill>
                  <a:srgbClr val="0070C0"/>
                </a:solidFill>
                <a:latin typeface="Calibri"/>
                <a:ea typeface="宋体" panose="02010600030101010101" pitchFamily="2" charset="-122"/>
                <a:cs typeface="+mn-cs"/>
              </a:rPr>
              <a:t>a -&gt; </a:t>
            </a:r>
            <a:r>
              <a:rPr lang="en-US" altLang="zh-CN" sz="1800" dirty="0" smtClean="0">
                <a:solidFill>
                  <a:srgbClr val="0070C0"/>
                </a:solidFill>
                <a:latin typeface="Calibri"/>
                <a:ea typeface="宋体" panose="02010600030101010101" pitchFamily="2" charset="-122"/>
                <a:cs typeface="+mn-cs"/>
              </a:rPr>
              <a:t>c</a:t>
            </a:r>
            <a:endParaRPr lang="en-US" altLang="zh-CN" sz="1800" dirty="0">
              <a:solidFill>
                <a:srgbClr val="0070C0"/>
              </a:solidFill>
              <a:latin typeface="Calibri"/>
              <a:ea typeface="宋体" panose="02010600030101010101" pitchFamily="2" charset="-122"/>
              <a:cs typeface="+mn-cs"/>
            </a:endParaRPr>
          </a:p>
          <a:p>
            <a:pPr lvl="0">
              <a:lnSpc>
                <a:spcPct val="80000"/>
              </a:lnSpc>
              <a:spcBef>
                <a:spcPts val="0"/>
              </a:spcBef>
              <a:buNone/>
            </a:pPr>
            <a:r>
              <a:rPr lang="en-US" altLang="zh-CN" sz="1800" dirty="0">
                <a:solidFill>
                  <a:srgbClr val="0070C0"/>
                </a:solidFill>
                <a:latin typeface="Calibri"/>
                <a:ea typeface="宋体" panose="02010600030101010101" pitchFamily="2" charset="-122"/>
                <a:cs typeface="+mn-cs"/>
              </a:rPr>
              <a:t>a -&gt; </a:t>
            </a:r>
            <a:r>
              <a:rPr lang="en-US" altLang="zh-CN" sz="1800" dirty="0" smtClean="0">
                <a:solidFill>
                  <a:srgbClr val="0070C0"/>
                </a:solidFill>
                <a:latin typeface="Calibri"/>
                <a:ea typeface="宋体" panose="02010600030101010101" pitchFamily="2" charset="-122"/>
                <a:cs typeface="+mn-cs"/>
              </a:rPr>
              <a:t>b</a:t>
            </a:r>
            <a:endParaRPr lang="en-US" altLang="zh-CN" sz="1800" dirty="0">
              <a:solidFill>
                <a:srgbClr val="0070C0"/>
              </a:solidFill>
              <a:latin typeface="Calibri"/>
              <a:ea typeface="宋体" panose="02010600030101010101" pitchFamily="2" charset="-122"/>
              <a:cs typeface="+mn-cs"/>
            </a:endParaRPr>
          </a:p>
          <a:p>
            <a:pPr lvl="0">
              <a:lnSpc>
                <a:spcPct val="80000"/>
              </a:lnSpc>
              <a:spcBef>
                <a:spcPts val="0"/>
              </a:spcBef>
              <a:buNone/>
            </a:pPr>
            <a:r>
              <a:rPr lang="en-US" altLang="zh-CN" sz="1800" dirty="0" smtClean="0">
                <a:solidFill>
                  <a:srgbClr val="0070C0"/>
                </a:solidFill>
                <a:latin typeface="Calibri"/>
                <a:ea typeface="宋体" panose="02010600030101010101" pitchFamily="2" charset="-122"/>
                <a:cs typeface="+mn-cs"/>
              </a:rPr>
              <a:t>c </a:t>
            </a:r>
            <a:r>
              <a:rPr lang="en-US" altLang="zh-CN" sz="1800" dirty="0">
                <a:solidFill>
                  <a:srgbClr val="0070C0"/>
                </a:solidFill>
                <a:latin typeface="Calibri"/>
                <a:ea typeface="宋体" panose="02010600030101010101" pitchFamily="2" charset="-122"/>
                <a:cs typeface="+mn-cs"/>
              </a:rPr>
              <a:t>-&gt; </a:t>
            </a:r>
            <a:r>
              <a:rPr lang="en-US" altLang="zh-CN" sz="1800" dirty="0" smtClean="0">
                <a:solidFill>
                  <a:srgbClr val="0070C0"/>
                </a:solidFill>
                <a:latin typeface="Calibri"/>
                <a:ea typeface="宋体" panose="02010600030101010101" pitchFamily="2" charset="-122"/>
                <a:cs typeface="+mn-cs"/>
              </a:rPr>
              <a:t>b</a:t>
            </a:r>
            <a:endParaRPr lang="en-US" altLang="zh-CN" sz="1800" dirty="0">
              <a:solidFill>
                <a:srgbClr val="0070C0"/>
              </a:solidFill>
              <a:latin typeface="Calibri"/>
              <a:ea typeface="宋体" panose="02010600030101010101" pitchFamily="2" charset="-122"/>
              <a:cs typeface="+mn-cs"/>
            </a:endParaRPr>
          </a:p>
          <a:p>
            <a:pPr lvl="0">
              <a:lnSpc>
                <a:spcPct val="80000"/>
              </a:lnSpc>
              <a:spcBef>
                <a:spcPts val="0"/>
              </a:spcBef>
              <a:buNone/>
            </a:pPr>
            <a:r>
              <a:rPr lang="en-US" altLang="zh-CN" sz="1800" dirty="0">
                <a:solidFill>
                  <a:srgbClr val="0070C0"/>
                </a:solidFill>
                <a:latin typeface="Calibri"/>
                <a:ea typeface="宋体" panose="02010600030101010101" pitchFamily="2" charset="-122"/>
                <a:cs typeface="+mn-cs"/>
              </a:rPr>
              <a:t>a -&gt; </a:t>
            </a:r>
            <a:r>
              <a:rPr lang="en-US" altLang="zh-CN" sz="1800" dirty="0" smtClean="0">
                <a:solidFill>
                  <a:srgbClr val="0070C0"/>
                </a:solidFill>
                <a:latin typeface="Calibri"/>
                <a:ea typeface="宋体" panose="02010600030101010101" pitchFamily="2" charset="-122"/>
                <a:cs typeface="+mn-cs"/>
              </a:rPr>
              <a:t>c</a:t>
            </a:r>
            <a:endParaRPr lang="en-US" altLang="zh-CN" sz="1800" dirty="0">
              <a:solidFill>
                <a:srgbClr val="0070C0"/>
              </a:solidFill>
              <a:latin typeface="Calibri"/>
              <a:ea typeface="宋体" panose="02010600030101010101" pitchFamily="2" charset="-122"/>
              <a:cs typeface="+mn-cs"/>
            </a:endParaRPr>
          </a:p>
          <a:p>
            <a:pPr lvl="0">
              <a:lnSpc>
                <a:spcPct val="80000"/>
              </a:lnSpc>
              <a:spcBef>
                <a:spcPts val="0"/>
              </a:spcBef>
              <a:buNone/>
            </a:pPr>
            <a:r>
              <a:rPr lang="en-US" altLang="zh-CN" sz="1800" dirty="0" smtClean="0">
                <a:solidFill>
                  <a:srgbClr val="0070C0"/>
                </a:solidFill>
                <a:latin typeface="Calibri"/>
                <a:ea typeface="宋体" panose="02010600030101010101" pitchFamily="2" charset="-122"/>
                <a:cs typeface="+mn-cs"/>
              </a:rPr>
              <a:t>b </a:t>
            </a:r>
            <a:r>
              <a:rPr lang="en-US" altLang="zh-CN" sz="1800" dirty="0">
                <a:solidFill>
                  <a:srgbClr val="0070C0"/>
                </a:solidFill>
                <a:latin typeface="Calibri"/>
                <a:ea typeface="宋体" panose="02010600030101010101" pitchFamily="2" charset="-122"/>
                <a:cs typeface="+mn-cs"/>
              </a:rPr>
              <a:t>-&gt; a</a:t>
            </a:r>
          </a:p>
          <a:p>
            <a:pPr lvl="0">
              <a:lnSpc>
                <a:spcPct val="80000"/>
              </a:lnSpc>
              <a:spcBef>
                <a:spcPts val="0"/>
              </a:spcBef>
              <a:buNone/>
            </a:pPr>
            <a:r>
              <a:rPr lang="en-US" altLang="zh-CN" sz="1800" dirty="0" smtClean="0">
                <a:solidFill>
                  <a:srgbClr val="0070C0"/>
                </a:solidFill>
                <a:latin typeface="Calibri"/>
                <a:ea typeface="宋体" panose="02010600030101010101" pitchFamily="2" charset="-122"/>
                <a:cs typeface="+mn-cs"/>
              </a:rPr>
              <a:t>b </a:t>
            </a:r>
            <a:r>
              <a:rPr lang="en-US" altLang="zh-CN" sz="1800" dirty="0">
                <a:solidFill>
                  <a:srgbClr val="0070C0"/>
                </a:solidFill>
                <a:latin typeface="Calibri"/>
                <a:ea typeface="宋体" panose="02010600030101010101" pitchFamily="2" charset="-122"/>
                <a:cs typeface="+mn-cs"/>
              </a:rPr>
              <a:t>-&gt; c</a:t>
            </a:r>
          </a:p>
          <a:p>
            <a:pPr lvl="0">
              <a:lnSpc>
                <a:spcPct val="80000"/>
              </a:lnSpc>
              <a:spcBef>
                <a:spcPts val="0"/>
              </a:spcBef>
              <a:buNone/>
            </a:pPr>
            <a:r>
              <a:rPr lang="en-US" altLang="zh-CN" sz="1800" dirty="0" smtClean="0">
                <a:solidFill>
                  <a:srgbClr val="0070C0"/>
                </a:solidFill>
                <a:latin typeface="Calibri"/>
                <a:ea typeface="宋体" panose="02010600030101010101" pitchFamily="2" charset="-122"/>
                <a:cs typeface="+mn-cs"/>
              </a:rPr>
              <a:t>a </a:t>
            </a:r>
            <a:r>
              <a:rPr lang="en-US" altLang="zh-CN" sz="1800" dirty="0">
                <a:solidFill>
                  <a:srgbClr val="0070C0"/>
                </a:solidFill>
                <a:latin typeface="Calibri"/>
                <a:ea typeface="宋体" panose="02010600030101010101" pitchFamily="2" charset="-122"/>
                <a:cs typeface="+mn-cs"/>
              </a:rPr>
              <a:t>-&gt; </a:t>
            </a:r>
            <a:r>
              <a:rPr lang="en-US" altLang="zh-CN" sz="1800" dirty="0" smtClean="0">
                <a:solidFill>
                  <a:srgbClr val="0070C0"/>
                </a:solidFill>
                <a:latin typeface="Calibri"/>
                <a:ea typeface="宋体" panose="02010600030101010101" pitchFamily="2" charset="-122"/>
                <a:cs typeface="+mn-cs"/>
              </a:rPr>
              <a:t>c</a:t>
            </a:r>
            <a:endParaRPr lang="en-US" altLang="zh-CN" sz="1800" dirty="0">
              <a:solidFill>
                <a:srgbClr val="0070C0"/>
              </a:solidFill>
              <a:latin typeface="Calibri"/>
              <a:ea typeface="宋体" panose="02010600030101010101" pitchFamily="2" charset="-122"/>
              <a:cs typeface="+mn-cs"/>
            </a:endParaRPr>
          </a:p>
        </p:txBody>
      </p:sp>
      <p:grpSp>
        <p:nvGrpSpPr>
          <p:cNvPr id="12" name="组合 11"/>
          <p:cNvGrpSpPr/>
          <p:nvPr/>
        </p:nvGrpSpPr>
        <p:grpSpPr>
          <a:xfrm>
            <a:off x="539552" y="1041042"/>
            <a:ext cx="4896544" cy="3598090"/>
            <a:chOff x="-169703" y="1361898"/>
            <a:chExt cx="4934935" cy="2400175"/>
          </a:xfrm>
        </p:grpSpPr>
        <p:sp>
          <p:nvSpPr>
            <p:cNvPr id="13" name="任意多边形 12"/>
            <p:cNvSpPr/>
            <p:nvPr/>
          </p:nvSpPr>
          <p:spPr>
            <a:xfrm>
              <a:off x="-169703" y="1361898"/>
              <a:ext cx="4934935" cy="2400175"/>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altLang="zh-CN" sz="2000" dirty="0"/>
            </a:p>
            <a:p>
              <a:r>
                <a:rPr lang="en-US" altLang="zh-CN" sz="2000" i="1" dirty="0" smtClean="0">
                  <a:solidFill>
                    <a:schemeClr val="bg1">
                      <a:lumMod val="75000"/>
                    </a:schemeClr>
                  </a:solidFill>
                </a:rPr>
                <a:t># prog6-9.py</a:t>
              </a:r>
              <a:endParaRPr lang="en-US" altLang="zh-CN" sz="2000" i="1" dirty="0">
                <a:solidFill>
                  <a:schemeClr val="bg1">
                    <a:lumMod val="75000"/>
                  </a:schemeClr>
                </a:solidFill>
              </a:endParaRPr>
            </a:p>
            <a:p>
              <a:r>
                <a:rPr lang="pt-BR" altLang="zh-CN" sz="2000" dirty="0">
                  <a:solidFill>
                    <a:schemeClr val="accent6"/>
                  </a:solidFill>
                  <a:latin typeface="+mj-lt"/>
                  <a:cs typeface="Consolas" panose="020B0609020204030204" pitchFamily="49" charset="0"/>
                </a:rPr>
                <a:t>def</a:t>
              </a:r>
              <a:r>
                <a:rPr lang="pt-BR" altLang="zh-CN" sz="2000" dirty="0">
                  <a:latin typeface="+mj-lt"/>
                  <a:cs typeface="Consolas" panose="020B0609020204030204" pitchFamily="49" charset="0"/>
                </a:rPr>
                <a:t> </a:t>
              </a:r>
              <a:r>
                <a:rPr lang="pt-BR" altLang="zh-CN" sz="2000" dirty="0">
                  <a:solidFill>
                    <a:schemeClr val="tx2">
                      <a:lumMod val="60000"/>
                      <a:lumOff val="40000"/>
                    </a:schemeClr>
                  </a:solidFill>
                  <a:latin typeface="+mj-lt"/>
                  <a:cs typeface="Consolas" panose="020B0609020204030204" pitchFamily="49" charset="0"/>
                </a:rPr>
                <a:t>hanoi</a:t>
              </a:r>
              <a:r>
                <a:rPr lang="pt-BR" altLang="zh-CN" sz="2000" dirty="0">
                  <a:latin typeface="+mj-lt"/>
                  <a:cs typeface="Consolas" panose="020B0609020204030204" pitchFamily="49" charset="0"/>
                </a:rPr>
                <a:t>(a</a:t>
              </a:r>
              <a:r>
                <a:rPr lang="pt-BR" altLang="zh-CN" sz="2000" dirty="0" smtClean="0">
                  <a:latin typeface="+mj-lt"/>
                  <a:cs typeface="Consolas" panose="020B0609020204030204" pitchFamily="49" charset="0"/>
                </a:rPr>
                <a:t>, b, c, n</a:t>
              </a:r>
              <a:r>
                <a:rPr lang="pt-BR" altLang="zh-CN" sz="2000" dirty="0">
                  <a:latin typeface="+mj-lt"/>
                  <a:cs typeface="Consolas" panose="020B0609020204030204" pitchFamily="49" charset="0"/>
                </a:rPr>
                <a:t>):</a:t>
              </a:r>
            </a:p>
            <a:p>
              <a:r>
                <a:rPr lang="pt-BR" altLang="zh-CN" sz="2000" dirty="0" smtClean="0">
                  <a:solidFill>
                    <a:schemeClr val="accent6"/>
                  </a:solidFill>
                  <a:latin typeface="+mj-lt"/>
                  <a:cs typeface="Consolas" panose="020B0609020204030204" pitchFamily="49" charset="0"/>
                </a:rPr>
                <a:t>       if </a:t>
              </a:r>
              <a:r>
                <a:rPr lang="pt-BR" altLang="zh-CN" sz="2000" dirty="0">
                  <a:latin typeface="+mj-lt"/>
                  <a:cs typeface="Consolas" panose="020B0609020204030204" pitchFamily="49" charset="0"/>
                </a:rPr>
                <a:t>n==1:</a:t>
              </a:r>
            </a:p>
            <a:p>
              <a:r>
                <a:rPr lang="pt-BR" altLang="zh-CN" sz="2000" dirty="0" smtClean="0">
                  <a:latin typeface="+mj-lt"/>
                  <a:cs typeface="Consolas" panose="020B0609020204030204" pitchFamily="49" charset="0"/>
                </a:rPr>
                <a:t>            </a:t>
              </a:r>
              <a:r>
                <a:rPr lang="pt-BR" altLang="zh-CN" sz="2000" dirty="0" smtClean="0">
                  <a:solidFill>
                    <a:srgbClr val="7030A0"/>
                  </a:solidFill>
                  <a:latin typeface="+mj-lt"/>
                  <a:cs typeface="Consolas" panose="020B0609020204030204" pitchFamily="49" charset="0"/>
                </a:rPr>
                <a:t>print</a:t>
              </a:r>
              <a:r>
                <a:rPr lang="pt-BR" altLang="zh-CN" sz="2000" dirty="0" smtClean="0">
                  <a:latin typeface="+mj-lt"/>
                  <a:cs typeface="Consolas" panose="020B0609020204030204" pitchFamily="49" charset="0"/>
                </a:rPr>
                <a:t>(a</a:t>
              </a:r>
              <a:r>
                <a:rPr lang="pt-BR" altLang="zh-CN" sz="2000" dirty="0" smtClean="0">
                  <a:latin typeface="+mj-lt"/>
                  <a:cs typeface="Consolas" panose="020B0609020204030204" pitchFamily="49" charset="0"/>
                </a:rPr>
                <a:t>, </a:t>
              </a:r>
              <a:r>
                <a:rPr lang="pt-BR" altLang="zh-CN" sz="2000" dirty="0" smtClean="0">
                  <a:solidFill>
                    <a:schemeClr val="accent3"/>
                  </a:solidFill>
                  <a:latin typeface="+mj-lt"/>
                  <a:cs typeface="Consolas" panose="020B0609020204030204" pitchFamily="49" charset="0"/>
                </a:rPr>
                <a:t>'-&gt;'</a:t>
              </a:r>
              <a:r>
                <a:rPr lang="pt-BR" altLang="zh-CN" sz="2000" dirty="0" smtClean="0">
                  <a:latin typeface="+mj-lt"/>
                  <a:cs typeface="Consolas" panose="020B0609020204030204" pitchFamily="49" charset="0"/>
                </a:rPr>
                <a:t>,</a:t>
              </a:r>
              <a:r>
                <a:rPr lang="pt-BR" altLang="zh-CN" sz="2000" dirty="0" smtClean="0">
                  <a:latin typeface="+mj-lt"/>
                  <a:cs typeface="Consolas" panose="020B0609020204030204" pitchFamily="49" charset="0"/>
                </a:rPr>
                <a:t>c)</a:t>
              </a:r>
              <a:endParaRPr lang="pt-BR" altLang="zh-CN" sz="2000" dirty="0">
                <a:latin typeface="+mj-lt"/>
                <a:cs typeface="Consolas" panose="020B0609020204030204" pitchFamily="49" charset="0"/>
              </a:endParaRPr>
            </a:p>
            <a:p>
              <a:r>
                <a:rPr lang="pt-BR" altLang="zh-CN" sz="2000" dirty="0" smtClean="0">
                  <a:latin typeface="+mj-lt"/>
                  <a:cs typeface="Consolas" panose="020B0609020204030204" pitchFamily="49" charset="0"/>
                </a:rPr>
                <a:t>       </a:t>
              </a:r>
              <a:r>
                <a:rPr lang="pt-BR" altLang="zh-CN" sz="2000" dirty="0" smtClean="0">
                  <a:solidFill>
                    <a:schemeClr val="accent6"/>
                  </a:solidFill>
                  <a:latin typeface="+mj-lt"/>
                  <a:cs typeface="Consolas" panose="020B0609020204030204" pitchFamily="49" charset="0"/>
                </a:rPr>
                <a:t>else</a:t>
              </a:r>
              <a:r>
                <a:rPr lang="pt-BR" altLang="zh-CN" sz="2000" dirty="0">
                  <a:latin typeface="+mj-lt"/>
                  <a:cs typeface="Consolas" panose="020B0609020204030204" pitchFamily="49" charset="0"/>
                </a:rPr>
                <a:t>:</a:t>
              </a:r>
            </a:p>
            <a:p>
              <a:r>
                <a:rPr lang="pt-BR" altLang="zh-CN" sz="2000" dirty="0" smtClean="0">
                  <a:latin typeface="+mj-lt"/>
                  <a:cs typeface="Consolas" panose="020B0609020204030204" pitchFamily="49" charset="0"/>
                </a:rPr>
                <a:t>            hanoi(a</a:t>
              </a:r>
              <a:r>
                <a:rPr lang="pt-BR" altLang="zh-CN" sz="2000" dirty="0" smtClean="0">
                  <a:latin typeface="+mj-lt"/>
                  <a:cs typeface="Consolas" panose="020B0609020204030204" pitchFamily="49" charset="0"/>
                </a:rPr>
                <a:t>, c, b, n-1</a:t>
              </a:r>
              <a:r>
                <a:rPr lang="pt-BR" altLang="zh-CN" sz="2000" dirty="0">
                  <a:latin typeface="+mj-lt"/>
                  <a:cs typeface="Consolas" panose="020B0609020204030204" pitchFamily="49" charset="0"/>
                </a:rPr>
                <a:t>)</a:t>
              </a:r>
            </a:p>
            <a:p>
              <a:r>
                <a:rPr lang="pt-BR" altLang="zh-CN" sz="2000" dirty="0" smtClean="0">
                  <a:latin typeface="+mj-lt"/>
                  <a:cs typeface="Consolas" panose="020B0609020204030204" pitchFamily="49" charset="0"/>
                </a:rPr>
                <a:t>            </a:t>
              </a:r>
              <a:r>
                <a:rPr lang="pt-BR" altLang="zh-CN" sz="2000" dirty="0" smtClean="0">
                  <a:solidFill>
                    <a:srgbClr val="7030A0"/>
                  </a:solidFill>
                  <a:latin typeface="+mj-lt"/>
                  <a:cs typeface="Consolas" panose="020B0609020204030204" pitchFamily="49" charset="0"/>
                </a:rPr>
                <a:t>print</a:t>
              </a:r>
              <a:r>
                <a:rPr lang="pt-BR" altLang="zh-CN" sz="2000" dirty="0" smtClean="0">
                  <a:latin typeface="+mj-lt"/>
                  <a:cs typeface="Consolas" panose="020B0609020204030204" pitchFamily="49" charset="0"/>
                </a:rPr>
                <a:t>(a</a:t>
              </a:r>
              <a:r>
                <a:rPr lang="pt-BR" altLang="zh-CN" sz="2000" dirty="0" smtClean="0">
                  <a:latin typeface="+mj-lt"/>
                  <a:cs typeface="Consolas" panose="020B0609020204030204" pitchFamily="49" charset="0"/>
                </a:rPr>
                <a:t>, </a:t>
              </a:r>
              <a:r>
                <a:rPr lang="pt-BR" altLang="zh-CN" sz="2000" dirty="0" smtClean="0">
                  <a:solidFill>
                    <a:schemeClr val="accent3"/>
                  </a:solidFill>
                  <a:latin typeface="+mj-lt"/>
                  <a:cs typeface="Consolas" panose="020B0609020204030204" pitchFamily="49" charset="0"/>
                </a:rPr>
                <a:t>'-&gt;'</a:t>
              </a:r>
              <a:r>
                <a:rPr lang="pt-BR" altLang="zh-CN" sz="2000" dirty="0" smtClean="0">
                  <a:latin typeface="+mj-lt"/>
                  <a:cs typeface="Consolas" panose="020B0609020204030204" pitchFamily="49" charset="0"/>
                </a:rPr>
                <a:t>, </a:t>
              </a:r>
              <a:r>
                <a:rPr lang="pt-BR" altLang="zh-CN" sz="2000" dirty="0" smtClean="0">
                  <a:latin typeface="+mj-lt"/>
                  <a:cs typeface="Consolas" panose="020B0609020204030204" pitchFamily="49" charset="0"/>
                </a:rPr>
                <a:t>c)</a:t>
              </a:r>
              <a:endParaRPr lang="pt-BR" altLang="zh-CN" sz="2000" dirty="0">
                <a:latin typeface="+mj-lt"/>
                <a:cs typeface="Consolas" panose="020B0609020204030204" pitchFamily="49" charset="0"/>
              </a:endParaRPr>
            </a:p>
            <a:p>
              <a:r>
                <a:rPr lang="pt-BR" altLang="zh-CN" sz="2000" dirty="0" smtClean="0">
                  <a:latin typeface="+mj-lt"/>
                  <a:cs typeface="Consolas" panose="020B0609020204030204" pitchFamily="49" charset="0"/>
                </a:rPr>
                <a:t>            hanoi(b</a:t>
              </a:r>
              <a:r>
                <a:rPr lang="pt-BR" altLang="zh-CN" sz="2000" dirty="0" smtClean="0">
                  <a:latin typeface="+mj-lt"/>
                  <a:cs typeface="Consolas" panose="020B0609020204030204" pitchFamily="49" charset="0"/>
                </a:rPr>
                <a:t>, a, c, n-1</a:t>
              </a:r>
              <a:r>
                <a:rPr lang="pt-BR" altLang="zh-CN" sz="2000" dirty="0" smtClean="0">
                  <a:latin typeface="+mj-lt"/>
                  <a:cs typeface="Consolas" panose="020B0609020204030204" pitchFamily="49" charset="0"/>
                </a:rPr>
                <a:t>)</a:t>
              </a:r>
            </a:p>
            <a:p>
              <a:endParaRPr lang="pt-BR" altLang="zh-CN" sz="2000" dirty="0">
                <a:latin typeface="+mj-lt"/>
                <a:cs typeface="Consolas" panose="020B0609020204030204" pitchFamily="49" charset="0"/>
              </a:endParaRPr>
            </a:p>
            <a:p>
              <a:r>
                <a:rPr lang="en-US" altLang="zh-CN" sz="2000" dirty="0"/>
                <a:t>n = </a:t>
              </a:r>
              <a:r>
                <a:rPr lang="en-US" altLang="zh-CN" sz="2000" dirty="0" err="1">
                  <a:solidFill>
                    <a:srgbClr val="7030A0"/>
                  </a:solidFill>
                </a:rPr>
                <a:t>int</a:t>
              </a:r>
              <a:r>
                <a:rPr lang="en-US" altLang="zh-CN" sz="2000" dirty="0"/>
                <a:t>(</a:t>
              </a:r>
              <a:r>
                <a:rPr lang="en-US" altLang="zh-CN" sz="2000" dirty="0">
                  <a:solidFill>
                    <a:srgbClr val="7030A0"/>
                  </a:solidFill>
                </a:rPr>
                <a:t>input</a:t>
              </a:r>
              <a:r>
                <a:rPr lang="en-US" altLang="zh-CN" sz="2000" dirty="0"/>
                <a:t>(</a:t>
              </a:r>
              <a:r>
                <a:rPr lang="en-US" altLang="zh-CN" sz="2000" dirty="0">
                  <a:solidFill>
                    <a:schemeClr val="accent3"/>
                  </a:solidFill>
                </a:rPr>
                <a:t>'input the number of plates: '</a:t>
              </a:r>
              <a:r>
                <a:rPr lang="en-US" altLang="zh-CN" sz="2000" dirty="0"/>
                <a:t>))</a:t>
              </a:r>
              <a:endParaRPr lang="pt-BR" altLang="zh-CN" sz="2000" dirty="0" smtClean="0">
                <a:latin typeface="+mj-lt"/>
                <a:cs typeface="Consolas" panose="020B0609020204030204" pitchFamily="49" charset="0"/>
              </a:endParaRPr>
            </a:p>
            <a:p>
              <a:r>
                <a:rPr lang="pt-BR" altLang="zh-CN" sz="2000" dirty="0" smtClean="0">
                  <a:latin typeface="+mj-lt"/>
                  <a:cs typeface="Consolas" panose="020B0609020204030204" pitchFamily="49" charset="0"/>
                </a:rPr>
                <a:t>hanoi</a:t>
              </a:r>
              <a:r>
                <a:rPr lang="pt-BR" altLang="zh-CN" sz="2000" dirty="0">
                  <a:latin typeface="+mj-lt"/>
                  <a:cs typeface="Consolas" panose="020B0609020204030204" pitchFamily="49" charset="0"/>
                </a:rPr>
                <a:t>(</a:t>
              </a:r>
              <a:r>
                <a:rPr lang="pt-BR" altLang="zh-CN" sz="2000" dirty="0">
                  <a:solidFill>
                    <a:schemeClr val="accent3"/>
                  </a:solidFill>
                  <a:latin typeface="+mj-lt"/>
                  <a:cs typeface="Consolas" panose="020B0609020204030204" pitchFamily="49" charset="0"/>
                </a:rPr>
                <a:t>'a</a:t>
              </a:r>
              <a:r>
                <a:rPr lang="pt-BR" altLang="zh-CN" sz="2000" dirty="0" smtClean="0">
                  <a:solidFill>
                    <a:schemeClr val="accent3"/>
                  </a:solidFill>
                  <a:latin typeface="+mj-lt"/>
                  <a:cs typeface="Consolas" panose="020B0609020204030204" pitchFamily="49" charset="0"/>
                </a:rPr>
                <a:t>'</a:t>
              </a:r>
              <a:r>
                <a:rPr lang="pt-BR" altLang="zh-CN" sz="2000" dirty="0" smtClean="0">
                  <a:latin typeface="+mj-lt"/>
                  <a:cs typeface="Consolas" panose="020B0609020204030204" pitchFamily="49" charset="0"/>
                </a:rPr>
                <a:t>, </a:t>
              </a:r>
              <a:r>
                <a:rPr lang="pt-BR" altLang="zh-CN" sz="2000" dirty="0" smtClean="0">
                  <a:solidFill>
                    <a:schemeClr val="accent3"/>
                  </a:solidFill>
                  <a:latin typeface="+mj-lt"/>
                  <a:cs typeface="Consolas" panose="020B0609020204030204" pitchFamily="49" charset="0"/>
                </a:rPr>
                <a:t>'b'</a:t>
              </a:r>
              <a:r>
                <a:rPr lang="pt-BR" altLang="zh-CN" sz="2000" dirty="0" smtClean="0">
                  <a:latin typeface="+mj-lt"/>
                  <a:cs typeface="Consolas" panose="020B0609020204030204" pitchFamily="49" charset="0"/>
                </a:rPr>
                <a:t>, </a:t>
              </a:r>
              <a:r>
                <a:rPr lang="pt-BR" altLang="zh-CN" sz="2000" dirty="0" smtClean="0">
                  <a:solidFill>
                    <a:schemeClr val="accent3"/>
                  </a:solidFill>
                  <a:latin typeface="+mj-lt"/>
                  <a:cs typeface="Consolas" panose="020B0609020204030204" pitchFamily="49" charset="0"/>
                </a:rPr>
                <a:t>'c'</a:t>
              </a:r>
              <a:r>
                <a:rPr lang="pt-BR" altLang="zh-CN" sz="2000" dirty="0" smtClean="0">
                  <a:latin typeface="+mj-lt"/>
                  <a:cs typeface="Consolas" panose="020B0609020204030204" pitchFamily="49" charset="0"/>
                </a:rPr>
                <a:t>, </a:t>
              </a:r>
              <a:r>
                <a:rPr lang="en-US" altLang="zh-CN" sz="2000" dirty="0" smtClean="0">
                  <a:latin typeface="+mj-lt"/>
                  <a:cs typeface="Consolas" panose="020B0609020204030204" pitchFamily="49" charset="0"/>
                </a:rPr>
                <a:t>n</a:t>
              </a:r>
              <a:r>
                <a:rPr lang="pt-BR" altLang="zh-CN" sz="2000" dirty="0" smtClean="0">
                  <a:latin typeface="+mj-lt"/>
                  <a:cs typeface="Consolas" panose="020B0609020204030204" pitchFamily="49" charset="0"/>
                </a:rPr>
                <a:t>)</a:t>
              </a:r>
              <a:endParaRPr lang="zh-CN" altLang="en-US" sz="2000" dirty="0">
                <a:latin typeface="+mj-lt"/>
                <a:cs typeface="Consolas" panose="020B0609020204030204" pitchFamily="49" charset="0"/>
              </a:endParaRPr>
            </a:p>
          </p:txBody>
        </p:sp>
        <p:sp>
          <p:nvSpPr>
            <p:cNvPr id="14" name="椭圆形标注 13"/>
            <p:cNvSpPr/>
            <p:nvPr/>
          </p:nvSpPr>
          <p:spPr>
            <a:xfrm>
              <a:off x="20589" y="1361898"/>
              <a:ext cx="677344" cy="156470"/>
            </a:xfrm>
            <a:prstGeom prst="wedgeEllipseCallout">
              <a:avLst/>
            </a:prstGeom>
            <a:ln w="19050">
              <a:solidFill>
                <a:schemeClr val="accent1"/>
              </a:solidFill>
            </a:ln>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b="1" dirty="0">
                  <a:solidFill>
                    <a:schemeClr val="accent1"/>
                  </a:solidFill>
                </a:rPr>
                <a:t>F</a:t>
              </a:r>
              <a:r>
                <a:rPr lang="en-US" altLang="zh-CN" sz="600" dirty="0">
                  <a:solidFill>
                    <a:schemeClr val="accent1"/>
                  </a:solidFill>
                </a:rPr>
                <a:t>ile</a:t>
              </a:r>
              <a:endParaRPr lang="zh-CN" altLang="en-US" sz="600" dirty="0">
                <a:solidFill>
                  <a:schemeClr val="accent1"/>
                </a:solidFill>
              </a:endParaRPr>
            </a:p>
          </p:txBody>
        </p:sp>
      </p:grpSp>
    </p:spTree>
    <p:extLst>
      <p:ext uri="{BB962C8B-B14F-4D97-AF65-F5344CB8AC3E}">
        <p14:creationId xmlns:p14="http://schemas.microsoft.com/office/powerpoint/2010/main" val="20082233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递归深度的设定</a:t>
            </a:r>
            <a:endParaRPr lang="zh-CN" altLang="en-US" dirty="0"/>
          </a:p>
        </p:txBody>
      </p:sp>
      <p:sp>
        <p:nvSpPr>
          <p:cNvPr id="3" name="内容占位符 2"/>
          <p:cNvSpPr>
            <a:spLocks noGrp="1"/>
          </p:cNvSpPr>
          <p:nvPr>
            <p:ph idx="1"/>
          </p:nvPr>
        </p:nvSpPr>
        <p:spPr>
          <a:xfrm>
            <a:off x="457200" y="1059582"/>
            <a:ext cx="8229600" cy="3495836"/>
          </a:xfrm>
        </p:spPr>
        <p:txBody>
          <a:bodyPr>
            <a:normAutofit/>
          </a:bodyPr>
          <a:lstStyle/>
          <a:p>
            <a:r>
              <a:rPr lang="zh-CN" altLang="en-US" dirty="0" smtClean="0"/>
              <a:t>查看递归深度</a:t>
            </a:r>
            <a:endParaRPr lang="en-US" altLang="zh-CN" dirty="0" smtClean="0"/>
          </a:p>
          <a:p>
            <a:pPr marL="400050" lvl="1" indent="0">
              <a:buNone/>
            </a:pPr>
            <a:r>
              <a:rPr lang="fr-FR" altLang="zh-CN" dirty="0" smtClean="0"/>
              <a:t>&gt;&gt;&gt; </a:t>
            </a:r>
            <a:r>
              <a:rPr lang="fr-FR" altLang="zh-CN" dirty="0" smtClean="0">
                <a:solidFill>
                  <a:schemeClr val="accent6"/>
                </a:solidFill>
              </a:rPr>
              <a:t>import</a:t>
            </a:r>
            <a:r>
              <a:rPr lang="fr-FR" altLang="zh-CN" dirty="0" smtClean="0"/>
              <a:t> sys</a:t>
            </a:r>
          </a:p>
          <a:p>
            <a:pPr marL="400050" lvl="1" indent="0">
              <a:buNone/>
            </a:pPr>
            <a:r>
              <a:rPr lang="fr-FR" altLang="zh-CN" dirty="0" smtClean="0"/>
              <a:t>&gt;&gt;&gt; </a:t>
            </a:r>
            <a:r>
              <a:rPr lang="fr-FR" altLang="zh-CN" dirty="0"/>
              <a:t>sys. getrecursionlimit()</a:t>
            </a:r>
          </a:p>
          <a:p>
            <a:pPr marL="400050" lvl="1" indent="0">
              <a:buNone/>
            </a:pPr>
            <a:r>
              <a:rPr lang="fr-FR" altLang="zh-CN" dirty="0"/>
              <a:t>1000</a:t>
            </a:r>
          </a:p>
          <a:p>
            <a:r>
              <a:rPr lang="zh-CN" altLang="zh-CN" dirty="0" smtClean="0"/>
              <a:t>手工修改默认值</a:t>
            </a:r>
            <a:endParaRPr lang="en-US" altLang="zh-CN" dirty="0" smtClean="0"/>
          </a:p>
          <a:p>
            <a:pPr marL="0" indent="0">
              <a:buNone/>
            </a:pPr>
            <a:r>
              <a:rPr lang="en-US" altLang="zh-CN" dirty="0"/>
              <a:t> </a:t>
            </a:r>
            <a:r>
              <a:rPr lang="en-US" altLang="zh-CN" dirty="0" smtClean="0"/>
              <a:t>   </a:t>
            </a:r>
            <a:r>
              <a:rPr lang="en-US" altLang="zh-CN" dirty="0" err="1" smtClean="0"/>
              <a:t>sys.setrecursionlimit</a:t>
            </a:r>
            <a:r>
              <a:rPr lang="en-US" altLang="zh-CN" dirty="0" smtClean="0"/>
              <a:t>(20000)</a:t>
            </a:r>
            <a:endParaRPr lang="zh-CN" altLang="en-US" dirty="0"/>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93</a:t>
            </a:fld>
            <a:endParaRPr lang="zh-CN" altLang="en-US" dirty="0"/>
          </a:p>
        </p:txBody>
      </p:sp>
    </p:spTree>
    <p:extLst>
      <p:ext uri="{BB962C8B-B14F-4D97-AF65-F5344CB8AC3E}">
        <p14:creationId xmlns:p14="http://schemas.microsoft.com/office/powerpoint/2010/main" val="1388146212"/>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dirty="0" smtClean="0"/>
              <a:t>小结</a:t>
            </a:r>
            <a:endParaRPr lang="zh-CN" altLang="en-US" dirty="0"/>
          </a:p>
        </p:txBody>
      </p:sp>
      <p:sp>
        <p:nvSpPr>
          <p:cNvPr id="6" name="内容占位符 5"/>
          <p:cNvSpPr>
            <a:spLocks noGrp="1"/>
          </p:cNvSpPr>
          <p:nvPr>
            <p:ph idx="1"/>
          </p:nvPr>
        </p:nvSpPr>
        <p:spPr>
          <a:xfrm>
            <a:off x="1043608" y="1131590"/>
            <a:ext cx="4248472" cy="3449222"/>
          </a:xfrm>
        </p:spPr>
        <p:txBody>
          <a:bodyPr>
            <a:normAutofit fontScale="85000" lnSpcReduction="20000"/>
          </a:bodyPr>
          <a:lstStyle/>
          <a:p>
            <a:r>
              <a:rPr lang="zh-CN" altLang="en-US" sz="2800" b="1" dirty="0" smtClean="0"/>
              <a:t>函数</a:t>
            </a:r>
            <a:r>
              <a:rPr lang="zh-CN" altLang="en-US" sz="2800" b="1" dirty="0"/>
              <a:t>的概念</a:t>
            </a:r>
          </a:p>
          <a:p>
            <a:r>
              <a:rPr lang="zh-CN" altLang="en-US" sz="2800" b="1" dirty="0" smtClean="0"/>
              <a:t>常用</a:t>
            </a:r>
            <a:r>
              <a:rPr lang="en-US" altLang="zh-CN" sz="2800" b="1" dirty="0"/>
              <a:t>Python</a:t>
            </a:r>
            <a:r>
              <a:rPr lang="zh-CN" altLang="en-US" sz="2800" b="1" dirty="0"/>
              <a:t>标准库函数</a:t>
            </a:r>
          </a:p>
          <a:p>
            <a:r>
              <a:rPr lang="zh-CN" altLang="en-US" sz="2800" b="1" dirty="0" smtClean="0"/>
              <a:t>函数</a:t>
            </a:r>
            <a:r>
              <a:rPr lang="zh-CN" altLang="en-US" sz="2800" b="1" dirty="0"/>
              <a:t>的定义和调用</a:t>
            </a:r>
          </a:p>
          <a:p>
            <a:r>
              <a:rPr lang="zh-CN" altLang="en-US" sz="2800" b="1" dirty="0" smtClean="0"/>
              <a:t>函数</a:t>
            </a:r>
            <a:r>
              <a:rPr lang="zh-CN" altLang="en-US" sz="2800" b="1" dirty="0"/>
              <a:t>的参数</a:t>
            </a:r>
          </a:p>
          <a:p>
            <a:r>
              <a:rPr lang="zh-CN" altLang="en-US" sz="2800" b="1" dirty="0" smtClean="0"/>
              <a:t>变量</a:t>
            </a:r>
            <a:r>
              <a:rPr lang="zh-CN" altLang="en-US" sz="2800" b="1" dirty="0"/>
              <a:t>的作用域</a:t>
            </a:r>
          </a:p>
          <a:p>
            <a:r>
              <a:rPr lang="zh-CN" altLang="en-US" sz="2800" b="1" dirty="0" smtClean="0"/>
              <a:t>递归函数</a:t>
            </a:r>
            <a:endParaRPr lang="zh-CN" altLang="en-US" sz="2800" b="1" dirty="0"/>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94</a:t>
            </a:fld>
            <a:endParaRPr lang="zh-CN" altLang="en-US" dirty="0"/>
          </a:p>
        </p:txBody>
      </p:sp>
      <p:pic>
        <p:nvPicPr>
          <p:cNvPr id="7" name="图片 6"/>
          <p:cNvPicPr>
            <a:picLocks noChangeAspect="1"/>
          </p:cNvPicPr>
          <p:nvPr/>
        </p:nvPicPr>
        <p:blipFill>
          <a:blip r:embed="rId2"/>
          <a:stretch>
            <a:fillRect/>
          </a:stretch>
        </p:blipFill>
        <p:spPr>
          <a:xfrm>
            <a:off x="5220072" y="1203598"/>
            <a:ext cx="2718572" cy="2385814"/>
          </a:xfrm>
          <a:prstGeom prst="rect">
            <a:avLst/>
          </a:prstGeom>
        </p:spPr>
      </p:pic>
    </p:spTree>
    <p:extLst>
      <p:ext uri="{BB962C8B-B14F-4D97-AF65-F5344CB8AC3E}">
        <p14:creationId xmlns:p14="http://schemas.microsoft.com/office/powerpoint/2010/main" val="576922397"/>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70921184724"/>
  <p:tag name="MH_LIBRARY" val="GRAPHIC"/>
  <p:tag name="MH_TYPE" val="Other"/>
  <p:tag name="MH_ORDER" val="1"/>
</p:tagLst>
</file>

<file path=ppt/tags/tag10.xml><?xml version="1.0" encoding="utf-8"?>
<p:tagLst xmlns:a="http://schemas.openxmlformats.org/drawingml/2006/main" xmlns:r="http://schemas.openxmlformats.org/officeDocument/2006/relationships" xmlns:p="http://schemas.openxmlformats.org/presentationml/2006/main">
  <p:tag name="MH" val="20170921184724"/>
  <p:tag name="MH_LIBRARY" val="GRAPHIC"/>
  <p:tag name="MH_TYPE" val="Other"/>
  <p:tag name="MH_ORDER" val="13"/>
</p:tagLst>
</file>

<file path=ppt/tags/tag11.xml><?xml version="1.0" encoding="utf-8"?>
<p:tagLst xmlns:a="http://schemas.openxmlformats.org/drawingml/2006/main" xmlns:r="http://schemas.openxmlformats.org/officeDocument/2006/relationships" xmlns:p="http://schemas.openxmlformats.org/presentationml/2006/main">
  <p:tag name="MH" val="20170921184724"/>
  <p:tag name="MH_LIBRARY" val="GRAPHIC"/>
  <p:tag name="MH_TYPE" val="SubTitle"/>
  <p:tag name="MH_ORDER" val="3"/>
</p:tagLst>
</file>

<file path=ppt/tags/tag12.xml><?xml version="1.0" encoding="utf-8"?>
<p:tagLst xmlns:a="http://schemas.openxmlformats.org/drawingml/2006/main" xmlns:r="http://schemas.openxmlformats.org/officeDocument/2006/relationships" xmlns:p="http://schemas.openxmlformats.org/presentationml/2006/main">
  <p:tag name="MH" val="20170921184724"/>
  <p:tag name="MH_LIBRARY" val="GRAPHIC"/>
  <p:tag name="MH_TYPE" val="Other"/>
  <p:tag name="MH_ORDER" val="14"/>
</p:tagLst>
</file>

<file path=ppt/tags/tag13.xml><?xml version="1.0" encoding="utf-8"?>
<p:tagLst xmlns:a="http://schemas.openxmlformats.org/drawingml/2006/main" xmlns:r="http://schemas.openxmlformats.org/officeDocument/2006/relationships" xmlns:p="http://schemas.openxmlformats.org/presentationml/2006/main">
  <p:tag name="MH" val="20170921184724"/>
  <p:tag name="MH_LIBRARY" val="GRAPHIC"/>
  <p:tag name="MH_TYPE" val="SubTitle"/>
  <p:tag name="MH_ORDER" val="2"/>
</p:tagLst>
</file>

<file path=ppt/tags/tag14.xml><?xml version="1.0" encoding="utf-8"?>
<p:tagLst xmlns:a="http://schemas.openxmlformats.org/drawingml/2006/main" xmlns:r="http://schemas.openxmlformats.org/officeDocument/2006/relationships" xmlns:p="http://schemas.openxmlformats.org/presentationml/2006/main">
  <p:tag name="MH" val="20170921184724"/>
  <p:tag name="MH_LIBRARY" val="GRAPHIC"/>
  <p:tag name="MH_TYPE" val="Other"/>
  <p:tag name="MH_ORDER" val="15"/>
</p:tagLst>
</file>

<file path=ppt/tags/tag15.xml><?xml version="1.0" encoding="utf-8"?>
<p:tagLst xmlns:a="http://schemas.openxmlformats.org/drawingml/2006/main" xmlns:r="http://schemas.openxmlformats.org/officeDocument/2006/relationships" xmlns:p="http://schemas.openxmlformats.org/presentationml/2006/main">
  <p:tag name="MH" val="20170921184724"/>
  <p:tag name="MH_LIBRARY" val="GRAPHIC"/>
  <p:tag name="MH_TYPE" val="SubTitle"/>
  <p:tag name="MH_ORDER" val="4"/>
</p:tagLst>
</file>

<file path=ppt/tags/tag16.xml><?xml version="1.0" encoding="utf-8"?>
<p:tagLst xmlns:a="http://schemas.openxmlformats.org/drawingml/2006/main" xmlns:r="http://schemas.openxmlformats.org/officeDocument/2006/relationships" xmlns:p="http://schemas.openxmlformats.org/presentationml/2006/main">
  <p:tag name="MH" val="20170921184724"/>
  <p:tag name="MH_LIBRARY" val="GRAPHIC"/>
  <p:tag name="MH_TYPE" val="Other"/>
  <p:tag name="MH_ORDER" val="16"/>
</p:tagLst>
</file>

<file path=ppt/tags/tag17.xml><?xml version="1.0" encoding="utf-8"?>
<p:tagLst xmlns:a="http://schemas.openxmlformats.org/drawingml/2006/main" xmlns:r="http://schemas.openxmlformats.org/officeDocument/2006/relationships" xmlns:p="http://schemas.openxmlformats.org/presentationml/2006/main">
  <p:tag name="MH" val="20171031133953"/>
  <p:tag name="MH_LIBRARY" val="GRAPHIC"/>
  <p:tag name="MH_TYPE" val="Other"/>
  <p:tag name="MH_ORDER" val="2"/>
</p:tagLst>
</file>

<file path=ppt/tags/tag18.xml><?xml version="1.0" encoding="utf-8"?>
<p:tagLst xmlns:a="http://schemas.openxmlformats.org/drawingml/2006/main" xmlns:r="http://schemas.openxmlformats.org/officeDocument/2006/relationships" xmlns:p="http://schemas.openxmlformats.org/presentationml/2006/main">
  <p:tag name="MH" val="20171031133953"/>
  <p:tag name="MH_LIBRARY" val="GRAPHIC"/>
  <p:tag name="MH_TYPE" val="SubTitle"/>
  <p:tag name="MH_ORDER" val="1"/>
</p:tagLst>
</file>

<file path=ppt/tags/tag19.xml><?xml version="1.0" encoding="utf-8"?>
<p:tagLst xmlns:a="http://schemas.openxmlformats.org/drawingml/2006/main" xmlns:r="http://schemas.openxmlformats.org/officeDocument/2006/relationships" xmlns:p="http://schemas.openxmlformats.org/presentationml/2006/main">
  <p:tag name="MH" val="20171031133953"/>
  <p:tag name="MH_LIBRARY" val="GRAPHIC"/>
  <p:tag name="MH_TYPE" val="Text"/>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70921184724"/>
  <p:tag name="MH_LIBRARY" val="GRAPHIC"/>
  <p:tag name="MH_TYPE" val="Other"/>
  <p:tag name="MH_ORDER" val="2"/>
</p:tagLst>
</file>

<file path=ppt/tags/tag20.xml><?xml version="1.0" encoding="utf-8"?>
<p:tagLst xmlns:a="http://schemas.openxmlformats.org/drawingml/2006/main" xmlns:r="http://schemas.openxmlformats.org/officeDocument/2006/relationships" xmlns:p="http://schemas.openxmlformats.org/presentationml/2006/main">
  <p:tag name="MH" val="20171031133953"/>
  <p:tag name="MH_LIBRARY" val="GRAPHIC"/>
  <p:tag name="MH_TYPE" val="Other"/>
  <p:tag name="MH_ORDER" val="6"/>
</p:tagLst>
</file>

<file path=ppt/tags/tag21.xml><?xml version="1.0" encoding="utf-8"?>
<p:tagLst xmlns:a="http://schemas.openxmlformats.org/drawingml/2006/main" xmlns:r="http://schemas.openxmlformats.org/officeDocument/2006/relationships" xmlns:p="http://schemas.openxmlformats.org/presentationml/2006/main">
  <p:tag name="MH" val="20171031133953"/>
  <p:tag name="MH_LIBRARY" val="GRAPHIC"/>
  <p:tag name="MH_TYPE" val="SubTitle"/>
  <p:tag name="MH_ORDER" val="2"/>
</p:tagLst>
</file>

<file path=ppt/tags/tag22.xml><?xml version="1.0" encoding="utf-8"?>
<p:tagLst xmlns:a="http://schemas.openxmlformats.org/drawingml/2006/main" xmlns:r="http://schemas.openxmlformats.org/officeDocument/2006/relationships" xmlns:p="http://schemas.openxmlformats.org/presentationml/2006/main">
  <p:tag name="MH" val="20171031133953"/>
  <p:tag name="MH_LIBRARY" val="GRAPHIC"/>
  <p:tag name="MH_TYPE" val="Text"/>
  <p:tag name="MH_ORDER" val="2"/>
</p:tagLst>
</file>

<file path=ppt/tags/tag23.xml><?xml version="1.0" encoding="utf-8"?>
<p:tagLst xmlns:a="http://schemas.openxmlformats.org/drawingml/2006/main" xmlns:r="http://schemas.openxmlformats.org/officeDocument/2006/relationships" xmlns:p="http://schemas.openxmlformats.org/presentationml/2006/main">
  <p:tag name="MH" val="20171031133953"/>
  <p:tag name="MH_LIBRARY" val="GRAPHIC"/>
  <p:tag name="MH_TYPE" val="Other"/>
  <p:tag name="MH_ORDER" val="10"/>
</p:tagLst>
</file>

<file path=ppt/tags/tag24.xml><?xml version="1.0" encoding="utf-8"?>
<p:tagLst xmlns:a="http://schemas.openxmlformats.org/drawingml/2006/main" xmlns:r="http://schemas.openxmlformats.org/officeDocument/2006/relationships" xmlns:p="http://schemas.openxmlformats.org/presentationml/2006/main">
  <p:tag name="MH" val="20171031133953"/>
  <p:tag name="MH_LIBRARY" val="GRAPHIC"/>
  <p:tag name="MH_TYPE" val="SubTitle"/>
  <p:tag name="MH_ORDER" val="3"/>
</p:tagLst>
</file>

<file path=ppt/tags/tag25.xml><?xml version="1.0" encoding="utf-8"?>
<p:tagLst xmlns:a="http://schemas.openxmlformats.org/drawingml/2006/main" xmlns:r="http://schemas.openxmlformats.org/officeDocument/2006/relationships" xmlns:p="http://schemas.openxmlformats.org/presentationml/2006/main">
  <p:tag name="MH" val="20171031133953"/>
  <p:tag name="MH_LIBRARY" val="GRAPHIC"/>
  <p:tag name="MH_TYPE" val="Text"/>
  <p:tag name="MH_ORDER" val="3"/>
</p:tagLst>
</file>

<file path=ppt/tags/tag26.xml><?xml version="1.0" encoding="utf-8"?>
<p:tagLst xmlns:a="http://schemas.openxmlformats.org/drawingml/2006/main" xmlns:r="http://schemas.openxmlformats.org/officeDocument/2006/relationships" xmlns:p="http://schemas.openxmlformats.org/presentationml/2006/main">
  <p:tag name="MH" val="20171031133953"/>
  <p:tag name="MH_LIBRARY" val="GRAPHIC"/>
  <p:tag name="MH_TYPE" val="Other"/>
  <p:tag name="MH_ORDER" val="14"/>
</p:tagLst>
</file>

<file path=ppt/tags/tag27.xml><?xml version="1.0" encoding="utf-8"?>
<p:tagLst xmlns:a="http://schemas.openxmlformats.org/drawingml/2006/main" xmlns:r="http://schemas.openxmlformats.org/officeDocument/2006/relationships" xmlns:p="http://schemas.openxmlformats.org/presentationml/2006/main">
  <p:tag name="MH" val="20171031133953"/>
  <p:tag name="MH_LIBRARY" val="GRAPHIC"/>
  <p:tag name="MH_TYPE" val="SubTitle"/>
  <p:tag name="MH_ORDER" val="4"/>
</p:tagLst>
</file>

<file path=ppt/tags/tag28.xml><?xml version="1.0" encoding="utf-8"?>
<p:tagLst xmlns:a="http://schemas.openxmlformats.org/drawingml/2006/main" xmlns:r="http://schemas.openxmlformats.org/officeDocument/2006/relationships" xmlns:p="http://schemas.openxmlformats.org/presentationml/2006/main">
  <p:tag name="MH" val="20171031133953"/>
  <p:tag name="MH_LIBRARY" val="GRAPHIC"/>
  <p:tag name="MH_TYPE" val="Text"/>
  <p:tag name="MH_ORDER" val="4"/>
</p:tagLst>
</file>

<file path=ppt/tags/tag29.xml><?xml version="1.0" encoding="utf-8"?>
<p:tagLst xmlns:a="http://schemas.openxmlformats.org/drawingml/2006/main" xmlns:r="http://schemas.openxmlformats.org/officeDocument/2006/relationships" xmlns:p="http://schemas.openxmlformats.org/presentationml/2006/main">
  <p:tag name="MH" val="20190426104223"/>
  <p:tag name="MH_LIBRARY" val="GRAPHIC"/>
  <p:tag name="MH_TYPE" val="Other"/>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70921184724"/>
  <p:tag name="MH_LIBRARY" val="GRAPHIC"/>
  <p:tag name="MH_TYPE" val="Other"/>
  <p:tag name="MH_ORDER" val="3"/>
</p:tagLst>
</file>

<file path=ppt/tags/tag30.xml><?xml version="1.0" encoding="utf-8"?>
<p:tagLst xmlns:a="http://schemas.openxmlformats.org/drawingml/2006/main" xmlns:r="http://schemas.openxmlformats.org/officeDocument/2006/relationships" xmlns:p="http://schemas.openxmlformats.org/presentationml/2006/main">
  <p:tag name="MH" val="20190426104223"/>
  <p:tag name="MH_LIBRARY" val="GRAPHIC"/>
  <p:tag name="MH_TYPE" val="Other"/>
  <p:tag name="MH_ORDER" val="2"/>
</p:tagLst>
</file>

<file path=ppt/tags/tag31.xml><?xml version="1.0" encoding="utf-8"?>
<p:tagLst xmlns:a="http://schemas.openxmlformats.org/drawingml/2006/main" xmlns:r="http://schemas.openxmlformats.org/officeDocument/2006/relationships" xmlns:p="http://schemas.openxmlformats.org/presentationml/2006/main">
  <p:tag name="MH" val="20190426104223"/>
  <p:tag name="MH_LIBRARY" val="GRAPHIC"/>
  <p:tag name="MH_TYPE" val="Other"/>
  <p:tag name="MH_ORDER" val="3"/>
</p:tagLst>
</file>

<file path=ppt/tags/tag32.xml><?xml version="1.0" encoding="utf-8"?>
<p:tagLst xmlns:a="http://schemas.openxmlformats.org/drawingml/2006/main" xmlns:r="http://schemas.openxmlformats.org/officeDocument/2006/relationships" xmlns:p="http://schemas.openxmlformats.org/presentationml/2006/main">
  <p:tag name="MH" val="20190426104223"/>
  <p:tag name="MH_LIBRARY" val="GRAPHIC"/>
  <p:tag name="MH_TYPE" val="Other"/>
  <p:tag name="MH_ORDER" val="4"/>
</p:tagLst>
</file>

<file path=ppt/tags/tag33.xml><?xml version="1.0" encoding="utf-8"?>
<p:tagLst xmlns:a="http://schemas.openxmlformats.org/drawingml/2006/main" xmlns:r="http://schemas.openxmlformats.org/officeDocument/2006/relationships" xmlns:p="http://schemas.openxmlformats.org/presentationml/2006/main">
  <p:tag name="MH" val="20190426104223"/>
  <p:tag name="MH_LIBRARY" val="GRAPHIC"/>
  <p:tag name="MH_TYPE" val="Other"/>
  <p:tag name="MH_ORDER" val="5"/>
</p:tagLst>
</file>

<file path=ppt/tags/tag34.xml><?xml version="1.0" encoding="utf-8"?>
<p:tagLst xmlns:a="http://schemas.openxmlformats.org/drawingml/2006/main" xmlns:r="http://schemas.openxmlformats.org/officeDocument/2006/relationships" xmlns:p="http://schemas.openxmlformats.org/presentationml/2006/main">
  <p:tag name="MH" val="20190426104223"/>
  <p:tag name="MH_LIBRARY" val="GRAPHIC"/>
  <p:tag name="MH_TYPE" val="Other"/>
  <p:tag name="MH_ORDER" val="6"/>
</p:tagLst>
</file>

<file path=ppt/tags/tag35.xml><?xml version="1.0" encoding="utf-8"?>
<p:tagLst xmlns:a="http://schemas.openxmlformats.org/drawingml/2006/main" xmlns:r="http://schemas.openxmlformats.org/officeDocument/2006/relationships" xmlns:p="http://schemas.openxmlformats.org/presentationml/2006/main">
  <p:tag name="MH" val="20190426211343"/>
  <p:tag name="MH_LIBRARY" val="GRAPHIC"/>
  <p:tag name="MH_TYPE" val="Other"/>
  <p:tag name="MH_ORDER" val="1"/>
</p:tagLst>
</file>

<file path=ppt/tags/tag36.xml><?xml version="1.0" encoding="utf-8"?>
<p:tagLst xmlns:a="http://schemas.openxmlformats.org/drawingml/2006/main" xmlns:r="http://schemas.openxmlformats.org/officeDocument/2006/relationships" xmlns:p="http://schemas.openxmlformats.org/presentationml/2006/main">
  <p:tag name="MH" val="20190426211343"/>
  <p:tag name="MH_LIBRARY" val="GRAPHIC"/>
  <p:tag name="MH_TYPE" val="Other"/>
  <p:tag name="MH_ORDER" val="2"/>
</p:tagLst>
</file>

<file path=ppt/tags/tag37.xml><?xml version="1.0" encoding="utf-8"?>
<p:tagLst xmlns:a="http://schemas.openxmlformats.org/drawingml/2006/main" xmlns:r="http://schemas.openxmlformats.org/officeDocument/2006/relationships" xmlns:p="http://schemas.openxmlformats.org/presentationml/2006/main">
  <p:tag name="MH" val="20190426211343"/>
  <p:tag name="MH_LIBRARY" val="GRAPHIC"/>
  <p:tag name="MH_TYPE" val="Other"/>
  <p:tag name="MH_ORDER" val="3"/>
</p:tagLst>
</file>

<file path=ppt/tags/tag38.xml><?xml version="1.0" encoding="utf-8"?>
<p:tagLst xmlns:a="http://schemas.openxmlformats.org/drawingml/2006/main" xmlns:r="http://schemas.openxmlformats.org/officeDocument/2006/relationships" xmlns:p="http://schemas.openxmlformats.org/presentationml/2006/main">
  <p:tag name="MH" val="20190426211343"/>
  <p:tag name="MH_LIBRARY" val="GRAPHIC"/>
  <p:tag name="MH_TYPE" val="Other"/>
  <p:tag name="MH_ORDER" val="4"/>
</p:tagLst>
</file>

<file path=ppt/tags/tag39.xml><?xml version="1.0" encoding="utf-8"?>
<p:tagLst xmlns:a="http://schemas.openxmlformats.org/drawingml/2006/main" xmlns:r="http://schemas.openxmlformats.org/officeDocument/2006/relationships" xmlns:p="http://schemas.openxmlformats.org/presentationml/2006/main">
  <p:tag name="MH" val="20190426211343"/>
  <p:tag name="MH_LIBRARY" val="GRAPHIC"/>
  <p:tag name="MH_TYPE" val="Text"/>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70921184724"/>
  <p:tag name="MH_LIBRARY" val="GRAPHIC"/>
  <p:tag name="MH_TYPE" val="Other"/>
  <p:tag name="MH_ORDER" val="4"/>
</p:tagLst>
</file>

<file path=ppt/tags/tag40.xml><?xml version="1.0" encoding="utf-8"?>
<p:tagLst xmlns:a="http://schemas.openxmlformats.org/drawingml/2006/main" xmlns:r="http://schemas.openxmlformats.org/officeDocument/2006/relationships" xmlns:p="http://schemas.openxmlformats.org/presentationml/2006/main">
  <p:tag name="MH" val="20190426211343"/>
  <p:tag name="MH_LIBRARY" val="GRAPHIC"/>
  <p:tag name="MH_TYPE" val="SubTitle"/>
  <p:tag name="MH_ORDER" val="1"/>
</p:tagLst>
</file>

<file path=ppt/tags/tag41.xml><?xml version="1.0" encoding="utf-8"?>
<p:tagLst xmlns:a="http://schemas.openxmlformats.org/drawingml/2006/main" xmlns:r="http://schemas.openxmlformats.org/officeDocument/2006/relationships" xmlns:p="http://schemas.openxmlformats.org/presentationml/2006/main">
  <p:tag name="MH" val="20190426211343"/>
  <p:tag name="MH_LIBRARY" val="GRAPHIC"/>
  <p:tag name="MH_TYPE" val="Other"/>
  <p:tag name="MH_ORDER" val="5"/>
</p:tagLst>
</file>

<file path=ppt/tags/tag42.xml><?xml version="1.0" encoding="utf-8"?>
<p:tagLst xmlns:a="http://schemas.openxmlformats.org/drawingml/2006/main" xmlns:r="http://schemas.openxmlformats.org/officeDocument/2006/relationships" xmlns:p="http://schemas.openxmlformats.org/presentationml/2006/main">
  <p:tag name="MH" val="20190426211343"/>
  <p:tag name="MH_LIBRARY" val="GRAPHIC"/>
  <p:tag name="MH_TYPE" val="Other"/>
  <p:tag name="MH_ORDER" val="6"/>
</p:tagLst>
</file>

<file path=ppt/tags/tag43.xml><?xml version="1.0" encoding="utf-8"?>
<p:tagLst xmlns:a="http://schemas.openxmlformats.org/drawingml/2006/main" xmlns:r="http://schemas.openxmlformats.org/officeDocument/2006/relationships" xmlns:p="http://schemas.openxmlformats.org/presentationml/2006/main">
  <p:tag name="MH" val="20190426211343"/>
  <p:tag name="MH_LIBRARY" val="GRAPHIC"/>
  <p:tag name="MH_TYPE" val="Other"/>
  <p:tag name="MH_ORDER" val="7"/>
</p:tagLst>
</file>

<file path=ppt/tags/tag44.xml><?xml version="1.0" encoding="utf-8"?>
<p:tagLst xmlns:a="http://schemas.openxmlformats.org/drawingml/2006/main" xmlns:r="http://schemas.openxmlformats.org/officeDocument/2006/relationships" xmlns:p="http://schemas.openxmlformats.org/presentationml/2006/main">
  <p:tag name="MH" val="20190426211343"/>
  <p:tag name="MH_LIBRARY" val="GRAPHIC"/>
  <p:tag name="MH_TYPE" val="Other"/>
  <p:tag name="MH_ORDER" val="8"/>
</p:tagLst>
</file>

<file path=ppt/tags/tag45.xml><?xml version="1.0" encoding="utf-8"?>
<p:tagLst xmlns:a="http://schemas.openxmlformats.org/drawingml/2006/main" xmlns:r="http://schemas.openxmlformats.org/officeDocument/2006/relationships" xmlns:p="http://schemas.openxmlformats.org/presentationml/2006/main">
  <p:tag name="MH" val="20190426211343"/>
  <p:tag name="MH_LIBRARY" val="GRAPHIC"/>
  <p:tag name="MH_TYPE" val="Text"/>
  <p:tag name="MH_ORDER" val="2"/>
</p:tagLst>
</file>

<file path=ppt/tags/tag46.xml><?xml version="1.0" encoding="utf-8"?>
<p:tagLst xmlns:a="http://schemas.openxmlformats.org/drawingml/2006/main" xmlns:r="http://schemas.openxmlformats.org/officeDocument/2006/relationships" xmlns:p="http://schemas.openxmlformats.org/presentationml/2006/main">
  <p:tag name="MH" val="20190426211343"/>
  <p:tag name="MH_LIBRARY" val="GRAPHIC"/>
  <p:tag name="MH_TYPE" val="SubTitle"/>
  <p:tag name="MH_ORDER" val="2"/>
</p:tagLst>
</file>

<file path=ppt/tags/tag5.xml><?xml version="1.0" encoding="utf-8"?>
<p:tagLst xmlns:a="http://schemas.openxmlformats.org/drawingml/2006/main" xmlns:r="http://schemas.openxmlformats.org/officeDocument/2006/relationships" xmlns:p="http://schemas.openxmlformats.org/presentationml/2006/main">
  <p:tag name="MH" val="20170921184724"/>
  <p:tag name="MH_LIBRARY" val="GRAPHIC"/>
  <p:tag name="MH_TYPE" val="Other"/>
  <p:tag name="MH_ORDER" val="5"/>
</p:tagLst>
</file>

<file path=ppt/tags/tag6.xml><?xml version="1.0" encoding="utf-8"?>
<p:tagLst xmlns:a="http://schemas.openxmlformats.org/drawingml/2006/main" xmlns:r="http://schemas.openxmlformats.org/officeDocument/2006/relationships" xmlns:p="http://schemas.openxmlformats.org/presentationml/2006/main">
  <p:tag name="MH" val="20170921184724"/>
  <p:tag name="MH_LIBRARY" val="GRAPHIC"/>
  <p:tag name="MH_TYPE" val="Other"/>
  <p:tag name="MH_ORDER" val="6"/>
</p:tagLst>
</file>

<file path=ppt/tags/tag7.xml><?xml version="1.0" encoding="utf-8"?>
<p:tagLst xmlns:a="http://schemas.openxmlformats.org/drawingml/2006/main" xmlns:r="http://schemas.openxmlformats.org/officeDocument/2006/relationships" xmlns:p="http://schemas.openxmlformats.org/presentationml/2006/main">
  <p:tag name="MH" val="20170921184724"/>
  <p:tag name="MH_LIBRARY" val="GRAPHIC"/>
  <p:tag name="MH_TYPE" val="Other"/>
  <p:tag name="MH_ORDER" val="7"/>
</p:tagLst>
</file>

<file path=ppt/tags/tag8.xml><?xml version="1.0" encoding="utf-8"?>
<p:tagLst xmlns:a="http://schemas.openxmlformats.org/drawingml/2006/main" xmlns:r="http://schemas.openxmlformats.org/officeDocument/2006/relationships" xmlns:p="http://schemas.openxmlformats.org/presentationml/2006/main">
  <p:tag name="MH" val="20170921184724"/>
  <p:tag name="MH_LIBRARY" val="GRAPHIC"/>
  <p:tag name="MH_TYPE" val="Other"/>
  <p:tag name="MH_ORDER" val="8"/>
</p:tagLst>
</file>

<file path=ppt/tags/tag9.xml><?xml version="1.0" encoding="utf-8"?>
<p:tagLst xmlns:a="http://schemas.openxmlformats.org/drawingml/2006/main" xmlns:r="http://schemas.openxmlformats.org/officeDocument/2006/relationships" xmlns:p="http://schemas.openxmlformats.org/presentationml/2006/main">
  <p:tag name="MH" val="20170921184724"/>
  <p:tag name="MH_LIBRARY" val="GRAPHIC"/>
  <p:tag name="MH_TYPE" val="SubTitle"/>
  <p:tag name="MH_ORDER"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dirty="0" smtClean="0"/>
        </a:defPPr>
      </a:lstStyle>
    </a:tx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30607</TotalTime>
  <Words>5478</Words>
  <Application>Microsoft Office PowerPoint</Application>
  <PresentationFormat>全屏显示(16:9)</PresentationFormat>
  <Paragraphs>1082</Paragraphs>
  <Slides>94</Slides>
  <Notes>38</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94</vt:i4>
      </vt:variant>
    </vt:vector>
  </HeadingPairs>
  <TitlesOfParts>
    <vt:vector size="110" baseType="lpstr">
      <vt:lpstr>Arial Unicode MS</vt:lpstr>
      <vt:lpstr>Bauhaus 93</vt:lpstr>
      <vt:lpstr>Broadway</vt:lpstr>
      <vt:lpstr>Dotum</vt:lpstr>
      <vt:lpstr>楷体</vt:lpstr>
      <vt:lpstr>宋体</vt:lpstr>
      <vt:lpstr>微软雅黑</vt:lpstr>
      <vt:lpstr>微软雅黑 Light</vt:lpstr>
      <vt:lpstr>幼圆</vt:lpstr>
      <vt:lpstr>Arial</vt:lpstr>
      <vt:lpstr>Arial Black</vt:lpstr>
      <vt:lpstr>Calibri</vt:lpstr>
      <vt:lpstr>Consolas</vt:lpstr>
      <vt:lpstr>Courier New</vt:lpstr>
      <vt:lpstr>Times New Roman</vt:lpstr>
      <vt:lpstr>Office 主题​​</vt:lpstr>
      <vt:lpstr>函数</vt:lpstr>
      <vt:lpstr>函数</vt:lpstr>
      <vt:lpstr>函数的概念</vt:lpstr>
      <vt:lpstr>函数</vt:lpstr>
      <vt:lpstr>找前5个默尼森数</vt:lpstr>
      <vt:lpstr>找前5个默尼森数</vt:lpstr>
      <vt:lpstr>Python中的函数</vt:lpstr>
      <vt:lpstr>Python中的函数</vt:lpstr>
      <vt:lpstr>常用Python 标准库函数</vt:lpstr>
      <vt:lpstr>常用Python标准库函数</vt:lpstr>
      <vt:lpstr>6.2.1 os模块中的函数</vt:lpstr>
      <vt:lpstr>os模块中常用的处理文件及目录的函数</vt:lpstr>
      <vt:lpstr>6.2.2 random模块中的函数</vt:lpstr>
      <vt:lpstr>random模块——伪随机数生成器</vt:lpstr>
      <vt:lpstr>random模块中常用函数的功能和使用方法</vt:lpstr>
      <vt:lpstr>random模块中常用函数的功能和使用方法</vt:lpstr>
      <vt:lpstr>6.2.3 datetime模块中的函数</vt:lpstr>
      <vt:lpstr>datetime模块中的函数</vt:lpstr>
      <vt:lpstr>datetime模块中的函数</vt:lpstr>
      <vt:lpstr>timestamp()和fromtimestamp()</vt:lpstr>
      <vt:lpstr>函数的定义和调用 </vt:lpstr>
      <vt:lpstr>函数</vt:lpstr>
      <vt:lpstr>6.3.1 函数的定义</vt:lpstr>
      <vt:lpstr>函数的定义</vt:lpstr>
      <vt:lpstr>函数的定义</vt:lpstr>
      <vt:lpstr>自定义函数的创建</vt:lpstr>
      <vt:lpstr>6.3.2 函数的返回</vt:lpstr>
      <vt:lpstr>函数的返回</vt:lpstr>
      <vt:lpstr>函数的返回</vt:lpstr>
      <vt:lpstr>6.3.3 函数的调用</vt:lpstr>
      <vt:lpstr>函数的返回</vt:lpstr>
      <vt:lpstr>函数的导入和调用</vt:lpstr>
      <vt:lpstr>例6.1 编写函数gcd(x, y)求x和y最大公约数</vt:lpstr>
      <vt:lpstr>例6.2  求1~100之间的所有素数</vt:lpstr>
      <vt:lpstr>例6.2  求1~100之间的所有素数</vt:lpstr>
      <vt:lpstr>Python 中的main函数（主模块）</vt:lpstr>
      <vt:lpstr>Python 中的main函数（主模块）</vt:lpstr>
      <vt:lpstr>例6.3  编写函数计算平均成绩</vt:lpstr>
      <vt:lpstr>PowerPoint 演示文稿</vt:lpstr>
      <vt:lpstr>Lambda函数</vt:lpstr>
      <vt:lpstr>例6.3  编写函数计算平均成绩——lamba函数</vt:lpstr>
      <vt:lpstr>例6.3  编写函数计算平均成绩——lambda函数</vt:lpstr>
      <vt:lpstr>lambda函数与函数式编程</vt:lpstr>
      <vt:lpstr>主函数调用多个功能函数</vt:lpstr>
      <vt:lpstr>嵌套调用</vt:lpstr>
      <vt:lpstr>例6.4  左移或右移字符串中的字符</vt:lpstr>
      <vt:lpstr>例6.5  寻找数字朋友组</vt:lpstr>
      <vt:lpstr>例6.5  寻找数字朋友组</vt:lpstr>
      <vt:lpstr>例6.6  模拟一个简易的用户注册和登录系统</vt:lpstr>
      <vt:lpstr>例6.6  模拟一个简易的用户注册和登录系统</vt:lpstr>
      <vt:lpstr>例6.6  模拟一个简易的用户注册和登录系统</vt:lpstr>
      <vt:lpstr>例6.6  模拟一个简易的用户注册和登录系统</vt:lpstr>
      <vt:lpstr>函数的参数</vt:lpstr>
      <vt:lpstr>函数参数</vt:lpstr>
      <vt:lpstr>位置参数</vt:lpstr>
      <vt:lpstr>1. 关键字参数</vt:lpstr>
      <vt:lpstr>2. 默认参数</vt:lpstr>
      <vt:lpstr>2. 默认参数</vt:lpstr>
      <vt:lpstr>2. 默认参数</vt:lpstr>
      <vt:lpstr>2. 默认参数</vt:lpstr>
      <vt:lpstr>3. 可变长参数</vt:lpstr>
      <vt:lpstr>3. 可变长参数</vt:lpstr>
      <vt:lpstr>3. 可变长参数</vt:lpstr>
      <vt:lpstr>3. 可变长参数——可变长关键字参数</vt:lpstr>
      <vt:lpstr>3. 可变长参数——可变长位置参数 和可变长关键字参数</vt:lpstr>
      <vt:lpstr>例6.7  实现用户信息注册登记</vt:lpstr>
      <vt:lpstr>例6.7  实现用户信息注册登记</vt:lpstr>
      <vt:lpstr>例6.7  实现用户信息注册登记</vt:lpstr>
      <vt:lpstr>例6.7  实现用户信息注册登记</vt:lpstr>
      <vt:lpstr>变量的作用域</vt:lpstr>
      <vt:lpstr>变量作用域</vt:lpstr>
      <vt:lpstr>变量作用域</vt:lpstr>
      <vt:lpstr>对不同作用域同名变量的处理</vt:lpstr>
      <vt:lpstr>函数内部使用全局变量</vt:lpstr>
      <vt:lpstr>局部变量和全局变量同名时</vt:lpstr>
      <vt:lpstr>函数内部同时出现局部变量和全局变量</vt:lpstr>
      <vt:lpstr>函数内部同时出现局部变量和全局变量</vt:lpstr>
      <vt:lpstr>递归</vt:lpstr>
      <vt:lpstr>递归</vt:lpstr>
      <vt:lpstr>函数的嵌套调用</vt:lpstr>
      <vt:lpstr>直接递归和间接递归</vt:lpstr>
      <vt:lpstr>正确的递归调用的要求</vt:lpstr>
      <vt:lpstr>正确的递归调用的要求</vt:lpstr>
      <vt:lpstr>递归调用的过程</vt:lpstr>
      <vt:lpstr>递归的特点</vt:lpstr>
      <vt:lpstr>例6.8  编写递归函数计算n的阶乘</vt:lpstr>
      <vt:lpstr>例6.8  编写递归函数计算n的阶乘</vt:lpstr>
      <vt:lpstr>例6.8  编写递归函数计算n的阶乘 ——递归过程</vt:lpstr>
      <vt:lpstr>递归和迭代</vt:lpstr>
      <vt:lpstr>例6.9  Hanoi塔问题</vt:lpstr>
      <vt:lpstr>例6.9  Hanoi塔问题</vt:lpstr>
      <vt:lpstr>例6.9  Hanoi塔问题</vt:lpstr>
      <vt:lpstr>递归深度的设定</vt:lpstr>
      <vt:lpstr>小结</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Zhang Lily</cp:lastModifiedBy>
  <cp:revision>1085</cp:revision>
  <dcterms:created xsi:type="dcterms:W3CDTF">2014-10-11T09:01:24Z</dcterms:created>
  <dcterms:modified xsi:type="dcterms:W3CDTF">2019-05-03T14:18:49Z</dcterms:modified>
</cp:coreProperties>
</file>